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4" r:id="rId6"/>
    <p:sldId id="278" r:id="rId7"/>
    <p:sldId id="267" r:id="rId8"/>
    <p:sldId id="269" r:id="rId9"/>
    <p:sldId id="261" r:id="rId10"/>
    <p:sldId id="260" r:id="rId11"/>
    <p:sldId id="262" r:id="rId12"/>
    <p:sldId id="263" r:id="rId13"/>
    <p:sldId id="265" r:id="rId14"/>
    <p:sldId id="268" r:id="rId15"/>
    <p:sldId id="266" r:id="rId16"/>
    <p:sldId id="270" r:id="rId17"/>
    <p:sldId id="277" r:id="rId18"/>
    <p:sldId id="273" r:id="rId19"/>
    <p:sldId id="274" r:id="rId20"/>
    <p:sldId id="276" r:id="rId21"/>
    <p:sldId id="271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5" y="4266824"/>
            <a:ext cx="5112661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5958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396192"/>
            <a:ext cx="4214718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2" y="2184402"/>
            <a:ext cx="4214718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2"/>
            <a:ext cx="4195094" cy="3846945"/>
          </a:xfrm>
        </p:spPr>
        <p:txBody>
          <a:bodyPr>
            <a:normAutofit/>
          </a:bodyPr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29F-8847-4C2A-8DD0-690EAD78E53F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5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5710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947556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47556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6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3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19711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3" y="6335312"/>
            <a:ext cx="2915434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7" y="6335312"/>
            <a:ext cx="975205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8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3" y="4784728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zh-CN" altLang="en-US"/>
              <a:t>单击此处编辑母版文本样式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774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40774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3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5" y="2382984"/>
            <a:ext cx="8677297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07154" y="6335312"/>
            <a:ext cx="885836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title="University of Waterlo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65" y="546789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60D7-90CE-4513-A3CE-C070B9421917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6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3/26/2019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55" y="5670949"/>
            <a:ext cx="2831372" cy="724754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8D4B-3D0A-49AB-8EA2-2DC8CB4594DB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title="University of Waterloo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2257998" y="1122373"/>
            <a:ext cx="4628005" cy="3005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2920" y="4581239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cap="all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7" y="1028943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3/26/2019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4" y="397164"/>
            <a:ext cx="4573407" cy="6460836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595747"/>
            <a:ext cx="4114682" cy="1907312"/>
          </a:xfrm>
        </p:spPr>
        <p:txBody>
          <a:bodyPr lIns="0" anchor="b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4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1152144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3/26/2019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555" y="5680659"/>
            <a:ext cx="2770751" cy="717639"/>
          </a:xfrm>
          <a:prstGeom prst="rect">
            <a:avLst/>
          </a:prstGeom>
        </p:spPr>
      </p:pic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38776" y="6377234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47379" y="6377234"/>
            <a:ext cx="829360" cy="25033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4" y="434111"/>
            <a:ext cx="5284561" cy="895927"/>
          </a:xfrm>
        </p:spPr>
        <p:txBody>
          <a:bodyPr tIns="182880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1709741"/>
            <a:ext cx="7049630" cy="2852737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4589466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392" y="1692454"/>
            <a:ext cx="5200134" cy="133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2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4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2" y="4947816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F9E2-52BD-4C8D-9C57-79F661DB94A1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4" y="434111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3" y="1413164"/>
            <a:ext cx="4190141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5" y="1413164"/>
            <a:ext cx="4243965" cy="4590472"/>
          </a:xfrm>
        </p:spPr>
        <p:txBody>
          <a:bodyPr/>
          <a:lstStyle>
            <a:lvl1pPr marL="288918" indent="-288918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783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2971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160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349" indent="-228594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827793" y="6147742"/>
            <a:ext cx="2060466" cy="5274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4" y="434111"/>
            <a:ext cx="8677297" cy="895927"/>
          </a:xfrm>
          <a:prstGeom prst="rect">
            <a:avLst/>
          </a:prstGeom>
        </p:spPr>
        <p:txBody>
          <a:bodyPr vert="horz" lIns="91440" tIns="9144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3" y="1413166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88564" y="6335312"/>
            <a:ext cx="100366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3" y="6335312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0999" y="6335312"/>
            <a:ext cx="877711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9144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600" b="0" kern="1200" spc="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18" indent="-288918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269" y="1893848"/>
            <a:ext cx="8455731" cy="1474115"/>
          </a:xfrm>
        </p:spPr>
        <p:txBody>
          <a:bodyPr/>
          <a:lstStyle/>
          <a:p>
            <a:r>
              <a:rPr lang="en-US" dirty="0"/>
              <a:t>Enhancing Pathfinding Reinforcement Learning Agents with Pheromone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269" y="3367963"/>
            <a:ext cx="5112661" cy="1050758"/>
          </a:xfrm>
        </p:spPr>
        <p:txBody>
          <a:bodyPr>
            <a:normAutofit/>
          </a:bodyPr>
          <a:lstStyle/>
          <a:p>
            <a:r>
              <a:rPr lang="en-US" dirty="0"/>
              <a:t>By Mingkun Yu</a:t>
            </a:r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C46E-EC9F-4EA0-AAA3-98A07B66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ACO Philosophy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C8392-BE8E-43C9-9E4F-B93F2A4BD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Leave trace(pheromone) on ground that guides exploration.</a:t>
            </a:r>
          </a:p>
          <a:p>
            <a:r>
              <a:rPr lang="en-US" altLang="zh-CN" dirty="0"/>
              <a:t>(Therefore the trace serves as external memory)</a:t>
            </a:r>
          </a:p>
          <a:p>
            <a:r>
              <a:rPr lang="en-US" altLang="zh-CN" dirty="0"/>
              <a:t>Trace are used by all agents(in multiagent case).</a:t>
            </a:r>
          </a:p>
          <a:p>
            <a:r>
              <a:rPr lang="en-US" altLang="zh-CN" dirty="0"/>
              <a:t>Same trace-painting strategy for all agents(in multiagent case).</a:t>
            </a:r>
          </a:p>
          <a:p>
            <a:r>
              <a:rPr lang="en-US" altLang="zh-CN" dirty="0"/>
              <a:t>Here we start with single agent case.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88C708-66FB-4020-8395-21DF0137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A7238-307B-4BC2-A495-9422A63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2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742EF-8BC4-4B47-9ADC-EAA368D3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So… How?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42592-A38C-47C0-B8AF-E9287DA6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05" y="1535116"/>
            <a:ext cx="8677297" cy="4595117"/>
          </a:xfrm>
        </p:spPr>
        <p:txBody>
          <a:bodyPr/>
          <a:lstStyle/>
          <a:p>
            <a:r>
              <a:rPr lang="en-US" altLang="zh-CN" dirty="0"/>
              <a:t>What to leave as trace?</a:t>
            </a:r>
          </a:p>
          <a:p>
            <a:r>
              <a:rPr lang="en-US" altLang="zh-CN" dirty="0"/>
              <a:t>Do we use any global updating rule?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1C5801-9ED5-47D4-9840-1272ADDF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47D39-0510-4C1F-8445-E20366F8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F74CD-B60A-49EC-8E75-B775881D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Trace 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77251-2ADF-4A12-B2AE-C0E3FC39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existing value in the NN.</a:t>
            </a:r>
          </a:p>
          <a:p>
            <a:r>
              <a:rPr lang="en-US" altLang="zh-CN" dirty="0"/>
              <a:t>Some newly generated value.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CA5999-A9D3-4257-857E-896DF8B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8DE68-3482-484D-B266-B45E1322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AA034-E4F4-47FD-B5CF-4AE21FA3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Painting Existing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4F77C-679F-49AB-8CC4-A97DCF7F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Since it’s Q learning, how about we simply leave the Q values on ground?</a:t>
            </a:r>
          </a:p>
          <a:p>
            <a:endParaRPr lang="en-US" altLang="zh-CN" dirty="0"/>
          </a:p>
          <a:p>
            <a:r>
              <a:rPr lang="en-US" altLang="zh-CN" dirty="0"/>
              <a:t>Intuitively, this would work well for fixed destination scenario, but maybe not so well for changing destination scenario.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09E6B-5754-4532-8348-3024C6DF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E53681-303E-4789-8D30-0245BFF1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C46B6-4485-4988-8036-E5F3FD68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7ECE1A6-D465-4A04-BE2F-5F377E007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77" y="1638110"/>
            <a:ext cx="5852172" cy="4389129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3307-CF9D-4FEA-977C-07C89604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03910-8840-4414-86DC-3E55A8B0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B78677-B659-4390-A64D-B3EF13AE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51" y="1413166"/>
            <a:ext cx="6416298" cy="450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572FA-BDE9-49FE-858D-F1AC1820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Selective painting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8DD86-9A6E-49E7-9F0F-213ECFE5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about we only paint the q-value for the direction that we goes to?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CDB663-619A-408C-B0F2-CF804802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0CF37E-EBDE-415A-A359-7D1B1D8A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3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3727-3A5E-4318-A225-9306B20C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2A0A1B6-D730-4B0E-96B6-AB8EF8335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14" y="1516217"/>
            <a:ext cx="5852172" cy="4389129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EE359-7B16-4FAB-A54D-8B748AF9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865CF7-AD06-4798-B17A-8DE967D4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AA112D-BEE9-43A6-82CA-BFFFBDCC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24" y="1112512"/>
            <a:ext cx="7896386" cy="55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BF753-218A-4617-9CA4-BD7D204A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 Patterns...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E541-B86F-4A36-A42A-93E7B3DB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These traces follow simple patterns.</a:t>
            </a:r>
          </a:p>
          <a:p>
            <a:r>
              <a:rPr lang="en-US" altLang="zh-CN" dirty="0"/>
              <a:t>They reflect how often destination appears, instead of the structure of the maze.</a:t>
            </a:r>
          </a:p>
          <a:p>
            <a:r>
              <a:rPr lang="en-US" altLang="zh-CN" dirty="0"/>
              <a:t>Therefore they convey messages like “how likely is destination to be spawned here”.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1F89CD-1B3F-46DB-8B36-0F65E86B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0352E0-57CC-414D-A408-4117A871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92AE-44B9-4369-AF9D-FB946F45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Constant 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0CCBF-D3B4-44F5-9EB1-11FFCF6E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Intuitively constant value traces serve as a heatmap telling the agent how much time it has spent getting stuck there.</a:t>
            </a:r>
          </a:p>
          <a:p>
            <a:r>
              <a:rPr lang="en-US" altLang="zh-CN" dirty="0"/>
              <a:t>Hopefully this would guide agent to get out of </a:t>
            </a:r>
            <a:r>
              <a:rPr lang="en-US" altLang="zh-CN" dirty="0" err="1"/>
              <a:t>deadends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84766F-DA1F-4492-973C-E1DAFC31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B99BC-3EEE-487B-BA82-A807D9F9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6ABA092-B379-47E3-8D0B-21520B6B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24" y="2196520"/>
            <a:ext cx="5852172" cy="43891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66EFEF-B701-4A52-962B-F95F67C1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23" y="1580375"/>
            <a:ext cx="7291953" cy="51151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C3A74CB-249E-4C7C-9478-C15F4EB6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E726E-994C-4E2E-9800-10C78194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FD656-F2CA-47AE-8C60-26C866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6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  <a:p>
            <a:r>
              <a:rPr lang="en-US" dirty="0"/>
              <a:t>Agent Setup</a:t>
            </a:r>
          </a:p>
          <a:p>
            <a:r>
              <a:rPr lang="en-US" dirty="0"/>
              <a:t>ACO and Pheromone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BA5E1-5527-4A14-AA35-6039ED75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Const=1 vs Const=-1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FBEB56F-F99D-4B46-96E2-31A1921A4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14" y="1516217"/>
            <a:ext cx="5852172" cy="4389129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07EC39-53D0-4A03-AFA5-DDC3786E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4369E9-BA7E-4D46-A802-8EB8F8A2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94D06-6419-4BA4-9FD6-438FD45F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Steps…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BFDA-F21C-407E-AD79-D21EE816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training is not very stable, which means that it requires more time.</a:t>
            </a:r>
          </a:p>
          <a:p>
            <a:r>
              <a:rPr lang="en-US" altLang="zh-CN" dirty="0"/>
              <a:t>Analyzing what role these trace actually plays with </a:t>
            </a:r>
            <a:r>
              <a:rPr lang="en-US" altLang="zh-CN" dirty="0" err="1"/>
              <a:t>quantitive</a:t>
            </a:r>
            <a:r>
              <a:rPr lang="en-US" altLang="zh-CN" dirty="0"/>
              <a:t> data.</a:t>
            </a:r>
          </a:p>
          <a:p>
            <a:r>
              <a:rPr lang="en-US" altLang="zh-CN" dirty="0"/>
              <a:t>Better strategy for existing-value trace.</a:t>
            </a:r>
          </a:p>
          <a:p>
            <a:r>
              <a:rPr lang="en-US" altLang="zh-CN" dirty="0"/>
              <a:t>Let the agent learn what trace to leave.</a:t>
            </a:r>
          </a:p>
          <a:p>
            <a:r>
              <a:rPr lang="en-US" altLang="zh-CN" dirty="0"/>
              <a:t>Multiagent?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F892E-7787-44BE-A5A7-DF375F8B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41E8B-C5E9-4F33-A18A-1490D7F9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4BFE5-3092-4527-BEE8-CE33153D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D2A32-C2D8-402A-807F-4552F7C8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8D68B3-7338-4AFD-AB12-95F349B6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0E7AC1-F1AB-4C11-87DE-79CFA1C9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27745-9E1A-4108-80B3-AC7BC1CC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30BA-FDB7-4F1F-9FC7-BE610BC8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2D maze, with one agent and multiple destinations.</a:t>
            </a:r>
          </a:p>
          <a:p>
            <a:r>
              <a:rPr lang="en-US" altLang="zh-CN" dirty="0"/>
              <a:t>The goal is to visit all destinations.</a:t>
            </a:r>
          </a:p>
          <a:p>
            <a:r>
              <a:rPr lang="en-US" altLang="zh-CN" dirty="0"/>
              <a:t>Fixed map, randomly generated starting and destination positions.</a:t>
            </a:r>
          </a:p>
          <a:p>
            <a:r>
              <a:rPr lang="en-US" altLang="zh-CN" dirty="0"/>
              <a:t>Partial Observation.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042945-2496-4CDF-9FA2-298BDAEC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370CF-8DD2-436A-9670-D27EAADF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7D5569-276F-4FE7-8CD4-EDBE61B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78" y="2413272"/>
            <a:ext cx="33432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309AB-2278-4A4A-A308-40C450E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maze?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4B0E0-B64A-4829-BAB4-27CB4B9A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a well-defined problem, simple in concept </a:t>
            </a:r>
            <a:r>
              <a:rPr lang="en-US" altLang="zh-CN"/>
              <a:t>but not-so-simple </a:t>
            </a:r>
            <a:r>
              <a:rPr lang="en-US" altLang="zh-CN" dirty="0"/>
              <a:t>for ML.</a:t>
            </a:r>
          </a:p>
          <a:p>
            <a:r>
              <a:rPr lang="en-US" altLang="zh-CN" dirty="0"/>
              <a:t>It is a benchmark used in many literature.</a:t>
            </a:r>
          </a:p>
          <a:p>
            <a:r>
              <a:rPr lang="en-US" altLang="zh-CN" dirty="0"/>
              <a:t>Relatively easy to implement.</a:t>
            </a:r>
          </a:p>
          <a:p>
            <a:r>
              <a:rPr lang="en-US" altLang="zh-CN" dirty="0"/>
              <a:t>Fast execution.</a:t>
            </a:r>
          </a:p>
          <a:p>
            <a:r>
              <a:rPr lang="en-US" altLang="zh-CN" dirty="0"/>
              <a:t>Many real-world applications.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1F0EB5-B3AB-4A70-AA8F-A767D291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B97D6-1A82-4982-95FA-6FD34247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8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EAAE4-4821-40A3-AE85-ECA6716B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55FA1-E7E5-49B8-8BCA-7A436631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Atari-net Style CNN-MLP neural network.</a:t>
            </a:r>
          </a:p>
          <a:p>
            <a:r>
              <a:rPr lang="en-US" altLang="zh-CN" dirty="0"/>
              <a:t>Deep Q learning.</a:t>
            </a:r>
          </a:p>
          <a:p>
            <a:r>
              <a:rPr lang="en-US" altLang="zh-CN" dirty="0"/>
              <a:t>Observation: everything(land, trace, destinations) within its sight range.</a:t>
            </a:r>
          </a:p>
          <a:p>
            <a:r>
              <a:rPr lang="en-US" altLang="zh-CN" dirty="0"/>
              <a:t>Action: left/down/up/right</a:t>
            </a:r>
          </a:p>
          <a:p>
            <a:r>
              <a:rPr lang="en-US" altLang="zh-CN" dirty="0"/>
              <a:t>Reward: 1 for reaching each goal.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829F54-FCF3-49D4-85F2-4B2C1E86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730CEF-97E8-43E9-BE83-DFF51C09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3A5BE-1366-4783-83DB-4FCB0AAC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5E657C5-2F91-42CF-ABDE-7FB94D1D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80" y="487507"/>
            <a:ext cx="2389540" cy="578699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337B1-330B-4138-B74F-A7D56D3D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9E68A-0B06-495C-9B77-9E20842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5E1C-61E0-4202-BDB2-40A63520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D9644-48AE-4734-B10E-669DD014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this network enough for solving complete observation case?</a:t>
            </a:r>
          </a:p>
          <a:p>
            <a:endParaRPr lang="en-US" altLang="zh-CN" dirty="0"/>
          </a:p>
          <a:p>
            <a:r>
              <a:rPr lang="en-US" altLang="zh-CN" dirty="0"/>
              <a:t>Is it enough for partial observation?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F4661F-6F5B-4AC3-8E9C-E8DD10A9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0CDD0-8FFA-4DA9-A307-33FD5F49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E3AD-12CC-451B-AD61-919F8220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little demonstration on the difficulty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73898-49D7-4097-9ED6-0CE3432C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 agent single goal</a:t>
            </a:r>
          </a:p>
          <a:p>
            <a:r>
              <a:rPr lang="en-US" altLang="zh-CN" dirty="0"/>
              <a:t>Single agent multiple goals</a:t>
            </a:r>
          </a:p>
          <a:p>
            <a:r>
              <a:rPr lang="en-US" altLang="zh-CN" dirty="0"/>
              <a:t>Single agent single goal partial observation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B05445-CEA9-44C8-805C-80AE2853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E65C51-5895-447F-AC13-4D9FD9B5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C9D85B-D044-4382-B8FA-7AF43682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56" y="1619163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28C88-9670-4A43-9EF6-72558D5B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Application for ACO in 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DDADE-B7A1-41A1-8A2B-419DE6F4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ACO to train neural nets.</a:t>
            </a:r>
          </a:p>
          <a:p>
            <a:r>
              <a:rPr lang="en-US" altLang="zh-CN" dirty="0"/>
              <a:t>Use ACO to tune hyperparameters.</a:t>
            </a:r>
          </a:p>
          <a:p>
            <a:r>
              <a:rPr lang="en-US" altLang="zh-CN" dirty="0"/>
              <a:t>Use ACO to evolve the structures.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BB821C-4DB8-4294-8696-4A6E46ED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02A52-A288-470A-AFD2-8222C86E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4x3" id="{BA8D503C-C11A-9648-BFE2-F41EE48FC381}" vid="{57895F78-9C0E-DA4A-9824-24573322C3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CuckooSearch</Template>
  <TotalTime>3139</TotalTime>
  <Words>559</Words>
  <Application>Microsoft Office PowerPoint</Application>
  <PresentationFormat>全屏显示(4:3)</PresentationFormat>
  <Paragraphs>117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Impact</vt:lpstr>
      <vt:lpstr>Verdana</vt:lpstr>
      <vt:lpstr>Wingdings</vt:lpstr>
      <vt:lpstr>UofWaterloo_WhiteBkgrd</vt:lpstr>
      <vt:lpstr>Enhancing Pathfinding Reinforcement Learning Agents with Pheromone</vt:lpstr>
      <vt:lpstr>Outline</vt:lpstr>
      <vt:lpstr>Problem Setup</vt:lpstr>
      <vt:lpstr>Why maze?</vt:lpstr>
      <vt:lpstr>Agent Setup</vt:lpstr>
      <vt:lpstr>PowerPoint 演示文稿</vt:lpstr>
      <vt:lpstr>Naïve Approach</vt:lpstr>
      <vt:lpstr>A little demonstration on the difficulty</vt:lpstr>
      <vt:lpstr>Previous Application for ACO in ML</vt:lpstr>
      <vt:lpstr>ACO Philosophy</vt:lpstr>
      <vt:lpstr>So… How?</vt:lpstr>
      <vt:lpstr>Selecting Trace Value</vt:lpstr>
      <vt:lpstr>Painting Existing Values</vt:lpstr>
      <vt:lpstr>Result</vt:lpstr>
      <vt:lpstr>Selective painting</vt:lpstr>
      <vt:lpstr>Result</vt:lpstr>
      <vt:lpstr>Trace Patterns...</vt:lpstr>
      <vt:lpstr>Constant Value</vt:lpstr>
      <vt:lpstr>Result</vt:lpstr>
      <vt:lpstr>Const=1 vs Const=-1</vt:lpstr>
      <vt:lpstr>Next Steps…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Cuckoo Search via Lévy Flights</dc:title>
  <dc:creator>mingkun yu</dc:creator>
  <cp:lastModifiedBy>mingkun yu</cp:lastModifiedBy>
  <cp:revision>85</cp:revision>
  <dcterms:created xsi:type="dcterms:W3CDTF">2019-03-10T21:08:21Z</dcterms:created>
  <dcterms:modified xsi:type="dcterms:W3CDTF">2019-03-26T20:08:23Z</dcterms:modified>
</cp:coreProperties>
</file>