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CF9A51-E898-4FF7-8301-0F4C52F1DB0E}" v="4" dt="2022-09-15T08:25:30.62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2702" y="670064"/>
            <a:ext cx="18018695" cy="19107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477966" y="3391291"/>
            <a:ext cx="7232015" cy="60883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0508" y="164362"/>
            <a:ext cx="19383083" cy="2664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Roboto Light"/>
                <a:cs typeface="Roboto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15287" y="3247713"/>
            <a:ext cx="17273524" cy="4960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2702" y="670064"/>
            <a:ext cx="9361170" cy="1910714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ts val="6930"/>
              </a:lnSpc>
              <a:spcBef>
                <a:spcPts val="1150"/>
              </a:spcBef>
            </a:pPr>
            <a:r>
              <a:rPr sz="6600" spc="140" dirty="0">
                <a:solidFill>
                  <a:srgbClr val="FFC800"/>
                </a:solidFill>
                <a:latin typeface="Trebuchet MS"/>
                <a:cs typeface="Trebuchet MS"/>
              </a:rPr>
              <a:t>A </a:t>
            </a:r>
            <a:r>
              <a:rPr sz="6600" spc="-355" dirty="0">
                <a:solidFill>
                  <a:srgbClr val="FFC800"/>
                </a:solidFill>
                <a:latin typeface="Trebuchet MS"/>
                <a:cs typeface="Trebuchet MS"/>
              </a:rPr>
              <a:t>Project </a:t>
            </a:r>
            <a:r>
              <a:rPr sz="6600" spc="75" dirty="0">
                <a:solidFill>
                  <a:srgbClr val="FFC800"/>
                </a:solidFill>
                <a:latin typeface="Trebuchet MS"/>
                <a:cs typeface="Trebuchet MS"/>
              </a:rPr>
              <a:t>On </a:t>
            </a:r>
            <a:r>
              <a:rPr sz="6600" spc="-290" dirty="0">
                <a:solidFill>
                  <a:srgbClr val="FFC800"/>
                </a:solidFill>
                <a:latin typeface="Trebuchet MS"/>
                <a:cs typeface="Trebuchet MS"/>
              </a:rPr>
              <a:t>a </a:t>
            </a:r>
            <a:r>
              <a:rPr sz="6600" spc="-145" dirty="0">
                <a:solidFill>
                  <a:srgbClr val="FFC800"/>
                </a:solidFill>
                <a:latin typeface="Trebuchet MS"/>
                <a:cs typeface="Trebuchet MS"/>
              </a:rPr>
              <a:t>Simple  </a:t>
            </a:r>
            <a:r>
              <a:rPr sz="6600" spc="-155" dirty="0">
                <a:solidFill>
                  <a:srgbClr val="FFC800"/>
                </a:solidFill>
                <a:latin typeface="Trebuchet MS"/>
                <a:cs typeface="Trebuchet MS"/>
              </a:rPr>
              <a:t>Dictionary</a:t>
            </a:r>
            <a:r>
              <a:rPr sz="6600" spc="-620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6600" spc="90" dirty="0">
                <a:solidFill>
                  <a:srgbClr val="FFC800"/>
                </a:solidFill>
                <a:latin typeface="Trebuchet MS"/>
                <a:cs typeface="Trebuchet MS"/>
              </a:rPr>
              <a:t>App</a:t>
            </a:r>
            <a:r>
              <a:rPr sz="6600" spc="-620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6600" spc="-5" dirty="0">
                <a:solidFill>
                  <a:srgbClr val="FFC800"/>
                </a:solidFill>
                <a:latin typeface="Trebuchet MS"/>
                <a:cs typeface="Trebuchet MS"/>
              </a:rPr>
              <a:t>Using</a:t>
            </a:r>
            <a:r>
              <a:rPr sz="6600" spc="-615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6600" spc="-340" dirty="0">
                <a:solidFill>
                  <a:srgbClr val="FFC800"/>
                </a:solidFill>
                <a:latin typeface="Trebuchet MS"/>
                <a:cs typeface="Trebuchet MS"/>
              </a:rPr>
              <a:t>JAVA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0384" y="2753842"/>
            <a:ext cx="9256395" cy="83820"/>
          </a:xfrm>
          <a:custGeom>
            <a:avLst/>
            <a:gdLst/>
            <a:ahLst/>
            <a:cxnLst/>
            <a:rect l="l" t="t" r="r" b="b"/>
            <a:pathLst>
              <a:path w="9256395" h="83819">
                <a:moveTo>
                  <a:pt x="9256262" y="0"/>
                </a:moveTo>
                <a:lnTo>
                  <a:pt x="0" y="0"/>
                </a:lnTo>
                <a:lnTo>
                  <a:pt x="0" y="83767"/>
                </a:lnTo>
                <a:lnTo>
                  <a:pt x="9256262" y="83767"/>
                </a:lnTo>
                <a:lnTo>
                  <a:pt x="9256262" y="0"/>
                </a:lnTo>
                <a:close/>
              </a:path>
            </a:pathLst>
          </a:custGeom>
          <a:solidFill>
            <a:srgbClr val="FFC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63077" y="3884698"/>
            <a:ext cx="10390458" cy="6100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7211" y="4875371"/>
            <a:ext cx="6304915" cy="2740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90"/>
              </a:spcBef>
            </a:pPr>
            <a:r>
              <a:rPr sz="5900" b="0" spc="15" dirty="0">
                <a:latin typeface="Roboto Light"/>
                <a:cs typeface="Roboto Light"/>
              </a:rPr>
              <a:t>A </a:t>
            </a:r>
            <a:r>
              <a:rPr sz="5900" b="0" spc="10" dirty="0">
                <a:latin typeface="Roboto Light"/>
                <a:cs typeface="Roboto Light"/>
              </a:rPr>
              <a:t>simple</a:t>
            </a:r>
            <a:r>
              <a:rPr sz="5900" b="0" spc="-55" dirty="0">
                <a:latin typeface="Roboto Light"/>
                <a:cs typeface="Roboto Light"/>
              </a:rPr>
              <a:t> </a:t>
            </a:r>
            <a:r>
              <a:rPr sz="5900" b="0" spc="15" dirty="0">
                <a:latin typeface="Roboto Light"/>
                <a:cs typeface="Roboto Light"/>
              </a:rPr>
              <a:t>dictionary  </a:t>
            </a:r>
            <a:r>
              <a:rPr sz="5900" b="0" spc="10" dirty="0">
                <a:latin typeface="Roboto Light"/>
                <a:cs typeface="Roboto Light"/>
              </a:rPr>
              <a:t>application </a:t>
            </a:r>
            <a:r>
              <a:rPr sz="5900" b="0" spc="15" dirty="0">
                <a:latin typeface="Roboto Light"/>
                <a:cs typeface="Roboto Light"/>
              </a:rPr>
              <a:t>made  </a:t>
            </a:r>
            <a:r>
              <a:rPr sz="5900" b="0" spc="10" dirty="0">
                <a:latin typeface="Roboto Light"/>
                <a:cs typeface="Roboto Light"/>
              </a:rPr>
              <a:t>suing</a:t>
            </a:r>
            <a:r>
              <a:rPr sz="5900" b="0" spc="-10" dirty="0">
                <a:latin typeface="Roboto Light"/>
                <a:cs typeface="Roboto Light"/>
              </a:rPr>
              <a:t> </a:t>
            </a:r>
            <a:r>
              <a:rPr sz="5900" b="0" dirty="0">
                <a:latin typeface="Roboto Light"/>
                <a:cs typeface="Roboto Light"/>
              </a:rPr>
              <a:t>JavaFX</a:t>
            </a:r>
            <a:endParaRPr sz="590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598" y="1103685"/>
            <a:ext cx="9068435" cy="1910714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ts val="6930"/>
              </a:lnSpc>
              <a:spcBef>
                <a:spcPts val="1150"/>
              </a:spcBef>
            </a:pPr>
            <a:r>
              <a:rPr sz="6600" b="0" spc="-180" dirty="0">
                <a:solidFill>
                  <a:srgbClr val="FFC800"/>
                </a:solidFill>
                <a:latin typeface="Trebuchet MS"/>
                <a:cs typeface="Trebuchet MS"/>
              </a:rPr>
              <a:t>Getting </a:t>
            </a:r>
            <a:r>
              <a:rPr sz="6600" b="0" spc="-225" dirty="0">
                <a:solidFill>
                  <a:srgbClr val="FFC800"/>
                </a:solidFill>
                <a:latin typeface="Trebuchet MS"/>
                <a:cs typeface="Trebuchet MS"/>
              </a:rPr>
              <a:t>the </a:t>
            </a:r>
            <a:r>
              <a:rPr sz="6600" b="0" spc="-100" dirty="0">
                <a:solidFill>
                  <a:srgbClr val="FFC800"/>
                </a:solidFill>
                <a:latin typeface="Trebuchet MS"/>
                <a:cs typeface="Trebuchet MS"/>
              </a:rPr>
              <a:t>Response</a:t>
            </a:r>
            <a:r>
              <a:rPr sz="6600" b="0" spc="-1430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6600" b="0" spc="-65" dirty="0">
                <a:solidFill>
                  <a:srgbClr val="FFC800"/>
                </a:solidFill>
                <a:latin typeface="Trebuchet MS"/>
                <a:cs typeface="Trebuchet MS"/>
              </a:rPr>
              <a:t>and  </a:t>
            </a:r>
            <a:r>
              <a:rPr sz="6600" b="0" spc="-145" dirty="0">
                <a:solidFill>
                  <a:srgbClr val="FFC800"/>
                </a:solidFill>
                <a:latin typeface="Trebuchet MS"/>
                <a:cs typeface="Trebuchet MS"/>
              </a:rPr>
              <a:t>Parsing </a:t>
            </a:r>
            <a:r>
              <a:rPr sz="6600" b="0" spc="-225" dirty="0">
                <a:solidFill>
                  <a:srgbClr val="FFC800"/>
                </a:solidFill>
                <a:latin typeface="Trebuchet MS"/>
                <a:cs typeface="Trebuchet MS"/>
              </a:rPr>
              <a:t>the</a:t>
            </a:r>
            <a:r>
              <a:rPr sz="6600" b="0" spc="-1055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6600" b="0" spc="-105" dirty="0">
                <a:solidFill>
                  <a:srgbClr val="FFC800"/>
                </a:solidFill>
                <a:latin typeface="Trebuchet MS"/>
                <a:cs typeface="Trebuchet MS"/>
              </a:rPr>
              <a:t>JSON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8695" y="1664870"/>
            <a:ext cx="19021425" cy="9193530"/>
            <a:chOff x="538695" y="1664870"/>
            <a:chExt cx="19021425" cy="9193530"/>
          </a:xfrm>
        </p:grpSpPr>
        <p:sp>
          <p:nvSpPr>
            <p:cNvPr id="4" name="object 4"/>
            <p:cNvSpPr/>
            <p:nvPr/>
          </p:nvSpPr>
          <p:spPr>
            <a:xfrm>
              <a:off x="9245792" y="4209295"/>
              <a:ext cx="10313822" cy="663182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43685" y="4450126"/>
              <a:ext cx="9298305" cy="325120"/>
            </a:xfrm>
            <a:custGeom>
              <a:avLst/>
              <a:gdLst/>
              <a:ahLst/>
              <a:cxnLst/>
              <a:rect l="l" t="t" r="r" b="b"/>
              <a:pathLst>
                <a:path w="9298305" h="325120">
                  <a:moveTo>
                    <a:pt x="9135847" y="324597"/>
                  </a:moveTo>
                  <a:lnTo>
                    <a:pt x="162298" y="324597"/>
                  </a:lnTo>
                  <a:lnTo>
                    <a:pt x="119154" y="318799"/>
                  </a:lnTo>
                  <a:lnTo>
                    <a:pt x="80385" y="302437"/>
                  </a:lnTo>
                  <a:lnTo>
                    <a:pt x="47537" y="277059"/>
                  </a:lnTo>
                  <a:lnTo>
                    <a:pt x="22159" y="244212"/>
                  </a:lnTo>
                  <a:lnTo>
                    <a:pt x="5797" y="205442"/>
                  </a:lnTo>
                  <a:lnTo>
                    <a:pt x="0" y="162298"/>
                  </a:lnTo>
                  <a:lnTo>
                    <a:pt x="5797" y="119154"/>
                  </a:lnTo>
                  <a:lnTo>
                    <a:pt x="22159" y="80385"/>
                  </a:lnTo>
                  <a:lnTo>
                    <a:pt x="47537" y="47537"/>
                  </a:lnTo>
                  <a:lnTo>
                    <a:pt x="80385" y="22159"/>
                  </a:lnTo>
                  <a:lnTo>
                    <a:pt x="119154" y="5797"/>
                  </a:lnTo>
                  <a:lnTo>
                    <a:pt x="162298" y="0"/>
                  </a:lnTo>
                  <a:lnTo>
                    <a:pt x="9135847" y="0"/>
                  </a:lnTo>
                  <a:lnTo>
                    <a:pt x="9178991" y="5797"/>
                  </a:lnTo>
                  <a:lnTo>
                    <a:pt x="9217760" y="22159"/>
                  </a:lnTo>
                  <a:lnTo>
                    <a:pt x="9250608" y="47537"/>
                  </a:lnTo>
                  <a:lnTo>
                    <a:pt x="9275986" y="80385"/>
                  </a:lnTo>
                  <a:lnTo>
                    <a:pt x="9292348" y="119154"/>
                  </a:lnTo>
                  <a:lnTo>
                    <a:pt x="9298146" y="162298"/>
                  </a:lnTo>
                  <a:lnTo>
                    <a:pt x="9292348" y="205442"/>
                  </a:lnTo>
                  <a:lnTo>
                    <a:pt x="9275986" y="244212"/>
                  </a:lnTo>
                  <a:lnTo>
                    <a:pt x="9250608" y="277059"/>
                  </a:lnTo>
                  <a:lnTo>
                    <a:pt x="9217760" y="302437"/>
                  </a:lnTo>
                  <a:lnTo>
                    <a:pt x="9178991" y="318799"/>
                  </a:lnTo>
                  <a:lnTo>
                    <a:pt x="9135847" y="324597"/>
                  </a:lnTo>
                  <a:close/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669069" y="1664870"/>
              <a:ext cx="0" cy="2785745"/>
            </a:xfrm>
            <a:custGeom>
              <a:avLst/>
              <a:gdLst/>
              <a:ahLst/>
              <a:cxnLst/>
              <a:rect l="l" t="t" r="r" b="b"/>
              <a:pathLst>
                <a:path h="2785745">
                  <a:moveTo>
                    <a:pt x="0" y="2785255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47279" y="1675341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261772" y="0"/>
                  </a:moveTo>
                  <a:lnTo>
                    <a:pt x="0" y="0"/>
                  </a:lnTo>
                  <a:lnTo>
                    <a:pt x="0" y="261772"/>
                  </a:lnTo>
                  <a:lnTo>
                    <a:pt x="261772" y="261772"/>
                  </a:lnTo>
                  <a:lnTo>
                    <a:pt x="261772" y="0"/>
                  </a:lnTo>
                  <a:close/>
                </a:path>
              </a:pathLst>
            </a:custGeom>
            <a:solidFill>
              <a:srgbClr val="F15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48921" y="4769488"/>
              <a:ext cx="9298305" cy="6073140"/>
            </a:xfrm>
            <a:custGeom>
              <a:avLst/>
              <a:gdLst/>
              <a:ahLst/>
              <a:cxnLst/>
              <a:rect l="l" t="t" r="r" b="b"/>
              <a:pathLst>
                <a:path w="9298305" h="6073140">
                  <a:moveTo>
                    <a:pt x="9135847" y="6073113"/>
                  </a:moveTo>
                  <a:lnTo>
                    <a:pt x="162298" y="6073113"/>
                  </a:lnTo>
                  <a:lnTo>
                    <a:pt x="119154" y="6067315"/>
                  </a:lnTo>
                  <a:lnTo>
                    <a:pt x="80385" y="6050954"/>
                  </a:lnTo>
                  <a:lnTo>
                    <a:pt x="47537" y="6025575"/>
                  </a:lnTo>
                  <a:lnTo>
                    <a:pt x="22159" y="5992728"/>
                  </a:lnTo>
                  <a:lnTo>
                    <a:pt x="5797" y="5953958"/>
                  </a:lnTo>
                  <a:lnTo>
                    <a:pt x="0" y="5910814"/>
                  </a:lnTo>
                  <a:lnTo>
                    <a:pt x="0" y="162298"/>
                  </a:lnTo>
                  <a:lnTo>
                    <a:pt x="5797" y="119154"/>
                  </a:lnTo>
                  <a:lnTo>
                    <a:pt x="22159" y="80385"/>
                  </a:lnTo>
                  <a:lnTo>
                    <a:pt x="47537" y="47537"/>
                  </a:lnTo>
                  <a:lnTo>
                    <a:pt x="80385" y="22159"/>
                  </a:lnTo>
                  <a:lnTo>
                    <a:pt x="119154" y="5797"/>
                  </a:lnTo>
                  <a:lnTo>
                    <a:pt x="162298" y="0"/>
                  </a:lnTo>
                  <a:lnTo>
                    <a:pt x="9135847" y="0"/>
                  </a:lnTo>
                  <a:lnTo>
                    <a:pt x="9178991" y="5797"/>
                  </a:lnTo>
                  <a:lnTo>
                    <a:pt x="9217760" y="22159"/>
                  </a:lnTo>
                  <a:lnTo>
                    <a:pt x="9250608" y="47537"/>
                  </a:lnTo>
                  <a:lnTo>
                    <a:pt x="9275986" y="80385"/>
                  </a:lnTo>
                  <a:lnTo>
                    <a:pt x="9292348" y="119154"/>
                  </a:lnTo>
                  <a:lnTo>
                    <a:pt x="9298146" y="162298"/>
                  </a:lnTo>
                  <a:lnTo>
                    <a:pt x="9298146" y="5910814"/>
                  </a:lnTo>
                  <a:lnTo>
                    <a:pt x="9292348" y="5953958"/>
                  </a:lnTo>
                  <a:lnTo>
                    <a:pt x="9275986" y="5992728"/>
                  </a:lnTo>
                  <a:lnTo>
                    <a:pt x="9250608" y="6025575"/>
                  </a:lnTo>
                  <a:lnTo>
                    <a:pt x="9217760" y="6050954"/>
                  </a:lnTo>
                  <a:lnTo>
                    <a:pt x="9178991" y="6067315"/>
                  </a:lnTo>
                  <a:lnTo>
                    <a:pt x="9135847" y="6073113"/>
                  </a:lnTo>
                  <a:close/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4402" y="5113017"/>
              <a:ext cx="9089390" cy="1045210"/>
            </a:xfrm>
            <a:custGeom>
              <a:avLst/>
              <a:gdLst/>
              <a:ahLst/>
              <a:cxnLst/>
              <a:rect l="l" t="t" r="r" b="b"/>
              <a:pathLst>
                <a:path w="9089390" h="1045210">
                  <a:moveTo>
                    <a:pt x="9089283" y="0"/>
                  </a:moveTo>
                  <a:lnTo>
                    <a:pt x="0" y="0"/>
                  </a:lnTo>
                  <a:lnTo>
                    <a:pt x="0" y="1044858"/>
                  </a:lnTo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2961" y="5497214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4">
                  <a:moveTo>
                    <a:pt x="261772" y="0"/>
                  </a:moveTo>
                  <a:lnTo>
                    <a:pt x="0" y="0"/>
                  </a:lnTo>
                  <a:lnTo>
                    <a:pt x="0" y="261772"/>
                  </a:lnTo>
                  <a:lnTo>
                    <a:pt x="261772" y="261772"/>
                  </a:lnTo>
                  <a:lnTo>
                    <a:pt x="261772" y="0"/>
                  </a:lnTo>
                  <a:close/>
                </a:path>
              </a:pathLst>
            </a:custGeom>
            <a:solidFill>
              <a:srgbClr val="F15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492259" y="1480814"/>
            <a:ext cx="7135495" cy="2136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3450" b="0" dirty="0">
                <a:latin typeface="Roboto Light"/>
                <a:cs typeface="Roboto Light"/>
              </a:rPr>
              <a:t>The </a:t>
            </a:r>
            <a:r>
              <a:rPr sz="3450" b="0" spc="-5" dirty="0">
                <a:latin typeface="Roboto Light"/>
                <a:cs typeface="Roboto Light"/>
              </a:rPr>
              <a:t>request </a:t>
            </a:r>
            <a:r>
              <a:rPr sz="3450" b="0" spc="5" dirty="0">
                <a:latin typeface="Roboto Light"/>
                <a:cs typeface="Roboto Light"/>
              </a:rPr>
              <a:t>we </a:t>
            </a:r>
            <a:r>
              <a:rPr sz="3450" b="0" spc="-5" dirty="0">
                <a:latin typeface="Roboto Light"/>
                <a:cs typeface="Roboto Light"/>
              </a:rPr>
              <a:t>created </a:t>
            </a:r>
            <a:r>
              <a:rPr sz="3450" b="0" dirty="0">
                <a:latin typeface="Roboto Light"/>
                <a:cs typeface="Roboto Light"/>
              </a:rPr>
              <a:t>is </a:t>
            </a:r>
            <a:r>
              <a:rPr sz="3450" b="0" spc="-5" dirty="0">
                <a:latin typeface="Roboto Light"/>
                <a:cs typeface="Roboto Light"/>
              </a:rPr>
              <a:t>finally sent  </a:t>
            </a:r>
            <a:r>
              <a:rPr sz="3450" b="0" spc="5" dirty="0">
                <a:latin typeface="Roboto Light"/>
                <a:cs typeface="Roboto Light"/>
              </a:rPr>
              <a:t>and </a:t>
            </a:r>
            <a:r>
              <a:rPr sz="3450" b="0" dirty="0">
                <a:latin typeface="Roboto Light"/>
                <a:cs typeface="Roboto Light"/>
              </a:rPr>
              <a:t>the JSON </a:t>
            </a:r>
            <a:r>
              <a:rPr sz="3450" b="0" spc="5" dirty="0">
                <a:latin typeface="Roboto Light"/>
                <a:cs typeface="Roboto Light"/>
              </a:rPr>
              <a:t>data </a:t>
            </a:r>
            <a:r>
              <a:rPr sz="3450" b="0" spc="-10" dirty="0">
                <a:latin typeface="Roboto Light"/>
                <a:cs typeface="Roboto Light"/>
              </a:rPr>
              <a:t>recieved </a:t>
            </a:r>
            <a:r>
              <a:rPr sz="3450" b="0" dirty="0">
                <a:latin typeface="Roboto Light"/>
                <a:cs typeface="Roboto Light"/>
              </a:rPr>
              <a:t>back </a:t>
            </a:r>
            <a:r>
              <a:rPr sz="3450" b="0" spc="-5" dirty="0">
                <a:latin typeface="Roboto Light"/>
                <a:cs typeface="Roboto Light"/>
              </a:rPr>
              <a:t>is  finally </a:t>
            </a:r>
            <a:r>
              <a:rPr sz="3450" b="0" spc="-10" dirty="0">
                <a:latin typeface="Roboto Light"/>
                <a:cs typeface="Roboto Light"/>
              </a:rPr>
              <a:t>stored </a:t>
            </a:r>
            <a:r>
              <a:rPr sz="3450" b="0" dirty="0">
                <a:latin typeface="Roboto Light"/>
                <a:cs typeface="Roboto Light"/>
              </a:rPr>
              <a:t>in the response variable  </a:t>
            </a:r>
            <a:r>
              <a:rPr sz="3450" b="0" spc="5" dirty="0">
                <a:latin typeface="Roboto Light"/>
                <a:cs typeface="Roboto Light"/>
              </a:rPr>
              <a:t>we </a:t>
            </a:r>
            <a:r>
              <a:rPr sz="3450" b="0" spc="-5" dirty="0">
                <a:latin typeface="Roboto Light"/>
                <a:cs typeface="Roboto Light"/>
              </a:rPr>
              <a:t>created </a:t>
            </a:r>
            <a:r>
              <a:rPr sz="3450" b="0" dirty="0">
                <a:latin typeface="Roboto Light"/>
                <a:cs typeface="Roboto Light"/>
              </a:rPr>
              <a:t>in the </a:t>
            </a:r>
            <a:r>
              <a:rPr sz="3450" b="0" spc="-5" dirty="0">
                <a:latin typeface="Roboto Light"/>
                <a:cs typeface="Roboto Light"/>
              </a:rPr>
              <a:t>last</a:t>
            </a:r>
            <a:r>
              <a:rPr sz="3450" b="0" spc="-15" dirty="0">
                <a:latin typeface="Roboto Light"/>
                <a:cs typeface="Roboto Light"/>
              </a:rPr>
              <a:t> </a:t>
            </a:r>
            <a:r>
              <a:rPr sz="3450" b="0" spc="-5" dirty="0">
                <a:latin typeface="Roboto Light"/>
                <a:cs typeface="Roboto Light"/>
              </a:rPr>
              <a:t>slide.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77962" y="5302687"/>
            <a:ext cx="7380605" cy="3719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3450" b="0" dirty="0">
                <a:latin typeface="Roboto Light"/>
                <a:cs typeface="Roboto Light"/>
              </a:rPr>
              <a:t>The JSON </a:t>
            </a:r>
            <a:r>
              <a:rPr sz="3450" b="0" spc="-5" dirty="0">
                <a:latin typeface="Roboto Light"/>
                <a:cs typeface="Roboto Light"/>
              </a:rPr>
              <a:t>String received </a:t>
            </a:r>
            <a:r>
              <a:rPr sz="3450" b="0" dirty="0">
                <a:latin typeface="Roboto Light"/>
                <a:cs typeface="Roboto Light"/>
              </a:rPr>
              <a:t>is </a:t>
            </a:r>
            <a:r>
              <a:rPr sz="3450" b="0" spc="-5" dirty="0">
                <a:latin typeface="Roboto Light"/>
                <a:cs typeface="Roboto Light"/>
              </a:rPr>
              <a:t>then  </a:t>
            </a:r>
            <a:r>
              <a:rPr sz="3450" b="0" spc="5" dirty="0">
                <a:latin typeface="Roboto Light"/>
                <a:cs typeface="Roboto Light"/>
              </a:rPr>
              <a:t>converted </a:t>
            </a:r>
            <a:r>
              <a:rPr sz="3450" b="0" spc="-15" dirty="0">
                <a:latin typeface="Roboto Light"/>
                <a:cs typeface="Roboto Light"/>
              </a:rPr>
              <a:t>to </a:t>
            </a:r>
            <a:r>
              <a:rPr sz="3450" b="0" spc="5" dirty="0">
                <a:latin typeface="Roboto Light"/>
                <a:cs typeface="Roboto Light"/>
              </a:rPr>
              <a:t>a </a:t>
            </a:r>
            <a:r>
              <a:rPr sz="3450" b="0" dirty="0">
                <a:latin typeface="Roboto Light"/>
                <a:cs typeface="Roboto Light"/>
              </a:rPr>
              <a:t>simple Object using </a:t>
            </a:r>
            <a:r>
              <a:rPr sz="3450" b="0" spc="-5" dirty="0">
                <a:latin typeface="Roboto Light"/>
                <a:cs typeface="Roboto Light"/>
              </a:rPr>
              <a:t>the  </a:t>
            </a:r>
            <a:r>
              <a:rPr sz="3450" b="0" dirty="0">
                <a:latin typeface="Roboto Light"/>
                <a:cs typeface="Roboto Light"/>
              </a:rPr>
              <a:t>JSONParser </a:t>
            </a:r>
            <a:r>
              <a:rPr sz="3450" b="0" spc="-30" dirty="0">
                <a:latin typeface="Roboto Light"/>
                <a:cs typeface="Roboto Light"/>
              </a:rPr>
              <a:t>class’s </a:t>
            </a:r>
            <a:r>
              <a:rPr sz="3450" b="0" spc="-5" dirty="0">
                <a:latin typeface="Roboto Light"/>
                <a:cs typeface="Roboto Light"/>
              </a:rPr>
              <a:t>parse() </a:t>
            </a:r>
            <a:r>
              <a:rPr sz="3450" b="0" dirty="0">
                <a:latin typeface="Roboto Light"/>
                <a:cs typeface="Roboto Light"/>
              </a:rPr>
              <a:t>method  </a:t>
            </a:r>
            <a:r>
              <a:rPr sz="3450" b="0" spc="5" dirty="0">
                <a:latin typeface="Roboto Light"/>
                <a:cs typeface="Roboto Light"/>
              </a:rPr>
              <a:t>and </a:t>
            </a:r>
            <a:r>
              <a:rPr sz="3450" b="0" dirty="0">
                <a:latin typeface="Roboto Light"/>
                <a:cs typeface="Roboto Light"/>
              </a:rPr>
              <a:t>then the simple Object is </a:t>
            </a:r>
            <a:r>
              <a:rPr sz="3450" b="0" spc="-5" dirty="0">
                <a:latin typeface="Roboto Light"/>
                <a:cs typeface="Roboto Light"/>
              </a:rPr>
              <a:t>then  </a:t>
            </a:r>
            <a:r>
              <a:rPr sz="3450" b="0" dirty="0">
                <a:latin typeface="Roboto Light"/>
                <a:cs typeface="Roboto Light"/>
              </a:rPr>
              <a:t>casted </a:t>
            </a:r>
            <a:r>
              <a:rPr sz="3450" b="0" spc="-15" dirty="0">
                <a:latin typeface="Roboto Light"/>
                <a:cs typeface="Roboto Light"/>
              </a:rPr>
              <a:t>to </a:t>
            </a:r>
            <a:r>
              <a:rPr sz="3450" b="0" spc="5" dirty="0">
                <a:latin typeface="Roboto Light"/>
                <a:cs typeface="Roboto Light"/>
              </a:rPr>
              <a:t>a </a:t>
            </a:r>
            <a:r>
              <a:rPr sz="3450" b="0" dirty="0">
                <a:latin typeface="Roboto Light"/>
                <a:cs typeface="Roboto Light"/>
              </a:rPr>
              <a:t>JSONObject </a:t>
            </a:r>
            <a:r>
              <a:rPr sz="3450" b="0" spc="-5" dirty="0">
                <a:latin typeface="Roboto Light"/>
                <a:cs typeface="Roboto Light"/>
              </a:rPr>
              <a:t>through  </a:t>
            </a:r>
            <a:r>
              <a:rPr sz="3450" b="0" spc="5" dirty="0">
                <a:latin typeface="Roboto Light"/>
                <a:cs typeface="Roboto Light"/>
              </a:rPr>
              <a:t>which </a:t>
            </a:r>
            <a:r>
              <a:rPr sz="3450" b="0" dirty="0">
                <a:latin typeface="Roboto Light"/>
                <a:cs typeface="Roboto Light"/>
              </a:rPr>
              <a:t>all JSON </a:t>
            </a:r>
            <a:r>
              <a:rPr sz="3450" b="0" spc="-5" dirty="0">
                <a:latin typeface="Roboto Light"/>
                <a:cs typeface="Roboto Light"/>
              </a:rPr>
              <a:t>fields </a:t>
            </a:r>
            <a:r>
              <a:rPr sz="3450" b="0" spc="-10" dirty="0">
                <a:latin typeface="Roboto Light"/>
                <a:cs typeface="Roboto Light"/>
              </a:rPr>
              <a:t>are </a:t>
            </a:r>
            <a:r>
              <a:rPr sz="3450" b="0" spc="-5" dirty="0">
                <a:latin typeface="Roboto Light"/>
                <a:cs typeface="Roboto Light"/>
              </a:rPr>
              <a:t>read using  </a:t>
            </a:r>
            <a:r>
              <a:rPr sz="3450" b="0" spc="-50" dirty="0">
                <a:latin typeface="Roboto Light"/>
                <a:cs typeface="Roboto Light"/>
              </a:rPr>
              <a:t>it’s </a:t>
            </a:r>
            <a:r>
              <a:rPr sz="3450" b="0" dirty="0">
                <a:latin typeface="Roboto Light"/>
                <a:cs typeface="Roboto Light"/>
              </a:rPr>
              <a:t>get()</a:t>
            </a:r>
            <a:r>
              <a:rPr sz="3450" b="0" spc="40" dirty="0">
                <a:latin typeface="Roboto Light"/>
                <a:cs typeface="Roboto Light"/>
              </a:rPr>
              <a:t> </a:t>
            </a:r>
            <a:r>
              <a:rPr sz="3450" b="0" dirty="0">
                <a:latin typeface="Roboto Light"/>
                <a:cs typeface="Roboto Light"/>
              </a:rPr>
              <a:t>method.</a:t>
            </a:r>
            <a:endParaRPr sz="34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9598" y="1103685"/>
            <a:ext cx="526034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0" spc="-200" dirty="0">
                <a:solidFill>
                  <a:srgbClr val="FFC800"/>
                </a:solidFill>
                <a:latin typeface="Trebuchet MS"/>
                <a:cs typeface="Trebuchet MS"/>
              </a:rPr>
              <a:t>Creating </a:t>
            </a:r>
            <a:r>
              <a:rPr sz="6600" b="0" spc="-225" dirty="0">
                <a:solidFill>
                  <a:srgbClr val="FFC800"/>
                </a:solidFill>
                <a:latin typeface="Trebuchet MS"/>
                <a:cs typeface="Trebuchet MS"/>
              </a:rPr>
              <a:t>the</a:t>
            </a:r>
            <a:r>
              <a:rPr sz="6600" b="0" spc="-1060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6600" b="0" spc="-140" dirty="0">
                <a:solidFill>
                  <a:srgbClr val="FFC800"/>
                </a:solidFill>
                <a:latin typeface="Trebuchet MS"/>
                <a:cs typeface="Trebuchet MS"/>
              </a:rPr>
              <a:t>UI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15287" y="3247713"/>
            <a:ext cx="8679815" cy="4960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3450" b="0" dirty="0">
                <a:latin typeface="Roboto Light"/>
                <a:cs typeface="Roboto Light"/>
              </a:rPr>
              <a:t>The </a:t>
            </a:r>
            <a:r>
              <a:rPr sz="3450" b="0" spc="-10" dirty="0">
                <a:latin typeface="Roboto Light"/>
                <a:cs typeface="Roboto Light"/>
              </a:rPr>
              <a:t>layout </a:t>
            </a:r>
            <a:r>
              <a:rPr sz="3450" b="0" dirty="0">
                <a:latin typeface="Roboto Light"/>
                <a:cs typeface="Roboto Light"/>
              </a:rPr>
              <a:t>of the UI is created using </a:t>
            </a:r>
            <a:r>
              <a:rPr sz="3450" b="0" spc="-10" dirty="0">
                <a:latin typeface="Roboto Light"/>
                <a:cs typeface="Roboto Light"/>
              </a:rPr>
              <a:t>VBoxes  </a:t>
            </a:r>
            <a:r>
              <a:rPr sz="3450" b="0" spc="5" dirty="0">
                <a:latin typeface="Roboto Light"/>
                <a:cs typeface="Roboto Light"/>
              </a:rPr>
              <a:t>and </a:t>
            </a:r>
            <a:r>
              <a:rPr sz="3450" b="0" spc="-10" dirty="0">
                <a:latin typeface="Roboto Light"/>
                <a:cs typeface="Roboto Light"/>
              </a:rPr>
              <a:t>HBoxes </a:t>
            </a:r>
            <a:r>
              <a:rPr sz="3450" b="0" dirty="0">
                <a:latin typeface="Roboto Light"/>
                <a:cs typeface="Roboto Light"/>
              </a:rPr>
              <a:t>UI classes of the </a:t>
            </a:r>
            <a:r>
              <a:rPr sz="3450" b="0" spc="-5" dirty="0">
                <a:latin typeface="Roboto Light"/>
                <a:cs typeface="Roboto Light"/>
              </a:rPr>
              <a:t>JavaFX UI  library </a:t>
            </a:r>
            <a:r>
              <a:rPr sz="3450" b="0" spc="5" dirty="0">
                <a:latin typeface="Roboto Light"/>
                <a:cs typeface="Roboto Light"/>
              </a:rPr>
              <a:t>which </a:t>
            </a:r>
            <a:r>
              <a:rPr sz="3450" b="0" dirty="0">
                <a:latin typeface="Roboto Light"/>
                <a:cs typeface="Roboto Light"/>
              </a:rPr>
              <a:t>determine </a:t>
            </a:r>
            <a:r>
              <a:rPr sz="3450" b="0" spc="5" dirty="0">
                <a:latin typeface="Roboto Light"/>
                <a:cs typeface="Roboto Light"/>
              </a:rPr>
              <a:t>how </a:t>
            </a:r>
            <a:r>
              <a:rPr sz="3450" b="0" dirty="0">
                <a:latin typeface="Roboto Light"/>
                <a:cs typeface="Roboto Light"/>
              </a:rPr>
              <a:t>the components  </a:t>
            </a:r>
            <a:r>
              <a:rPr sz="3450" b="0" spc="-10" dirty="0">
                <a:latin typeface="Roboto Light"/>
                <a:cs typeface="Roboto Light"/>
              </a:rPr>
              <a:t>are</a:t>
            </a:r>
            <a:r>
              <a:rPr sz="3450" b="0" spc="-5" dirty="0">
                <a:latin typeface="Roboto Light"/>
                <a:cs typeface="Roboto Light"/>
              </a:rPr>
              <a:t> rendered</a:t>
            </a:r>
            <a:endParaRPr sz="3450">
              <a:latin typeface="Roboto Light"/>
              <a:cs typeface="Roboto Light"/>
            </a:endParaRPr>
          </a:p>
          <a:p>
            <a:pPr marL="51435" marR="1440180">
              <a:lnSpc>
                <a:spcPct val="100400"/>
              </a:lnSpc>
              <a:spcBef>
                <a:spcPts val="3090"/>
              </a:spcBef>
            </a:pPr>
            <a:r>
              <a:rPr sz="3450" b="0" spc="5" dirty="0">
                <a:latin typeface="Roboto Light"/>
                <a:cs typeface="Roboto Light"/>
              </a:rPr>
              <a:t>A </a:t>
            </a:r>
            <a:r>
              <a:rPr sz="3450" b="0" spc="-5" dirty="0">
                <a:latin typeface="Roboto Light"/>
                <a:cs typeface="Roboto Light"/>
              </a:rPr>
              <a:t>VBox lays </a:t>
            </a:r>
            <a:r>
              <a:rPr sz="3450" b="0" dirty="0">
                <a:latin typeface="Roboto Light"/>
                <a:cs typeface="Roboto Light"/>
              </a:rPr>
              <a:t>out all of </a:t>
            </a:r>
            <a:r>
              <a:rPr sz="3450" b="0" spc="-50" dirty="0">
                <a:latin typeface="Roboto Light"/>
                <a:cs typeface="Roboto Light"/>
              </a:rPr>
              <a:t>it’s </a:t>
            </a:r>
            <a:r>
              <a:rPr sz="3450" b="0" dirty="0">
                <a:latin typeface="Roboto Light"/>
                <a:cs typeface="Roboto Light"/>
              </a:rPr>
              <a:t>components  </a:t>
            </a:r>
            <a:r>
              <a:rPr sz="3450" b="0" spc="5" dirty="0">
                <a:latin typeface="Roboto Light"/>
                <a:cs typeface="Roboto Light"/>
              </a:rPr>
              <a:t>vertically</a:t>
            </a:r>
            <a:endParaRPr sz="3450">
              <a:latin typeface="Roboto Light"/>
              <a:cs typeface="Roboto Light"/>
            </a:endParaRPr>
          </a:p>
          <a:p>
            <a:pPr marL="85725" marR="1365250">
              <a:lnSpc>
                <a:spcPct val="100400"/>
              </a:lnSpc>
              <a:spcBef>
                <a:spcPts val="2525"/>
              </a:spcBef>
            </a:pPr>
            <a:r>
              <a:rPr sz="3450" b="0" spc="5" dirty="0">
                <a:latin typeface="Roboto Light"/>
                <a:cs typeface="Roboto Light"/>
              </a:rPr>
              <a:t>A </a:t>
            </a:r>
            <a:r>
              <a:rPr sz="3450" b="0" spc="-5" dirty="0">
                <a:latin typeface="Roboto Light"/>
                <a:cs typeface="Roboto Light"/>
              </a:rPr>
              <a:t>HBox lays </a:t>
            </a:r>
            <a:r>
              <a:rPr sz="3450" b="0" dirty="0">
                <a:latin typeface="Roboto Light"/>
                <a:cs typeface="Roboto Light"/>
              </a:rPr>
              <a:t>out all of </a:t>
            </a:r>
            <a:r>
              <a:rPr sz="3450" b="0" spc="-50" dirty="0">
                <a:latin typeface="Roboto Light"/>
                <a:cs typeface="Roboto Light"/>
              </a:rPr>
              <a:t>it’s </a:t>
            </a:r>
            <a:r>
              <a:rPr sz="3450" b="0" dirty="0">
                <a:latin typeface="Roboto Light"/>
                <a:cs typeface="Roboto Light"/>
              </a:rPr>
              <a:t>components  </a:t>
            </a:r>
            <a:r>
              <a:rPr sz="3450" b="0" spc="-5" dirty="0">
                <a:latin typeface="Roboto Light"/>
                <a:cs typeface="Roboto Light"/>
              </a:rPr>
              <a:t>horizontally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753599" y="1026146"/>
            <a:ext cx="8806180" cy="9790430"/>
          </a:xfrm>
          <a:prstGeom prst="rect">
            <a:avLst/>
          </a:prstGeom>
          <a:ln w="52354">
            <a:solidFill>
              <a:srgbClr val="F7931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5200">
              <a:latin typeface="Times New Roman"/>
              <a:cs typeface="Times New Roman"/>
            </a:endParaRPr>
          </a:p>
          <a:p>
            <a:pPr marR="242570" algn="ctr">
              <a:lnSpc>
                <a:spcPct val="100000"/>
              </a:lnSpc>
            </a:pPr>
            <a:r>
              <a:rPr sz="3450" b="0" spc="-5" dirty="0">
                <a:latin typeface="Roboto Light"/>
                <a:cs typeface="Roboto Light"/>
              </a:rPr>
              <a:t>VBox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55675" y="1617751"/>
            <a:ext cx="3225165" cy="659765"/>
          </a:xfrm>
          <a:prstGeom prst="rect">
            <a:avLst/>
          </a:prstGeom>
          <a:ln w="52354">
            <a:solidFill>
              <a:srgbClr val="F7931E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660"/>
              </a:spcBef>
            </a:pPr>
            <a:r>
              <a:rPr sz="3450" b="0" spc="-40" dirty="0">
                <a:latin typeface="Roboto Light"/>
                <a:cs typeface="Roboto Light"/>
              </a:rPr>
              <a:t>Text</a:t>
            </a:r>
            <a:r>
              <a:rPr sz="3450" b="0" spc="-20" dirty="0">
                <a:latin typeface="Roboto Light"/>
                <a:cs typeface="Roboto Light"/>
              </a:rPr>
              <a:t> </a:t>
            </a:r>
            <a:r>
              <a:rPr sz="3450" b="0" spc="-5" dirty="0">
                <a:latin typeface="Roboto Light"/>
                <a:cs typeface="Roboto Light"/>
              </a:rPr>
              <a:t>prompt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842480" y="1617751"/>
            <a:ext cx="2900680" cy="659765"/>
          </a:xfrm>
          <a:prstGeom prst="rect">
            <a:avLst/>
          </a:prstGeom>
          <a:ln w="52354">
            <a:solidFill>
              <a:srgbClr val="F7931E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436245">
              <a:lnSpc>
                <a:spcPct val="100000"/>
              </a:lnSpc>
              <a:spcBef>
                <a:spcPts val="120"/>
              </a:spcBef>
            </a:pPr>
            <a:r>
              <a:rPr sz="3450" b="0" dirty="0">
                <a:latin typeface="Roboto Light"/>
                <a:cs typeface="Roboto Light"/>
              </a:rPr>
              <a:t>Input</a:t>
            </a:r>
            <a:r>
              <a:rPr sz="3450" b="0" spc="-15" dirty="0">
                <a:latin typeface="Roboto Light"/>
                <a:cs typeface="Roboto Light"/>
              </a:rPr>
              <a:t> </a:t>
            </a:r>
            <a:r>
              <a:rPr sz="3450" b="0" dirty="0">
                <a:latin typeface="Roboto Light"/>
                <a:cs typeface="Roboto Light"/>
              </a:rPr>
              <a:t>Field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004687" y="1617751"/>
            <a:ext cx="1309370" cy="659765"/>
          </a:xfrm>
          <a:prstGeom prst="rect">
            <a:avLst/>
          </a:prstGeom>
          <a:ln w="52354">
            <a:solidFill>
              <a:srgbClr val="F7931E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3810">
              <a:lnSpc>
                <a:spcPct val="100000"/>
              </a:lnSpc>
              <a:spcBef>
                <a:spcPts val="630"/>
              </a:spcBef>
            </a:pPr>
            <a:r>
              <a:rPr sz="3450" b="0" spc="-5" dirty="0">
                <a:latin typeface="Roboto Light"/>
                <a:cs typeface="Roboto Light"/>
              </a:rPr>
              <a:t>Button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894955" y="1439746"/>
            <a:ext cx="8513445" cy="1518285"/>
          </a:xfrm>
          <a:prstGeom prst="rect">
            <a:avLst/>
          </a:prstGeom>
          <a:ln w="52354">
            <a:solidFill>
              <a:srgbClr val="F7931E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 marR="177800" algn="ctr">
              <a:lnSpc>
                <a:spcPct val="100000"/>
              </a:lnSpc>
              <a:spcBef>
                <a:spcPts val="2510"/>
              </a:spcBef>
            </a:pPr>
            <a:r>
              <a:rPr sz="3450" b="0" spc="-5" dirty="0">
                <a:latin typeface="Roboto Light"/>
                <a:cs typeface="Roboto Light"/>
              </a:rPr>
              <a:t>HBox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40495" y="3575807"/>
            <a:ext cx="7916545" cy="6774815"/>
          </a:xfrm>
          <a:prstGeom prst="rect">
            <a:avLst/>
          </a:prstGeom>
          <a:ln w="52354">
            <a:solidFill>
              <a:srgbClr val="F7931E"/>
            </a:solidFill>
          </a:ln>
        </p:spPr>
        <p:txBody>
          <a:bodyPr vert="horz" wrap="square" lIns="0" tIns="173355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365"/>
              </a:spcBef>
            </a:pPr>
            <a:r>
              <a:rPr sz="3450" b="0" spc="-40" dirty="0">
                <a:latin typeface="Roboto Light"/>
                <a:cs typeface="Roboto Light"/>
              </a:rPr>
              <a:t>Text</a:t>
            </a:r>
            <a:r>
              <a:rPr sz="3450" b="0" spc="-90" dirty="0">
                <a:latin typeface="Roboto Light"/>
                <a:cs typeface="Roboto Light"/>
              </a:rPr>
              <a:t> </a:t>
            </a:r>
            <a:r>
              <a:rPr sz="3450" b="0" spc="5" dirty="0">
                <a:latin typeface="Roboto Light"/>
                <a:cs typeface="Roboto Light"/>
              </a:rPr>
              <a:t>1</a:t>
            </a:r>
            <a:endParaRPr sz="3450">
              <a:latin typeface="Roboto Light"/>
              <a:cs typeface="Roboto Light"/>
            </a:endParaRPr>
          </a:p>
          <a:p>
            <a:pPr marL="198755">
              <a:lnSpc>
                <a:spcPct val="100000"/>
              </a:lnSpc>
              <a:spcBef>
                <a:spcPts val="640"/>
              </a:spcBef>
            </a:pPr>
            <a:r>
              <a:rPr sz="3450" b="0" spc="-40" dirty="0">
                <a:latin typeface="Roboto Light"/>
                <a:cs typeface="Roboto Light"/>
              </a:rPr>
              <a:t>Text</a:t>
            </a:r>
            <a:r>
              <a:rPr sz="3450" b="0" spc="-90" dirty="0">
                <a:latin typeface="Roboto Light"/>
                <a:cs typeface="Roboto Light"/>
              </a:rPr>
              <a:t> </a:t>
            </a:r>
            <a:r>
              <a:rPr sz="3450" b="0" spc="5" dirty="0">
                <a:latin typeface="Roboto Light"/>
                <a:cs typeface="Roboto Light"/>
              </a:rPr>
              <a:t>1</a:t>
            </a:r>
            <a:endParaRPr sz="3450">
              <a:latin typeface="Roboto Light"/>
              <a:cs typeface="Roboto Light"/>
            </a:endParaRPr>
          </a:p>
          <a:p>
            <a:pPr marL="219710">
              <a:lnSpc>
                <a:spcPts val="4130"/>
              </a:lnSpc>
              <a:spcBef>
                <a:spcPts val="150"/>
              </a:spcBef>
            </a:pPr>
            <a:r>
              <a:rPr sz="3450" b="0" spc="-40" dirty="0">
                <a:latin typeface="Roboto Light"/>
                <a:cs typeface="Roboto Light"/>
              </a:rPr>
              <a:t>Text</a:t>
            </a:r>
            <a:r>
              <a:rPr sz="3450" b="0" spc="-90" dirty="0">
                <a:latin typeface="Roboto Light"/>
                <a:cs typeface="Roboto Light"/>
              </a:rPr>
              <a:t> </a:t>
            </a:r>
            <a:r>
              <a:rPr sz="3450" b="0" spc="5" dirty="0">
                <a:latin typeface="Roboto Light"/>
                <a:cs typeface="Roboto Light"/>
              </a:rPr>
              <a:t>1</a:t>
            </a:r>
            <a:endParaRPr sz="3450">
              <a:latin typeface="Roboto Light"/>
              <a:cs typeface="Roboto Light"/>
            </a:endParaRPr>
          </a:p>
          <a:p>
            <a:pPr marL="219710">
              <a:lnSpc>
                <a:spcPts val="4130"/>
              </a:lnSpc>
            </a:pPr>
            <a:r>
              <a:rPr sz="3450" b="0" spc="-40" dirty="0">
                <a:latin typeface="Roboto Light"/>
                <a:cs typeface="Roboto Light"/>
              </a:rPr>
              <a:t>Text</a:t>
            </a:r>
            <a:r>
              <a:rPr sz="3450" b="0" spc="-90" dirty="0">
                <a:latin typeface="Roboto Light"/>
                <a:cs typeface="Roboto Light"/>
              </a:rPr>
              <a:t> </a:t>
            </a:r>
            <a:r>
              <a:rPr sz="3450" b="0" spc="5" dirty="0">
                <a:latin typeface="Roboto Light"/>
                <a:cs typeface="Roboto Light"/>
              </a:rPr>
              <a:t>1</a:t>
            </a:r>
            <a:endParaRPr sz="3450">
              <a:latin typeface="Roboto Light"/>
              <a:cs typeface="Roboto Light"/>
            </a:endParaRPr>
          </a:p>
          <a:p>
            <a:pPr marL="231775">
              <a:lnSpc>
                <a:spcPct val="100000"/>
              </a:lnSpc>
              <a:spcBef>
                <a:spcPts val="535"/>
              </a:spcBef>
            </a:pPr>
            <a:r>
              <a:rPr sz="3450" b="0" spc="-40" dirty="0">
                <a:latin typeface="Roboto Light"/>
                <a:cs typeface="Roboto Light"/>
              </a:rPr>
              <a:t>Text</a:t>
            </a:r>
            <a:r>
              <a:rPr sz="3450" b="0" spc="-90" dirty="0">
                <a:latin typeface="Roboto Light"/>
                <a:cs typeface="Roboto Light"/>
              </a:rPr>
              <a:t> </a:t>
            </a:r>
            <a:r>
              <a:rPr sz="3450" b="0" spc="5" dirty="0">
                <a:latin typeface="Roboto Light"/>
                <a:cs typeface="Roboto Light"/>
              </a:rPr>
              <a:t>1</a:t>
            </a:r>
            <a:endParaRPr sz="3450">
              <a:latin typeface="Roboto Light"/>
              <a:cs typeface="Roboto Light"/>
            </a:endParaRPr>
          </a:p>
          <a:p>
            <a:pPr marR="305435" algn="ctr">
              <a:lnSpc>
                <a:spcPct val="100000"/>
              </a:lnSpc>
              <a:spcBef>
                <a:spcPts val="420"/>
              </a:spcBef>
            </a:pPr>
            <a:r>
              <a:rPr sz="3450" b="0" spc="-5" dirty="0">
                <a:latin typeface="Roboto Light"/>
                <a:cs typeface="Roboto Light"/>
              </a:rPr>
              <a:t>VBox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52850" y="3423979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1772" y="0"/>
                </a:moveTo>
                <a:lnTo>
                  <a:pt x="0" y="0"/>
                </a:lnTo>
                <a:lnTo>
                  <a:pt x="0" y="261772"/>
                </a:lnTo>
                <a:lnTo>
                  <a:pt x="261772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15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78501" y="5863695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1772" y="0"/>
                </a:moveTo>
                <a:lnTo>
                  <a:pt x="0" y="0"/>
                </a:lnTo>
                <a:lnTo>
                  <a:pt x="0" y="261772"/>
                </a:lnTo>
                <a:lnTo>
                  <a:pt x="261772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15A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78501" y="7245853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1772" y="0"/>
                </a:moveTo>
                <a:lnTo>
                  <a:pt x="0" y="0"/>
                </a:lnTo>
                <a:lnTo>
                  <a:pt x="0" y="261772"/>
                </a:lnTo>
                <a:lnTo>
                  <a:pt x="261772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15A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893" y="507252"/>
            <a:ext cx="78136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114" dirty="0">
                <a:solidFill>
                  <a:srgbClr val="FFC800"/>
                </a:solidFill>
                <a:latin typeface="Trebuchet MS"/>
                <a:cs typeface="Trebuchet MS"/>
              </a:rPr>
              <a:t>Implementing </a:t>
            </a:r>
            <a:r>
              <a:rPr sz="6600" spc="-225" dirty="0">
                <a:solidFill>
                  <a:srgbClr val="FFC800"/>
                </a:solidFill>
                <a:latin typeface="Trebuchet MS"/>
                <a:cs typeface="Trebuchet MS"/>
              </a:rPr>
              <a:t>the</a:t>
            </a:r>
            <a:r>
              <a:rPr sz="6600" spc="-1160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6600" spc="-160" dirty="0">
                <a:solidFill>
                  <a:srgbClr val="FFC800"/>
                </a:solidFill>
                <a:latin typeface="Trebuchet MS"/>
                <a:cs typeface="Trebuchet MS"/>
              </a:rPr>
              <a:t>GUI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48449" y="2366420"/>
            <a:ext cx="15433675" cy="8869045"/>
            <a:chOff x="348449" y="2366420"/>
            <a:chExt cx="15433675" cy="8869045"/>
          </a:xfrm>
        </p:grpSpPr>
        <p:sp>
          <p:nvSpPr>
            <p:cNvPr id="4" name="object 4"/>
            <p:cNvSpPr/>
            <p:nvPr/>
          </p:nvSpPr>
          <p:spPr>
            <a:xfrm>
              <a:off x="5120262" y="2366420"/>
              <a:ext cx="10661455" cy="88688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23888" y="3764283"/>
              <a:ext cx="4984750" cy="325120"/>
            </a:xfrm>
            <a:custGeom>
              <a:avLst/>
              <a:gdLst/>
              <a:ahLst/>
              <a:cxnLst/>
              <a:rect l="l" t="t" r="r" b="b"/>
              <a:pathLst>
                <a:path w="4984750" h="325120">
                  <a:moveTo>
                    <a:pt x="4821842" y="324597"/>
                  </a:moveTo>
                  <a:lnTo>
                    <a:pt x="162298" y="324597"/>
                  </a:lnTo>
                  <a:lnTo>
                    <a:pt x="119154" y="318799"/>
                  </a:lnTo>
                  <a:lnTo>
                    <a:pt x="80385" y="302437"/>
                  </a:lnTo>
                  <a:lnTo>
                    <a:pt x="47537" y="277059"/>
                  </a:lnTo>
                  <a:lnTo>
                    <a:pt x="22159" y="244212"/>
                  </a:lnTo>
                  <a:lnTo>
                    <a:pt x="5797" y="205442"/>
                  </a:lnTo>
                  <a:lnTo>
                    <a:pt x="0" y="162298"/>
                  </a:lnTo>
                  <a:lnTo>
                    <a:pt x="5797" y="119154"/>
                  </a:lnTo>
                  <a:lnTo>
                    <a:pt x="22159" y="80385"/>
                  </a:lnTo>
                  <a:lnTo>
                    <a:pt x="47537" y="47537"/>
                  </a:lnTo>
                  <a:lnTo>
                    <a:pt x="80385" y="22159"/>
                  </a:lnTo>
                  <a:lnTo>
                    <a:pt x="119154" y="5797"/>
                  </a:lnTo>
                  <a:lnTo>
                    <a:pt x="162298" y="0"/>
                  </a:lnTo>
                  <a:lnTo>
                    <a:pt x="4821842" y="0"/>
                  </a:lnTo>
                  <a:lnTo>
                    <a:pt x="4864986" y="5797"/>
                  </a:lnTo>
                  <a:lnTo>
                    <a:pt x="4903756" y="22159"/>
                  </a:lnTo>
                  <a:lnTo>
                    <a:pt x="4936603" y="47537"/>
                  </a:lnTo>
                  <a:lnTo>
                    <a:pt x="4961981" y="80385"/>
                  </a:lnTo>
                  <a:lnTo>
                    <a:pt x="4978343" y="119154"/>
                  </a:lnTo>
                  <a:lnTo>
                    <a:pt x="4984141" y="162298"/>
                  </a:lnTo>
                  <a:lnTo>
                    <a:pt x="4978343" y="205442"/>
                  </a:lnTo>
                  <a:lnTo>
                    <a:pt x="4961981" y="244212"/>
                  </a:lnTo>
                  <a:lnTo>
                    <a:pt x="4936603" y="277059"/>
                  </a:lnTo>
                  <a:lnTo>
                    <a:pt x="4903756" y="302437"/>
                  </a:lnTo>
                  <a:lnTo>
                    <a:pt x="4864986" y="318799"/>
                  </a:lnTo>
                  <a:lnTo>
                    <a:pt x="4821842" y="324597"/>
                  </a:lnTo>
                  <a:close/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4324" y="3926581"/>
              <a:ext cx="6059805" cy="901065"/>
            </a:xfrm>
            <a:custGeom>
              <a:avLst/>
              <a:gdLst/>
              <a:ahLst/>
              <a:cxnLst/>
              <a:rect l="l" t="t" r="r" b="b"/>
              <a:pathLst>
                <a:path w="6059805" h="901064">
                  <a:moveTo>
                    <a:pt x="6059564" y="0"/>
                  </a:moveTo>
                  <a:lnTo>
                    <a:pt x="0" y="0"/>
                  </a:lnTo>
                  <a:lnTo>
                    <a:pt x="0" y="900496"/>
                  </a:lnTo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38702" y="4310781"/>
            <a:ext cx="3578225" cy="477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3450" b="0" spc="-20" dirty="0">
                <a:latin typeface="Roboto Light"/>
                <a:cs typeface="Roboto Light"/>
              </a:rPr>
              <a:t>We </a:t>
            </a:r>
            <a:r>
              <a:rPr sz="3450" b="0" spc="15" dirty="0">
                <a:latin typeface="Roboto Light"/>
                <a:cs typeface="Roboto Light"/>
              </a:rPr>
              <a:t>Start </a:t>
            </a:r>
            <a:r>
              <a:rPr sz="3450" b="0" dirty="0">
                <a:latin typeface="Roboto Light"/>
                <a:cs typeface="Roboto Light"/>
              </a:rPr>
              <a:t>out Main  class </a:t>
            </a:r>
            <a:r>
              <a:rPr sz="3450" b="0" spc="-5" dirty="0">
                <a:latin typeface="Roboto Light"/>
                <a:cs typeface="Roboto Light"/>
              </a:rPr>
              <a:t>by</a:t>
            </a:r>
            <a:r>
              <a:rPr sz="3450" b="0" spc="-55" dirty="0">
                <a:latin typeface="Roboto Light"/>
                <a:cs typeface="Roboto Light"/>
              </a:rPr>
              <a:t> </a:t>
            </a:r>
            <a:r>
              <a:rPr sz="3450" b="0" dirty="0">
                <a:latin typeface="Roboto Light"/>
                <a:cs typeface="Roboto Light"/>
              </a:rPr>
              <a:t>extending  the Application  class of </a:t>
            </a:r>
            <a:r>
              <a:rPr sz="3450" b="0" spc="-5" dirty="0">
                <a:latin typeface="Roboto Light"/>
                <a:cs typeface="Roboto Light"/>
              </a:rPr>
              <a:t>JavaFX  </a:t>
            </a:r>
            <a:r>
              <a:rPr sz="3450" b="0" spc="5" dirty="0">
                <a:latin typeface="Roboto Light"/>
                <a:cs typeface="Roboto Light"/>
              </a:rPr>
              <a:t>which </a:t>
            </a:r>
            <a:r>
              <a:rPr sz="3450" b="0" spc="-5" dirty="0">
                <a:latin typeface="Roboto Light"/>
                <a:cs typeface="Roboto Light"/>
              </a:rPr>
              <a:t>makes it  </a:t>
            </a:r>
            <a:r>
              <a:rPr sz="3450" b="0" dirty="0">
                <a:latin typeface="Roboto Light"/>
                <a:cs typeface="Roboto Light"/>
              </a:rPr>
              <a:t>easier for us </a:t>
            </a:r>
            <a:r>
              <a:rPr sz="3450" b="0" spc="-15" dirty="0">
                <a:latin typeface="Roboto Light"/>
                <a:cs typeface="Roboto Light"/>
              </a:rPr>
              <a:t>to  </a:t>
            </a:r>
            <a:r>
              <a:rPr sz="3450" b="0" dirty="0">
                <a:latin typeface="Roboto Light"/>
                <a:cs typeface="Roboto Light"/>
              </a:rPr>
              <a:t>implement all  </a:t>
            </a:r>
            <a:r>
              <a:rPr sz="3450" b="0" spc="5" dirty="0">
                <a:latin typeface="Roboto Light"/>
                <a:cs typeface="Roboto Light"/>
              </a:rPr>
              <a:t>properties </a:t>
            </a:r>
            <a:r>
              <a:rPr sz="3450" b="0" dirty="0">
                <a:latin typeface="Roboto Light"/>
                <a:cs typeface="Roboto Light"/>
              </a:rPr>
              <a:t>of </a:t>
            </a:r>
            <a:r>
              <a:rPr sz="3450" b="0" spc="-5" dirty="0">
                <a:latin typeface="Roboto Light"/>
                <a:cs typeface="Roboto Light"/>
              </a:rPr>
              <a:t>the  </a:t>
            </a:r>
            <a:r>
              <a:rPr sz="3450" b="0" dirty="0">
                <a:latin typeface="Roboto Light"/>
                <a:cs typeface="Roboto Light"/>
              </a:rPr>
              <a:t>Application</a:t>
            </a:r>
            <a:r>
              <a:rPr sz="3450" b="0" spc="-15" dirty="0">
                <a:latin typeface="Roboto Light"/>
                <a:cs typeface="Roboto Light"/>
              </a:rPr>
              <a:t> </a:t>
            </a:r>
            <a:r>
              <a:rPr sz="3450" b="0" spc="-5" dirty="0">
                <a:latin typeface="Roboto Light"/>
                <a:cs typeface="Roboto Light"/>
              </a:rPr>
              <a:t>class.</a:t>
            </a:r>
            <a:endParaRPr sz="3450">
              <a:latin typeface="Roboto Light"/>
              <a:cs typeface="Roboto Ligh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8253" y="551772"/>
            <a:ext cx="16053435" cy="9930130"/>
            <a:chOff x="628253" y="551772"/>
            <a:chExt cx="16053435" cy="9930130"/>
          </a:xfrm>
        </p:grpSpPr>
        <p:sp>
          <p:nvSpPr>
            <p:cNvPr id="9" name="object 9"/>
            <p:cNvSpPr/>
            <p:nvPr/>
          </p:nvSpPr>
          <p:spPr>
            <a:xfrm>
              <a:off x="628253" y="4429184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4">
                  <a:moveTo>
                    <a:pt x="261772" y="0"/>
                  </a:moveTo>
                  <a:lnTo>
                    <a:pt x="0" y="0"/>
                  </a:lnTo>
                  <a:lnTo>
                    <a:pt x="0" y="261772"/>
                  </a:lnTo>
                  <a:lnTo>
                    <a:pt x="261772" y="261772"/>
                  </a:lnTo>
                  <a:lnTo>
                    <a:pt x="261772" y="0"/>
                  </a:lnTo>
                  <a:close/>
                </a:path>
              </a:pathLst>
            </a:custGeom>
            <a:solidFill>
              <a:srgbClr val="F15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42723" y="4371594"/>
              <a:ext cx="7382509" cy="1979295"/>
            </a:xfrm>
            <a:custGeom>
              <a:avLst/>
              <a:gdLst/>
              <a:ahLst/>
              <a:cxnLst/>
              <a:rect l="l" t="t" r="r" b="b"/>
              <a:pathLst>
                <a:path w="7382509" h="1979295">
                  <a:moveTo>
                    <a:pt x="7219675" y="1978997"/>
                  </a:moveTo>
                  <a:lnTo>
                    <a:pt x="162298" y="1978997"/>
                  </a:lnTo>
                  <a:lnTo>
                    <a:pt x="119154" y="1973199"/>
                  </a:lnTo>
                  <a:lnTo>
                    <a:pt x="80385" y="1956837"/>
                  </a:lnTo>
                  <a:lnTo>
                    <a:pt x="47537" y="1931459"/>
                  </a:lnTo>
                  <a:lnTo>
                    <a:pt x="22159" y="1898611"/>
                  </a:lnTo>
                  <a:lnTo>
                    <a:pt x="5797" y="1859842"/>
                  </a:lnTo>
                  <a:lnTo>
                    <a:pt x="0" y="1816698"/>
                  </a:lnTo>
                  <a:lnTo>
                    <a:pt x="0" y="162298"/>
                  </a:lnTo>
                  <a:lnTo>
                    <a:pt x="5797" y="119154"/>
                  </a:lnTo>
                  <a:lnTo>
                    <a:pt x="22159" y="80385"/>
                  </a:lnTo>
                  <a:lnTo>
                    <a:pt x="47537" y="47537"/>
                  </a:lnTo>
                  <a:lnTo>
                    <a:pt x="80385" y="22159"/>
                  </a:lnTo>
                  <a:lnTo>
                    <a:pt x="119154" y="5797"/>
                  </a:lnTo>
                  <a:lnTo>
                    <a:pt x="162298" y="0"/>
                  </a:lnTo>
                  <a:lnTo>
                    <a:pt x="7219675" y="0"/>
                  </a:lnTo>
                  <a:lnTo>
                    <a:pt x="7262819" y="5797"/>
                  </a:lnTo>
                  <a:lnTo>
                    <a:pt x="7301588" y="22159"/>
                  </a:lnTo>
                  <a:lnTo>
                    <a:pt x="7334436" y="47537"/>
                  </a:lnTo>
                  <a:lnTo>
                    <a:pt x="7359814" y="80385"/>
                  </a:lnTo>
                  <a:lnTo>
                    <a:pt x="7376176" y="119154"/>
                  </a:lnTo>
                  <a:lnTo>
                    <a:pt x="7381974" y="162298"/>
                  </a:lnTo>
                  <a:lnTo>
                    <a:pt x="7381974" y="1816698"/>
                  </a:lnTo>
                  <a:lnTo>
                    <a:pt x="7376176" y="1859842"/>
                  </a:lnTo>
                  <a:lnTo>
                    <a:pt x="7359814" y="1898611"/>
                  </a:lnTo>
                  <a:lnTo>
                    <a:pt x="7334436" y="1931459"/>
                  </a:lnTo>
                  <a:lnTo>
                    <a:pt x="7301588" y="1956837"/>
                  </a:lnTo>
                  <a:lnTo>
                    <a:pt x="7262819" y="1973199"/>
                  </a:lnTo>
                  <a:lnTo>
                    <a:pt x="7219675" y="1978997"/>
                  </a:lnTo>
                  <a:close/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823619" y="567647"/>
              <a:ext cx="0" cy="3809365"/>
            </a:xfrm>
            <a:custGeom>
              <a:avLst/>
              <a:gdLst/>
              <a:ahLst/>
              <a:cxnLst/>
              <a:rect l="l" t="t" r="r" b="b"/>
              <a:pathLst>
                <a:path h="3809365">
                  <a:moveTo>
                    <a:pt x="0" y="3809182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29993" y="596840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261772" y="0"/>
                  </a:moveTo>
                  <a:lnTo>
                    <a:pt x="0" y="0"/>
                  </a:lnTo>
                  <a:lnTo>
                    <a:pt x="0" y="261772"/>
                  </a:lnTo>
                  <a:lnTo>
                    <a:pt x="261772" y="261772"/>
                  </a:lnTo>
                  <a:lnTo>
                    <a:pt x="261772" y="0"/>
                  </a:lnTo>
                  <a:close/>
                </a:path>
              </a:pathLst>
            </a:custGeom>
            <a:solidFill>
              <a:srgbClr val="F15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69427" y="6413417"/>
              <a:ext cx="8303895" cy="4052570"/>
            </a:xfrm>
            <a:custGeom>
              <a:avLst/>
              <a:gdLst/>
              <a:ahLst/>
              <a:cxnLst/>
              <a:rect l="l" t="t" r="r" b="b"/>
              <a:pathLst>
                <a:path w="8303894" h="4052570">
                  <a:moveTo>
                    <a:pt x="8141113" y="4052232"/>
                  </a:moveTo>
                  <a:lnTo>
                    <a:pt x="162298" y="4052232"/>
                  </a:lnTo>
                  <a:lnTo>
                    <a:pt x="119154" y="4046434"/>
                  </a:lnTo>
                  <a:lnTo>
                    <a:pt x="80385" y="4030073"/>
                  </a:lnTo>
                  <a:lnTo>
                    <a:pt x="47537" y="4004694"/>
                  </a:lnTo>
                  <a:lnTo>
                    <a:pt x="22159" y="3971847"/>
                  </a:lnTo>
                  <a:lnTo>
                    <a:pt x="5797" y="3933077"/>
                  </a:lnTo>
                  <a:lnTo>
                    <a:pt x="0" y="3889933"/>
                  </a:lnTo>
                  <a:lnTo>
                    <a:pt x="0" y="162298"/>
                  </a:lnTo>
                  <a:lnTo>
                    <a:pt x="5797" y="119154"/>
                  </a:lnTo>
                  <a:lnTo>
                    <a:pt x="22159" y="80385"/>
                  </a:lnTo>
                  <a:lnTo>
                    <a:pt x="47537" y="47537"/>
                  </a:lnTo>
                  <a:lnTo>
                    <a:pt x="80385" y="22159"/>
                  </a:lnTo>
                  <a:lnTo>
                    <a:pt x="119154" y="5797"/>
                  </a:lnTo>
                  <a:lnTo>
                    <a:pt x="162298" y="0"/>
                  </a:lnTo>
                  <a:lnTo>
                    <a:pt x="8141113" y="0"/>
                  </a:lnTo>
                  <a:lnTo>
                    <a:pt x="8184257" y="5797"/>
                  </a:lnTo>
                  <a:lnTo>
                    <a:pt x="8223026" y="22159"/>
                  </a:lnTo>
                  <a:lnTo>
                    <a:pt x="8255874" y="47537"/>
                  </a:lnTo>
                  <a:lnTo>
                    <a:pt x="8281252" y="80385"/>
                  </a:lnTo>
                  <a:lnTo>
                    <a:pt x="8297614" y="119154"/>
                  </a:lnTo>
                  <a:lnTo>
                    <a:pt x="8303412" y="162298"/>
                  </a:lnTo>
                  <a:lnTo>
                    <a:pt x="8303412" y="3889933"/>
                  </a:lnTo>
                  <a:lnTo>
                    <a:pt x="8297614" y="3933077"/>
                  </a:lnTo>
                  <a:lnTo>
                    <a:pt x="8281252" y="3971847"/>
                  </a:lnTo>
                  <a:lnTo>
                    <a:pt x="8255874" y="4004694"/>
                  </a:lnTo>
                  <a:lnTo>
                    <a:pt x="8223026" y="4030073"/>
                  </a:lnTo>
                  <a:lnTo>
                    <a:pt x="8184257" y="4046434"/>
                  </a:lnTo>
                  <a:lnTo>
                    <a:pt x="8141113" y="4052232"/>
                  </a:lnTo>
                  <a:close/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66670" y="3189976"/>
              <a:ext cx="1899285" cy="3223895"/>
            </a:xfrm>
            <a:custGeom>
              <a:avLst/>
              <a:gdLst/>
              <a:ahLst/>
              <a:cxnLst/>
              <a:rect l="l" t="t" r="r" b="b"/>
              <a:pathLst>
                <a:path w="1899284" h="3223895">
                  <a:moveTo>
                    <a:pt x="0" y="3223441"/>
                  </a:moveTo>
                  <a:lnTo>
                    <a:pt x="0" y="0"/>
                  </a:lnTo>
                  <a:lnTo>
                    <a:pt x="1898926" y="0"/>
                  </a:lnTo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2640423" y="478436"/>
            <a:ext cx="7211695" cy="16090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pc="-20" dirty="0"/>
              <a:t>We </a:t>
            </a:r>
            <a:r>
              <a:rPr dirty="0"/>
              <a:t>define </a:t>
            </a:r>
            <a:r>
              <a:rPr spc="5" dirty="0"/>
              <a:t>a </a:t>
            </a:r>
            <a:r>
              <a:rPr spc="15" dirty="0"/>
              <a:t>start </a:t>
            </a:r>
            <a:r>
              <a:rPr dirty="0"/>
              <a:t>function </a:t>
            </a:r>
            <a:r>
              <a:rPr spc="5" dirty="0"/>
              <a:t>which </a:t>
            </a:r>
            <a:r>
              <a:rPr spc="-5" dirty="0"/>
              <a:t>is  automatically called </a:t>
            </a:r>
            <a:r>
              <a:rPr spc="5" dirty="0"/>
              <a:t>when </a:t>
            </a:r>
            <a:r>
              <a:rPr spc="10" dirty="0"/>
              <a:t>starting  </a:t>
            </a:r>
            <a:r>
              <a:rPr dirty="0"/>
              <a:t>the </a:t>
            </a:r>
            <a:r>
              <a:rPr spc="5" dirty="0"/>
              <a:t>GUI which </a:t>
            </a:r>
            <a:r>
              <a:rPr spc="-5" dirty="0"/>
              <a:t>provides </a:t>
            </a:r>
            <a:r>
              <a:rPr spc="5" dirty="0"/>
              <a:t>what </a:t>
            </a:r>
            <a:r>
              <a:rPr spc="-15" dirty="0"/>
              <a:t>to</a:t>
            </a:r>
            <a:r>
              <a:rPr spc="-100" dirty="0"/>
              <a:t> </a:t>
            </a:r>
            <a:r>
              <a:rPr spc="-40" dirty="0"/>
              <a:t>show.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6650771" y="3473110"/>
            <a:ext cx="3037840" cy="4247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3450" b="0" spc="-20" dirty="0">
                <a:latin typeface="Roboto Light"/>
                <a:cs typeface="Roboto Light"/>
              </a:rPr>
              <a:t>We </a:t>
            </a:r>
            <a:r>
              <a:rPr sz="3450" b="0" dirty="0">
                <a:latin typeface="Roboto Light"/>
                <a:cs typeface="Roboto Light"/>
              </a:rPr>
              <a:t>then define  </a:t>
            </a:r>
            <a:r>
              <a:rPr sz="3450" b="0" spc="-5" dirty="0">
                <a:latin typeface="Roboto Light"/>
                <a:cs typeface="Roboto Light"/>
              </a:rPr>
              <a:t>the  c</a:t>
            </a:r>
            <a:r>
              <a:rPr sz="3450" b="0" spc="-35" dirty="0">
                <a:latin typeface="Roboto Light"/>
                <a:cs typeface="Roboto Light"/>
              </a:rPr>
              <a:t>r</a:t>
            </a:r>
            <a:r>
              <a:rPr sz="3450" b="0" dirty="0">
                <a:latin typeface="Roboto Light"/>
                <a:cs typeface="Roboto Light"/>
              </a:rPr>
              <a:t>eateContent()  function </a:t>
            </a:r>
            <a:r>
              <a:rPr sz="3450" b="0" spc="5" dirty="0">
                <a:latin typeface="Roboto Light"/>
                <a:cs typeface="Roboto Light"/>
              </a:rPr>
              <a:t>which  adds </a:t>
            </a:r>
            <a:r>
              <a:rPr sz="3450" b="0" dirty="0">
                <a:latin typeface="Roboto Light"/>
                <a:cs typeface="Roboto Light"/>
              </a:rPr>
              <a:t>all </a:t>
            </a:r>
            <a:r>
              <a:rPr sz="3450" b="0" spc="-5" dirty="0">
                <a:latin typeface="Roboto Light"/>
                <a:cs typeface="Roboto Light"/>
              </a:rPr>
              <a:t>the  required UI  </a:t>
            </a:r>
            <a:r>
              <a:rPr sz="3450" b="0" dirty="0">
                <a:latin typeface="Roboto Light"/>
                <a:cs typeface="Roboto Light"/>
              </a:rPr>
              <a:t>components </a:t>
            </a:r>
            <a:r>
              <a:rPr sz="3450" b="0" spc="-15" dirty="0">
                <a:latin typeface="Roboto Light"/>
                <a:cs typeface="Roboto Light"/>
              </a:rPr>
              <a:t>to  </a:t>
            </a:r>
            <a:r>
              <a:rPr sz="3450" b="0" dirty="0">
                <a:latin typeface="Roboto Light"/>
                <a:cs typeface="Roboto Light"/>
              </a:rPr>
              <a:t>out</a:t>
            </a:r>
            <a:r>
              <a:rPr sz="3450" b="0" spc="-10" dirty="0">
                <a:latin typeface="Roboto Light"/>
                <a:cs typeface="Roboto Light"/>
              </a:rPr>
              <a:t> </a:t>
            </a:r>
            <a:r>
              <a:rPr sz="3450" b="0" dirty="0">
                <a:latin typeface="Roboto Light"/>
                <a:cs typeface="Roboto Light"/>
              </a:rPr>
              <a:t>GUI.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240343" y="3591513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1772" y="0"/>
                </a:moveTo>
                <a:lnTo>
                  <a:pt x="0" y="0"/>
                </a:lnTo>
                <a:lnTo>
                  <a:pt x="0" y="261772"/>
                </a:lnTo>
                <a:lnTo>
                  <a:pt x="261772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15A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26893" y="507252"/>
            <a:ext cx="89947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65" dirty="0">
                <a:solidFill>
                  <a:srgbClr val="FFC800"/>
                </a:solidFill>
                <a:latin typeface="Trebuchet MS"/>
                <a:cs typeface="Trebuchet MS"/>
              </a:rPr>
              <a:t>Handling </a:t>
            </a:r>
            <a:r>
              <a:rPr sz="6600" spc="-225" dirty="0">
                <a:solidFill>
                  <a:srgbClr val="FFC800"/>
                </a:solidFill>
                <a:latin typeface="Trebuchet MS"/>
                <a:cs typeface="Trebuchet MS"/>
              </a:rPr>
              <a:t>the </a:t>
            </a:r>
            <a:r>
              <a:rPr sz="6600" spc="-114" dirty="0">
                <a:solidFill>
                  <a:srgbClr val="FFC800"/>
                </a:solidFill>
                <a:latin typeface="Trebuchet MS"/>
                <a:cs typeface="Trebuchet MS"/>
              </a:rPr>
              <a:t>button</a:t>
            </a:r>
            <a:r>
              <a:rPr sz="6600" spc="-1560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6600" spc="-280" dirty="0">
                <a:solidFill>
                  <a:srgbClr val="FFC800"/>
                </a:solidFill>
                <a:latin typeface="Trebuchet MS"/>
                <a:cs typeface="Trebuchet MS"/>
              </a:rPr>
              <a:t>Click</a:t>
            </a:r>
            <a:endParaRPr sz="6600">
              <a:latin typeface="Trebuchet MS"/>
              <a:cs typeface="Trebuchet M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33874" y="261278"/>
            <a:ext cx="18767425" cy="10519410"/>
            <a:chOff x="633874" y="261278"/>
            <a:chExt cx="18767425" cy="10519410"/>
          </a:xfrm>
        </p:grpSpPr>
        <p:sp>
          <p:nvSpPr>
            <p:cNvPr id="4" name="object 4"/>
            <p:cNvSpPr/>
            <p:nvPr/>
          </p:nvSpPr>
          <p:spPr>
            <a:xfrm>
              <a:off x="7046905" y="3874230"/>
              <a:ext cx="12353864" cy="69059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439533" y="5235442"/>
              <a:ext cx="8596630" cy="419100"/>
            </a:xfrm>
            <a:custGeom>
              <a:avLst/>
              <a:gdLst/>
              <a:ahLst/>
              <a:cxnLst/>
              <a:rect l="l" t="t" r="r" b="b"/>
              <a:pathLst>
                <a:path w="8596630" h="419100">
                  <a:moveTo>
                    <a:pt x="8387179" y="418835"/>
                  </a:moveTo>
                  <a:lnTo>
                    <a:pt x="209417" y="418835"/>
                  </a:lnTo>
                  <a:lnTo>
                    <a:pt x="161399" y="413304"/>
                  </a:lnTo>
                  <a:lnTo>
                    <a:pt x="117319" y="397550"/>
                  </a:lnTo>
                  <a:lnTo>
                    <a:pt x="78436" y="372829"/>
                  </a:lnTo>
                  <a:lnTo>
                    <a:pt x="46005" y="340399"/>
                  </a:lnTo>
                  <a:lnTo>
                    <a:pt x="21284" y="301515"/>
                  </a:lnTo>
                  <a:lnTo>
                    <a:pt x="5530" y="257436"/>
                  </a:lnTo>
                  <a:lnTo>
                    <a:pt x="0" y="209417"/>
                  </a:lnTo>
                  <a:lnTo>
                    <a:pt x="5530" y="161399"/>
                  </a:lnTo>
                  <a:lnTo>
                    <a:pt x="21284" y="117319"/>
                  </a:lnTo>
                  <a:lnTo>
                    <a:pt x="46005" y="78436"/>
                  </a:lnTo>
                  <a:lnTo>
                    <a:pt x="78436" y="46005"/>
                  </a:lnTo>
                  <a:lnTo>
                    <a:pt x="117319" y="21284"/>
                  </a:lnTo>
                  <a:lnTo>
                    <a:pt x="161399" y="5530"/>
                  </a:lnTo>
                  <a:lnTo>
                    <a:pt x="209417" y="0"/>
                  </a:lnTo>
                  <a:lnTo>
                    <a:pt x="8387179" y="0"/>
                  </a:lnTo>
                  <a:lnTo>
                    <a:pt x="8435197" y="5530"/>
                  </a:lnTo>
                  <a:lnTo>
                    <a:pt x="8479277" y="21284"/>
                  </a:lnTo>
                  <a:lnTo>
                    <a:pt x="8518160" y="46005"/>
                  </a:lnTo>
                  <a:lnTo>
                    <a:pt x="8550591" y="78436"/>
                  </a:lnTo>
                  <a:lnTo>
                    <a:pt x="8575311" y="117319"/>
                  </a:lnTo>
                  <a:lnTo>
                    <a:pt x="8591066" y="161399"/>
                  </a:lnTo>
                  <a:lnTo>
                    <a:pt x="8596596" y="209417"/>
                  </a:lnTo>
                  <a:lnTo>
                    <a:pt x="8591066" y="257436"/>
                  </a:lnTo>
                  <a:lnTo>
                    <a:pt x="8575311" y="301515"/>
                  </a:lnTo>
                  <a:lnTo>
                    <a:pt x="8550591" y="340399"/>
                  </a:lnTo>
                  <a:lnTo>
                    <a:pt x="8518160" y="372829"/>
                  </a:lnTo>
                  <a:lnTo>
                    <a:pt x="8479277" y="397550"/>
                  </a:lnTo>
                  <a:lnTo>
                    <a:pt x="8435197" y="413304"/>
                  </a:lnTo>
                  <a:lnTo>
                    <a:pt x="8387179" y="418835"/>
                  </a:lnTo>
                  <a:close/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9749" y="1933805"/>
              <a:ext cx="7790180" cy="3511550"/>
            </a:xfrm>
            <a:custGeom>
              <a:avLst/>
              <a:gdLst/>
              <a:ahLst/>
              <a:cxnLst/>
              <a:rect l="l" t="t" r="r" b="b"/>
              <a:pathLst>
                <a:path w="7790180" h="3511550">
                  <a:moveTo>
                    <a:pt x="7789783" y="3511055"/>
                  </a:moveTo>
                  <a:lnTo>
                    <a:pt x="5847434" y="3511055"/>
                  </a:lnTo>
                  <a:lnTo>
                    <a:pt x="5847434" y="0"/>
                  </a:lnTo>
                  <a:lnTo>
                    <a:pt x="0" y="0"/>
                  </a:lnTo>
                  <a:lnTo>
                    <a:pt x="0" y="679654"/>
                  </a:lnTo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9083" y="2261711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5" h="262255">
                  <a:moveTo>
                    <a:pt x="261772" y="0"/>
                  </a:moveTo>
                  <a:lnTo>
                    <a:pt x="0" y="0"/>
                  </a:lnTo>
                  <a:lnTo>
                    <a:pt x="0" y="261772"/>
                  </a:lnTo>
                  <a:lnTo>
                    <a:pt x="261772" y="261772"/>
                  </a:lnTo>
                  <a:lnTo>
                    <a:pt x="261772" y="0"/>
                  </a:lnTo>
                  <a:close/>
                </a:path>
              </a:pathLst>
            </a:custGeom>
            <a:solidFill>
              <a:srgbClr val="F15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104434" y="5827047"/>
              <a:ext cx="9319260" cy="3434715"/>
            </a:xfrm>
            <a:custGeom>
              <a:avLst/>
              <a:gdLst/>
              <a:ahLst/>
              <a:cxnLst/>
              <a:rect l="l" t="t" r="r" b="b"/>
              <a:pathLst>
                <a:path w="9319260" h="3434715">
                  <a:moveTo>
                    <a:pt x="9109670" y="3434450"/>
                  </a:moveTo>
                  <a:lnTo>
                    <a:pt x="209417" y="3434450"/>
                  </a:lnTo>
                  <a:lnTo>
                    <a:pt x="161399" y="3428919"/>
                  </a:lnTo>
                  <a:lnTo>
                    <a:pt x="117319" y="3413165"/>
                  </a:lnTo>
                  <a:lnTo>
                    <a:pt x="78436" y="3388444"/>
                  </a:lnTo>
                  <a:lnTo>
                    <a:pt x="46005" y="3356014"/>
                  </a:lnTo>
                  <a:lnTo>
                    <a:pt x="21284" y="3317130"/>
                  </a:lnTo>
                  <a:lnTo>
                    <a:pt x="5530" y="3273051"/>
                  </a:lnTo>
                  <a:lnTo>
                    <a:pt x="0" y="3225032"/>
                  </a:lnTo>
                  <a:lnTo>
                    <a:pt x="0" y="209417"/>
                  </a:lnTo>
                  <a:lnTo>
                    <a:pt x="5530" y="161399"/>
                  </a:lnTo>
                  <a:lnTo>
                    <a:pt x="21284" y="117319"/>
                  </a:lnTo>
                  <a:lnTo>
                    <a:pt x="46005" y="78436"/>
                  </a:lnTo>
                  <a:lnTo>
                    <a:pt x="78436" y="46005"/>
                  </a:lnTo>
                  <a:lnTo>
                    <a:pt x="117319" y="21284"/>
                  </a:lnTo>
                  <a:lnTo>
                    <a:pt x="161399" y="5530"/>
                  </a:lnTo>
                  <a:lnTo>
                    <a:pt x="209417" y="0"/>
                  </a:lnTo>
                  <a:lnTo>
                    <a:pt x="9109670" y="0"/>
                  </a:lnTo>
                  <a:lnTo>
                    <a:pt x="9157688" y="5530"/>
                  </a:lnTo>
                  <a:lnTo>
                    <a:pt x="9201768" y="21284"/>
                  </a:lnTo>
                  <a:lnTo>
                    <a:pt x="9240651" y="46005"/>
                  </a:lnTo>
                  <a:lnTo>
                    <a:pt x="9273082" y="78436"/>
                  </a:lnTo>
                  <a:lnTo>
                    <a:pt x="9297803" y="117319"/>
                  </a:lnTo>
                  <a:lnTo>
                    <a:pt x="9313557" y="161399"/>
                  </a:lnTo>
                  <a:lnTo>
                    <a:pt x="9319087" y="209417"/>
                  </a:lnTo>
                  <a:lnTo>
                    <a:pt x="9319087" y="3225032"/>
                  </a:lnTo>
                  <a:lnTo>
                    <a:pt x="9313557" y="3273051"/>
                  </a:lnTo>
                  <a:lnTo>
                    <a:pt x="9297803" y="3317130"/>
                  </a:lnTo>
                  <a:lnTo>
                    <a:pt x="9273082" y="3356014"/>
                  </a:lnTo>
                  <a:lnTo>
                    <a:pt x="9240651" y="3388444"/>
                  </a:lnTo>
                  <a:lnTo>
                    <a:pt x="9201768" y="3413165"/>
                  </a:lnTo>
                  <a:lnTo>
                    <a:pt x="9157688" y="3428919"/>
                  </a:lnTo>
                  <a:lnTo>
                    <a:pt x="9109670" y="3434450"/>
                  </a:lnTo>
                  <a:close/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366931" y="277153"/>
              <a:ext cx="5918835" cy="5549900"/>
            </a:xfrm>
            <a:custGeom>
              <a:avLst/>
              <a:gdLst/>
              <a:ahLst/>
              <a:cxnLst/>
              <a:rect l="l" t="t" r="r" b="b"/>
              <a:pathLst>
                <a:path w="5918834" h="5549900">
                  <a:moveTo>
                    <a:pt x="5918615" y="5549893"/>
                  </a:moveTo>
                  <a:lnTo>
                    <a:pt x="5918615" y="3214886"/>
                  </a:lnTo>
                  <a:lnTo>
                    <a:pt x="0" y="3214886"/>
                  </a:lnTo>
                  <a:lnTo>
                    <a:pt x="0" y="0"/>
                  </a:lnTo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95430" marR="5080">
              <a:lnSpc>
                <a:spcPct val="100400"/>
              </a:lnSpc>
              <a:spcBef>
                <a:spcPts val="95"/>
              </a:spcBef>
            </a:pPr>
            <a:r>
              <a:rPr spc="-20" dirty="0"/>
              <a:t>We </a:t>
            </a:r>
            <a:r>
              <a:rPr dirty="0"/>
              <a:t>then write the handle function </a:t>
            </a:r>
            <a:r>
              <a:rPr spc="5" dirty="0"/>
              <a:t>which  </a:t>
            </a:r>
            <a:r>
              <a:rPr dirty="0"/>
              <a:t>sets the </a:t>
            </a:r>
            <a:r>
              <a:rPr spc="-5" dirty="0"/>
              <a:t>text </a:t>
            </a:r>
            <a:r>
              <a:rPr dirty="0"/>
              <a:t>of the UI according </a:t>
            </a:r>
            <a:r>
              <a:rPr spc="-15" dirty="0"/>
              <a:t>to </a:t>
            </a:r>
            <a:r>
              <a:rPr spc="-5" dirty="0"/>
              <a:t>the  results </a:t>
            </a:r>
            <a:r>
              <a:rPr spc="5" dirty="0"/>
              <a:t>we </a:t>
            </a:r>
            <a:r>
              <a:rPr spc="-5" dirty="0"/>
              <a:t>receive </a:t>
            </a:r>
            <a:r>
              <a:rPr spc="-10" dirty="0"/>
              <a:t>from </a:t>
            </a:r>
            <a:r>
              <a:rPr spc="-5" dirty="0"/>
              <a:t>the  SearchMeaning </a:t>
            </a:r>
            <a:r>
              <a:rPr dirty="0"/>
              <a:t>class </a:t>
            </a:r>
            <a:r>
              <a:rPr spc="-5" dirty="0"/>
              <a:t>by </a:t>
            </a:r>
            <a:r>
              <a:rPr dirty="0"/>
              <a:t>using </a:t>
            </a:r>
            <a:r>
              <a:rPr spc="5" dirty="0"/>
              <a:t>an  </a:t>
            </a:r>
            <a:r>
              <a:rPr spc="-5" dirty="0"/>
              <a:t>instance </a:t>
            </a:r>
            <a:r>
              <a:rPr dirty="0"/>
              <a:t>of </a:t>
            </a:r>
            <a:r>
              <a:rPr spc="-5" dirty="0"/>
              <a:t>it.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826109" y="282713"/>
            <a:ext cx="12451715" cy="9686290"/>
            <a:chOff x="826109" y="282713"/>
            <a:chExt cx="12451715" cy="9686290"/>
          </a:xfrm>
        </p:grpSpPr>
        <p:sp>
          <p:nvSpPr>
            <p:cNvPr id="12" name="object 12"/>
            <p:cNvSpPr/>
            <p:nvPr/>
          </p:nvSpPr>
          <p:spPr>
            <a:xfrm>
              <a:off x="11633153" y="282713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261772" y="0"/>
                  </a:moveTo>
                  <a:lnTo>
                    <a:pt x="0" y="0"/>
                  </a:lnTo>
                  <a:lnTo>
                    <a:pt x="0" y="261772"/>
                  </a:lnTo>
                  <a:lnTo>
                    <a:pt x="261772" y="261772"/>
                  </a:lnTo>
                  <a:lnTo>
                    <a:pt x="261772" y="0"/>
                  </a:lnTo>
                  <a:close/>
                </a:path>
              </a:pathLst>
            </a:custGeom>
            <a:solidFill>
              <a:srgbClr val="F15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104434" y="9303381"/>
              <a:ext cx="4157345" cy="649605"/>
            </a:xfrm>
            <a:custGeom>
              <a:avLst/>
              <a:gdLst/>
              <a:ahLst/>
              <a:cxnLst/>
              <a:rect l="l" t="t" r="r" b="b"/>
              <a:pathLst>
                <a:path w="4157344" h="649604">
                  <a:moveTo>
                    <a:pt x="3947523" y="649194"/>
                  </a:moveTo>
                  <a:lnTo>
                    <a:pt x="209417" y="649194"/>
                  </a:lnTo>
                  <a:lnTo>
                    <a:pt x="161399" y="643664"/>
                  </a:lnTo>
                  <a:lnTo>
                    <a:pt x="117319" y="627909"/>
                  </a:lnTo>
                  <a:lnTo>
                    <a:pt x="78436" y="603189"/>
                  </a:lnTo>
                  <a:lnTo>
                    <a:pt x="46005" y="570758"/>
                  </a:lnTo>
                  <a:lnTo>
                    <a:pt x="21284" y="531875"/>
                  </a:lnTo>
                  <a:lnTo>
                    <a:pt x="5530" y="487795"/>
                  </a:lnTo>
                  <a:lnTo>
                    <a:pt x="0" y="439777"/>
                  </a:lnTo>
                  <a:lnTo>
                    <a:pt x="0" y="209417"/>
                  </a:lnTo>
                  <a:lnTo>
                    <a:pt x="5530" y="161399"/>
                  </a:lnTo>
                  <a:lnTo>
                    <a:pt x="21284" y="117319"/>
                  </a:lnTo>
                  <a:lnTo>
                    <a:pt x="46005" y="78436"/>
                  </a:lnTo>
                  <a:lnTo>
                    <a:pt x="78436" y="46005"/>
                  </a:lnTo>
                  <a:lnTo>
                    <a:pt x="117319" y="21284"/>
                  </a:lnTo>
                  <a:lnTo>
                    <a:pt x="161399" y="5530"/>
                  </a:lnTo>
                  <a:lnTo>
                    <a:pt x="209417" y="0"/>
                  </a:lnTo>
                  <a:lnTo>
                    <a:pt x="3947523" y="0"/>
                  </a:lnTo>
                  <a:lnTo>
                    <a:pt x="3995542" y="5530"/>
                  </a:lnTo>
                  <a:lnTo>
                    <a:pt x="4039621" y="21284"/>
                  </a:lnTo>
                  <a:lnTo>
                    <a:pt x="4078505" y="46005"/>
                  </a:lnTo>
                  <a:lnTo>
                    <a:pt x="4110935" y="78436"/>
                  </a:lnTo>
                  <a:lnTo>
                    <a:pt x="4135656" y="117319"/>
                  </a:lnTo>
                  <a:lnTo>
                    <a:pt x="4151410" y="161399"/>
                  </a:lnTo>
                  <a:lnTo>
                    <a:pt x="4156941" y="209417"/>
                  </a:lnTo>
                  <a:lnTo>
                    <a:pt x="4156941" y="439777"/>
                  </a:lnTo>
                  <a:lnTo>
                    <a:pt x="4151410" y="487795"/>
                  </a:lnTo>
                  <a:lnTo>
                    <a:pt x="4135656" y="531875"/>
                  </a:lnTo>
                  <a:lnTo>
                    <a:pt x="4110935" y="570758"/>
                  </a:lnTo>
                  <a:lnTo>
                    <a:pt x="4078505" y="603189"/>
                  </a:lnTo>
                  <a:lnTo>
                    <a:pt x="4039621" y="627909"/>
                  </a:lnTo>
                  <a:lnTo>
                    <a:pt x="3995542" y="643664"/>
                  </a:lnTo>
                  <a:lnTo>
                    <a:pt x="3947523" y="649194"/>
                  </a:lnTo>
                  <a:close/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1984" y="6643776"/>
              <a:ext cx="8262620" cy="2984500"/>
            </a:xfrm>
            <a:custGeom>
              <a:avLst/>
              <a:gdLst/>
              <a:ahLst/>
              <a:cxnLst/>
              <a:rect l="l" t="t" r="r" b="b"/>
              <a:pathLst>
                <a:path w="8262620" h="2984500">
                  <a:moveTo>
                    <a:pt x="8262449" y="2984202"/>
                  </a:moveTo>
                  <a:lnTo>
                    <a:pt x="5718024" y="2984202"/>
                  </a:lnTo>
                  <a:lnTo>
                    <a:pt x="5718024" y="0"/>
                  </a:lnTo>
                  <a:lnTo>
                    <a:pt x="0" y="0"/>
                  </a:lnTo>
                  <a:lnTo>
                    <a:pt x="0" y="859900"/>
                  </a:lnTo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79532" y="2143307"/>
            <a:ext cx="5184775" cy="89801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8905">
              <a:lnSpc>
                <a:spcPct val="100400"/>
              </a:lnSpc>
              <a:spcBef>
                <a:spcPts val="95"/>
              </a:spcBef>
            </a:pPr>
            <a:r>
              <a:rPr sz="3450" b="0" spc="-80" dirty="0">
                <a:latin typeface="Roboto Light"/>
                <a:cs typeface="Roboto Light"/>
              </a:rPr>
              <a:t>To </a:t>
            </a:r>
            <a:r>
              <a:rPr sz="3450" b="0" dirty="0">
                <a:latin typeface="Roboto Light"/>
                <a:cs typeface="Roboto Light"/>
              </a:rPr>
              <a:t>handle </a:t>
            </a:r>
            <a:r>
              <a:rPr sz="3450" b="0" spc="5" dirty="0">
                <a:latin typeface="Roboto Light"/>
                <a:cs typeface="Roboto Light"/>
              </a:rPr>
              <a:t>what </a:t>
            </a:r>
            <a:r>
              <a:rPr sz="3450" b="0" dirty="0">
                <a:latin typeface="Roboto Light"/>
                <a:cs typeface="Roboto Light"/>
              </a:rPr>
              <a:t>out </a:t>
            </a:r>
            <a:r>
              <a:rPr sz="3450" b="0" spc="-5" dirty="0">
                <a:latin typeface="Roboto Light"/>
                <a:cs typeface="Roboto Light"/>
              </a:rPr>
              <a:t>button  </a:t>
            </a:r>
            <a:r>
              <a:rPr sz="3450" b="0" dirty="0">
                <a:latin typeface="Roboto Light"/>
                <a:cs typeface="Roboto Light"/>
              </a:rPr>
              <a:t>does, </a:t>
            </a:r>
            <a:r>
              <a:rPr sz="3450" b="0" spc="5" dirty="0">
                <a:latin typeface="Roboto Light"/>
                <a:cs typeface="Roboto Light"/>
              </a:rPr>
              <a:t>we </a:t>
            </a:r>
            <a:r>
              <a:rPr sz="3450" b="0" spc="-5" dirty="0">
                <a:latin typeface="Roboto Light"/>
                <a:cs typeface="Roboto Light"/>
              </a:rPr>
              <a:t>create </a:t>
            </a:r>
            <a:r>
              <a:rPr sz="3450" b="0" spc="5" dirty="0">
                <a:latin typeface="Roboto Light"/>
                <a:cs typeface="Roboto Light"/>
              </a:rPr>
              <a:t>an  </a:t>
            </a:r>
            <a:r>
              <a:rPr sz="3450" b="0" spc="-5" dirty="0">
                <a:latin typeface="Roboto Light"/>
                <a:cs typeface="Roboto Light"/>
              </a:rPr>
              <a:t>EventHandler </a:t>
            </a:r>
            <a:r>
              <a:rPr sz="3450" b="0" dirty="0">
                <a:latin typeface="Roboto Light"/>
                <a:cs typeface="Roboto Light"/>
              </a:rPr>
              <a:t>object on  </a:t>
            </a:r>
            <a:r>
              <a:rPr sz="3450" b="0" spc="5" dirty="0">
                <a:latin typeface="Roboto Light"/>
                <a:cs typeface="Roboto Light"/>
              </a:rPr>
              <a:t>which we </a:t>
            </a:r>
            <a:r>
              <a:rPr sz="3450" b="0" spc="-10" dirty="0">
                <a:latin typeface="Roboto Light"/>
                <a:cs typeface="Roboto Light"/>
              </a:rPr>
              <a:t>are </a:t>
            </a:r>
            <a:r>
              <a:rPr sz="3450" b="0" spc="-15" dirty="0">
                <a:latin typeface="Roboto Light"/>
                <a:cs typeface="Roboto Light"/>
              </a:rPr>
              <a:t>to  </a:t>
            </a:r>
            <a:r>
              <a:rPr sz="3450" b="0" dirty="0">
                <a:latin typeface="Roboto Light"/>
                <a:cs typeface="Roboto Light"/>
              </a:rPr>
              <a:t>implement </a:t>
            </a:r>
            <a:r>
              <a:rPr sz="3450" b="0" spc="5" dirty="0">
                <a:latin typeface="Roboto Light"/>
                <a:cs typeface="Roboto Light"/>
              </a:rPr>
              <a:t>what </a:t>
            </a:r>
            <a:r>
              <a:rPr sz="3450" b="0" spc="-5" dirty="0">
                <a:latin typeface="Roboto Light"/>
                <a:cs typeface="Roboto Light"/>
              </a:rPr>
              <a:t>the  </a:t>
            </a:r>
            <a:r>
              <a:rPr sz="3450" b="0" spc="-15" dirty="0">
                <a:latin typeface="Roboto Light"/>
                <a:cs typeface="Roboto Light"/>
              </a:rPr>
              <a:t>program </a:t>
            </a:r>
            <a:r>
              <a:rPr sz="3450" b="0" dirty="0">
                <a:latin typeface="Roboto Light"/>
                <a:cs typeface="Roboto Light"/>
              </a:rPr>
              <a:t>is supposed </a:t>
            </a:r>
            <a:r>
              <a:rPr sz="3450" b="0" spc="-15" dirty="0">
                <a:latin typeface="Roboto Light"/>
                <a:cs typeface="Roboto Light"/>
              </a:rPr>
              <a:t>to  </a:t>
            </a:r>
            <a:r>
              <a:rPr sz="3450" b="0" spc="5" dirty="0">
                <a:latin typeface="Roboto Light"/>
                <a:cs typeface="Roboto Light"/>
              </a:rPr>
              <a:t>do </a:t>
            </a:r>
            <a:r>
              <a:rPr sz="3450" b="0" dirty="0">
                <a:latin typeface="Roboto Light"/>
                <a:cs typeface="Roboto Light"/>
              </a:rPr>
              <a:t>on </a:t>
            </a:r>
            <a:r>
              <a:rPr sz="3450" b="0" spc="-5" dirty="0">
                <a:latin typeface="Roboto Light"/>
                <a:cs typeface="Roboto Light"/>
              </a:rPr>
              <a:t>button</a:t>
            </a:r>
            <a:r>
              <a:rPr sz="3450" b="0" spc="-20" dirty="0">
                <a:latin typeface="Roboto Light"/>
                <a:cs typeface="Roboto Light"/>
              </a:rPr>
              <a:t> </a:t>
            </a:r>
            <a:r>
              <a:rPr sz="3450" b="0" spc="-5" dirty="0">
                <a:latin typeface="Roboto Light"/>
                <a:cs typeface="Roboto Light"/>
              </a:rPr>
              <a:t>clicks.</a:t>
            </a:r>
            <a:endParaRPr sz="345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</a:pPr>
            <a:endParaRPr sz="4000">
              <a:latin typeface="Roboto Light"/>
              <a:cs typeface="Roboto Light"/>
            </a:endParaRPr>
          </a:p>
          <a:p>
            <a:pPr marL="148590" marR="381000">
              <a:lnSpc>
                <a:spcPct val="100400"/>
              </a:lnSpc>
              <a:spcBef>
                <a:spcPts val="2900"/>
              </a:spcBef>
            </a:pPr>
            <a:r>
              <a:rPr sz="3450" b="0" spc="-20" dirty="0">
                <a:latin typeface="Roboto Light"/>
                <a:cs typeface="Roboto Light"/>
              </a:rPr>
              <a:t>We </a:t>
            </a:r>
            <a:r>
              <a:rPr sz="3450" b="0" dirty="0">
                <a:latin typeface="Roboto Light"/>
                <a:cs typeface="Roboto Light"/>
              </a:rPr>
              <a:t>then </a:t>
            </a:r>
            <a:r>
              <a:rPr sz="3450" b="0" spc="-5" dirty="0">
                <a:latin typeface="Roboto Light"/>
                <a:cs typeface="Roboto Light"/>
              </a:rPr>
              <a:t>finally finally  </a:t>
            </a:r>
            <a:r>
              <a:rPr sz="3450" b="0" spc="5" dirty="0">
                <a:latin typeface="Roboto Light"/>
                <a:cs typeface="Roboto Light"/>
              </a:rPr>
              <a:t>add </a:t>
            </a:r>
            <a:r>
              <a:rPr sz="3450" b="0" dirty="0">
                <a:latin typeface="Roboto Light"/>
                <a:cs typeface="Roboto Light"/>
              </a:rPr>
              <a:t>the </a:t>
            </a:r>
            <a:r>
              <a:rPr sz="3450" b="0" spc="-10" dirty="0">
                <a:latin typeface="Roboto Light"/>
                <a:cs typeface="Roboto Light"/>
              </a:rPr>
              <a:t>event </a:t>
            </a:r>
            <a:r>
              <a:rPr sz="3450" b="0" spc="-15" dirty="0">
                <a:latin typeface="Roboto Light"/>
                <a:cs typeface="Roboto Light"/>
              </a:rPr>
              <a:t>to </a:t>
            </a:r>
            <a:r>
              <a:rPr sz="3450" b="0" dirty="0">
                <a:latin typeface="Roboto Light"/>
                <a:cs typeface="Roboto Light"/>
              </a:rPr>
              <a:t>out  </a:t>
            </a:r>
            <a:r>
              <a:rPr sz="3450" b="0" spc="-5" dirty="0">
                <a:latin typeface="Roboto Light"/>
                <a:cs typeface="Roboto Light"/>
              </a:rPr>
              <a:t>button by </a:t>
            </a:r>
            <a:r>
              <a:rPr sz="3450" b="0" dirty="0">
                <a:latin typeface="Roboto Light"/>
                <a:cs typeface="Roboto Light"/>
              </a:rPr>
              <a:t>using </a:t>
            </a:r>
            <a:r>
              <a:rPr sz="3450" b="0" spc="-5" dirty="0">
                <a:latin typeface="Roboto Light"/>
                <a:cs typeface="Roboto Light"/>
              </a:rPr>
              <a:t>the  setOnAction() function  </a:t>
            </a:r>
            <a:r>
              <a:rPr sz="3450" b="0" spc="5" dirty="0">
                <a:latin typeface="Roboto Light"/>
                <a:cs typeface="Roboto Light"/>
              </a:rPr>
              <a:t>and </a:t>
            </a:r>
            <a:r>
              <a:rPr sz="3450" b="0" dirty="0">
                <a:latin typeface="Roboto Light"/>
                <a:cs typeface="Roboto Light"/>
              </a:rPr>
              <a:t>then </a:t>
            </a:r>
            <a:r>
              <a:rPr sz="3450" b="0" spc="-5" dirty="0">
                <a:latin typeface="Roboto Light"/>
                <a:cs typeface="Roboto Light"/>
              </a:rPr>
              <a:t>return the  </a:t>
            </a:r>
            <a:r>
              <a:rPr sz="3450" b="0" dirty="0">
                <a:latin typeface="Roboto Light"/>
                <a:cs typeface="Roboto Light"/>
              </a:rPr>
              <a:t>components </a:t>
            </a:r>
            <a:r>
              <a:rPr sz="3450" b="0" spc="5" dirty="0">
                <a:latin typeface="Roboto Light"/>
                <a:cs typeface="Roboto Light"/>
              </a:rPr>
              <a:t>we </a:t>
            </a:r>
            <a:r>
              <a:rPr sz="3450" b="0" spc="-5" dirty="0">
                <a:latin typeface="Roboto Light"/>
                <a:cs typeface="Roboto Light"/>
              </a:rPr>
              <a:t>created  by </a:t>
            </a:r>
            <a:r>
              <a:rPr sz="3450" b="0" dirty="0">
                <a:latin typeface="Roboto Light"/>
                <a:cs typeface="Roboto Light"/>
              </a:rPr>
              <a:t>packing all of</a:t>
            </a:r>
            <a:r>
              <a:rPr sz="3450" b="0" spc="-40" dirty="0">
                <a:latin typeface="Roboto Light"/>
                <a:cs typeface="Roboto Light"/>
              </a:rPr>
              <a:t> </a:t>
            </a:r>
            <a:r>
              <a:rPr sz="3450" b="0" dirty="0">
                <a:latin typeface="Roboto Light"/>
                <a:cs typeface="Roboto Light"/>
              </a:rPr>
              <a:t>them</a:t>
            </a:r>
            <a:endParaRPr sz="3450">
              <a:latin typeface="Roboto Light"/>
              <a:cs typeface="Roboto Light"/>
            </a:endParaRPr>
          </a:p>
          <a:p>
            <a:pPr marL="148590">
              <a:lnSpc>
                <a:spcPct val="100000"/>
              </a:lnSpc>
              <a:spcBef>
                <a:spcPts val="15"/>
              </a:spcBef>
            </a:pPr>
            <a:r>
              <a:rPr sz="3450" b="0" spc="-5" dirty="0">
                <a:latin typeface="Roboto Light"/>
                <a:cs typeface="Roboto Light"/>
              </a:rPr>
              <a:t>inside </a:t>
            </a:r>
            <a:r>
              <a:rPr sz="3450" b="0" spc="5" dirty="0">
                <a:latin typeface="Roboto Light"/>
                <a:cs typeface="Roboto Light"/>
              </a:rPr>
              <a:t>a </a:t>
            </a:r>
            <a:r>
              <a:rPr sz="3450" b="0" spc="-5" dirty="0">
                <a:latin typeface="Roboto Light"/>
                <a:cs typeface="Roboto Light"/>
              </a:rPr>
              <a:t>single</a:t>
            </a:r>
            <a:r>
              <a:rPr sz="3450" b="0" spc="-40" dirty="0">
                <a:latin typeface="Roboto Light"/>
                <a:cs typeface="Roboto Light"/>
              </a:rPr>
              <a:t> </a:t>
            </a:r>
            <a:r>
              <a:rPr sz="3450" b="0" dirty="0">
                <a:latin typeface="Roboto Light"/>
                <a:cs typeface="Roboto Light"/>
              </a:rPr>
              <a:t>component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005205" y="6994551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1772" y="0"/>
                </a:moveTo>
                <a:lnTo>
                  <a:pt x="0" y="0"/>
                </a:lnTo>
                <a:lnTo>
                  <a:pt x="0" y="261772"/>
                </a:lnTo>
                <a:lnTo>
                  <a:pt x="261772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15A2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6893" y="507252"/>
            <a:ext cx="485013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0" spc="-250" dirty="0">
                <a:solidFill>
                  <a:srgbClr val="FFC800"/>
                </a:solidFill>
                <a:latin typeface="Trebuchet MS"/>
                <a:cs typeface="Trebuchet MS"/>
              </a:rPr>
              <a:t>Specific</a:t>
            </a:r>
            <a:r>
              <a:rPr sz="6600" b="0" spc="-325" dirty="0">
                <a:solidFill>
                  <a:srgbClr val="FFC800"/>
                </a:solidFill>
                <a:latin typeface="Trebuchet MS"/>
                <a:cs typeface="Trebuchet MS"/>
              </a:rPr>
              <a:t>a</a:t>
            </a:r>
            <a:r>
              <a:rPr sz="6600" b="0" spc="-140" dirty="0">
                <a:solidFill>
                  <a:srgbClr val="FFC800"/>
                </a:solidFill>
                <a:latin typeface="Trebuchet MS"/>
                <a:cs typeface="Trebuchet MS"/>
              </a:rPr>
              <a:t>tions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0719" y="2664663"/>
            <a:ext cx="8194040" cy="42252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41855" marR="5080" indent="-2129790">
              <a:lnSpc>
                <a:spcPct val="100000"/>
              </a:lnSpc>
              <a:spcBef>
                <a:spcPts val="110"/>
              </a:spcBef>
              <a:tabLst>
                <a:tab pos="2141855" algn="l"/>
              </a:tabLst>
            </a:pPr>
            <a:r>
              <a:rPr sz="3450" spc="85" dirty="0">
                <a:latin typeface="Trebuchet MS"/>
                <a:cs typeface="Trebuchet MS"/>
              </a:rPr>
              <a:t>IDE</a:t>
            </a:r>
            <a:r>
              <a:rPr sz="3450" spc="-175" dirty="0">
                <a:latin typeface="Trebuchet MS"/>
                <a:cs typeface="Trebuchet MS"/>
              </a:rPr>
              <a:t> </a:t>
            </a:r>
            <a:r>
              <a:rPr sz="3450" spc="10" dirty="0">
                <a:latin typeface="Trebuchet MS"/>
                <a:cs typeface="Trebuchet MS"/>
              </a:rPr>
              <a:t>Used:	</a:t>
            </a:r>
            <a:r>
              <a:rPr sz="3450" b="0" spc="-5" dirty="0">
                <a:latin typeface="Roboto Light"/>
                <a:cs typeface="Roboto Light"/>
              </a:rPr>
              <a:t>Eclipse </a:t>
            </a:r>
            <a:r>
              <a:rPr sz="3450" b="0" dirty="0">
                <a:latin typeface="Roboto Light"/>
                <a:cs typeface="Roboto Light"/>
              </a:rPr>
              <a:t>IDE for </a:t>
            </a:r>
            <a:r>
              <a:rPr sz="3450" b="0" spc="-10" dirty="0">
                <a:latin typeface="Roboto Light"/>
                <a:cs typeface="Roboto Light"/>
              </a:rPr>
              <a:t>Java </a:t>
            </a:r>
            <a:r>
              <a:rPr sz="3450" b="0" spc="-5" dirty="0">
                <a:latin typeface="Roboto Light"/>
                <a:cs typeface="Roboto Light"/>
              </a:rPr>
              <a:t>Developers  </a:t>
            </a:r>
            <a:r>
              <a:rPr sz="3450" b="0" spc="-10" dirty="0">
                <a:latin typeface="Roboto Light"/>
                <a:cs typeface="Roboto Light"/>
              </a:rPr>
              <a:t>Version: </a:t>
            </a:r>
            <a:r>
              <a:rPr sz="3450" b="0" dirty="0">
                <a:latin typeface="Roboto Light"/>
                <a:cs typeface="Roboto Light"/>
              </a:rPr>
              <a:t>2022-06 (4.24.0)</a:t>
            </a:r>
            <a:endParaRPr sz="3450">
              <a:latin typeface="Roboto Light"/>
              <a:cs typeface="Roboto Light"/>
            </a:endParaRPr>
          </a:p>
          <a:p>
            <a:pPr marL="42545">
              <a:lnSpc>
                <a:spcPct val="100000"/>
              </a:lnSpc>
              <a:spcBef>
                <a:spcPts val="2580"/>
              </a:spcBef>
            </a:pPr>
            <a:r>
              <a:rPr sz="3450" spc="40" dirty="0">
                <a:latin typeface="Trebuchet MS"/>
                <a:cs typeface="Trebuchet MS"/>
              </a:rPr>
              <a:t>Dependencies</a:t>
            </a:r>
            <a:r>
              <a:rPr sz="3450" spc="-185" dirty="0">
                <a:latin typeface="Trebuchet MS"/>
                <a:cs typeface="Trebuchet MS"/>
              </a:rPr>
              <a:t> </a:t>
            </a:r>
            <a:r>
              <a:rPr sz="3450" spc="10" dirty="0">
                <a:latin typeface="Trebuchet MS"/>
                <a:cs typeface="Trebuchet MS"/>
              </a:rPr>
              <a:t>Used:</a:t>
            </a:r>
            <a:endParaRPr sz="3450">
              <a:latin typeface="Trebuchet MS"/>
              <a:cs typeface="Trebuchet MS"/>
            </a:endParaRPr>
          </a:p>
          <a:p>
            <a:pPr marL="2087880" marR="3962400">
              <a:lnSpc>
                <a:spcPct val="109200"/>
              </a:lnSpc>
              <a:spcBef>
                <a:spcPts val="335"/>
              </a:spcBef>
            </a:pPr>
            <a:r>
              <a:rPr sz="3450" b="0" spc="-5" dirty="0">
                <a:latin typeface="Roboto Light"/>
                <a:cs typeface="Roboto Light"/>
              </a:rPr>
              <a:t>JavaFX  </a:t>
            </a:r>
            <a:r>
              <a:rPr sz="3450" b="0" spc="-10" dirty="0">
                <a:latin typeface="Roboto Light"/>
                <a:cs typeface="Roboto Light"/>
              </a:rPr>
              <a:t>Version:</a:t>
            </a:r>
            <a:r>
              <a:rPr sz="3450" b="0" spc="-60" dirty="0">
                <a:latin typeface="Roboto Light"/>
                <a:cs typeface="Roboto Light"/>
              </a:rPr>
              <a:t> </a:t>
            </a:r>
            <a:r>
              <a:rPr sz="3450" b="0" dirty="0">
                <a:latin typeface="Roboto Light"/>
                <a:cs typeface="Roboto Light"/>
              </a:rPr>
              <a:t>19  </a:t>
            </a:r>
            <a:r>
              <a:rPr sz="3450" b="0" spc="-5" dirty="0">
                <a:latin typeface="Roboto Light"/>
                <a:cs typeface="Roboto Light"/>
              </a:rPr>
              <a:t>org.Json</a:t>
            </a:r>
            <a:endParaRPr sz="3450">
              <a:latin typeface="Roboto Light"/>
              <a:cs typeface="Roboto Light"/>
            </a:endParaRPr>
          </a:p>
          <a:p>
            <a:pPr marL="2145030">
              <a:lnSpc>
                <a:spcPct val="100000"/>
              </a:lnSpc>
              <a:spcBef>
                <a:spcPts val="15"/>
              </a:spcBef>
            </a:pPr>
            <a:r>
              <a:rPr sz="3450" b="0" spc="-10" dirty="0">
                <a:latin typeface="Roboto Light"/>
                <a:cs typeface="Roboto Light"/>
              </a:rPr>
              <a:t>Version:</a:t>
            </a:r>
            <a:r>
              <a:rPr sz="3450" b="0" spc="-25" dirty="0">
                <a:latin typeface="Roboto Light"/>
                <a:cs typeface="Roboto Light"/>
              </a:rPr>
              <a:t> </a:t>
            </a:r>
            <a:r>
              <a:rPr sz="3450" b="0" dirty="0">
                <a:latin typeface="Roboto Light"/>
                <a:cs typeface="Roboto Light"/>
              </a:rPr>
              <a:t>20220320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3607" y="7471867"/>
            <a:ext cx="20580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spc="200" dirty="0">
                <a:latin typeface="Trebuchet MS"/>
                <a:cs typeface="Trebuchet MS"/>
              </a:rPr>
              <a:t>JDK</a:t>
            </a:r>
            <a:r>
              <a:rPr sz="3450" spc="-240" dirty="0">
                <a:latin typeface="Trebuchet MS"/>
                <a:cs typeface="Trebuchet MS"/>
              </a:rPr>
              <a:t> </a:t>
            </a:r>
            <a:r>
              <a:rPr sz="3450" spc="10" dirty="0">
                <a:latin typeface="Trebuchet MS"/>
                <a:cs typeface="Trebuchet MS"/>
              </a:rPr>
              <a:t>Used:</a:t>
            </a:r>
            <a:endParaRPr sz="34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90757" y="7469668"/>
            <a:ext cx="5514975" cy="1081405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0" spc="5" dirty="0">
                <a:latin typeface="Roboto Light"/>
                <a:cs typeface="Roboto Light"/>
              </a:rPr>
              <a:t>OpenJDK</a:t>
            </a:r>
            <a:endParaRPr sz="3450">
              <a:latin typeface="Roboto Light"/>
              <a:cs typeface="Roboto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1766570" algn="l"/>
              </a:tabLst>
            </a:pPr>
            <a:r>
              <a:rPr sz="3450" b="0" spc="-10" dirty="0">
                <a:latin typeface="Roboto Light"/>
                <a:cs typeface="Roboto Light"/>
              </a:rPr>
              <a:t>Version:	</a:t>
            </a:r>
            <a:r>
              <a:rPr lang="en-GB" sz="3450" dirty="0">
                <a:latin typeface="Roboto Light"/>
                <a:cs typeface="Roboto Light"/>
              </a:rPr>
              <a:t>17.0.12</a:t>
            </a:r>
            <a:r>
              <a:rPr sz="3450" b="0" spc="-85" dirty="0">
                <a:latin typeface="Roboto Light"/>
                <a:cs typeface="Roboto Light"/>
              </a:rPr>
              <a:t> </a:t>
            </a:r>
            <a:r>
              <a:rPr sz="3450" b="0" dirty="0">
                <a:latin typeface="Roboto Light"/>
                <a:cs typeface="Roboto Light"/>
              </a:rPr>
              <a:t>2021-07-20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525199" y="367893"/>
            <a:ext cx="6248400" cy="1744345"/>
          </a:xfrm>
          <a:prstGeom prst="rect">
            <a:avLst/>
          </a:prstGeom>
        </p:spPr>
        <p:txBody>
          <a:bodyPr vert="horz" wrap="square" lIns="0" tIns="314325" rIns="0" bIns="0" rtlCol="0">
            <a:spAutoFit/>
          </a:bodyPr>
          <a:lstStyle/>
          <a:p>
            <a:pPr marL="29845">
              <a:lnSpc>
                <a:spcPct val="100000"/>
              </a:lnSpc>
              <a:spcBef>
                <a:spcPts val="2475"/>
              </a:spcBef>
            </a:pPr>
            <a:r>
              <a:rPr sz="4250" spc="310" dirty="0">
                <a:latin typeface="Trebuchet MS"/>
                <a:cs typeface="Trebuchet MS"/>
              </a:rPr>
              <a:t>PC</a:t>
            </a:r>
            <a:r>
              <a:rPr sz="4250" spc="-220" dirty="0">
                <a:latin typeface="Trebuchet MS"/>
                <a:cs typeface="Trebuchet MS"/>
              </a:rPr>
              <a:t> </a:t>
            </a:r>
            <a:r>
              <a:rPr sz="4250" spc="35" dirty="0">
                <a:latin typeface="Trebuchet MS"/>
                <a:cs typeface="Trebuchet MS"/>
              </a:rPr>
              <a:t>Specifications:</a:t>
            </a:r>
            <a:endParaRPr sz="42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915"/>
              </a:spcBef>
            </a:pPr>
            <a:r>
              <a:rPr sz="3450" b="1" spc="-5" dirty="0">
                <a:latin typeface="Roboto"/>
                <a:cs typeface="Roboto"/>
              </a:rPr>
              <a:t>Device </a:t>
            </a:r>
            <a:r>
              <a:rPr sz="3450" b="1" spc="-25" dirty="0">
                <a:latin typeface="Roboto"/>
                <a:cs typeface="Roboto"/>
              </a:rPr>
              <a:t>Type: </a:t>
            </a:r>
            <a:r>
              <a:rPr sz="3450" b="0" spc="-5" dirty="0">
                <a:latin typeface="Roboto Light"/>
                <a:cs typeface="Roboto Light"/>
              </a:rPr>
              <a:t>Laptop </a:t>
            </a:r>
            <a:r>
              <a:rPr sz="3450" b="0" dirty="0">
                <a:latin typeface="Roboto Light"/>
                <a:cs typeface="Roboto Light"/>
              </a:rPr>
              <a:t>/</a:t>
            </a:r>
            <a:r>
              <a:rPr sz="3450" b="0" spc="-90" dirty="0">
                <a:latin typeface="Roboto Light"/>
                <a:cs typeface="Roboto Light"/>
              </a:rPr>
              <a:t> </a:t>
            </a:r>
            <a:r>
              <a:rPr sz="3450" b="0" spc="5" dirty="0">
                <a:latin typeface="Roboto Light"/>
                <a:cs typeface="Roboto Light"/>
              </a:rPr>
              <a:t>Notebook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525199" y="2614172"/>
            <a:ext cx="7245350" cy="1081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10" dirty="0">
                <a:latin typeface="Roboto"/>
                <a:cs typeface="Roboto"/>
              </a:rPr>
              <a:t>Processor: </a:t>
            </a:r>
            <a:r>
              <a:rPr sz="3450" b="0" spc="-5" dirty="0">
                <a:latin typeface="Roboto Light"/>
                <a:cs typeface="Roboto Light"/>
              </a:rPr>
              <a:t>Intel(R)</a:t>
            </a:r>
            <a:r>
              <a:rPr sz="3450" b="0" spc="135" dirty="0">
                <a:latin typeface="Roboto Light"/>
                <a:cs typeface="Roboto Light"/>
              </a:rPr>
              <a:t> </a:t>
            </a:r>
            <a:r>
              <a:rPr sz="3450" b="0" spc="-5" dirty="0">
                <a:latin typeface="Roboto Light"/>
                <a:cs typeface="Roboto Light"/>
              </a:rPr>
              <a:t>Core(TM)</a:t>
            </a:r>
            <a:endParaRPr sz="3450">
              <a:latin typeface="Roboto Light"/>
              <a:cs typeface="Roboto Light"/>
            </a:endParaRPr>
          </a:p>
          <a:p>
            <a:pPr marL="2273935">
              <a:lnSpc>
                <a:spcPct val="100000"/>
              </a:lnSpc>
              <a:spcBef>
                <a:spcPts val="15"/>
              </a:spcBef>
            </a:pPr>
            <a:r>
              <a:rPr sz="3450" b="0" dirty="0">
                <a:latin typeface="Roboto Light"/>
                <a:cs typeface="Roboto Light"/>
              </a:rPr>
              <a:t>i5-8265U CPU </a:t>
            </a:r>
            <a:r>
              <a:rPr sz="3450" b="0" spc="10" dirty="0">
                <a:latin typeface="Roboto Light"/>
                <a:cs typeface="Roboto Light"/>
              </a:rPr>
              <a:t>@</a:t>
            </a:r>
            <a:r>
              <a:rPr sz="3450" b="0" spc="-80" dirty="0">
                <a:latin typeface="Roboto Light"/>
                <a:cs typeface="Roboto Light"/>
              </a:rPr>
              <a:t> </a:t>
            </a:r>
            <a:r>
              <a:rPr sz="3450" b="0" dirty="0">
                <a:latin typeface="Roboto Light"/>
                <a:cs typeface="Roboto Light"/>
              </a:rPr>
              <a:t>1.60GHz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065729" y="3141905"/>
            <a:ext cx="179451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0" dirty="0">
                <a:latin typeface="Roboto Light"/>
                <a:cs typeface="Roboto Light"/>
              </a:rPr>
              <a:t>1.80</a:t>
            </a:r>
            <a:r>
              <a:rPr sz="3450" b="0" spc="-85" dirty="0">
                <a:latin typeface="Roboto Light"/>
                <a:cs typeface="Roboto Light"/>
              </a:rPr>
              <a:t> </a:t>
            </a:r>
            <a:r>
              <a:rPr sz="3450" b="0" spc="5" dirty="0">
                <a:latin typeface="Roboto Light"/>
                <a:cs typeface="Roboto Light"/>
              </a:rPr>
              <a:t>GHz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25199" y="4197370"/>
            <a:ext cx="266954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dirty="0">
                <a:latin typeface="Roboto"/>
                <a:cs typeface="Roboto"/>
              </a:rPr>
              <a:t>RAM: </a:t>
            </a:r>
            <a:r>
              <a:rPr sz="3450" b="0" dirty="0">
                <a:latin typeface="Roboto Light"/>
                <a:cs typeface="Roboto Light"/>
              </a:rPr>
              <a:t>8.00</a:t>
            </a:r>
            <a:r>
              <a:rPr sz="3450" b="0" spc="-580" dirty="0">
                <a:latin typeface="Roboto Light"/>
                <a:cs typeface="Roboto Light"/>
              </a:rPr>
              <a:t> </a:t>
            </a:r>
            <a:r>
              <a:rPr sz="3450" b="0" spc="5" dirty="0">
                <a:latin typeface="Roboto Light"/>
                <a:cs typeface="Roboto Light"/>
              </a:rPr>
              <a:t>GB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525199" y="5252836"/>
            <a:ext cx="7346315" cy="266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96745" marR="5080" indent="-1884680">
              <a:lnSpc>
                <a:spcPct val="100400"/>
              </a:lnSpc>
              <a:spcBef>
                <a:spcPts val="95"/>
              </a:spcBef>
            </a:pPr>
            <a:r>
              <a:rPr sz="3450" b="1" spc="-5" dirty="0">
                <a:latin typeface="Roboto"/>
                <a:cs typeface="Roboto"/>
              </a:rPr>
              <a:t>Graphics: </a:t>
            </a:r>
            <a:r>
              <a:rPr sz="3450" b="0" dirty="0">
                <a:latin typeface="Roboto Light"/>
                <a:cs typeface="Roboto Light"/>
              </a:rPr>
              <a:t>Nvidia </a:t>
            </a:r>
            <a:r>
              <a:rPr sz="3450" b="0" spc="-10" dirty="0">
                <a:latin typeface="Roboto Light"/>
                <a:cs typeface="Roboto Light"/>
              </a:rPr>
              <a:t>GeForce </a:t>
            </a:r>
            <a:r>
              <a:rPr sz="3450" b="0" spc="10" dirty="0">
                <a:latin typeface="Roboto Light"/>
                <a:cs typeface="Roboto Light"/>
              </a:rPr>
              <a:t>MX130 </a:t>
            </a:r>
            <a:r>
              <a:rPr sz="3450" b="0" dirty="0">
                <a:latin typeface="Roboto Light"/>
                <a:cs typeface="Roboto Light"/>
              </a:rPr>
              <a:t>2GB  </a:t>
            </a:r>
            <a:r>
              <a:rPr sz="3450" b="0" spc="-5" dirty="0">
                <a:latin typeface="Roboto Light"/>
                <a:cs typeface="Roboto Light"/>
              </a:rPr>
              <a:t>Intel </a:t>
            </a:r>
            <a:r>
              <a:rPr sz="3450" b="0" spc="5" dirty="0">
                <a:latin typeface="Roboto Light"/>
                <a:cs typeface="Roboto Light"/>
              </a:rPr>
              <a:t>HD </a:t>
            </a:r>
            <a:r>
              <a:rPr sz="3450" b="0" dirty="0">
                <a:latin typeface="Roboto Light"/>
                <a:cs typeface="Roboto Light"/>
              </a:rPr>
              <a:t>4000</a:t>
            </a:r>
            <a:r>
              <a:rPr sz="3450" b="0" spc="-15" dirty="0">
                <a:latin typeface="Roboto Light"/>
                <a:cs typeface="Roboto Light"/>
              </a:rPr>
              <a:t> </a:t>
            </a:r>
            <a:r>
              <a:rPr sz="3450" b="0" spc="-5" dirty="0">
                <a:latin typeface="Roboto Light"/>
                <a:cs typeface="Roboto Light"/>
              </a:rPr>
              <a:t>Graphics</a:t>
            </a:r>
            <a:endParaRPr sz="345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150">
              <a:latin typeface="Roboto Light"/>
              <a:cs typeface="Roboto Light"/>
            </a:endParaRPr>
          </a:p>
          <a:p>
            <a:pPr marL="12700">
              <a:lnSpc>
                <a:spcPct val="100000"/>
              </a:lnSpc>
            </a:pPr>
            <a:r>
              <a:rPr sz="3450" b="1" spc="5" dirty="0">
                <a:latin typeface="Roboto"/>
                <a:cs typeface="Roboto"/>
              </a:rPr>
              <a:t>System type: </a:t>
            </a:r>
            <a:r>
              <a:rPr sz="3450" b="0" dirty="0">
                <a:latin typeface="Roboto Light"/>
                <a:cs typeface="Roboto Light"/>
              </a:rPr>
              <a:t>64-bit </a:t>
            </a:r>
            <a:r>
              <a:rPr sz="3450" b="0" spc="-5" dirty="0">
                <a:latin typeface="Roboto Light"/>
                <a:cs typeface="Roboto Light"/>
              </a:rPr>
              <a:t>operating</a:t>
            </a:r>
            <a:r>
              <a:rPr sz="3450" b="0" spc="-409" dirty="0">
                <a:latin typeface="Roboto Light"/>
                <a:cs typeface="Roboto Light"/>
              </a:rPr>
              <a:t> </a:t>
            </a:r>
            <a:r>
              <a:rPr sz="3450" b="0" spc="-5" dirty="0">
                <a:latin typeface="Roboto Light"/>
                <a:cs typeface="Roboto Light"/>
              </a:rPr>
              <a:t>system,</a:t>
            </a:r>
            <a:endParaRPr sz="3450">
              <a:latin typeface="Roboto Light"/>
              <a:cs typeface="Roboto Light"/>
            </a:endParaRPr>
          </a:p>
          <a:p>
            <a:pPr marL="2757805">
              <a:lnSpc>
                <a:spcPct val="100000"/>
              </a:lnSpc>
              <a:spcBef>
                <a:spcPts val="15"/>
              </a:spcBef>
            </a:pPr>
            <a:r>
              <a:rPr sz="3450" b="0" dirty="0">
                <a:latin typeface="Roboto Light"/>
                <a:cs typeface="Roboto Light"/>
              </a:rPr>
              <a:t>x64-based</a:t>
            </a:r>
            <a:r>
              <a:rPr sz="3450" b="0" spc="-15" dirty="0">
                <a:latin typeface="Roboto Light"/>
                <a:cs typeface="Roboto Light"/>
              </a:rPr>
              <a:t> </a:t>
            </a:r>
            <a:r>
              <a:rPr sz="3450" b="0" spc="-5" dirty="0">
                <a:latin typeface="Roboto Light"/>
                <a:cs typeface="Roboto Light"/>
              </a:rPr>
              <a:t>processor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525199" y="8419231"/>
            <a:ext cx="3653154" cy="1081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5" dirty="0">
                <a:latin typeface="Roboto"/>
                <a:cs typeface="Roboto"/>
              </a:rPr>
              <a:t>Operating</a:t>
            </a:r>
            <a:r>
              <a:rPr sz="3450" b="1" spc="-70" dirty="0">
                <a:latin typeface="Roboto"/>
                <a:cs typeface="Roboto"/>
              </a:rPr>
              <a:t> </a:t>
            </a:r>
            <a:r>
              <a:rPr sz="3450" b="1" spc="5" dirty="0">
                <a:latin typeface="Roboto"/>
                <a:cs typeface="Roboto"/>
              </a:rPr>
              <a:t>System</a:t>
            </a:r>
            <a:r>
              <a:rPr sz="3450" b="0" spc="5" dirty="0">
                <a:latin typeface="Roboto Light"/>
                <a:cs typeface="Roboto Light"/>
              </a:rPr>
              <a:t>:</a:t>
            </a:r>
            <a:endParaRPr sz="3450">
              <a:latin typeface="Roboto Light"/>
              <a:cs typeface="Roboto Light"/>
            </a:endParaRPr>
          </a:p>
          <a:p>
            <a:pPr marL="1143000">
              <a:lnSpc>
                <a:spcPct val="100000"/>
              </a:lnSpc>
              <a:spcBef>
                <a:spcPts val="15"/>
              </a:spcBef>
            </a:pPr>
            <a:r>
              <a:rPr sz="3450" b="0" dirty="0">
                <a:latin typeface="Roboto Light"/>
                <a:cs typeface="Roboto Light"/>
              </a:rPr>
              <a:t>Windows</a:t>
            </a:r>
            <a:r>
              <a:rPr sz="3450" b="0" spc="-45" dirty="0">
                <a:latin typeface="Roboto Light"/>
                <a:cs typeface="Roboto Light"/>
              </a:rPr>
              <a:t> </a:t>
            </a:r>
            <a:r>
              <a:rPr sz="3450" b="0" dirty="0">
                <a:latin typeface="Roboto Light"/>
                <a:cs typeface="Roboto Light"/>
              </a:rPr>
              <a:t>10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398809" y="8946964"/>
            <a:ext cx="4485640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0" spc="5" dirty="0">
                <a:latin typeface="Roboto Light"/>
                <a:cs typeface="Roboto Light"/>
              </a:rPr>
              <a:t>Home </a:t>
            </a:r>
            <a:r>
              <a:rPr sz="3450" b="0" dirty="0">
                <a:latin typeface="Roboto Light"/>
                <a:cs typeface="Roboto Light"/>
              </a:rPr>
              <a:t>Single</a:t>
            </a:r>
            <a:r>
              <a:rPr sz="3450" b="0" spc="-95" dirty="0">
                <a:latin typeface="Roboto Light"/>
                <a:cs typeface="Roboto Light"/>
              </a:rPr>
              <a:t> </a:t>
            </a:r>
            <a:r>
              <a:rPr sz="3450" b="0" spc="5" dirty="0">
                <a:latin typeface="Roboto Light"/>
                <a:cs typeface="Roboto Light"/>
              </a:rPr>
              <a:t>Language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655866" y="9474696"/>
            <a:ext cx="4207510" cy="1081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spc="-5" dirty="0">
                <a:latin typeface="Roboto"/>
                <a:cs typeface="Roboto"/>
              </a:rPr>
              <a:t>Version</a:t>
            </a:r>
            <a:r>
              <a:rPr sz="3450" b="0" spc="-5" dirty="0">
                <a:latin typeface="Roboto Light"/>
                <a:cs typeface="Roboto Light"/>
              </a:rPr>
              <a:t>:</a:t>
            </a:r>
            <a:r>
              <a:rPr sz="3450" b="0" spc="-10" dirty="0">
                <a:latin typeface="Roboto Light"/>
                <a:cs typeface="Roboto Light"/>
              </a:rPr>
              <a:t> </a:t>
            </a:r>
            <a:r>
              <a:rPr sz="3450" b="0" dirty="0">
                <a:latin typeface="Roboto Light"/>
                <a:cs typeface="Roboto Light"/>
              </a:rPr>
              <a:t>20H2</a:t>
            </a:r>
            <a:endParaRPr sz="3450">
              <a:latin typeface="Roboto Light"/>
              <a:cs typeface="Roboto Ligh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3450" b="1" spc="5" dirty="0">
                <a:latin typeface="Roboto"/>
                <a:cs typeface="Roboto"/>
              </a:rPr>
              <a:t>OS </a:t>
            </a:r>
            <a:r>
              <a:rPr sz="3450" b="1" dirty="0">
                <a:latin typeface="Roboto"/>
                <a:cs typeface="Roboto"/>
              </a:rPr>
              <a:t>build</a:t>
            </a:r>
            <a:r>
              <a:rPr sz="3450" b="0" dirty="0">
                <a:latin typeface="Roboto Light"/>
                <a:cs typeface="Roboto Light"/>
              </a:rPr>
              <a:t>:</a:t>
            </a:r>
            <a:r>
              <a:rPr sz="3450" b="0" spc="145" dirty="0">
                <a:latin typeface="Roboto Light"/>
                <a:cs typeface="Roboto Light"/>
              </a:rPr>
              <a:t> </a:t>
            </a:r>
            <a:r>
              <a:rPr sz="3450" b="0" dirty="0">
                <a:latin typeface="Roboto Light"/>
                <a:cs typeface="Roboto Light"/>
              </a:rPr>
              <a:t>19042.1149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48394" y="1403098"/>
            <a:ext cx="52705" cy="8481695"/>
          </a:xfrm>
          <a:custGeom>
            <a:avLst/>
            <a:gdLst/>
            <a:ahLst/>
            <a:cxnLst/>
            <a:rect l="l" t="t" r="r" b="b"/>
            <a:pathLst>
              <a:path w="52704" h="8481695">
                <a:moveTo>
                  <a:pt x="52354" y="0"/>
                </a:moveTo>
                <a:lnTo>
                  <a:pt x="0" y="0"/>
                </a:lnTo>
                <a:lnTo>
                  <a:pt x="0" y="8481417"/>
                </a:lnTo>
                <a:lnTo>
                  <a:pt x="52354" y="8481417"/>
                </a:lnTo>
                <a:lnTo>
                  <a:pt x="52354" y="0"/>
                </a:lnTo>
                <a:close/>
              </a:path>
            </a:pathLst>
          </a:custGeom>
          <a:solidFill>
            <a:srgbClr val="F7931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21282" y="4753856"/>
            <a:ext cx="5695315" cy="15335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900" b="0" spc="-305" dirty="0">
                <a:solidFill>
                  <a:srgbClr val="FFC800"/>
                </a:solidFill>
                <a:latin typeface="Trebuchet MS"/>
                <a:cs typeface="Trebuchet MS"/>
              </a:rPr>
              <a:t>Thank</a:t>
            </a:r>
            <a:r>
              <a:rPr sz="9900" b="0" spc="-1425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9900" b="0" spc="-565" dirty="0">
                <a:solidFill>
                  <a:srgbClr val="FFC800"/>
                </a:solidFill>
                <a:latin typeface="Trebuchet MS"/>
                <a:cs typeface="Trebuchet MS"/>
              </a:rPr>
              <a:t>You!</a:t>
            </a:r>
            <a:endParaRPr sz="9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0383" y="1088889"/>
            <a:ext cx="961707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0" spc="-145" dirty="0">
                <a:solidFill>
                  <a:srgbClr val="FFC800"/>
                </a:solidFill>
                <a:latin typeface="Trebuchet MS"/>
                <a:cs typeface="Trebuchet MS"/>
              </a:rPr>
              <a:t>Submitted </a:t>
            </a:r>
            <a:r>
              <a:rPr sz="6600" b="0" spc="-400" dirty="0">
                <a:solidFill>
                  <a:srgbClr val="FFC800"/>
                </a:solidFill>
                <a:latin typeface="Trebuchet MS"/>
                <a:cs typeface="Trebuchet MS"/>
              </a:rPr>
              <a:t>By: Team</a:t>
            </a:r>
            <a:r>
              <a:rPr sz="6600" b="0" spc="-1565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6600" b="0" spc="-225" dirty="0">
                <a:solidFill>
                  <a:srgbClr val="FFC800"/>
                </a:solidFill>
                <a:latin typeface="Trebuchet MS"/>
                <a:cs typeface="Trebuchet MS"/>
              </a:rPr>
              <a:t>JHeads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36632" y="2397832"/>
            <a:ext cx="4846955" cy="64769"/>
          </a:xfrm>
          <a:custGeom>
            <a:avLst/>
            <a:gdLst/>
            <a:ahLst/>
            <a:cxnLst/>
            <a:rect l="l" t="t" r="r" b="b"/>
            <a:pathLst>
              <a:path w="4846955" h="64769">
                <a:moveTo>
                  <a:pt x="4846951" y="0"/>
                </a:moveTo>
                <a:lnTo>
                  <a:pt x="0" y="0"/>
                </a:lnTo>
                <a:lnTo>
                  <a:pt x="0" y="64647"/>
                </a:lnTo>
                <a:lnTo>
                  <a:pt x="4846951" y="64647"/>
                </a:lnTo>
                <a:lnTo>
                  <a:pt x="4846951" y="0"/>
                </a:lnTo>
                <a:close/>
              </a:path>
            </a:pathLst>
          </a:custGeom>
          <a:solidFill>
            <a:srgbClr val="FFC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2374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pc="-150" dirty="0"/>
              <a:t>Riktam </a:t>
            </a:r>
            <a:r>
              <a:rPr spc="-130" dirty="0"/>
              <a:t>Santra</a:t>
            </a:r>
            <a:r>
              <a:rPr spc="-565" dirty="0"/>
              <a:t> </a:t>
            </a:r>
            <a:r>
              <a:rPr spc="-90" dirty="0"/>
              <a:t>(11900221008)</a:t>
            </a:r>
          </a:p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pc="-65" dirty="0"/>
              <a:t>Rishu </a:t>
            </a:r>
            <a:r>
              <a:rPr spc="-260" dirty="0"/>
              <a:t>Raj</a:t>
            </a:r>
            <a:r>
              <a:rPr spc="-650" dirty="0"/>
              <a:t> </a:t>
            </a:r>
            <a:r>
              <a:rPr spc="-90" dirty="0"/>
              <a:t>(11900221007)</a:t>
            </a: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/>
              <a:t>Subham </a:t>
            </a:r>
            <a:r>
              <a:rPr spc="-5" dirty="0"/>
              <a:t>Ghosh</a:t>
            </a:r>
            <a:r>
              <a:rPr spc="-715" dirty="0"/>
              <a:t> </a:t>
            </a:r>
            <a:r>
              <a:rPr spc="-90" dirty="0"/>
              <a:t>(11900221005)</a:t>
            </a: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pc="-200" dirty="0"/>
              <a:t>Ranjit </a:t>
            </a:r>
            <a:r>
              <a:rPr spc="-165" dirty="0"/>
              <a:t>Rai</a:t>
            </a:r>
            <a:r>
              <a:rPr spc="-545" dirty="0"/>
              <a:t> </a:t>
            </a:r>
            <a:r>
              <a:rPr spc="-90" dirty="0"/>
              <a:t>(11900221010)</a:t>
            </a:r>
          </a:p>
          <a:p>
            <a:pPr marL="12700" marR="5080">
              <a:lnSpc>
                <a:spcPct val="144300"/>
              </a:lnSpc>
              <a:spcBef>
                <a:spcPts val="250"/>
              </a:spcBef>
            </a:pPr>
            <a:r>
              <a:rPr spc="-204" dirty="0"/>
              <a:t>Jubaraj</a:t>
            </a:r>
            <a:r>
              <a:rPr spc="-445" dirty="0"/>
              <a:t> </a:t>
            </a:r>
            <a:r>
              <a:rPr spc="-60" dirty="0"/>
              <a:t>Chowdhury(11900221009)  </a:t>
            </a:r>
            <a:r>
              <a:rPr spc="-160" dirty="0"/>
              <a:t>Baidurjya </a:t>
            </a:r>
            <a:r>
              <a:rPr spc="-114" dirty="0"/>
              <a:t>Sikder</a:t>
            </a:r>
            <a:r>
              <a:rPr spc="-555" dirty="0"/>
              <a:t> </a:t>
            </a:r>
            <a:r>
              <a:rPr spc="-235" dirty="0"/>
              <a:t>(Lateral)</a:t>
            </a:r>
          </a:p>
          <a:p>
            <a:pPr marL="12700">
              <a:lnSpc>
                <a:spcPct val="100000"/>
              </a:lnSpc>
              <a:spcBef>
                <a:spcPts val="2850"/>
              </a:spcBef>
            </a:pPr>
            <a:r>
              <a:rPr spc="-60" dirty="0"/>
              <a:t>Ayan </a:t>
            </a:r>
            <a:r>
              <a:rPr dirty="0"/>
              <a:t>Das</a:t>
            </a:r>
            <a:r>
              <a:rPr spc="-655" dirty="0"/>
              <a:t> </a:t>
            </a:r>
            <a:r>
              <a:rPr spc="-235" dirty="0"/>
              <a:t>(Lateral)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531021" y="3328465"/>
            <a:ext cx="7095490" cy="504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55040">
              <a:lnSpc>
                <a:spcPct val="132200"/>
              </a:lnSpc>
              <a:spcBef>
                <a:spcPts val="95"/>
              </a:spcBef>
            </a:pPr>
            <a:r>
              <a:rPr sz="3950" spc="-130" dirty="0">
                <a:latin typeface="Trebuchet MS"/>
                <a:cs typeface="Trebuchet MS"/>
              </a:rPr>
              <a:t>Najmul</a:t>
            </a:r>
            <a:r>
              <a:rPr sz="3950" spc="-395" dirty="0">
                <a:latin typeface="Trebuchet MS"/>
                <a:cs typeface="Trebuchet MS"/>
              </a:rPr>
              <a:t> </a:t>
            </a:r>
            <a:r>
              <a:rPr sz="3950" spc="-80" dirty="0">
                <a:latin typeface="Trebuchet MS"/>
                <a:cs typeface="Trebuchet MS"/>
              </a:rPr>
              <a:t>Haque(11900121069)  </a:t>
            </a:r>
            <a:r>
              <a:rPr sz="3950" spc="-85" dirty="0">
                <a:latin typeface="Trebuchet MS"/>
                <a:cs typeface="Trebuchet MS"/>
              </a:rPr>
              <a:t>Swagata</a:t>
            </a:r>
            <a:r>
              <a:rPr sz="3950" spc="-365" dirty="0">
                <a:latin typeface="Trebuchet MS"/>
                <a:cs typeface="Trebuchet MS"/>
              </a:rPr>
              <a:t> </a:t>
            </a:r>
            <a:r>
              <a:rPr sz="3950" spc="-75" dirty="0">
                <a:latin typeface="Trebuchet MS"/>
                <a:cs typeface="Trebuchet MS"/>
              </a:rPr>
              <a:t>Dey(11900121087)</a:t>
            </a:r>
            <a:endParaRPr sz="3950">
              <a:latin typeface="Trebuchet MS"/>
              <a:cs typeface="Trebuchet MS"/>
            </a:endParaRPr>
          </a:p>
          <a:p>
            <a:pPr marL="12700" marR="5080">
              <a:lnSpc>
                <a:spcPts val="7090"/>
              </a:lnSpc>
              <a:spcBef>
                <a:spcPts val="385"/>
              </a:spcBef>
            </a:pPr>
            <a:r>
              <a:rPr sz="3950" spc="-130" dirty="0">
                <a:latin typeface="Trebuchet MS"/>
                <a:cs typeface="Trebuchet MS"/>
              </a:rPr>
              <a:t>Badal </a:t>
            </a:r>
            <a:r>
              <a:rPr sz="3950" spc="-105" dirty="0">
                <a:latin typeface="Trebuchet MS"/>
                <a:cs typeface="Trebuchet MS"/>
              </a:rPr>
              <a:t>Kumar</a:t>
            </a:r>
            <a:r>
              <a:rPr sz="3950" spc="-610" dirty="0">
                <a:latin typeface="Trebuchet MS"/>
                <a:cs typeface="Trebuchet MS"/>
              </a:rPr>
              <a:t> </a:t>
            </a:r>
            <a:r>
              <a:rPr sz="3950" spc="-55" dirty="0">
                <a:latin typeface="Trebuchet MS"/>
                <a:cs typeface="Trebuchet MS"/>
              </a:rPr>
              <a:t>Singh(11900121117)  </a:t>
            </a:r>
            <a:r>
              <a:rPr sz="3950" spc="30" dirty="0">
                <a:latin typeface="Trebuchet MS"/>
                <a:cs typeface="Trebuchet MS"/>
              </a:rPr>
              <a:t>Ansh </a:t>
            </a:r>
            <a:r>
              <a:rPr sz="3950" spc="-260" dirty="0">
                <a:latin typeface="Trebuchet MS"/>
                <a:cs typeface="Trebuchet MS"/>
              </a:rPr>
              <a:t>Raj</a:t>
            </a:r>
            <a:r>
              <a:rPr sz="3950" spc="-745" dirty="0">
                <a:latin typeface="Trebuchet MS"/>
                <a:cs typeface="Trebuchet MS"/>
              </a:rPr>
              <a:t> </a:t>
            </a:r>
            <a:r>
              <a:rPr sz="3950" spc="-90" dirty="0">
                <a:latin typeface="Trebuchet MS"/>
                <a:cs typeface="Trebuchet MS"/>
              </a:rPr>
              <a:t>(11900121114)</a:t>
            </a:r>
            <a:endParaRPr sz="3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230"/>
              </a:spcBef>
            </a:pPr>
            <a:r>
              <a:rPr sz="3950" dirty="0">
                <a:latin typeface="Trebuchet MS"/>
                <a:cs typeface="Trebuchet MS"/>
              </a:rPr>
              <a:t>Saugad </a:t>
            </a:r>
            <a:r>
              <a:rPr sz="3950" spc="-85" dirty="0">
                <a:latin typeface="Trebuchet MS"/>
                <a:cs typeface="Trebuchet MS"/>
              </a:rPr>
              <a:t>Bahadur</a:t>
            </a:r>
            <a:r>
              <a:rPr sz="3950" spc="-715" dirty="0">
                <a:latin typeface="Trebuchet MS"/>
                <a:cs typeface="Trebuchet MS"/>
              </a:rPr>
              <a:t> </a:t>
            </a:r>
            <a:r>
              <a:rPr sz="3950" spc="-90" dirty="0">
                <a:latin typeface="Trebuchet MS"/>
                <a:cs typeface="Trebuchet MS"/>
              </a:rPr>
              <a:t>(11900121119)</a:t>
            </a:r>
            <a:endParaRPr sz="3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89"/>
              </a:spcBef>
            </a:pPr>
            <a:r>
              <a:rPr sz="3950" spc="-15" dirty="0">
                <a:latin typeface="Trebuchet MS"/>
                <a:cs typeface="Trebuchet MS"/>
              </a:rPr>
              <a:t>Manzoor </a:t>
            </a:r>
            <a:r>
              <a:rPr sz="3950" spc="-150" dirty="0">
                <a:latin typeface="Trebuchet MS"/>
                <a:cs typeface="Trebuchet MS"/>
              </a:rPr>
              <a:t>Elahi</a:t>
            </a:r>
            <a:r>
              <a:rPr sz="3950" spc="-695" dirty="0">
                <a:latin typeface="Trebuchet MS"/>
                <a:cs typeface="Trebuchet MS"/>
              </a:rPr>
              <a:t> </a:t>
            </a:r>
            <a:r>
              <a:rPr sz="3950" spc="-90" dirty="0">
                <a:latin typeface="Trebuchet MS"/>
                <a:cs typeface="Trebuchet MS"/>
              </a:rPr>
              <a:t>(11900121129)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567823" y="3769518"/>
            <a:ext cx="52705" cy="5235575"/>
          </a:xfrm>
          <a:custGeom>
            <a:avLst/>
            <a:gdLst/>
            <a:ahLst/>
            <a:cxnLst/>
            <a:rect l="l" t="t" r="r" b="b"/>
            <a:pathLst>
              <a:path w="52704" h="5235575">
                <a:moveTo>
                  <a:pt x="52354" y="0"/>
                </a:moveTo>
                <a:lnTo>
                  <a:pt x="0" y="0"/>
                </a:lnTo>
                <a:lnTo>
                  <a:pt x="0" y="5235442"/>
                </a:lnTo>
                <a:lnTo>
                  <a:pt x="52354" y="5235442"/>
                </a:lnTo>
                <a:lnTo>
                  <a:pt x="52354" y="0"/>
                </a:lnTo>
                <a:close/>
              </a:path>
            </a:pathLst>
          </a:custGeom>
          <a:solidFill>
            <a:srgbClr val="FFC8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0384" y="2355949"/>
            <a:ext cx="6282690" cy="104775"/>
          </a:xfrm>
          <a:custGeom>
            <a:avLst/>
            <a:gdLst/>
            <a:ahLst/>
            <a:cxnLst/>
            <a:rect l="l" t="t" r="r" b="b"/>
            <a:pathLst>
              <a:path w="6282690" h="104775">
                <a:moveTo>
                  <a:pt x="6282531" y="0"/>
                </a:moveTo>
                <a:lnTo>
                  <a:pt x="0" y="0"/>
                </a:lnTo>
                <a:lnTo>
                  <a:pt x="0" y="104708"/>
                </a:lnTo>
                <a:lnTo>
                  <a:pt x="6282531" y="104708"/>
                </a:lnTo>
                <a:lnTo>
                  <a:pt x="6282531" y="0"/>
                </a:lnTo>
                <a:close/>
              </a:path>
            </a:pathLst>
          </a:custGeom>
          <a:solidFill>
            <a:srgbClr val="FFC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5946" y="1120804"/>
            <a:ext cx="610616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0" spc="-380" dirty="0">
                <a:solidFill>
                  <a:srgbClr val="FFC800"/>
                </a:solidFill>
                <a:latin typeface="Trebuchet MS"/>
                <a:cs typeface="Trebuchet MS"/>
              </a:rPr>
              <a:t>Table </a:t>
            </a:r>
            <a:r>
              <a:rPr sz="6600" b="0" spc="-220" dirty="0">
                <a:solidFill>
                  <a:srgbClr val="FFC800"/>
                </a:solidFill>
                <a:latin typeface="Trebuchet MS"/>
                <a:cs typeface="Trebuchet MS"/>
              </a:rPr>
              <a:t>of</a:t>
            </a:r>
            <a:r>
              <a:rPr sz="6600" b="0" spc="-850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6600" b="0" spc="-170" dirty="0">
                <a:solidFill>
                  <a:srgbClr val="FFC800"/>
                </a:solidFill>
                <a:latin typeface="Trebuchet MS"/>
                <a:cs typeface="Trebuchet MS"/>
              </a:rPr>
              <a:t>Contents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96278" y="2743927"/>
            <a:ext cx="10767695" cy="7061834"/>
          </a:xfrm>
          <a:prstGeom prst="rect">
            <a:avLst/>
          </a:prstGeom>
        </p:spPr>
        <p:txBody>
          <a:bodyPr vert="horz" wrap="square" lIns="0" tIns="29019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2285"/>
              </a:spcBef>
            </a:pPr>
            <a:r>
              <a:rPr sz="3950" spc="-340" dirty="0">
                <a:solidFill>
                  <a:srgbClr val="FFC800"/>
                </a:solidFill>
                <a:latin typeface="Trebuchet MS"/>
                <a:cs typeface="Trebuchet MS"/>
              </a:rPr>
              <a:t>1. </a:t>
            </a:r>
            <a:r>
              <a:rPr sz="3950" spc="-90" dirty="0">
                <a:solidFill>
                  <a:srgbClr val="FFC800"/>
                </a:solidFill>
                <a:latin typeface="Trebuchet MS"/>
                <a:cs typeface="Trebuchet MS"/>
              </a:rPr>
              <a:t>Introduction </a:t>
            </a:r>
            <a:r>
              <a:rPr sz="3950" spc="-635" dirty="0">
                <a:solidFill>
                  <a:srgbClr val="FFC800"/>
                </a:solidFill>
                <a:latin typeface="Trebuchet MS"/>
                <a:cs typeface="Trebuchet MS"/>
              </a:rPr>
              <a:t>............................................................</a:t>
            </a:r>
            <a:r>
              <a:rPr sz="3950" spc="-590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3950" spc="-45" dirty="0">
                <a:solidFill>
                  <a:srgbClr val="FFC800"/>
                </a:solidFill>
                <a:latin typeface="Trebuchet MS"/>
                <a:cs typeface="Trebuchet MS"/>
              </a:rPr>
              <a:t>1</a:t>
            </a:r>
            <a:endParaRPr sz="3950">
              <a:latin typeface="Trebuchet MS"/>
              <a:cs typeface="Trebuchet MS"/>
            </a:endParaRPr>
          </a:p>
          <a:p>
            <a:pPr marL="12700" marR="751840" algn="just">
              <a:lnSpc>
                <a:spcPct val="146100"/>
              </a:lnSpc>
            </a:pPr>
            <a:r>
              <a:rPr sz="3950" spc="-340" dirty="0">
                <a:solidFill>
                  <a:srgbClr val="FFC800"/>
                </a:solidFill>
                <a:latin typeface="Trebuchet MS"/>
                <a:cs typeface="Trebuchet MS"/>
              </a:rPr>
              <a:t>2. </a:t>
            </a:r>
            <a:r>
              <a:rPr sz="3950" spc="-165" dirty="0">
                <a:solidFill>
                  <a:srgbClr val="FFC800"/>
                </a:solidFill>
                <a:latin typeface="Trebuchet MS"/>
                <a:cs typeface="Trebuchet MS"/>
              </a:rPr>
              <a:t>The </a:t>
            </a:r>
            <a:r>
              <a:rPr sz="3950" spc="-210" dirty="0">
                <a:solidFill>
                  <a:srgbClr val="FFC800"/>
                </a:solidFill>
                <a:latin typeface="Trebuchet MS"/>
                <a:cs typeface="Trebuchet MS"/>
              </a:rPr>
              <a:t>Java </a:t>
            </a:r>
            <a:r>
              <a:rPr sz="3950" spc="-50" dirty="0">
                <a:solidFill>
                  <a:srgbClr val="FFC800"/>
                </a:solidFill>
                <a:latin typeface="Trebuchet MS"/>
                <a:cs typeface="Trebuchet MS"/>
              </a:rPr>
              <a:t>Programming </a:t>
            </a:r>
            <a:r>
              <a:rPr sz="3950" spc="-459" dirty="0">
                <a:solidFill>
                  <a:srgbClr val="FFC800"/>
                </a:solidFill>
                <a:latin typeface="Trebuchet MS"/>
                <a:cs typeface="Trebuchet MS"/>
              </a:rPr>
              <a:t>Language.................... </a:t>
            </a:r>
            <a:r>
              <a:rPr sz="3950" spc="-45" dirty="0">
                <a:solidFill>
                  <a:srgbClr val="FFC800"/>
                </a:solidFill>
                <a:latin typeface="Trebuchet MS"/>
                <a:cs typeface="Trebuchet MS"/>
              </a:rPr>
              <a:t>2  </a:t>
            </a:r>
            <a:r>
              <a:rPr sz="3950" spc="-340" dirty="0">
                <a:solidFill>
                  <a:srgbClr val="FFC800"/>
                </a:solidFill>
                <a:latin typeface="Trebuchet MS"/>
                <a:cs typeface="Trebuchet MS"/>
              </a:rPr>
              <a:t>3. </a:t>
            </a:r>
            <a:r>
              <a:rPr sz="3950" spc="90" dirty="0">
                <a:solidFill>
                  <a:srgbClr val="FFC800"/>
                </a:solidFill>
                <a:latin typeface="Trebuchet MS"/>
                <a:cs typeface="Trebuchet MS"/>
              </a:rPr>
              <a:t>A </a:t>
            </a:r>
            <a:r>
              <a:rPr sz="3950" spc="-210" dirty="0">
                <a:solidFill>
                  <a:srgbClr val="FFC800"/>
                </a:solidFill>
                <a:latin typeface="Trebuchet MS"/>
                <a:cs typeface="Trebuchet MS"/>
              </a:rPr>
              <a:t>Little </a:t>
            </a:r>
            <a:r>
              <a:rPr sz="3950" spc="-15" dirty="0">
                <a:solidFill>
                  <a:srgbClr val="FFC800"/>
                </a:solidFill>
                <a:latin typeface="Trebuchet MS"/>
                <a:cs typeface="Trebuchet MS"/>
              </a:rPr>
              <a:t>About</a:t>
            </a:r>
            <a:r>
              <a:rPr sz="3950" spc="-745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3950" spc="-545" dirty="0">
                <a:solidFill>
                  <a:srgbClr val="FFC800"/>
                </a:solidFill>
                <a:latin typeface="Trebuchet MS"/>
                <a:cs typeface="Trebuchet MS"/>
              </a:rPr>
              <a:t>OpenJDK........................................ </a:t>
            </a:r>
            <a:r>
              <a:rPr sz="3950" spc="-45" dirty="0">
                <a:solidFill>
                  <a:srgbClr val="FFC800"/>
                </a:solidFill>
                <a:latin typeface="Trebuchet MS"/>
                <a:cs typeface="Trebuchet MS"/>
              </a:rPr>
              <a:t>3  </a:t>
            </a:r>
            <a:r>
              <a:rPr sz="3950" spc="-340" dirty="0">
                <a:solidFill>
                  <a:srgbClr val="FFC800"/>
                </a:solidFill>
                <a:latin typeface="Trebuchet MS"/>
                <a:cs typeface="Trebuchet MS"/>
              </a:rPr>
              <a:t>4. </a:t>
            </a:r>
            <a:r>
              <a:rPr sz="3950" spc="-190" dirty="0">
                <a:solidFill>
                  <a:srgbClr val="FFC800"/>
                </a:solidFill>
                <a:latin typeface="Trebuchet MS"/>
                <a:cs typeface="Trebuchet MS"/>
              </a:rPr>
              <a:t>JavaFx </a:t>
            </a:r>
            <a:r>
              <a:rPr sz="3950" spc="-35" dirty="0">
                <a:solidFill>
                  <a:srgbClr val="FFC800"/>
                </a:solidFill>
                <a:latin typeface="Trebuchet MS"/>
                <a:cs typeface="Trebuchet MS"/>
              </a:rPr>
              <a:t>and </a:t>
            </a:r>
            <a:r>
              <a:rPr sz="3950" spc="-555" dirty="0">
                <a:solidFill>
                  <a:srgbClr val="FFC800"/>
                </a:solidFill>
                <a:latin typeface="Trebuchet MS"/>
                <a:cs typeface="Trebuchet MS"/>
              </a:rPr>
              <a:t>org.JSON.............................................. </a:t>
            </a:r>
            <a:r>
              <a:rPr sz="3950" spc="-45" dirty="0">
                <a:solidFill>
                  <a:srgbClr val="FFC800"/>
                </a:solidFill>
                <a:latin typeface="Trebuchet MS"/>
                <a:cs typeface="Trebuchet MS"/>
              </a:rPr>
              <a:t>4  </a:t>
            </a:r>
            <a:r>
              <a:rPr sz="3950" spc="-340" dirty="0">
                <a:solidFill>
                  <a:srgbClr val="FFC800"/>
                </a:solidFill>
                <a:latin typeface="Trebuchet MS"/>
                <a:cs typeface="Trebuchet MS"/>
              </a:rPr>
              <a:t>5. </a:t>
            </a:r>
            <a:r>
              <a:rPr sz="3950" spc="-165" dirty="0">
                <a:solidFill>
                  <a:srgbClr val="FFC800"/>
                </a:solidFill>
                <a:latin typeface="Trebuchet MS"/>
                <a:cs typeface="Trebuchet MS"/>
              </a:rPr>
              <a:t>The </a:t>
            </a:r>
            <a:r>
              <a:rPr sz="3950" spc="-40" dirty="0">
                <a:solidFill>
                  <a:srgbClr val="FFC800"/>
                </a:solidFill>
                <a:latin typeface="Trebuchet MS"/>
                <a:cs typeface="Trebuchet MS"/>
              </a:rPr>
              <a:t>IDE </a:t>
            </a:r>
            <a:r>
              <a:rPr sz="3950" spc="-635" dirty="0">
                <a:solidFill>
                  <a:srgbClr val="FFC800"/>
                </a:solidFill>
                <a:latin typeface="Trebuchet MS"/>
                <a:cs typeface="Trebuchet MS"/>
              </a:rPr>
              <a:t>........................................................................</a:t>
            </a:r>
            <a:r>
              <a:rPr sz="3950" spc="-835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3950" spc="-45" dirty="0">
                <a:solidFill>
                  <a:srgbClr val="FFC800"/>
                </a:solidFill>
                <a:latin typeface="Trebuchet MS"/>
                <a:cs typeface="Trebuchet MS"/>
              </a:rPr>
              <a:t>5</a:t>
            </a:r>
            <a:endParaRPr sz="3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3950" spc="-340" dirty="0">
                <a:solidFill>
                  <a:srgbClr val="FFC800"/>
                </a:solidFill>
                <a:latin typeface="Trebuchet MS"/>
                <a:cs typeface="Trebuchet MS"/>
              </a:rPr>
              <a:t>6. </a:t>
            </a:r>
            <a:r>
              <a:rPr sz="3950" spc="-165" dirty="0">
                <a:solidFill>
                  <a:srgbClr val="FFC800"/>
                </a:solidFill>
                <a:latin typeface="Trebuchet MS"/>
                <a:cs typeface="Trebuchet MS"/>
              </a:rPr>
              <a:t>The </a:t>
            </a:r>
            <a:r>
              <a:rPr sz="3950" spc="-600" dirty="0">
                <a:solidFill>
                  <a:srgbClr val="FFC800"/>
                </a:solidFill>
                <a:latin typeface="Trebuchet MS"/>
                <a:cs typeface="Trebuchet MS"/>
              </a:rPr>
              <a:t>Code..................................................................... </a:t>
            </a:r>
            <a:r>
              <a:rPr sz="3950" spc="-140" dirty="0">
                <a:solidFill>
                  <a:srgbClr val="FFC800"/>
                </a:solidFill>
                <a:latin typeface="Trebuchet MS"/>
                <a:cs typeface="Trebuchet MS"/>
              </a:rPr>
              <a:t>6-</a:t>
            </a:r>
            <a:r>
              <a:rPr sz="3950" spc="-550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3950" spc="-45" dirty="0">
                <a:solidFill>
                  <a:srgbClr val="FFC800"/>
                </a:solidFill>
                <a:latin typeface="Trebuchet MS"/>
                <a:cs typeface="Trebuchet MS"/>
              </a:rPr>
              <a:t>10</a:t>
            </a:r>
            <a:endParaRPr sz="3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3950" spc="-340" dirty="0">
                <a:solidFill>
                  <a:srgbClr val="FFC800"/>
                </a:solidFill>
                <a:latin typeface="Trebuchet MS"/>
                <a:cs typeface="Trebuchet MS"/>
              </a:rPr>
              <a:t>7. </a:t>
            </a:r>
            <a:r>
              <a:rPr sz="3950" spc="-540" dirty="0">
                <a:solidFill>
                  <a:srgbClr val="FFC800"/>
                </a:solidFill>
                <a:latin typeface="Trebuchet MS"/>
                <a:cs typeface="Trebuchet MS"/>
              </a:rPr>
              <a:t>Specifications............................................................</a:t>
            </a:r>
            <a:r>
              <a:rPr sz="3950" spc="-310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3950" spc="-45" dirty="0">
                <a:solidFill>
                  <a:srgbClr val="FFC800"/>
                </a:solidFill>
                <a:latin typeface="Trebuchet MS"/>
                <a:cs typeface="Trebuchet MS"/>
              </a:rPr>
              <a:t>10</a:t>
            </a:r>
            <a:endParaRPr sz="3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2185"/>
              </a:spcBef>
            </a:pPr>
            <a:r>
              <a:rPr sz="3950" spc="-340" dirty="0">
                <a:solidFill>
                  <a:srgbClr val="FFC800"/>
                </a:solidFill>
                <a:latin typeface="Trebuchet MS"/>
                <a:cs typeface="Trebuchet MS"/>
              </a:rPr>
              <a:t>8. </a:t>
            </a:r>
            <a:r>
              <a:rPr sz="3950" spc="-120" dirty="0">
                <a:solidFill>
                  <a:srgbClr val="FFC800"/>
                </a:solidFill>
                <a:latin typeface="Trebuchet MS"/>
                <a:cs typeface="Trebuchet MS"/>
              </a:rPr>
              <a:t>Thank</a:t>
            </a:r>
            <a:r>
              <a:rPr sz="3950" spc="-480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3950" spc="-610" dirty="0">
                <a:solidFill>
                  <a:srgbClr val="FFC800"/>
                </a:solidFill>
                <a:latin typeface="Trebuchet MS"/>
                <a:cs typeface="Trebuchet MS"/>
              </a:rPr>
              <a:t>You.................................................................... </a:t>
            </a:r>
            <a:r>
              <a:rPr sz="3950" spc="-45" dirty="0">
                <a:solidFill>
                  <a:srgbClr val="FFC800"/>
                </a:solidFill>
                <a:latin typeface="Trebuchet MS"/>
                <a:cs typeface="Trebuchet MS"/>
              </a:rPr>
              <a:t>11</a:t>
            </a:r>
            <a:endParaRPr sz="3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8141" y="1780050"/>
            <a:ext cx="5235575" cy="104775"/>
          </a:xfrm>
          <a:custGeom>
            <a:avLst/>
            <a:gdLst/>
            <a:ahLst/>
            <a:cxnLst/>
            <a:rect l="l" t="t" r="r" b="b"/>
            <a:pathLst>
              <a:path w="5235575" h="104775">
                <a:moveTo>
                  <a:pt x="5235442" y="0"/>
                </a:moveTo>
                <a:lnTo>
                  <a:pt x="0" y="0"/>
                </a:lnTo>
                <a:lnTo>
                  <a:pt x="0" y="104708"/>
                </a:lnTo>
                <a:lnTo>
                  <a:pt x="5235442" y="104708"/>
                </a:lnTo>
                <a:lnTo>
                  <a:pt x="5235442" y="0"/>
                </a:lnTo>
                <a:close/>
              </a:path>
            </a:pathLst>
          </a:custGeom>
          <a:solidFill>
            <a:srgbClr val="FFC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285" y="597260"/>
            <a:ext cx="4416425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b="0" spc="-200" dirty="0">
                <a:solidFill>
                  <a:srgbClr val="FFC800"/>
                </a:solidFill>
                <a:latin typeface="Trebuchet MS"/>
                <a:cs typeface="Trebuchet MS"/>
              </a:rPr>
              <a:t>I</a:t>
            </a:r>
            <a:r>
              <a:rPr sz="6600" b="0" spc="20" dirty="0">
                <a:solidFill>
                  <a:srgbClr val="FFC800"/>
                </a:solidFill>
                <a:latin typeface="Trebuchet MS"/>
                <a:cs typeface="Trebuchet MS"/>
              </a:rPr>
              <a:t>n</a:t>
            </a:r>
            <a:r>
              <a:rPr sz="6600" b="0" spc="-430" dirty="0">
                <a:solidFill>
                  <a:srgbClr val="FFC800"/>
                </a:solidFill>
                <a:latin typeface="Trebuchet MS"/>
                <a:cs typeface="Trebuchet MS"/>
              </a:rPr>
              <a:t>t</a:t>
            </a:r>
            <a:r>
              <a:rPr sz="6600" b="0" spc="-490" dirty="0">
                <a:solidFill>
                  <a:srgbClr val="FFC800"/>
                </a:solidFill>
                <a:latin typeface="Trebuchet MS"/>
                <a:cs typeface="Trebuchet MS"/>
              </a:rPr>
              <a:t>r</a:t>
            </a:r>
            <a:r>
              <a:rPr sz="6600" b="0" spc="-45" dirty="0">
                <a:solidFill>
                  <a:srgbClr val="FFC800"/>
                </a:solidFill>
                <a:latin typeface="Trebuchet MS"/>
                <a:cs typeface="Trebuchet MS"/>
              </a:rPr>
              <a:t>odu</a:t>
            </a:r>
            <a:r>
              <a:rPr sz="6600" b="0" spc="45" dirty="0">
                <a:solidFill>
                  <a:srgbClr val="FFC800"/>
                </a:solidFill>
                <a:latin typeface="Trebuchet MS"/>
                <a:cs typeface="Trebuchet MS"/>
              </a:rPr>
              <a:t>c</a:t>
            </a:r>
            <a:r>
              <a:rPr sz="6600" b="0" spc="-160" dirty="0">
                <a:solidFill>
                  <a:srgbClr val="FFC800"/>
                </a:solidFill>
                <a:latin typeface="Trebuchet MS"/>
                <a:cs typeface="Trebuchet MS"/>
              </a:rPr>
              <a:t>tion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89391" y="3248342"/>
            <a:ext cx="8206105" cy="541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950" b="0" dirty="0">
                <a:latin typeface="Roboto Light"/>
                <a:cs typeface="Roboto Light"/>
              </a:rPr>
              <a:t>Dictionary </a:t>
            </a:r>
            <a:r>
              <a:rPr sz="3950" b="0" spc="-5" dirty="0">
                <a:latin typeface="Roboto Light"/>
                <a:cs typeface="Roboto Light"/>
              </a:rPr>
              <a:t>is </a:t>
            </a:r>
            <a:r>
              <a:rPr sz="3950" b="0" dirty="0">
                <a:latin typeface="Roboto Light"/>
                <a:cs typeface="Roboto Light"/>
              </a:rPr>
              <a:t>a </a:t>
            </a:r>
            <a:r>
              <a:rPr sz="3950" b="0" spc="-15" dirty="0">
                <a:latin typeface="Roboto Light"/>
                <a:cs typeface="Roboto Light"/>
              </a:rPr>
              <a:t>Java </a:t>
            </a:r>
            <a:r>
              <a:rPr sz="3950" b="0" dirty="0">
                <a:latin typeface="Roboto Light"/>
                <a:cs typeface="Roboto Light"/>
              </a:rPr>
              <a:t>application </a:t>
            </a:r>
            <a:r>
              <a:rPr sz="3950" b="0" spc="-5" dirty="0">
                <a:latin typeface="Roboto Light"/>
                <a:cs typeface="Roboto Light"/>
              </a:rPr>
              <a:t>made  </a:t>
            </a:r>
            <a:r>
              <a:rPr sz="3950" b="0" dirty="0">
                <a:latin typeface="Roboto Light"/>
                <a:cs typeface="Roboto Light"/>
              </a:rPr>
              <a:t>with </a:t>
            </a:r>
            <a:r>
              <a:rPr sz="3950" b="0" spc="-5" dirty="0">
                <a:latin typeface="Roboto Light"/>
                <a:cs typeface="Roboto Light"/>
              </a:rPr>
              <a:t>the </a:t>
            </a:r>
            <a:r>
              <a:rPr sz="3950" b="0" dirty="0">
                <a:latin typeface="Roboto Light"/>
                <a:cs typeface="Roboto Light"/>
              </a:rPr>
              <a:t>help </a:t>
            </a:r>
            <a:r>
              <a:rPr sz="3950" b="0" spc="-5" dirty="0">
                <a:latin typeface="Roboto Light"/>
                <a:cs typeface="Roboto Light"/>
              </a:rPr>
              <a:t>of </a:t>
            </a:r>
            <a:r>
              <a:rPr sz="3950" b="0" spc="-10" dirty="0">
                <a:latin typeface="Roboto Light"/>
                <a:cs typeface="Roboto Light"/>
              </a:rPr>
              <a:t>JavaFX </a:t>
            </a:r>
            <a:r>
              <a:rPr sz="3950" b="0" spc="-25" dirty="0">
                <a:latin typeface="Roboto Light"/>
                <a:cs typeface="Roboto Light"/>
              </a:rPr>
              <a:t>to </a:t>
            </a:r>
            <a:r>
              <a:rPr sz="3950" b="0" spc="-5" dirty="0">
                <a:latin typeface="Roboto Light"/>
                <a:cs typeface="Roboto Light"/>
              </a:rPr>
              <a:t>show  </a:t>
            </a:r>
            <a:r>
              <a:rPr sz="3950" b="0" spc="-10" dirty="0">
                <a:latin typeface="Roboto Light"/>
                <a:cs typeface="Roboto Light"/>
              </a:rPr>
              <a:t>word </a:t>
            </a:r>
            <a:r>
              <a:rPr sz="3950" b="0" spc="-5" dirty="0">
                <a:latin typeface="Roboto Light"/>
                <a:cs typeface="Roboto Light"/>
              </a:rPr>
              <a:t>meaning of </a:t>
            </a:r>
            <a:r>
              <a:rPr sz="3950" b="0" dirty="0">
                <a:latin typeface="Roboto Light"/>
                <a:cs typeface="Roboto Light"/>
              </a:rPr>
              <a:t>any English</a:t>
            </a:r>
            <a:endParaRPr sz="3950">
              <a:latin typeface="Roboto Light"/>
              <a:cs typeface="Roboto Light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950" b="0" spc="-10" dirty="0">
                <a:latin typeface="Roboto Light"/>
                <a:cs typeface="Roboto Light"/>
              </a:rPr>
              <a:t>word recognized by</a:t>
            </a:r>
            <a:r>
              <a:rPr sz="3950" b="0" spc="10" dirty="0">
                <a:latin typeface="Roboto Light"/>
                <a:cs typeface="Roboto Light"/>
              </a:rPr>
              <a:t> </a:t>
            </a:r>
            <a:r>
              <a:rPr sz="3950" b="0" dirty="0">
                <a:latin typeface="Roboto Light"/>
                <a:cs typeface="Roboto Light"/>
              </a:rPr>
              <a:t>dictionaries</a:t>
            </a:r>
            <a:endParaRPr sz="395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50">
              <a:latin typeface="Roboto Light"/>
              <a:cs typeface="Roboto Light"/>
            </a:endParaRPr>
          </a:p>
          <a:p>
            <a:pPr marL="69850" marR="959485" algn="just">
              <a:lnSpc>
                <a:spcPct val="100000"/>
              </a:lnSpc>
            </a:pPr>
            <a:r>
              <a:rPr sz="3950" b="0" spc="-5" dirty="0">
                <a:latin typeface="Roboto Light"/>
                <a:cs typeface="Roboto Light"/>
              </a:rPr>
              <a:t>With </a:t>
            </a:r>
            <a:r>
              <a:rPr sz="3950" b="0" spc="-15" dirty="0">
                <a:latin typeface="Roboto Light"/>
                <a:cs typeface="Roboto Light"/>
              </a:rPr>
              <a:t>dictionary, </a:t>
            </a:r>
            <a:r>
              <a:rPr sz="3950" b="0" spc="-5" dirty="0">
                <a:latin typeface="Roboto Light"/>
                <a:cs typeface="Roboto Light"/>
              </a:rPr>
              <a:t>it is </a:t>
            </a:r>
            <a:r>
              <a:rPr sz="3950" b="0" dirty="0">
                <a:latin typeface="Roboto Light"/>
                <a:cs typeface="Roboto Light"/>
              </a:rPr>
              <a:t>easy </a:t>
            </a:r>
            <a:r>
              <a:rPr sz="3950" b="0" spc="-20" dirty="0">
                <a:latin typeface="Roboto Light"/>
                <a:cs typeface="Roboto Light"/>
              </a:rPr>
              <a:t>to </a:t>
            </a:r>
            <a:r>
              <a:rPr sz="3950" b="0" dirty="0">
                <a:latin typeface="Roboto Light"/>
                <a:cs typeface="Roboto Light"/>
              </a:rPr>
              <a:t>get a  </a:t>
            </a:r>
            <a:r>
              <a:rPr sz="3950" b="0" spc="-45" dirty="0">
                <a:latin typeface="Roboto Light"/>
                <a:cs typeface="Roboto Light"/>
              </a:rPr>
              <a:t>word’s </a:t>
            </a:r>
            <a:r>
              <a:rPr sz="3950" b="0" spc="-5" dirty="0">
                <a:latin typeface="Roboto Light"/>
                <a:cs typeface="Roboto Light"/>
              </a:rPr>
              <a:t>phoenetic, their </a:t>
            </a:r>
            <a:r>
              <a:rPr sz="3950" b="0" dirty="0">
                <a:latin typeface="Roboto Light"/>
                <a:cs typeface="Roboto Light"/>
              </a:rPr>
              <a:t>definition  and </a:t>
            </a:r>
            <a:r>
              <a:rPr sz="3950" b="0" spc="-5" dirty="0">
                <a:latin typeface="Roboto Light"/>
                <a:cs typeface="Roboto Light"/>
              </a:rPr>
              <a:t>their synonyms </a:t>
            </a:r>
            <a:r>
              <a:rPr sz="3950" b="0" dirty="0">
                <a:latin typeface="Roboto Light"/>
                <a:cs typeface="Roboto Light"/>
              </a:rPr>
              <a:t>with a </a:t>
            </a:r>
            <a:r>
              <a:rPr sz="3950" b="0" spc="-5" dirty="0">
                <a:latin typeface="Roboto Light"/>
                <a:cs typeface="Roboto Light"/>
              </a:rPr>
              <a:t>single  click!</a:t>
            </a:r>
            <a:endParaRPr sz="3950">
              <a:latin typeface="Roboto Light"/>
              <a:cs typeface="Roboto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0346" y="3430241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1772" y="0"/>
                </a:moveTo>
                <a:lnTo>
                  <a:pt x="0" y="0"/>
                </a:lnTo>
                <a:lnTo>
                  <a:pt x="0" y="261772"/>
                </a:lnTo>
                <a:lnTo>
                  <a:pt x="261772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F9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87936" y="6409208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1772" y="0"/>
                </a:moveTo>
                <a:lnTo>
                  <a:pt x="0" y="0"/>
                </a:lnTo>
                <a:lnTo>
                  <a:pt x="0" y="261772"/>
                </a:lnTo>
                <a:lnTo>
                  <a:pt x="261772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F9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202739" y="3252551"/>
            <a:ext cx="6711315" cy="2438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3950" b="0" spc="-15" dirty="0">
                <a:latin typeface="Roboto Light"/>
                <a:cs typeface="Roboto Light"/>
              </a:rPr>
              <a:t>Dictionary’s </a:t>
            </a:r>
            <a:r>
              <a:rPr sz="3950" b="0" dirty="0">
                <a:latin typeface="Roboto Light"/>
                <a:cs typeface="Roboto Light"/>
              </a:rPr>
              <a:t>easy </a:t>
            </a:r>
            <a:r>
              <a:rPr sz="3950" b="0" spc="-20" dirty="0">
                <a:latin typeface="Roboto Light"/>
                <a:cs typeface="Roboto Light"/>
              </a:rPr>
              <a:t>to </a:t>
            </a:r>
            <a:r>
              <a:rPr sz="3950" b="0" spc="-5" dirty="0">
                <a:latin typeface="Roboto Light"/>
                <a:cs typeface="Roboto Light"/>
              </a:rPr>
              <a:t>use UI </a:t>
            </a:r>
            <a:r>
              <a:rPr sz="3950" b="0" dirty="0">
                <a:latin typeface="Roboto Light"/>
                <a:cs typeface="Roboto Light"/>
              </a:rPr>
              <a:t>and  </a:t>
            </a:r>
            <a:r>
              <a:rPr sz="3950" b="0" spc="-5" dirty="0">
                <a:latin typeface="Roboto Light"/>
                <a:cs typeface="Roboto Light"/>
              </a:rPr>
              <a:t>simplicity reduces the </a:t>
            </a:r>
            <a:r>
              <a:rPr sz="3950" b="0" spc="-10" dirty="0">
                <a:latin typeface="Roboto Light"/>
                <a:cs typeface="Roboto Light"/>
              </a:rPr>
              <a:t>excess  </a:t>
            </a:r>
            <a:r>
              <a:rPr sz="3950" b="0" spc="-35" dirty="0">
                <a:latin typeface="Roboto Light"/>
                <a:cs typeface="Roboto Light"/>
              </a:rPr>
              <a:t>clutter, </a:t>
            </a:r>
            <a:r>
              <a:rPr sz="3950" b="0" spc="-5" dirty="0">
                <a:latin typeface="Roboto Light"/>
                <a:cs typeface="Roboto Light"/>
              </a:rPr>
              <a:t>making it </a:t>
            </a:r>
            <a:r>
              <a:rPr sz="3950" b="0" dirty="0">
                <a:latin typeface="Roboto Light"/>
                <a:cs typeface="Roboto Light"/>
              </a:rPr>
              <a:t>easier </a:t>
            </a:r>
            <a:r>
              <a:rPr sz="3950" b="0" spc="-20" dirty="0">
                <a:latin typeface="Roboto Light"/>
                <a:cs typeface="Roboto Light"/>
              </a:rPr>
              <a:t>to </a:t>
            </a:r>
            <a:r>
              <a:rPr sz="3950" b="0" spc="-5" dirty="0">
                <a:latin typeface="Roboto Light"/>
                <a:cs typeface="Roboto Light"/>
              </a:rPr>
              <a:t>see  the</a:t>
            </a:r>
            <a:r>
              <a:rPr sz="3950" b="0" spc="-10" dirty="0">
                <a:latin typeface="Roboto Light"/>
                <a:cs typeface="Roboto Light"/>
              </a:rPr>
              <a:t> </a:t>
            </a:r>
            <a:r>
              <a:rPr sz="3950" b="0" spc="-5" dirty="0">
                <a:latin typeface="Roboto Light"/>
                <a:cs typeface="Roboto Light"/>
              </a:rPr>
              <a:t>results</a:t>
            </a:r>
            <a:endParaRPr sz="3950">
              <a:latin typeface="Roboto Light"/>
              <a:cs typeface="Roboto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1743621" y="3434450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4" h="262254">
                <a:moveTo>
                  <a:pt x="261772" y="0"/>
                </a:moveTo>
                <a:lnTo>
                  <a:pt x="0" y="0"/>
                </a:lnTo>
                <a:lnTo>
                  <a:pt x="0" y="261772"/>
                </a:lnTo>
                <a:lnTo>
                  <a:pt x="261772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F9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586588" y="3308799"/>
            <a:ext cx="52705" cy="5403215"/>
          </a:xfrm>
          <a:custGeom>
            <a:avLst/>
            <a:gdLst/>
            <a:ahLst/>
            <a:cxnLst/>
            <a:rect l="l" t="t" r="r" b="b"/>
            <a:pathLst>
              <a:path w="52704" h="5403215">
                <a:moveTo>
                  <a:pt x="52354" y="0"/>
                </a:moveTo>
                <a:lnTo>
                  <a:pt x="0" y="0"/>
                </a:lnTo>
                <a:lnTo>
                  <a:pt x="0" y="5402976"/>
                </a:lnTo>
                <a:lnTo>
                  <a:pt x="52354" y="5402976"/>
                </a:lnTo>
                <a:lnTo>
                  <a:pt x="52354" y="0"/>
                </a:lnTo>
                <a:close/>
              </a:path>
            </a:pathLst>
          </a:custGeom>
          <a:solidFill>
            <a:srgbClr val="FFC8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125" y="827620"/>
            <a:ext cx="9603105" cy="2111375"/>
          </a:xfrm>
          <a:prstGeom prst="rect">
            <a:avLst/>
          </a:prstGeom>
        </p:spPr>
        <p:txBody>
          <a:bodyPr vert="horz" wrap="square" lIns="0" tIns="338455" rIns="0" bIns="0" rtlCol="0">
            <a:spAutoFit/>
          </a:bodyPr>
          <a:lstStyle/>
          <a:p>
            <a:pPr marL="12700" marR="5080">
              <a:lnSpc>
                <a:spcPct val="73100"/>
              </a:lnSpc>
              <a:spcBef>
                <a:spcPts val="2665"/>
              </a:spcBef>
            </a:pPr>
            <a:r>
              <a:rPr sz="7900" b="0" spc="-330" dirty="0">
                <a:solidFill>
                  <a:srgbClr val="FFC800"/>
                </a:solidFill>
                <a:latin typeface="Trebuchet MS"/>
                <a:cs typeface="Trebuchet MS"/>
              </a:rPr>
              <a:t>The </a:t>
            </a:r>
            <a:r>
              <a:rPr sz="7900" b="0" spc="-420" dirty="0">
                <a:solidFill>
                  <a:srgbClr val="FFC800"/>
                </a:solidFill>
                <a:latin typeface="Trebuchet MS"/>
                <a:cs typeface="Trebuchet MS"/>
              </a:rPr>
              <a:t>Java</a:t>
            </a:r>
            <a:r>
              <a:rPr sz="7900" b="0" spc="-1125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7900" b="0" spc="-95" dirty="0">
                <a:solidFill>
                  <a:srgbClr val="FFC800"/>
                </a:solidFill>
                <a:latin typeface="Trebuchet MS"/>
                <a:cs typeface="Trebuchet MS"/>
              </a:rPr>
              <a:t>Programming  </a:t>
            </a:r>
            <a:r>
              <a:rPr sz="7900" b="0" spc="-30" dirty="0">
                <a:solidFill>
                  <a:srgbClr val="FFC800"/>
                </a:solidFill>
                <a:latin typeface="Trebuchet MS"/>
                <a:cs typeface="Trebuchet MS"/>
              </a:rPr>
              <a:t>Language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91574" y="3109853"/>
            <a:ext cx="10471150" cy="104775"/>
          </a:xfrm>
          <a:custGeom>
            <a:avLst/>
            <a:gdLst/>
            <a:ahLst/>
            <a:cxnLst/>
            <a:rect l="l" t="t" r="r" b="b"/>
            <a:pathLst>
              <a:path w="10471150" h="104775">
                <a:moveTo>
                  <a:pt x="10470885" y="0"/>
                </a:moveTo>
                <a:lnTo>
                  <a:pt x="0" y="0"/>
                </a:lnTo>
                <a:lnTo>
                  <a:pt x="0" y="104708"/>
                </a:lnTo>
                <a:lnTo>
                  <a:pt x="10470885" y="104708"/>
                </a:lnTo>
                <a:lnTo>
                  <a:pt x="10470885" y="0"/>
                </a:lnTo>
                <a:close/>
              </a:path>
            </a:pathLst>
          </a:custGeom>
          <a:solidFill>
            <a:srgbClr val="FFC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29677" y="4111163"/>
            <a:ext cx="8208009" cy="5219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0" spc="-15" dirty="0">
                <a:latin typeface="Roboto Light"/>
                <a:cs typeface="Roboto Light"/>
              </a:rPr>
              <a:t>Java </a:t>
            </a:r>
            <a:r>
              <a:rPr sz="3450" b="0" dirty="0">
                <a:latin typeface="Roboto Light"/>
                <a:cs typeface="Roboto Light"/>
              </a:rPr>
              <a:t>is </a:t>
            </a:r>
            <a:r>
              <a:rPr sz="3450" b="0" spc="5" dirty="0">
                <a:latin typeface="Roboto Light"/>
                <a:cs typeface="Roboto Light"/>
              </a:rPr>
              <a:t>a </a:t>
            </a:r>
            <a:r>
              <a:rPr sz="3450" b="0" spc="-5" dirty="0">
                <a:latin typeface="Roboto Light"/>
                <a:cs typeface="Roboto Light"/>
              </a:rPr>
              <a:t>high-level,</a:t>
            </a:r>
            <a:r>
              <a:rPr sz="3450" b="0" spc="10" dirty="0">
                <a:latin typeface="Roboto Light"/>
                <a:cs typeface="Roboto Light"/>
              </a:rPr>
              <a:t> </a:t>
            </a:r>
            <a:r>
              <a:rPr sz="3450" b="0" spc="-5" dirty="0">
                <a:latin typeface="Roboto Light"/>
                <a:cs typeface="Roboto Light"/>
              </a:rPr>
              <a:t>class-based,</a:t>
            </a:r>
            <a:endParaRPr sz="3450">
              <a:latin typeface="Roboto Light"/>
              <a:cs typeface="Roboto Light"/>
            </a:endParaRPr>
          </a:p>
          <a:p>
            <a:pPr marL="12700" marR="5080">
              <a:lnSpc>
                <a:spcPts val="4160"/>
              </a:lnSpc>
              <a:spcBef>
                <a:spcPts val="140"/>
              </a:spcBef>
            </a:pPr>
            <a:r>
              <a:rPr sz="3450" b="0" dirty="0">
                <a:latin typeface="Roboto Light"/>
                <a:cs typeface="Roboto Light"/>
              </a:rPr>
              <a:t>Object-Oriented </a:t>
            </a:r>
            <a:r>
              <a:rPr sz="3450" b="0" spc="-5" dirty="0">
                <a:latin typeface="Roboto Light"/>
                <a:cs typeface="Roboto Light"/>
              </a:rPr>
              <a:t>Programming </a:t>
            </a:r>
            <a:r>
              <a:rPr sz="3450" b="0" dirty="0">
                <a:latin typeface="Roboto Light"/>
                <a:cs typeface="Roboto Light"/>
              </a:rPr>
              <a:t>language  that is </a:t>
            </a:r>
            <a:r>
              <a:rPr sz="3450" b="0" spc="5" dirty="0">
                <a:latin typeface="Roboto Light"/>
                <a:cs typeface="Roboto Light"/>
              </a:rPr>
              <a:t>designed </a:t>
            </a:r>
            <a:r>
              <a:rPr sz="3450" b="0" spc="-15" dirty="0">
                <a:latin typeface="Roboto Light"/>
                <a:cs typeface="Roboto Light"/>
              </a:rPr>
              <a:t>to </a:t>
            </a:r>
            <a:r>
              <a:rPr sz="3450" b="0" spc="-10" dirty="0">
                <a:latin typeface="Roboto Light"/>
                <a:cs typeface="Roboto Light"/>
              </a:rPr>
              <a:t>have </a:t>
            </a:r>
            <a:r>
              <a:rPr sz="3450" b="0" spc="5" dirty="0">
                <a:latin typeface="Roboto Light"/>
                <a:cs typeface="Roboto Light"/>
              </a:rPr>
              <a:t>as </a:t>
            </a:r>
            <a:r>
              <a:rPr sz="3450" b="0" spc="-10" dirty="0">
                <a:latin typeface="Roboto Light"/>
                <a:cs typeface="Roboto Light"/>
              </a:rPr>
              <a:t>few  </a:t>
            </a:r>
            <a:r>
              <a:rPr sz="3450" b="0" dirty="0">
                <a:latin typeface="Roboto Light"/>
                <a:cs typeface="Roboto Light"/>
              </a:rPr>
              <a:t>implementation </a:t>
            </a:r>
            <a:r>
              <a:rPr sz="3450" b="0" spc="5" dirty="0">
                <a:latin typeface="Roboto Light"/>
                <a:cs typeface="Roboto Light"/>
              </a:rPr>
              <a:t>dependencies as</a:t>
            </a:r>
            <a:r>
              <a:rPr sz="3450" b="0" spc="-60" dirty="0">
                <a:latin typeface="Roboto Light"/>
                <a:cs typeface="Roboto Light"/>
              </a:rPr>
              <a:t> </a:t>
            </a:r>
            <a:r>
              <a:rPr sz="3450" b="0" spc="-5" dirty="0">
                <a:latin typeface="Roboto Light"/>
                <a:cs typeface="Roboto Light"/>
              </a:rPr>
              <a:t>possible.</a:t>
            </a:r>
            <a:endParaRPr sz="3450">
              <a:latin typeface="Roboto Light"/>
              <a:cs typeface="Roboto Light"/>
            </a:endParaRPr>
          </a:p>
          <a:p>
            <a:pPr marL="12700" marR="1237615">
              <a:lnSpc>
                <a:spcPct val="100400"/>
              </a:lnSpc>
              <a:spcBef>
                <a:spcPts val="3340"/>
              </a:spcBef>
            </a:pPr>
            <a:r>
              <a:rPr sz="3450" b="0" spc="-5" dirty="0">
                <a:latin typeface="Roboto Light"/>
                <a:cs typeface="Roboto Light"/>
              </a:rPr>
              <a:t>It introduces </a:t>
            </a:r>
            <a:r>
              <a:rPr sz="3450" b="0" dirty="0">
                <a:latin typeface="Roboto Light"/>
                <a:cs typeface="Roboto Light"/>
              </a:rPr>
              <a:t>modern </a:t>
            </a:r>
            <a:r>
              <a:rPr sz="3450" b="0" spc="-5" dirty="0">
                <a:latin typeface="Roboto Light"/>
                <a:cs typeface="Roboto Light"/>
              </a:rPr>
              <a:t>programming  </a:t>
            </a:r>
            <a:r>
              <a:rPr sz="3450" b="0" dirty="0">
                <a:latin typeface="Roboto Light"/>
                <a:cs typeface="Roboto Light"/>
              </a:rPr>
              <a:t>language concepts that </a:t>
            </a:r>
            <a:r>
              <a:rPr sz="3450" b="0" spc="5" dirty="0">
                <a:latin typeface="Roboto Light"/>
                <a:cs typeface="Roboto Light"/>
              </a:rPr>
              <a:t>has </a:t>
            </a:r>
            <a:r>
              <a:rPr sz="3450" b="0" spc="-5" dirty="0">
                <a:latin typeface="Roboto Light"/>
                <a:cs typeface="Roboto Light"/>
              </a:rPr>
              <a:t>inspired  </a:t>
            </a:r>
            <a:r>
              <a:rPr sz="3450" b="0" dirty="0">
                <a:latin typeface="Roboto Light"/>
                <a:cs typeface="Roboto Light"/>
              </a:rPr>
              <a:t>modern languages such </a:t>
            </a:r>
            <a:r>
              <a:rPr sz="3450" b="0" spc="5" dirty="0">
                <a:latin typeface="Roboto Light"/>
                <a:cs typeface="Roboto Light"/>
              </a:rPr>
              <a:t>as </a:t>
            </a:r>
            <a:r>
              <a:rPr sz="3450" b="0" dirty="0">
                <a:latin typeface="Roboto Light"/>
                <a:cs typeface="Roboto Light"/>
              </a:rPr>
              <a:t>C#, </a:t>
            </a:r>
            <a:r>
              <a:rPr sz="3450" b="0" spc="15" dirty="0">
                <a:latin typeface="Roboto Light"/>
                <a:cs typeface="Roboto Light"/>
              </a:rPr>
              <a:t>Dart,  </a:t>
            </a:r>
            <a:r>
              <a:rPr sz="3450" b="0" spc="5" dirty="0">
                <a:latin typeface="Roboto Light"/>
                <a:cs typeface="Roboto Light"/>
              </a:rPr>
              <a:t>and </a:t>
            </a:r>
            <a:r>
              <a:rPr sz="3450" b="0" dirty="0">
                <a:latin typeface="Roboto Light"/>
                <a:cs typeface="Roboto Light"/>
              </a:rPr>
              <a:t>other </a:t>
            </a:r>
            <a:r>
              <a:rPr sz="3450" b="0" spc="5" dirty="0">
                <a:latin typeface="Roboto Light"/>
                <a:cs typeface="Roboto Light"/>
              </a:rPr>
              <a:t>OOPS dependent  </a:t>
            </a:r>
            <a:r>
              <a:rPr sz="3450" b="0" spc="-5" dirty="0">
                <a:latin typeface="Roboto Light"/>
                <a:cs typeface="Roboto Light"/>
              </a:rPr>
              <a:t>languages.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70632" y="4198825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1772" y="0"/>
                </a:moveTo>
                <a:lnTo>
                  <a:pt x="0" y="0"/>
                </a:lnTo>
                <a:lnTo>
                  <a:pt x="0" y="261772"/>
                </a:lnTo>
                <a:lnTo>
                  <a:pt x="261772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F9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70632" y="6753721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1772" y="0"/>
                </a:moveTo>
                <a:lnTo>
                  <a:pt x="0" y="0"/>
                </a:lnTo>
                <a:lnTo>
                  <a:pt x="0" y="261772"/>
                </a:lnTo>
                <a:lnTo>
                  <a:pt x="261772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F9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371267" y="3601984"/>
            <a:ext cx="5633388" cy="56263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125" y="827620"/>
            <a:ext cx="9930765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b="0" spc="180" dirty="0">
                <a:solidFill>
                  <a:srgbClr val="FFC800"/>
                </a:solidFill>
                <a:latin typeface="Trebuchet MS"/>
                <a:cs typeface="Trebuchet MS"/>
              </a:rPr>
              <a:t>A</a:t>
            </a:r>
            <a:r>
              <a:rPr sz="7900" b="0" spc="-1714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7900" b="0" spc="-420" dirty="0">
                <a:solidFill>
                  <a:srgbClr val="FFC800"/>
                </a:solidFill>
                <a:latin typeface="Trebuchet MS"/>
                <a:cs typeface="Trebuchet MS"/>
              </a:rPr>
              <a:t>Little </a:t>
            </a:r>
            <a:r>
              <a:rPr sz="7900" b="0" spc="-20" dirty="0">
                <a:solidFill>
                  <a:srgbClr val="FFC800"/>
                </a:solidFill>
                <a:latin typeface="Trebuchet MS"/>
                <a:cs typeface="Trebuchet MS"/>
              </a:rPr>
              <a:t>About </a:t>
            </a:r>
            <a:r>
              <a:rPr sz="7900" b="0" spc="-105" dirty="0">
                <a:solidFill>
                  <a:srgbClr val="FFC800"/>
                </a:solidFill>
                <a:latin typeface="Trebuchet MS"/>
                <a:cs typeface="Trebuchet MS"/>
              </a:rPr>
              <a:t>OpenJDK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12516" y="2104648"/>
            <a:ext cx="10471150" cy="104775"/>
          </a:xfrm>
          <a:custGeom>
            <a:avLst/>
            <a:gdLst/>
            <a:ahLst/>
            <a:cxnLst/>
            <a:rect l="l" t="t" r="r" b="b"/>
            <a:pathLst>
              <a:path w="10471150" h="104775">
                <a:moveTo>
                  <a:pt x="10470885" y="0"/>
                </a:moveTo>
                <a:lnTo>
                  <a:pt x="0" y="0"/>
                </a:lnTo>
                <a:lnTo>
                  <a:pt x="0" y="104708"/>
                </a:lnTo>
                <a:lnTo>
                  <a:pt x="10470885" y="104708"/>
                </a:lnTo>
                <a:lnTo>
                  <a:pt x="10470885" y="0"/>
                </a:lnTo>
                <a:close/>
              </a:path>
            </a:pathLst>
          </a:custGeom>
          <a:solidFill>
            <a:srgbClr val="FFC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82032" y="2959366"/>
            <a:ext cx="7589520" cy="46666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0" spc="5" dirty="0">
                <a:latin typeface="Roboto Light"/>
                <a:cs typeface="Roboto Light"/>
              </a:rPr>
              <a:t>OpenJDK </a:t>
            </a:r>
            <a:r>
              <a:rPr sz="3450" b="0" dirty="0">
                <a:latin typeface="Roboto Light"/>
                <a:cs typeface="Roboto Light"/>
              </a:rPr>
              <a:t>11 </a:t>
            </a:r>
            <a:r>
              <a:rPr sz="3450" b="0" spc="5" dirty="0">
                <a:latin typeface="Roboto Light"/>
                <a:cs typeface="Roboto Light"/>
              </a:rPr>
              <a:t>was </a:t>
            </a:r>
            <a:r>
              <a:rPr sz="3450" b="0" dirty="0">
                <a:latin typeface="Roboto Light"/>
                <a:cs typeface="Roboto Light"/>
              </a:rPr>
              <a:t>used for</a:t>
            </a:r>
            <a:r>
              <a:rPr sz="3450" b="0" spc="-35" dirty="0">
                <a:latin typeface="Roboto Light"/>
                <a:cs typeface="Roboto Light"/>
              </a:rPr>
              <a:t> </a:t>
            </a:r>
            <a:r>
              <a:rPr sz="3450" b="0" spc="-5" dirty="0">
                <a:latin typeface="Roboto Light"/>
                <a:cs typeface="Roboto Light"/>
              </a:rPr>
              <a:t>this</a:t>
            </a:r>
            <a:endParaRPr sz="3450">
              <a:latin typeface="Roboto Light"/>
              <a:cs typeface="Roboto Light"/>
            </a:endParaRPr>
          </a:p>
          <a:p>
            <a:pPr marL="12700" marR="86360">
              <a:lnSpc>
                <a:spcPts val="4160"/>
              </a:lnSpc>
              <a:spcBef>
                <a:spcPts val="140"/>
              </a:spcBef>
            </a:pPr>
            <a:r>
              <a:rPr sz="3450" b="0" spc="-5" dirty="0">
                <a:latin typeface="Roboto Light"/>
                <a:cs typeface="Roboto Light"/>
              </a:rPr>
              <a:t>project. It </a:t>
            </a:r>
            <a:r>
              <a:rPr sz="3450" b="0" dirty="0">
                <a:latin typeface="Roboto Light"/>
                <a:cs typeface="Roboto Light"/>
              </a:rPr>
              <a:t>is </a:t>
            </a:r>
            <a:r>
              <a:rPr sz="3450" b="0" spc="5" dirty="0">
                <a:latin typeface="Roboto Light"/>
                <a:cs typeface="Roboto Light"/>
              </a:rPr>
              <a:t>a </a:t>
            </a:r>
            <a:r>
              <a:rPr sz="3450" b="0" dirty="0">
                <a:latin typeface="Roboto Light"/>
                <a:cs typeface="Roboto Light"/>
              </a:rPr>
              <a:t>modern </a:t>
            </a:r>
            <a:r>
              <a:rPr sz="3450" b="0" spc="5" dirty="0">
                <a:latin typeface="Roboto Light"/>
                <a:cs typeface="Roboto Light"/>
              </a:rPr>
              <a:t>and </a:t>
            </a:r>
            <a:r>
              <a:rPr sz="3450" b="0" dirty="0">
                <a:latin typeface="Roboto Light"/>
                <a:cs typeface="Roboto Light"/>
              </a:rPr>
              <a:t>open </a:t>
            </a:r>
            <a:r>
              <a:rPr sz="3450" b="0" spc="-5" dirty="0">
                <a:latin typeface="Roboto Light"/>
                <a:cs typeface="Roboto Light"/>
              </a:rPr>
              <a:t>source  </a:t>
            </a:r>
            <a:r>
              <a:rPr sz="3450" b="0" dirty="0">
                <a:latin typeface="Roboto Light"/>
                <a:cs typeface="Roboto Light"/>
              </a:rPr>
              <a:t>implementation of the </a:t>
            </a:r>
            <a:r>
              <a:rPr sz="3450" b="0" spc="-15" dirty="0">
                <a:latin typeface="Roboto Light"/>
                <a:cs typeface="Roboto Light"/>
              </a:rPr>
              <a:t>java </a:t>
            </a:r>
            <a:r>
              <a:rPr sz="3450" b="0" spc="-5" dirty="0">
                <a:latin typeface="Roboto Light"/>
                <a:cs typeface="Roboto Light"/>
              </a:rPr>
              <a:t>platform  provided </a:t>
            </a:r>
            <a:r>
              <a:rPr sz="3450" b="0" spc="-10" dirty="0">
                <a:latin typeface="Roboto Light"/>
                <a:cs typeface="Roboto Light"/>
              </a:rPr>
              <a:t>by </a:t>
            </a:r>
            <a:r>
              <a:rPr sz="3450" b="0" dirty="0">
                <a:latin typeface="Roboto Light"/>
                <a:cs typeface="Roboto Light"/>
              </a:rPr>
              <a:t>the </a:t>
            </a:r>
            <a:r>
              <a:rPr sz="3450" b="0" spc="-5" dirty="0">
                <a:latin typeface="Roboto Light"/>
                <a:cs typeface="Roboto Light"/>
              </a:rPr>
              <a:t>Eclipse foundation  itself.</a:t>
            </a:r>
            <a:endParaRPr sz="3450">
              <a:latin typeface="Roboto Light"/>
              <a:cs typeface="Roboto Light"/>
            </a:endParaRPr>
          </a:p>
          <a:p>
            <a:pPr marL="33020" marR="5080">
              <a:lnSpc>
                <a:spcPct val="100400"/>
              </a:lnSpc>
              <a:spcBef>
                <a:spcPts val="3140"/>
              </a:spcBef>
            </a:pPr>
            <a:r>
              <a:rPr sz="3450" b="0" spc="5" dirty="0">
                <a:latin typeface="Roboto Light"/>
                <a:cs typeface="Roboto Light"/>
              </a:rPr>
              <a:t>OpenJDK </a:t>
            </a:r>
            <a:r>
              <a:rPr sz="3450" b="0" spc="-5" dirty="0">
                <a:latin typeface="Roboto Light"/>
                <a:cs typeface="Roboto Light"/>
              </a:rPr>
              <a:t>provides </a:t>
            </a:r>
            <a:r>
              <a:rPr sz="3450" b="0" dirty="0">
                <a:latin typeface="Roboto Light"/>
                <a:cs typeface="Roboto Light"/>
              </a:rPr>
              <a:t>the </a:t>
            </a:r>
            <a:r>
              <a:rPr sz="3450" b="0" spc="-15" dirty="0">
                <a:latin typeface="Roboto Light"/>
                <a:cs typeface="Roboto Light"/>
              </a:rPr>
              <a:t>Java  </a:t>
            </a:r>
            <a:r>
              <a:rPr sz="3450" b="0" dirty="0">
                <a:latin typeface="Roboto Light"/>
                <a:cs typeface="Roboto Light"/>
              </a:rPr>
              <a:t>Development Kit </a:t>
            </a:r>
            <a:r>
              <a:rPr sz="3450" b="0" spc="-15" dirty="0">
                <a:latin typeface="Roboto Light"/>
                <a:cs typeface="Roboto Light"/>
              </a:rPr>
              <a:t>to program </a:t>
            </a:r>
            <a:r>
              <a:rPr sz="3450" b="0" spc="5" dirty="0">
                <a:latin typeface="Roboto Light"/>
                <a:cs typeface="Roboto Light"/>
              </a:rPr>
              <a:t>and </a:t>
            </a:r>
            <a:r>
              <a:rPr sz="3450" b="0" spc="-5" dirty="0">
                <a:latin typeface="Roboto Light"/>
                <a:cs typeface="Roboto Light"/>
              </a:rPr>
              <a:t>create  </a:t>
            </a:r>
            <a:r>
              <a:rPr sz="3450" b="0" spc="-15" dirty="0">
                <a:latin typeface="Roboto Light"/>
                <a:cs typeface="Roboto Light"/>
              </a:rPr>
              <a:t>Java </a:t>
            </a:r>
            <a:r>
              <a:rPr sz="3450" b="0" spc="5" dirty="0">
                <a:latin typeface="Roboto Light"/>
                <a:cs typeface="Roboto Light"/>
              </a:rPr>
              <a:t>GUIs and </a:t>
            </a:r>
            <a:r>
              <a:rPr sz="3450" b="0" spc="-5" dirty="0">
                <a:latin typeface="Roboto Light"/>
                <a:cs typeface="Roboto Light"/>
              </a:rPr>
              <a:t>CLIs.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22987" y="3047027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1772" y="0"/>
                </a:moveTo>
                <a:lnTo>
                  <a:pt x="0" y="0"/>
                </a:lnTo>
                <a:lnTo>
                  <a:pt x="0" y="261772"/>
                </a:lnTo>
                <a:lnTo>
                  <a:pt x="261772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F9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706094" y="3036242"/>
            <a:ext cx="2902089" cy="52362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7442882" y="5596627"/>
            <a:ext cx="499109" cy="634365"/>
            <a:chOff x="17442882" y="5596627"/>
            <a:chExt cx="499109" cy="634365"/>
          </a:xfrm>
        </p:grpSpPr>
        <p:sp>
          <p:nvSpPr>
            <p:cNvPr id="8" name="object 8"/>
            <p:cNvSpPr/>
            <p:nvPr/>
          </p:nvSpPr>
          <p:spPr>
            <a:xfrm>
              <a:off x="17442882" y="5596627"/>
              <a:ext cx="499109" cy="634365"/>
            </a:xfrm>
            <a:custGeom>
              <a:avLst/>
              <a:gdLst/>
              <a:ahLst/>
              <a:cxnLst/>
              <a:rect l="l" t="t" r="r" b="b"/>
              <a:pathLst>
                <a:path w="499109" h="634364">
                  <a:moveTo>
                    <a:pt x="173869" y="0"/>
                  </a:moveTo>
                  <a:lnTo>
                    <a:pt x="124673" y="707"/>
                  </a:lnTo>
                  <a:lnTo>
                    <a:pt x="75430" y="2153"/>
                  </a:lnTo>
                  <a:lnTo>
                    <a:pt x="26250" y="2469"/>
                  </a:lnTo>
                  <a:lnTo>
                    <a:pt x="9436" y="6022"/>
                  </a:lnTo>
                  <a:lnTo>
                    <a:pt x="2128" y="15747"/>
                  </a:lnTo>
                  <a:lnTo>
                    <a:pt x="517" y="29016"/>
                  </a:lnTo>
                  <a:lnTo>
                    <a:pt x="795" y="43200"/>
                  </a:lnTo>
                  <a:lnTo>
                    <a:pt x="670" y="315234"/>
                  </a:lnTo>
                  <a:lnTo>
                    <a:pt x="1059" y="481606"/>
                  </a:lnTo>
                  <a:lnTo>
                    <a:pt x="801" y="537055"/>
                  </a:lnTo>
                  <a:lnTo>
                    <a:pt x="0" y="592492"/>
                  </a:lnTo>
                  <a:lnTo>
                    <a:pt x="1801" y="612805"/>
                  </a:lnTo>
                  <a:lnTo>
                    <a:pt x="8799" y="625749"/>
                  </a:lnTo>
                  <a:lnTo>
                    <a:pt x="21873" y="632389"/>
                  </a:lnTo>
                  <a:lnTo>
                    <a:pt x="41904" y="633790"/>
                  </a:lnTo>
                  <a:lnTo>
                    <a:pt x="86349" y="632986"/>
                  </a:lnTo>
                  <a:lnTo>
                    <a:pt x="175311" y="633391"/>
                  </a:lnTo>
                  <a:lnTo>
                    <a:pt x="219762" y="632711"/>
                  </a:lnTo>
                  <a:lnTo>
                    <a:pt x="267000" y="627521"/>
                  </a:lnTo>
                  <a:lnTo>
                    <a:pt x="311248" y="615378"/>
                  </a:lnTo>
                  <a:lnTo>
                    <a:pt x="351986" y="596696"/>
                  </a:lnTo>
                  <a:lnTo>
                    <a:pt x="388694" y="571891"/>
                  </a:lnTo>
                  <a:lnTo>
                    <a:pt x="420854" y="541379"/>
                  </a:lnTo>
                  <a:lnTo>
                    <a:pt x="447945" y="505575"/>
                  </a:lnTo>
                  <a:lnTo>
                    <a:pt x="469448" y="464895"/>
                  </a:lnTo>
                  <a:lnTo>
                    <a:pt x="484843" y="419754"/>
                  </a:lnTo>
                  <a:lnTo>
                    <a:pt x="492794" y="381311"/>
                  </a:lnTo>
                  <a:lnTo>
                    <a:pt x="497240" y="342399"/>
                  </a:lnTo>
                  <a:lnTo>
                    <a:pt x="498518" y="303242"/>
                  </a:lnTo>
                  <a:lnTo>
                    <a:pt x="496969" y="264063"/>
                  </a:lnTo>
                  <a:lnTo>
                    <a:pt x="490282" y="209414"/>
                  </a:lnTo>
                  <a:lnTo>
                    <a:pt x="478429" y="162276"/>
                  </a:lnTo>
                  <a:lnTo>
                    <a:pt x="460924" y="122134"/>
                  </a:lnTo>
                  <a:lnTo>
                    <a:pt x="437283" y="88471"/>
                  </a:lnTo>
                  <a:lnTo>
                    <a:pt x="407022" y="60770"/>
                  </a:lnTo>
                  <a:lnTo>
                    <a:pt x="369655" y="38516"/>
                  </a:lnTo>
                  <a:lnTo>
                    <a:pt x="324698" y="21191"/>
                  </a:lnTo>
                  <a:lnTo>
                    <a:pt x="271667" y="8280"/>
                  </a:lnTo>
                  <a:lnTo>
                    <a:pt x="222904" y="1901"/>
                  </a:lnTo>
                  <a:lnTo>
                    <a:pt x="173869" y="0"/>
                  </a:lnTo>
                  <a:close/>
                </a:path>
              </a:pathLst>
            </a:custGeom>
            <a:solidFill>
              <a:srgbClr val="5382A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579789" y="5702800"/>
              <a:ext cx="216535" cy="424815"/>
            </a:xfrm>
            <a:custGeom>
              <a:avLst/>
              <a:gdLst/>
              <a:ahLst/>
              <a:cxnLst/>
              <a:rect l="l" t="t" r="r" b="b"/>
              <a:pathLst>
                <a:path w="216534" h="424814">
                  <a:moveTo>
                    <a:pt x="45234" y="0"/>
                  </a:moveTo>
                  <a:lnTo>
                    <a:pt x="23967" y="1978"/>
                  </a:lnTo>
                  <a:lnTo>
                    <a:pt x="9576" y="8855"/>
                  </a:lnTo>
                  <a:lnTo>
                    <a:pt x="1706" y="22349"/>
                  </a:lnTo>
                  <a:lnTo>
                    <a:pt x="0" y="44176"/>
                  </a:lnTo>
                  <a:lnTo>
                    <a:pt x="1223" y="85935"/>
                  </a:lnTo>
                  <a:lnTo>
                    <a:pt x="1342" y="127744"/>
                  </a:lnTo>
                  <a:lnTo>
                    <a:pt x="722" y="211407"/>
                  </a:lnTo>
                  <a:lnTo>
                    <a:pt x="659" y="389119"/>
                  </a:lnTo>
                  <a:lnTo>
                    <a:pt x="1228" y="402081"/>
                  </a:lnTo>
                  <a:lnTo>
                    <a:pt x="4417" y="412648"/>
                  </a:lnTo>
                  <a:lnTo>
                    <a:pt x="12284" y="420366"/>
                  </a:lnTo>
                  <a:lnTo>
                    <a:pt x="26889" y="424782"/>
                  </a:lnTo>
                  <a:lnTo>
                    <a:pt x="78250" y="424202"/>
                  </a:lnTo>
                  <a:lnTo>
                    <a:pt x="124948" y="408873"/>
                  </a:lnTo>
                  <a:lnTo>
                    <a:pt x="164283" y="380582"/>
                  </a:lnTo>
                  <a:lnTo>
                    <a:pt x="193556" y="341113"/>
                  </a:lnTo>
                  <a:lnTo>
                    <a:pt x="210066" y="292252"/>
                  </a:lnTo>
                  <a:lnTo>
                    <a:pt x="214955" y="251814"/>
                  </a:lnTo>
                  <a:lnTo>
                    <a:pt x="215916" y="211396"/>
                  </a:lnTo>
                  <a:lnTo>
                    <a:pt x="213502" y="171080"/>
                  </a:lnTo>
                  <a:lnTo>
                    <a:pt x="208265" y="130948"/>
                  </a:lnTo>
                  <a:lnTo>
                    <a:pt x="194354" y="85667"/>
                  </a:lnTo>
                  <a:lnTo>
                    <a:pt x="169584" y="49168"/>
                  </a:lnTo>
                  <a:lnTo>
                    <a:pt x="135467" y="22214"/>
                  </a:lnTo>
                  <a:lnTo>
                    <a:pt x="93513" y="5571"/>
                  </a:lnTo>
                  <a:lnTo>
                    <a:pt x="45234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8048842" y="5592459"/>
            <a:ext cx="497205" cy="638810"/>
          </a:xfrm>
          <a:custGeom>
            <a:avLst/>
            <a:gdLst/>
            <a:ahLst/>
            <a:cxnLst/>
            <a:rect l="l" t="t" r="r" b="b"/>
            <a:pathLst>
              <a:path w="497205" h="638810">
                <a:moveTo>
                  <a:pt x="401121" y="0"/>
                </a:moveTo>
                <a:lnTo>
                  <a:pt x="353439" y="9357"/>
                </a:lnTo>
                <a:lnTo>
                  <a:pt x="311521" y="34683"/>
                </a:lnTo>
                <a:lnTo>
                  <a:pt x="274954" y="76226"/>
                </a:lnTo>
                <a:lnTo>
                  <a:pt x="150121" y="257362"/>
                </a:lnTo>
                <a:lnTo>
                  <a:pt x="143722" y="214072"/>
                </a:lnTo>
                <a:lnTo>
                  <a:pt x="140528" y="172306"/>
                </a:lnTo>
                <a:lnTo>
                  <a:pt x="139288" y="131559"/>
                </a:lnTo>
                <a:lnTo>
                  <a:pt x="138749" y="91325"/>
                </a:lnTo>
                <a:lnTo>
                  <a:pt x="138983" y="37289"/>
                </a:lnTo>
                <a:lnTo>
                  <a:pt x="133298" y="13214"/>
                </a:lnTo>
                <a:lnTo>
                  <a:pt x="108842" y="6669"/>
                </a:lnTo>
                <a:lnTo>
                  <a:pt x="52762" y="5223"/>
                </a:lnTo>
                <a:lnTo>
                  <a:pt x="27041" y="6877"/>
                </a:lnTo>
                <a:lnTo>
                  <a:pt x="10718" y="15244"/>
                </a:lnTo>
                <a:lnTo>
                  <a:pt x="2226" y="31707"/>
                </a:lnTo>
                <a:lnTo>
                  <a:pt x="0" y="57651"/>
                </a:lnTo>
                <a:lnTo>
                  <a:pt x="543" y="106142"/>
                </a:lnTo>
                <a:lnTo>
                  <a:pt x="1271" y="203130"/>
                </a:lnTo>
                <a:lnTo>
                  <a:pt x="1557" y="300122"/>
                </a:lnTo>
                <a:lnTo>
                  <a:pt x="1244" y="445611"/>
                </a:lnTo>
                <a:lnTo>
                  <a:pt x="167" y="591090"/>
                </a:lnTo>
                <a:lnTo>
                  <a:pt x="2204" y="614535"/>
                </a:lnTo>
                <a:lnTo>
                  <a:pt x="9787" y="630031"/>
                </a:lnTo>
                <a:lnTo>
                  <a:pt x="24324" y="637682"/>
                </a:lnTo>
                <a:lnTo>
                  <a:pt x="47223" y="637591"/>
                </a:lnTo>
                <a:lnTo>
                  <a:pt x="55003" y="636758"/>
                </a:lnTo>
                <a:lnTo>
                  <a:pt x="62890" y="636468"/>
                </a:lnTo>
                <a:lnTo>
                  <a:pt x="70774" y="636740"/>
                </a:lnTo>
                <a:lnTo>
                  <a:pt x="78542" y="637591"/>
                </a:lnTo>
                <a:lnTo>
                  <a:pt x="108129" y="638394"/>
                </a:lnTo>
                <a:lnTo>
                  <a:pt x="127911" y="629664"/>
                </a:lnTo>
                <a:lnTo>
                  <a:pt x="138384" y="610220"/>
                </a:lnTo>
                <a:lnTo>
                  <a:pt x="140048" y="578881"/>
                </a:lnTo>
                <a:lnTo>
                  <a:pt x="137911" y="527970"/>
                </a:lnTo>
                <a:lnTo>
                  <a:pt x="137732" y="476922"/>
                </a:lnTo>
                <a:lnTo>
                  <a:pt x="138423" y="425814"/>
                </a:lnTo>
                <a:lnTo>
                  <a:pt x="138896" y="374720"/>
                </a:lnTo>
                <a:lnTo>
                  <a:pt x="168676" y="412770"/>
                </a:lnTo>
                <a:lnTo>
                  <a:pt x="196930" y="451005"/>
                </a:lnTo>
                <a:lnTo>
                  <a:pt x="223959" y="489392"/>
                </a:lnTo>
                <a:lnTo>
                  <a:pt x="250060" y="527897"/>
                </a:lnTo>
                <a:lnTo>
                  <a:pt x="275535" y="566488"/>
                </a:lnTo>
                <a:lnTo>
                  <a:pt x="300681" y="605132"/>
                </a:lnTo>
                <a:lnTo>
                  <a:pt x="309354" y="617908"/>
                </a:lnTo>
                <a:lnTo>
                  <a:pt x="319186" y="628631"/>
                </a:lnTo>
                <a:lnTo>
                  <a:pt x="331795" y="635800"/>
                </a:lnTo>
                <a:lnTo>
                  <a:pt x="348795" y="637916"/>
                </a:lnTo>
                <a:lnTo>
                  <a:pt x="382789" y="636947"/>
                </a:lnTo>
                <a:lnTo>
                  <a:pt x="418008" y="636847"/>
                </a:lnTo>
                <a:lnTo>
                  <a:pt x="496770" y="637340"/>
                </a:lnTo>
                <a:lnTo>
                  <a:pt x="371746" y="459657"/>
                </a:lnTo>
                <a:lnTo>
                  <a:pt x="341535" y="417253"/>
                </a:lnTo>
                <a:lnTo>
                  <a:pt x="311290" y="375432"/>
                </a:lnTo>
                <a:lnTo>
                  <a:pt x="280787" y="334082"/>
                </a:lnTo>
                <a:lnTo>
                  <a:pt x="267903" y="312319"/>
                </a:lnTo>
                <a:lnTo>
                  <a:pt x="264363" y="293056"/>
                </a:lnTo>
                <a:lnTo>
                  <a:pt x="269846" y="274325"/>
                </a:lnTo>
                <a:lnTo>
                  <a:pt x="284033" y="254158"/>
                </a:lnTo>
                <a:lnTo>
                  <a:pt x="319680" y="211741"/>
                </a:lnTo>
                <a:lnTo>
                  <a:pt x="354726" y="168809"/>
                </a:lnTo>
                <a:lnTo>
                  <a:pt x="389360" y="125528"/>
                </a:lnTo>
                <a:lnTo>
                  <a:pt x="458153" y="38573"/>
                </a:lnTo>
                <a:lnTo>
                  <a:pt x="465588" y="30516"/>
                </a:lnTo>
                <a:lnTo>
                  <a:pt x="471841" y="21817"/>
                </a:lnTo>
                <a:lnTo>
                  <a:pt x="470457" y="13444"/>
                </a:lnTo>
                <a:lnTo>
                  <a:pt x="454980" y="6364"/>
                </a:lnTo>
                <a:lnTo>
                  <a:pt x="401121" y="0"/>
                </a:lnTo>
                <a:close/>
              </a:path>
            </a:pathLst>
          </a:custGeom>
          <a:solidFill>
            <a:srgbClr val="5382A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5219326" y="5593682"/>
            <a:ext cx="478155" cy="644525"/>
            <a:chOff x="15219326" y="5593682"/>
            <a:chExt cx="478155" cy="644525"/>
          </a:xfrm>
        </p:grpSpPr>
        <p:sp>
          <p:nvSpPr>
            <p:cNvPr id="12" name="object 12"/>
            <p:cNvSpPr/>
            <p:nvPr/>
          </p:nvSpPr>
          <p:spPr>
            <a:xfrm>
              <a:off x="15219326" y="5593682"/>
              <a:ext cx="478155" cy="644525"/>
            </a:xfrm>
            <a:custGeom>
              <a:avLst/>
              <a:gdLst/>
              <a:ahLst/>
              <a:cxnLst/>
              <a:rect l="l" t="t" r="r" b="b"/>
              <a:pathLst>
                <a:path w="478155" h="644525">
                  <a:moveTo>
                    <a:pt x="233783" y="0"/>
                  </a:moveTo>
                  <a:lnTo>
                    <a:pt x="183566" y="5065"/>
                  </a:lnTo>
                  <a:lnTo>
                    <a:pt x="139265" y="19700"/>
                  </a:lnTo>
                  <a:lnTo>
                    <a:pt x="100823" y="43795"/>
                  </a:lnTo>
                  <a:lnTo>
                    <a:pt x="68182" y="77242"/>
                  </a:lnTo>
                  <a:lnTo>
                    <a:pt x="41286" y="119933"/>
                  </a:lnTo>
                  <a:lnTo>
                    <a:pt x="21349" y="168693"/>
                  </a:lnTo>
                  <a:lnTo>
                    <a:pt x="9032" y="218978"/>
                  </a:lnTo>
                  <a:lnTo>
                    <a:pt x="2521" y="270435"/>
                  </a:lnTo>
                  <a:lnTo>
                    <a:pt x="0" y="322712"/>
                  </a:lnTo>
                  <a:lnTo>
                    <a:pt x="2704" y="376329"/>
                  </a:lnTo>
                  <a:lnTo>
                    <a:pt x="9837" y="428983"/>
                  </a:lnTo>
                  <a:lnTo>
                    <a:pt x="23206" y="480303"/>
                  </a:lnTo>
                  <a:lnTo>
                    <a:pt x="44616" y="529921"/>
                  </a:lnTo>
                  <a:lnTo>
                    <a:pt x="72032" y="571081"/>
                  </a:lnTo>
                  <a:lnTo>
                    <a:pt x="105066" y="602939"/>
                  </a:lnTo>
                  <a:lnTo>
                    <a:pt x="143509" y="625646"/>
                  </a:lnTo>
                  <a:lnTo>
                    <a:pt x="187157" y="639353"/>
                  </a:lnTo>
                  <a:lnTo>
                    <a:pt x="235804" y="644210"/>
                  </a:lnTo>
                  <a:lnTo>
                    <a:pt x="286177" y="640156"/>
                  </a:lnTo>
                  <a:lnTo>
                    <a:pt x="331652" y="626807"/>
                  </a:lnTo>
                  <a:lnTo>
                    <a:pt x="371445" y="603894"/>
                  </a:lnTo>
                  <a:lnTo>
                    <a:pt x="404767" y="571148"/>
                  </a:lnTo>
                  <a:lnTo>
                    <a:pt x="430835" y="528298"/>
                  </a:lnTo>
                  <a:lnTo>
                    <a:pt x="449328" y="483201"/>
                  </a:lnTo>
                  <a:lnTo>
                    <a:pt x="463260" y="437859"/>
                  </a:lnTo>
                  <a:lnTo>
                    <a:pt x="472622" y="392336"/>
                  </a:lnTo>
                  <a:lnTo>
                    <a:pt x="477403" y="346696"/>
                  </a:lnTo>
                  <a:lnTo>
                    <a:pt x="477594" y="301006"/>
                  </a:lnTo>
                  <a:lnTo>
                    <a:pt x="473184" y="255329"/>
                  </a:lnTo>
                  <a:lnTo>
                    <a:pt x="464165" y="209732"/>
                  </a:lnTo>
                  <a:lnTo>
                    <a:pt x="450526" y="164278"/>
                  </a:lnTo>
                  <a:lnTo>
                    <a:pt x="432259" y="119033"/>
                  </a:lnTo>
                  <a:lnTo>
                    <a:pt x="405874" y="75075"/>
                  </a:lnTo>
                  <a:lnTo>
                    <a:pt x="372149" y="41534"/>
                  </a:lnTo>
                  <a:lnTo>
                    <a:pt x="331768" y="18068"/>
                  </a:lnTo>
                  <a:lnTo>
                    <a:pt x="285418" y="4337"/>
                  </a:lnTo>
                  <a:lnTo>
                    <a:pt x="233783" y="0"/>
                  </a:lnTo>
                  <a:close/>
                </a:path>
              </a:pathLst>
            </a:custGeom>
            <a:solidFill>
              <a:srgbClr val="E66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06443" y="5651806"/>
              <a:ext cx="297815" cy="528320"/>
            </a:xfrm>
            <a:custGeom>
              <a:avLst/>
              <a:gdLst/>
              <a:ahLst/>
              <a:cxnLst/>
              <a:rect l="l" t="t" r="r" b="b"/>
              <a:pathLst>
                <a:path w="297815" h="528320">
                  <a:moveTo>
                    <a:pt x="154865" y="0"/>
                  </a:moveTo>
                  <a:lnTo>
                    <a:pt x="114800" y="4118"/>
                  </a:lnTo>
                  <a:lnTo>
                    <a:pt x="54603" y="42680"/>
                  </a:lnTo>
                  <a:lnTo>
                    <a:pt x="35665" y="76720"/>
                  </a:lnTo>
                  <a:lnTo>
                    <a:pt x="20097" y="123119"/>
                  </a:lnTo>
                  <a:lnTo>
                    <a:pt x="8959" y="169664"/>
                  </a:lnTo>
                  <a:lnTo>
                    <a:pt x="2258" y="216306"/>
                  </a:lnTo>
                  <a:lnTo>
                    <a:pt x="0" y="262997"/>
                  </a:lnTo>
                  <a:lnTo>
                    <a:pt x="2191" y="309687"/>
                  </a:lnTo>
                  <a:lnTo>
                    <a:pt x="8841" y="356330"/>
                  </a:lnTo>
                  <a:lnTo>
                    <a:pt x="19954" y="402875"/>
                  </a:lnTo>
                  <a:lnTo>
                    <a:pt x="35539" y="449274"/>
                  </a:lnTo>
                  <a:lnTo>
                    <a:pt x="54120" y="483279"/>
                  </a:lnTo>
                  <a:lnTo>
                    <a:pt x="113416" y="523190"/>
                  </a:lnTo>
                  <a:lnTo>
                    <a:pt x="153619" y="527764"/>
                  </a:lnTo>
                  <a:lnTo>
                    <a:pt x="191691" y="521521"/>
                  </a:lnTo>
                  <a:lnTo>
                    <a:pt x="247037" y="480497"/>
                  </a:lnTo>
                  <a:lnTo>
                    <a:pt x="283041" y="403797"/>
                  </a:lnTo>
                  <a:lnTo>
                    <a:pt x="292514" y="358068"/>
                  </a:lnTo>
                  <a:lnTo>
                    <a:pt x="296684" y="311431"/>
                  </a:lnTo>
                  <a:lnTo>
                    <a:pt x="297479" y="264232"/>
                  </a:lnTo>
                  <a:lnTo>
                    <a:pt x="296750" y="217050"/>
                  </a:lnTo>
                  <a:lnTo>
                    <a:pt x="292798" y="170383"/>
                  </a:lnTo>
                  <a:lnTo>
                    <a:pt x="283632" y="124582"/>
                  </a:lnTo>
                  <a:lnTo>
                    <a:pt x="267260" y="79997"/>
                  </a:lnTo>
                  <a:lnTo>
                    <a:pt x="223608" y="22662"/>
                  </a:lnTo>
                  <a:lnTo>
                    <a:pt x="154865" y="0"/>
                  </a:lnTo>
                  <a:close/>
                </a:path>
              </a:pathLst>
            </a:custGeom>
            <a:solidFill>
              <a:srgbClr val="FEFE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17103760" y="5599326"/>
            <a:ext cx="194310" cy="787400"/>
          </a:xfrm>
          <a:custGeom>
            <a:avLst/>
            <a:gdLst/>
            <a:ahLst/>
            <a:cxnLst/>
            <a:rect l="l" t="t" r="r" b="b"/>
            <a:pathLst>
              <a:path w="194309" h="787400">
                <a:moveTo>
                  <a:pt x="103339" y="0"/>
                </a:moveTo>
                <a:lnTo>
                  <a:pt x="79177" y="1871"/>
                </a:lnTo>
                <a:lnTo>
                  <a:pt x="63654" y="9651"/>
                </a:lnTo>
                <a:lnTo>
                  <a:pt x="55395" y="24981"/>
                </a:lnTo>
                <a:lnTo>
                  <a:pt x="53026" y="49506"/>
                </a:lnTo>
                <a:lnTo>
                  <a:pt x="53135" y="99803"/>
                </a:lnTo>
                <a:lnTo>
                  <a:pt x="52908" y="200400"/>
                </a:lnTo>
                <a:lnTo>
                  <a:pt x="50199" y="602798"/>
                </a:lnTo>
                <a:lnTo>
                  <a:pt x="43503" y="659419"/>
                </a:lnTo>
                <a:lnTo>
                  <a:pt x="16923" y="709570"/>
                </a:lnTo>
                <a:lnTo>
                  <a:pt x="8156" y="719094"/>
                </a:lnTo>
                <a:lnTo>
                  <a:pt x="718" y="729502"/>
                </a:lnTo>
                <a:lnTo>
                  <a:pt x="0" y="740313"/>
                </a:lnTo>
                <a:lnTo>
                  <a:pt x="11394" y="751045"/>
                </a:lnTo>
                <a:lnTo>
                  <a:pt x="28084" y="764271"/>
                </a:lnTo>
                <a:lnTo>
                  <a:pt x="44687" y="779083"/>
                </a:lnTo>
                <a:lnTo>
                  <a:pt x="86407" y="778960"/>
                </a:lnTo>
                <a:lnTo>
                  <a:pt x="121191" y="751052"/>
                </a:lnTo>
                <a:lnTo>
                  <a:pt x="150813" y="719796"/>
                </a:lnTo>
                <a:lnTo>
                  <a:pt x="173780" y="684415"/>
                </a:lnTo>
                <a:lnTo>
                  <a:pt x="188595" y="644132"/>
                </a:lnTo>
                <a:lnTo>
                  <a:pt x="193765" y="598170"/>
                </a:lnTo>
                <a:lnTo>
                  <a:pt x="193744" y="91756"/>
                </a:lnTo>
                <a:lnTo>
                  <a:pt x="192326" y="38830"/>
                </a:lnTo>
                <a:lnTo>
                  <a:pt x="182428" y="11995"/>
                </a:lnTo>
                <a:lnTo>
                  <a:pt x="155587" y="2102"/>
                </a:lnTo>
                <a:close/>
              </a:path>
            </a:pathLst>
          </a:custGeom>
          <a:solidFill>
            <a:srgbClr val="5382A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15805942" y="5761715"/>
            <a:ext cx="346710" cy="628650"/>
            <a:chOff x="15805942" y="5761715"/>
            <a:chExt cx="346710" cy="628650"/>
          </a:xfrm>
        </p:grpSpPr>
        <p:sp>
          <p:nvSpPr>
            <p:cNvPr id="16" name="object 16"/>
            <p:cNvSpPr/>
            <p:nvPr/>
          </p:nvSpPr>
          <p:spPr>
            <a:xfrm>
              <a:off x="15805942" y="5761715"/>
              <a:ext cx="346710" cy="628650"/>
            </a:xfrm>
            <a:custGeom>
              <a:avLst/>
              <a:gdLst/>
              <a:ahLst/>
              <a:cxnLst/>
              <a:rect l="l" t="t" r="r" b="b"/>
              <a:pathLst>
                <a:path w="346709" h="628650">
                  <a:moveTo>
                    <a:pt x="197607" y="0"/>
                  </a:moveTo>
                  <a:lnTo>
                    <a:pt x="157212" y="6186"/>
                  </a:lnTo>
                  <a:lnTo>
                    <a:pt x="116296" y="24003"/>
                  </a:lnTo>
                  <a:lnTo>
                    <a:pt x="108656" y="28713"/>
                  </a:lnTo>
                  <a:lnTo>
                    <a:pt x="80066" y="47803"/>
                  </a:lnTo>
                  <a:lnTo>
                    <a:pt x="78182" y="19682"/>
                  </a:lnTo>
                  <a:lnTo>
                    <a:pt x="66237" y="7137"/>
                  </a:lnTo>
                  <a:lnTo>
                    <a:pt x="48061" y="4177"/>
                  </a:lnTo>
                  <a:lnTo>
                    <a:pt x="27482" y="4810"/>
                  </a:lnTo>
                  <a:lnTo>
                    <a:pt x="7028" y="10271"/>
                  </a:lnTo>
                  <a:lnTo>
                    <a:pt x="0" y="22904"/>
                  </a:lnTo>
                  <a:lnTo>
                    <a:pt x="257" y="38968"/>
                  </a:lnTo>
                  <a:lnTo>
                    <a:pt x="1660" y="54725"/>
                  </a:lnTo>
                  <a:lnTo>
                    <a:pt x="1437" y="107976"/>
                  </a:lnTo>
                  <a:lnTo>
                    <a:pt x="729" y="587253"/>
                  </a:lnTo>
                  <a:lnTo>
                    <a:pt x="18196" y="625815"/>
                  </a:lnTo>
                  <a:lnTo>
                    <a:pt x="37439" y="628456"/>
                  </a:lnTo>
                  <a:lnTo>
                    <a:pt x="57714" y="626516"/>
                  </a:lnTo>
                  <a:lnTo>
                    <a:pt x="71226" y="619794"/>
                  </a:lnTo>
                  <a:lnTo>
                    <a:pt x="78186" y="607005"/>
                  </a:lnTo>
                  <a:lnTo>
                    <a:pt x="78799" y="586865"/>
                  </a:lnTo>
                  <a:lnTo>
                    <a:pt x="78151" y="571259"/>
                  </a:lnTo>
                  <a:lnTo>
                    <a:pt x="78913" y="539842"/>
                  </a:lnTo>
                  <a:lnTo>
                    <a:pt x="77941" y="524312"/>
                  </a:lnTo>
                  <a:lnTo>
                    <a:pt x="77891" y="500192"/>
                  </a:lnTo>
                  <a:lnTo>
                    <a:pt x="85709" y="485034"/>
                  </a:lnTo>
                  <a:lnTo>
                    <a:pt x="101802" y="476908"/>
                  </a:lnTo>
                  <a:lnTo>
                    <a:pt x="178296" y="467846"/>
                  </a:lnTo>
                  <a:lnTo>
                    <a:pt x="223096" y="453991"/>
                  </a:lnTo>
                  <a:lnTo>
                    <a:pt x="260983" y="432441"/>
                  </a:lnTo>
                  <a:lnTo>
                    <a:pt x="291961" y="403314"/>
                  </a:lnTo>
                  <a:lnTo>
                    <a:pt x="316034" y="366730"/>
                  </a:lnTo>
                  <a:lnTo>
                    <a:pt x="333206" y="322809"/>
                  </a:lnTo>
                  <a:lnTo>
                    <a:pt x="343482" y="271671"/>
                  </a:lnTo>
                  <a:lnTo>
                    <a:pt x="346613" y="233767"/>
                  </a:lnTo>
                  <a:lnTo>
                    <a:pt x="346575" y="195928"/>
                  </a:lnTo>
                  <a:lnTo>
                    <a:pt x="337158" y="120995"/>
                  </a:lnTo>
                  <a:lnTo>
                    <a:pt x="322771" y="78684"/>
                  </a:lnTo>
                  <a:lnTo>
                    <a:pt x="300062" y="44786"/>
                  </a:lnTo>
                  <a:lnTo>
                    <a:pt x="270592" y="19943"/>
                  </a:lnTo>
                  <a:lnTo>
                    <a:pt x="235920" y="4800"/>
                  </a:lnTo>
                  <a:lnTo>
                    <a:pt x="197607" y="0"/>
                  </a:lnTo>
                  <a:close/>
                </a:path>
              </a:pathLst>
            </a:custGeom>
            <a:solidFill>
              <a:srgbClr val="E66F0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84333" y="5821372"/>
              <a:ext cx="190500" cy="366395"/>
            </a:xfrm>
            <a:custGeom>
              <a:avLst/>
              <a:gdLst/>
              <a:ahLst/>
              <a:cxnLst/>
              <a:rect l="l" t="t" r="r" b="b"/>
              <a:pathLst>
                <a:path w="190500" h="366395">
                  <a:moveTo>
                    <a:pt x="86426" y="0"/>
                  </a:moveTo>
                  <a:lnTo>
                    <a:pt x="48342" y="10548"/>
                  </a:lnTo>
                  <a:lnTo>
                    <a:pt x="21369" y="31416"/>
                  </a:lnTo>
                  <a:lnTo>
                    <a:pt x="5318" y="62837"/>
                  </a:lnTo>
                  <a:lnTo>
                    <a:pt x="0" y="105043"/>
                  </a:lnTo>
                  <a:lnTo>
                    <a:pt x="10" y="292619"/>
                  </a:lnTo>
                  <a:lnTo>
                    <a:pt x="6720" y="331828"/>
                  </a:lnTo>
                  <a:lnTo>
                    <a:pt x="25882" y="356635"/>
                  </a:lnTo>
                  <a:lnTo>
                    <a:pt x="56186" y="366007"/>
                  </a:lnTo>
                  <a:lnTo>
                    <a:pt x="96321" y="358910"/>
                  </a:lnTo>
                  <a:lnTo>
                    <a:pt x="142256" y="330199"/>
                  </a:lnTo>
                  <a:lnTo>
                    <a:pt x="171219" y="284085"/>
                  </a:lnTo>
                  <a:lnTo>
                    <a:pt x="185094" y="234561"/>
                  </a:lnTo>
                  <a:lnTo>
                    <a:pt x="190499" y="184366"/>
                  </a:lnTo>
                  <a:lnTo>
                    <a:pt x="189602" y="133887"/>
                  </a:lnTo>
                  <a:lnTo>
                    <a:pt x="184570" y="83515"/>
                  </a:lnTo>
                  <a:lnTo>
                    <a:pt x="172169" y="48909"/>
                  </a:lnTo>
                  <a:lnTo>
                    <a:pt x="148036" y="21355"/>
                  </a:lnTo>
                  <a:lnTo>
                    <a:pt x="117633" y="4002"/>
                  </a:lnTo>
                  <a:close/>
                </a:path>
              </a:pathLst>
            </a:custGeom>
            <a:solidFill>
              <a:srgbClr val="FEFD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6699752" y="5758920"/>
            <a:ext cx="337820" cy="467995"/>
          </a:xfrm>
          <a:custGeom>
            <a:avLst/>
            <a:gdLst/>
            <a:ahLst/>
            <a:cxnLst/>
            <a:rect l="l" t="t" r="r" b="b"/>
            <a:pathLst>
              <a:path w="337819" h="467995">
                <a:moveTo>
                  <a:pt x="226951" y="0"/>
                </a:moveTo>
                <a:lnTo>
                  <a:pt x="182755" y="1833"/>
                </a:lnTo>
                <a:lnTo>
                  <a:pt x="137012" y="18557"/>
                </a:lnTo>
                <a:lnTo>
                  <a:pt x="124568" y="25543"/>
                </a:lnTo>
                <a:lnTo>
                  <a:pt x="82773" y="50713"/>
                </a:lnTo>
                <a:lnTo>
                  <a:pt x="79840" y="22232"/>
                </a:lnTo>
                <a:lnTo>
                  <a:pt x="67308" y="7869"/>
                </a:lnTo>
                <a:lnTo>
                  <a:pt x="48179" y="3373"/>
                </a:lnTo>
                <a:lnTo>
                  <a:pt x="25456" y="4495"/>
                </a:lnTo>
                <a:lnTo>
                  <a:pt x="6052" y="11791"/>
                </a:lnTo>
                <a:lnTo>
                  <a:pt x="0" y="25351"/>
                </a:lnTo>
                <a:lnTo>
                  <a:pt x="958" y="41729"/>
                </a:lnTo>
                <a:lnTo>
                  <a:pt x="2587" y="57477"/>
                </a:lnTo>
                <a:lnTo>
                  <a:pt x="2179" y="109745"/>
                </a:lnTo>
                <a:lnTo>
                  <a:pt x="1999" y="162014"/>
                </a:lnTo>
                <a:lnTo>
                  <a:pt x="1804" y="371094"/>
                </a:lnTo>
                <a:lnTo>
                  <a:pt x="1446" y="423361"/>
                </a:lnTo>
                <a:lnTo>
                  <a:pt x="2590" y="442657"/>
                </a:lnTo>
                <a:lnTo>
                  <a:pt x="7973" y="456621"/>
                </a:lnTo>
                <a:lnTo>
                  <a:pt x="19912" y="465101"/>
                </a:lnTo>
                <a:lnTo>
                  <a:pt x="40722" y="467946"/>
                </a:lnTo>
                <a:lnTo>
                  <a:pt x="61361" y="465304"/>
                </a:lnTo>
                <a:lnTo>
                  <a:pt x="73666" y="457267"/>
                </a:lnTo>
                <a:lnTo>
                  <a:pt x="79528" y="443602"/>
                </a:lnTo>
                <a:lnTo>
                  <a:pt x="80836" y="424073"/>
                </a:lnTo>
                <a:lnTo>
                  <a:pt x="80276" y="377036"/>
                </a:lnTo>
                <a:lnTo>
                  <a:pt x="79987" y="329994"/>
                </a:lnTo>
                <a:lnTo>
                  <a:pt x="79917" y="282951"/>
                </a:lnTo>
                <a:lnTo>
                  <a:pt x="80522" y="141820"/>
                </a:lnTo>
                <a:lnTo>
                  <a:pt x="111249" y="86438"/>
                </a:lnTo>
                <a:lnTo>
                  <a:pt x="177032" y="58032"/>
                </a:lnTo>
                <a:lnTo>
                  <a:pt x="206210" y="61610"/>
                </a:lnTo>
                <a:lnTo>
                  <a:pt x="243652" y="95258"/>
                </a:lnTo>
                <a:lnTo>
                  <a:pt x="256060" y="136038"/>
                </a:lnTo>
                <a:lnTo>
                  <a:pt x="258671" y="230278"/>
                </a:lnTo>
                <a:lnTo>
                  <a:pt x="258904" y="332730"/>
                </a:lnTo>
                <a:lnTo>
                  <a:pt x="258723" y="383954"/>
                </a:lnTo>
                <a:lnTo>
                  <a:pt x="258255" y="435173"/>
                </a:lnTo>
                <a:lnTo>
                  <a:pt x="260301" y="451488"/>
                </a:lnTo>
                <a:lnTo>
                  <a:pt x="266866" y="461596"/>
                </a:lnTo>
                <a:lnTo>
                  <a:pt x="277858" y="466442"/>
                </a:lnTo>
                <a:lnTo>
                  <a:pt x="293186" y="466973"/>
                </a:lnTo>
                <a:lnTo>
                  <a:pt x="308435" y="466637"/>
                </a:lnTo>
                <a:lnTo>
                  <a:pt x="322416" y="464791"/>
                </a:lnTo>
                <a:lnTo>
                  <a:pt x="332576" y="456829"/>
                </a:lnTo>
                <a:lnTo>
                  <a:pt x="336357" y="438146"/>
                </a:lnTo>
                <a:lnTo>
                  <a:pt x="336292" y="384986"/>
                </a:lnTo>
                <a:lnTo>
                  <a:pt x="337319" y="278613"/>
                </a:lnTo>
                <a:lnTo>
                  <a:pt x="337327" y="225469"/>
                </a:lnTo>
                <a:lnTo>
                  <a:pt x="336276" y="172397"/>
                </a:lnTo>
                <a:lnTo>
                  <a:pt x="333624" y="119434"/>
                </a:lnTo>
                <a:lnTo>
                  <a:pt x="322937" y="72774"/>
                </a:lnTo>
                <a:lnTo>
                  <a:pt x="299774" y="36577"/>
                </a:lnTo>
                <a:lnTo>
                  <a:pt x="266868" y="11950"/>
                </a:lnTo>
                <a:lnTo>
                  <a:pt x="226951" y="0"/>
                </a:lnTo>
                <a:close/>
              </a:path>
            </a:pathLst>
          </a:custGeom>
          <a:solidFill>
            <a:srgbClr val="E6700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6241419" y="5758337"/>
            <a:ext cx="340360" cy="479425"/>
            <a:chOff x="16241419" y="5758337"/>
            <a:chExt cx="340360" cy="479425"/>
          </a:xfrm>
        </p:grpSpPr>
        <p:sp>
          <p:nvSpPr>
            <p:cNvPr id="20" name="object 20"/>
            <p:cNvSpPr/>
            <p:nvPr/>
          </p:nvSpPr>
          <p:spPr>
            <a:xfrm>
              <a:off x="16241419" y="5758337"/>
              <a:ext cx="340360" cy="479425"/>
            </a:xfrm>
            <a:custGeom>
              <a:avLst/>
              <a:gdLst/>
              <a:ahLst/>
              <a:cxnLst/>
              <a:rect l="l" t="t" r="r" b="b"/>
              <a:pathLst>
                <a:path w="340359" h="479425">
                  <a:moveTo>
                    <a:pt x="175201" y="0"/>
                  </a:moveTo>
                  <a:lnTo>
                    <a:pt x="127080" y="6580"/>
                  </a:lnTo>
                  <a:lnTo>
                    <a:pt x="84580" y="25120"/>
                  </a:lnTo>
                  <a:lnTo>
                    <a:pt x="49560" y="54158"/>
                  </a:lnTo>
                  <a:lnTo>
                    <a:pt x="23881" y="92232"/>
                  </a:lnTo>
                  <a:lnTo>
                    <a:pt x="9405" y="137880"/>
                  </a:lnTo>
                  <a:lnTo>
                    <a:pt x="2669" y="189723"/>
                  </a:lnTo>
                  <a:lnTo>
                    <a:pt x="0" y="241645"/>
                  </a:lnTo>
                  <a:lnTo>
                    <a:pt x="1480" y="293660"/>
                  </a:lnTo>
                  <a:lnTo>
                    <a:pt x="7196" y="345780"/>
                  </a:lnTo>
                  <a:lnTo>
                    <a:pt x="23588" y="395312"/>
                  </a:lnTo>
                  <a:lnTo>
                    <a:pt x="55215" y="436049"/>
                  </a:lnTo>
                  <a:lnTo>
                    <a:pt x="90308" y="458916"/>
                  </a:lnTo>
                  <a:lnTo>
                    <a:pt x="135645" y="473391"/>
                  </a:lnTo>
                  <a:lnTo>
                    <a:pt x="186270" y="479361"/>
                  </a:lnTo>
                  <a:lnTo>
                    <a:pt x="237228" y="476712"/>
                  </a:lnTo>
                  <a:lnTo>
                    <a:pt x="283562" y="465331"/>
                  </a:lnTo>
                  <a:lnTo>
                    <a:pt x="320317" y="445106"/>
                  </a:lnTo>
                  <a:lnTo>
                    <a:pt x="331593" y="427080"/>
                  </a:lnTo>
                  <a:lnTo>
                    <a:pt x="329071" y="419254"/>
                  </a:lnTo>
                  <a:lnTo>
                    <a:pt x="272333" y="412952"/>
                  </a:lnTo>
                  <a:lnTo>
                    <a:pt x="262361" y="415934"/>
                  </a:lnTo>
                  <a:lnTo>
                    <a:pt x="214330" y="423279"/>
                  </a:lnTo>
                  <a:lnTo>
                    <a:pt x="171964" y="419097"/>
                  </a:lnTo>
                  <a:lnTo>
                    <a:pt x="136079" y="403971"/>
                  </a:lnTo>
                  <a:lnTo>
                    <a:pt x="107495" y="378487"/>
                  </a:lnTo>
                  <a:lnTo>
                    <a:pt x="87028" y="343227"/>
                  </a:lnTo>
                  <a:lnTo>
                    <a:pt x="75497" y="298776"/>
                  </a:lnTo>
                  <a:lnTo>
                    <a:pt x="74728" y="274106"/>
                  </a:lnTo>
                  <a:lnTo>
                    <a:pt x="81280" y="257213"/>
                  </a:lnTo>
                  <a:lnTo>
                    <a:pt x="96545" y="248230"/>
                  </a:lnTo>
                  <a:lnTo>
                    <a:pt x="121915" y="247290"/>
                  </a:lnTo>
                  <a:lnTo>
                    <a:pt x="142675" y="248543"/>
                  </a:lnTo>
                  <a:lnTo>
                    <a:pt x="163556" y="248593"/>
                  </a:lnTo>
                  <a:lnTo>
                    <a:pt x="289073" y="246051"/>
                  </a:lnTo>
                  <a:lnTo>
                    <a:pt x="330065" y="233710"/>
                  </a:lnTo>
                  <a:lnTo>
                    <a:pt x="340179" y="200212"/>
                  </a:lnTo>
                  <a:lnTo>
                    <a:pt x="331207" y="134980"/>
                  </a:lnTo>
                  <a:lnTo>
                    <a:pt x="317563" y="85555"/>
                  </a:lnTo>
                  <a:lnTo>
                    <a:pt x="295458" y="47618"/>
                  </a:lnTo>
                  <a:lnTo>
                    <a:pt x="264574" y="20897"/>
                  </a:lnTo>
                  <a:lnTo>
                    <a:pt x="224594" y="5115"/>
                  </a:lnTo>
                  <a:close/>
                </a:path>
              </a:pathLst>
            </a:custGeom>
            <a:solidFill>
              <a:srgbClr val="E66F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315120" y="5807779"/>
              <a:ext cx="193599" cy="15069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1643928" y="6104526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1772" y="0"/>
                </a:moveTo>
                <a:lnTo>
                  <a:pt x="0" y="0"/>
                </a:lnTo>
                <a:lnTo>
                  <a:pt x="0" y="261772"/>
                </a:lnTo>
                <a:lnTo>
                  <a:pt x="261772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F931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125" y="827620"/>
            <a:ext cx="8444230" cy="12319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7900" b="0" spc="-310" dirty="0">
                <a:solidFill>
                  <a:srgbClr val="FFC800"/>
                </a:solidFill>
                <a:latin typeface="Trebuchet MS"/>
                <a:cs typeface="Trebuchet MS"/>
              </a:rPr>
              <a:t>JavaFX </a:t>
            </a:r>
            <a:r>
              <a:rPr sz="7900" b="0" spc="-70" dirty="0">
                <a:solidFill>
                  <a:srgbClr val="FFC800"/>
                </a:solidFill>
                <a:latin typeface="Trebuchet MS"/>
                <a:cs typeface="Trebuchet MS"/>
              </a:rPr>
              <a:t>and</a:t>
            </a:r>
            <a:r>
              <a:rPr sz="7900" b="0" spc="-1130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7900" b="0" spc="-265" dirty="0">
                <a:solidFill>
                  <a:srgbClr val="FFC800"/>
                </a:solidFill>
                <a:latin typeface="Trebuchet MS"/>
                <a:cs typeface="Trebuchet MS"/>
              </a:rPr>
              <a:t>org.Json</a:t>
            </a:r>
            <a:endParaRPr sz="79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43928" y="2104648"/>
            <a:ext cx="8900795" cy="104775"/>
          </a:xfrm>
          <a:custGeom>
            <a:avLst/>
            <a:gdLst/>
            <a:ahLst/>
            <a:cxnLst/>
            <a:rect l="l" t="t" r="r" b="b"/>
            <a:pathLst>
              <a:path w="8900795" h="104775">
                <a:moveTo>
                  <a:pt x="8900252" y="0"/>
                </a:moveTo>
                <a:lnTo>
                  <a:pt x="0" y="0"/>
                </a:lnTo>
                <a:lnTo>
                  <a:pt x="0" y="104708"/>
                </a:lnTo>
                <a:lnTo>
                  <a:pt x="8900252" y="104708"/>
                </a:lnTo>
                <a:lnTo>
                  <a:pt x="8900252" y="0"/>
                </a:lnTo>
                <a:close/>
              </a:path>
            </a:pathLst>
          </a:custGeom>
          <a:solidFill>
            <a:srgbClr val="FFC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13444" y="3912217"/>
            <a:ext cx="6441440" cy="5721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0205">
              <a:lnSpc>
                <a:spcPct val="100400"/>
              </a:lnSpc>
              <a:spcBef>
                <a:spcPts val="95"/>
              </a:spcBef>
            </a:pPr>
            <a:r>
              <a:rPr sz="3450" b="0" spc="-5" dirty="0">
                <a:latin typeface="Roboto Light"/>
                <a:cs typeface="Roboto Light"/>
              </a:rPr>
              <a:t>JavaFX </a:t>
            </a:r>
            <a:r>
              <a:rPr sz="3450" b="0" dirty="0">
                <a:latin typeface="Roboto Light"/>
                <a:cs typeface="Roboto Light"/>
              </a:rPr>
              <a:t>is </a:t>
            </a:r>
            <a:r>
              <a:rPr sz="3450" b="0" spc="5" dirty="0">
                <a:latin typeface="Roboto Light"/>
                <a:cs typeface="Roboto Light"/>
              </a:rPr>
              <a:t>a </a:t>
            </a:r>
            <a:r>
              <a:rPr sz="3450" b="0" dirty="0">
                <a:latin typeface="Roboto Light"/>
                <a:cs typeface="Roboto Light"/>
              </a:rPr>
              <a:t>UI </a:t>
            </a:r>
            <a:r>
              <a:rPr sz="3450" b="0" spc="-5" dirty="0">
                <a:latin typeface="Roboto Light"/>
                <a:cs typeface="Roboto Light"/>
              </a:rPr>
              <a:t>Library </a:t>
            </a:r>
            <a:r>
              <a:rPr sz="3450" b="0" dirty="0">
                <a:latin typeface="Roboto Light"/>
                <a:cs typeface="Roboto Light"/>
              </a:rPr>
              <a:t>made </a:t>
            </a:r>
            <a:r>
              <a:rPr sz="3450" b="0" spc="-5" dirty="0">
                <a:latin typeface="Roboto Light"/>
                <a:cs typeface="Roboto Light"/>
              </a:rPr>
              <a:t>for  </a:t>
            </a:r>
            <a:r>
              <a:rPr sz="3450" b="0" spc="-15" dirty="0">
                <a:latin typeface="Roboto Light"/>
                <a:cs typeface="Roboto Light"/>
              </a:rPr>
              <a:t>Java </a:t>
            </a:r>
            <a:r>
              <a:rPr sz="3450" b="0" dirty="0">
                <a:latin typeface="Roboto Light"/>
                <a:cs typeface="Roboto Light"/>
              </a:rPr>
              <a:t>used </a:t>
            </a:r>
            <a:r>
              <a:rPr sz="3450" b="0" spc="-15" dirty="0">
                <a:latin typeface="Roboto Light"/>
                <a:cs typeface="Roboto Light"/>
              </a:rPr>
              <a:t>to </a:t>
            </a:r>
            <a:r>
              <a:rPr sz="3450" b="0" spc="-5" dirty="0">
                <a:latin typeface="Roboto Light"/>
                <a:cs typeface="Roboto Light"/>
              </a:rPr>
              <a:t>create </a:t>
            </a:r>
            <a:r>
              <a:rPr sz="3450" b="0" dirty="0">
                <a:latin typeface="Roboto Light"/>
                <a:cs typeface="Roboto Light"/>
              </a:rPr>
              <a:t>modern  </a:t>
            </a:r>
            <a:r>
              <a:rPr sz="3450" b="0" spc="-15" dirty="0">
                <a:latin typeface="Roboto Light"/>
                <a:cs typeface="Roboto Light"/>
              </a:rPr>
              <a:t>Java </a:t>
            </a:r>
            <a:r>
              <a:rPr sz="3450" b="0" dirty="0">
                <a:latin typeface="Roboto Light"/>
                <a:cs typeface="Roboto Light"/>
              </a:rPr>
              <a:t>GUIs. </a:t>
            </a:r>
            <a:r>
              <a:rPr sz="3450" b="0" spc="-5" dirty="0">
                <a:latin typeface="Roboto Light"/>
                <a:cs typeface="Roboto Light"/>
              </a:rPr>
              <a:t>JavaFX </a:t>
            </a:r>
            <a:r>
              <a:rPr sz="3450" b="0" dirty="0">
                <a:latin typeface="Roboto Light"/>
                <a:cs typeface="Roboto Light"/>
              </a:rPr>
              <a:t>19 </a:t>
            </a:r>
            <a:r>
              <a:rPr sz="3450" b="0" spc="5" dirty="0">
                <a:latin typeface="Roboto Light"/>
                <a:cs typeface="Roboto Light"/>
              </a:rPr>
              <a:t>has </a:t>
            </a:r>
            <a:r>
              <a:rPr sz="3450" b="0" dirty="0">
                <a:latin typeface="Roboto Light"/>
                <a:cs typeface="Roboto Light"/>
              </a:rPr>
              <a:t>been  used for </a:t>
            </a:r>
            <a:r>
              <a:rPr sz="3450" b="0" spc="-5" dirty="0">
                <a:latin typeface="Roboto Light"/>
                <a:cs typeface="Roboto Light"/>
              </a:rPr>
              <a:t>this</a:t>
            </a:r>
            <a:r>
              <a:rPr sz="3450" b="0" spc="-20" dirty="0">
                <a:latin typeface="Roboto Light"/>
                <a:cs typeface="Roboto Light"/>
              </a:rPr>
              <a:t> </a:t>
            </a:r>
            <a:r>
              <a:rPr sz="3450" b="0" spc="-5" dirty="0">
                <a:latin typeface="Roboto Light"/>
                <a:cs typeface="Roboto Light"/>
              </a:rPr>
              <a:t>project</a:t>
            </a:r>
            <a:endParaRPr sz="345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</a:pPr>
            <a:endParaRPr sz="5650">
              <a:latin typeface="Roboto Light"/>
              <a:cs typeface="Roboto Light"/>
            </a:endParaRPr>
          </a:p>
          <a:p>
            <a:pPr marL="33020" marR="5080">
              <a:lnSpc>
                <a:spcPct val="100400"/>
              </a:lnSpc>
            </a:pPr>
            <a:r>
              <a:rPr sz="3450" b="0" dirty="0">
                <a:latin typeface="Roboto Light"/>
                <a:cs typeface="Roboto Light"/>
              </a:rPr>
              <a:t>Org.Json is another </a:t>
            </a:r>
            <a:r>
              <a:rPr sz="3450" b="0" spc="-10" dirty="0">
                <a:latin typeface="Roboto Light"/>
                <a:cs typeface="Roboto Light"/>
              </a:rPr>
              <a:t>Java </a:t>
            </a:r>
            <a:r>
              <a:rPr sz="3450" b="0" spc="-5" dirty="0">
                <a:latin typeface="Roboto Light"/>
                <a:cs typeface="Roboto Light"/>
              </a:rPr>
              <a:t>library  </a:t>
            </a:r>
            <a:r>
              <a:rPr sz="3450" b="0" dirty="0">
                <a:latin typeface="Roboto Light"/>
                <a:cs typeface="Roboto Light"/>
              </a:rPr>
              <a:t>used </a:t>
            </a:r>
            <a:r>
              <a:rPr sz="3450" b="0" spc="-15" dirty="0">
                <a:latin typeface="Roboto Light"/>
                <a:cs typeface="Roboto Light"/>
              </a:rPr>
              <a:t>to </a:t>
            </a:r>
            <a:r>
              <a:rPr sz="3450" b="0" dirty="0">
                <a:latin typeface="Roboto Light"/>
                <a:cs typeface="Roboto Light"/>
              </a:rPr>
              <a:t>parse JSON </a:t>
            </a:r>
            <a:r>
              <a:rPr sz="3450" b="0" spc="-15" dirty="0">
                <a:latin typeface="Roboto Light"/>
                <a:cs typeface="Roboto Light"/>
              </a:rPr>
              <a:t>to </a:t>
            </a:r>
            <a:r>
              <a:rPr sz="3450" b="0" spc="5" dirty="0">
                <a:latin typeface="Roboto Light"/>
                <a:cs typeface="Roboto Light"/>
              </a:rPr>
              <a:t>a </a:t>
            </a:r>
            <a:r>
              <a:rPr sz="3450" b="0" spc="-15" dirty="0">
                <a:latin typeface="Roboto Light"/>
                <a:cs typeface="Roboto Light"/>
              </a:rPr>
              <a:t>Java  </a:t>
            </a:r>
            <a:r>
              <a:rPr sz="3450" b="0" dirty="0">
                <a:latin typeface="Roboto Light"/>
                <a:cs typeface="Roboto Light"/>
              </a:rPr>
              <a:t>Objects </a:t>
            </a:r>
            <a:r>
              <a:rPr sz="3450" b="0" spc="5" dirty="0">
                <a:latin typeface="Roboto Light"/>
                <a:cs typeface="Roboto Light"/>
              </a:rPr>
              <a:t>and </a:t>
            </a:r>
            <a:r>
              <a:rPr sz="3450" b="0" dirty="0">
                <a:latin typeface="Roboto Light"/>
                <a:cs typeface="Roboto Light"/>
              </a:rPr>
              <a:t>vice-versa. org.JSON  version 20220320 </a:t>
            </a:r>
            <a:r>
              <a:rPr sz="3450" b="0" spc="5" dirty="0">
                <a:latin typeface="Roboto Light"/>
                <a:cs typeface="Roboto Light"/>
              </a:rPr>
              <a:t>was</a:t>
            </a:r>
            <a:r>
              <a:rPr sz="3450" b="0" spc="-25" dirty="0">
                <a:latin typeface="Roboto Light"/>
                <a:cs typeface="Roboto Light"/>
              </a:rPr>
              <a:t> </a:t>
            </a:r>
            <a:r>
              <a:rPr sz="3450" b="0" dirty="0">
                <a:latin typeface="Roboto Light"/>
                <a:cs typeface="Roboto Light"/>
              </a:rPr>
              <a:t>used</a:t>
            </a:r>
            <a:endParaRPr sz="3450">
              <a:latin typeface="Roboto Light"/>
              <a:cs typeface="Roboto Light"/>
            </a:endParaRPr>
          </a:p>
          <a:p>
            <a:pPr marL="33020">
              <a:lnSpc>
                <a:spcPct val="100000"/>
              </a:lnSpc>
              <a:spcBef>
                <a:spcPts val="15"/>
              </a:spcBef>
            </a:pPr>
            <a:r>
              <a:rPr sz="3450" b="0" dirty="0">
                <a:latin typeface="Roboto Light"/>
                <a:cs typeface="Roboto Light"/>
              </a:rPr>
              <a:t>for </a:t>
            </a:r>
            <a:r>
              <a:rPr sz="3450" b="0" spc="-5" dirty="0">
                <a:latin typeface="Roboto Light"/>
                <a:cs typeface="Roboto Light"/>
              </a:rPr>
              <a:t>this</a:t>
            </a:r>
            <a:r>
              <a:rPr sz="3450" b="0" spc="-10" dirty="0">
                <a:latin typeface="Roboto Light"/>
                <a:cs typeface="Roboto Light"/>
              </a:rPr>
              <a:t> </a:t>
            </a:r>
            <a:r>
              <a:rPr sz="3450" b="0" spc="-5" dirty="0">
                <a:latin typeface="Roboto Light"/>
                <a:cs typeface="Roboto Light"/>
              </a:rPr>
              <a:t>project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54399" y="3999878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1772" y="0"/>
                </a:moveTo>
                <a:lnTo>
                  <a:pt x="0" y="0"/>
                </a:lnTo>
                <a:lnTo>
                  <a:pt x="0" y="261772"/>
                </a:lnTo>
                <a:lnTo>
                  <a:pt x="261772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F9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75341" y="7057376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1772" y="0"/>
                </a:moveTo>
                <a:lnTo>
                  <a:pt x="0" y="0"/>
                </a:lnTo>
                <a:lnTo>
                  <a:pt x="0" y="261772"/>
                </a:lnTo>
                <a:lnTo>
                  <a:pt x="261772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F9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376586" y="7277265"/>
            <a:ext cx="5361093" cy="19685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4533588" y="5769463"/>
            <a:ext cx="1047115" cy="1047115"/>
          </a:xfrm>
          <a:custGeom>
            <a:avLst/>
            <a:gdLst/>
            <a:ahLst/>
            <a:cxnLst/>
            <a:rect l="l" t="t" r="r" b="b"/>
            <a:pathLst>
              <a:path w="1047115" h="1047115">
                <a:moveTo>
                  <a:pt x="1047089" y="471195"/>
                </a:moveTo>
                <a:lnTo>
                  <a:pt x="575894" y="471195"/>
                </a:lnTo>
                <a:lnTo>
                  <a:pt x="575894" y="0"/>
                </a:lnTo>
                <a:lnTo>
                  <a:pt x="471182" y="0"/>
                </a:lnTo>
                <a:lnTo>
                  <a:pt x="471182" y="471195"/>
                </a:lnTo>
                <a:lnTo>
                  <a:pt x="0" y="471195"/>
                </a:lnTo>
                <a:lnTo>
                  <a:pt x="0" y="575894"/>
                </a:lnTo>
                <a:lnTo>
                  <a:pt x="471182" y="575894"/>
                </a:lnTo>
                <a:lnTo>
                  <a:pt x="471182" y="1047089"/>
                </a:lnTo>
                <a:lnTo>
                  <a:pt x="575894" y="1047089"/>
                </a:lnTo>
                <a:lnTo>
                  <a:pt x="575894" y="575894"/>
                </a:lnTo>
                <a:lnTo>
                  <a:pt x="1047089" y="575894"/>
                </a:lnTo>
                <a:lnTo>
                  <a:pt x="1047089" y="471195"/>
                </a:lnTo>
                <a:close/>
              </a:path>
            </a:pathLst>
          </a:custGeom>
          <a:solidFill>
            <a:srgbClr val="FFC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685508" y="2649134"/>
            <a:ext cx="6743250" cy="28131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702" y="670064"/>
            <a:ext cx="10121900" cy="1910714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 marR="5080">
              <a:lnSpc>
                <a:spcPts val="6930"/>
              </a:lnSpc>
              <a:spcBef>
                <a:spcPts val="1150"/>
              </a:spcBef>
            </a:pPr>
            <a:r>
              <a:rPr sz="6600" b="0" spc="-285" dirty="0">
                <a:solidFill>
                  <a:srgbClr val="FFC800"/>
                </a:solidFill>
                <a:latin typeface="Trebuchet MS"/>
                <a:cs typeface="Trebuchet MS"/>
              </a:rPr>
              <a:t>The </a:t>
            </a:r>
            <a:r>
              <a:rPr sz="6600" b="0" spc="-210" dirty="0">
                <a:solidFill>
                  <a:srgbClr val="FFC800"/>
                </a:solidFill>
                <a:latin typeface="Trebuchet MS"/>
                <a:cs typeface="Trebuchet MS"/>
              </a:rPr>
              <a:t>Integrated</a:t>
            </a:r>
            <a:r>
              <a:rPr sz="6600" b="0" spc="-940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6600" b="0" spc="-120" dirty="0">
                <a:solidFill>
                  <a:srgbClr val="FFC800"/>
                </a:solidFill>
                <a:latin typeface="Trebuchet MS"/>
                <a:cs typeface="Trebuchet MS"/>
              </a:rPr>
              <a:t>Development  </a:t>
            </a:r>
            <a:r>
              <a:rPr sz="6600" b="0" spc="-160" dirty="0">
                <a:solidFill>
                  <a:srgbClr val="FFC800"/>
                </a:solidFill>
                <a:latin typeface="Trebuchet MS"/>
                <a:cs typeface="Trebuchet MS"/>
              </a:rPr>
              <a:t>Environment</a:t>
            </a:r>
            <a:r>
              <a:rPr sz="6600" b="0" spc="-600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6600" b="0" spc="-265" dirty="0">
                <a:solidFill>
                  <a:srgbClr val="FFC800"/>
                </a:solidFill>
                <a:latin typeface="Trebuchet MS"/>
                <a:cs typeface="Trebuchet MS"/>
              </a:rPr>
              <a:t>(IDE)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0384" y="2753842"/>
            <a:ext cx="9256395" cy="83820"/>
          </a:xfrm>
          <a:custGeom>
            <a:avLst/>
            <a:gdLst/>
            <a:ahLst/>
            <a:cxnLst/>
            <a:rect l="l" t="t" r="r" b="b"/>
            <a:pathLst>
              <a:path w="9256395" h="83819">
                <a:moveTo>
                  <a:pt x="9256262" y="0"/>
                </a:moveTo>
                <a:lnTo>
                  <a:pt x="0" y="0"/>
                </a:lnTo>
                <a:lnTo>
                  <a:pt x="0" y="83767"/>
                </a:lnTo>
                <a:lnTo>
                  <a:pt x="9256262" y="83767"/>
                </a:lnTo>
                <a:lnTo>
                  <a:pt x="9256262" y="0"/>
                </a:lnTo>
                <a:close/>
              </a:path>
            </a:pathLst>
          </a:custGeom>
          <a:solidFill>
            <a:srgbClr val="FFC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94490" y="3968465"/>
            <a:ext cx="10856737" cy="6106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8128" y="3514323"/>
            <a:ext cx="6922134" cy="694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z="3450" b="0" spc="-5" dirty="0">
                <a:latin typeface="Roboto Light"/>
                <a:cs typeface="Roboto Light"/>
              </a:rPr>
              <a:t>Eclipse </a:t>
            </a:r>
            <a:r>
              <a:rPr sz="3450" b="0" dirty="0">
                <a:latin typeface="Roboto Light"/>
                <a:cs typeface="Roboto Light"/>
              </a:rPr>
              <a:t>IDE version 2022-06 (4.24.0)  </a:t>
            </a:r>
            <a:r>
              <a:rPr sz="3450" b="0" spc="5" dirty="0">
                <a:latin typeface="Roboto Light"/>
                <a:cs typeface="Roboto Light"/>
              </a:rPr>
              <a:t>was </a:t>
            </a:r>
            <a:r>
              <a:rPr sz="3450" b="0" dirty="0">
                <a:latin typeface="Roboto Light"/>
                <a:cs typeface="Roboto Light"/>
              </a:rPr>
              <a:t>used for </a:t>
            </a:r>
            <a:r>
              <a:rPr sz="3450" b="0" spc="-5" dirty="0">
                <a:latin typeface="Roboto Light"/>
                <a:cs typeface="Roboto Light"/>
              </a:rPr>
              <a:t>this</a:t>
            </a:r>
            <a:r>
              <a:rPr sz="3450" b="0" spc="-30" dirty="0">
                <a:latin typeface="Roboto Light"/>
                <a:cs typeface="Roboto Light"/>
              </a:rPr>
              <a:t> </a:t>
            </a:r>
            <a:r>
              <a:rPr sz="3450" b="0" spc="-5" dirty="0">
                <a:latin typeface="Roboto Light"/>
                <a:cs typeface="Roboto Light"/>
              </a:rPr>
              <a:t>project,</a:t>
            </a:r>
            <a:endParaRPr sz="3450">
              <a:latin typeface="Roboto Light"/>
              <a:cs typeface="Roboto Light"/>
            </a:endParaRPr>
          </a:p>
          <a:p>
            <a:pPr marL="12700" marR="657225">
              <a:lnSpc>
                <a:spcPts val="4160"/>
              </a:lnSpc>
              <a:spcBef>
                <a:spcPts val="135"/>
              </a:spcBef>
            </a:pPr>
            <a:r>
              <a:rPr sz="3450" b="0" spc="-5" dirty="0">
                <a:latin typeface="Roboto Light"/>
                <a:cs typeface="Roboto Light"/>
              </a:rPr>
              <a:t>it </a:t>
            </a:r>
            <a:r>
              <a:rPr sz="3450" b="0" dirty="0">
                <a:latin typeface="Roboto Light"/>
                <a:cs typeface="Roboto Light"/>
              </a:rPr>
              <a:t>is </a:t>
            </a:r>
            <a:r>
              <a:rPr sz="3450" b="0" spc="5" dirty="0">
                <a:latin typeface="Roboto Light"/>
                <a:cs typeface="Roboto Light"/>
              </a:rPr>
              <a:t>an </a:t>
            </a:r>
            <a:r>
              <a:rPr sz="3450" b="0" spc="-5" dirty="0">
                <a:latin typeface="Roboto Light"/>
                <a:cs typeface="Roboto Light"/>
              </a:rPr>
              <a:t>excellent </a:t>
            </a:r>
            <a:r>
              <a:rPr sz="3450" b="0" dirty="0">
                <a:latin typeface="Roboto Light"/>
                <a:cs typeface="Roboto Light"/>
              </a:rPr>
              <a:t>IDE </a:t>
            </a:r>
            <a:r>
              <a:rPr sz="3450" b="0" spc="-5" dirty="0">
                <a:latin typeface="Roboto Light"/>
                <a:cs typeface="Roboto Light"/>
              </a:rPr>
              <a:t>that  provides </a:t>
            </a:r>
            <a:r>
              <a:rPr sz="3450" b="0" dirty="0">
                <a:latin typeface="Roboto Light"/>
                <a:cs typeface="Roboto Light"/>
              </a:rPr>
              <a:t>most </a:t>
            </a:r>
            <a:r>
              <a:rPr sz="3450" b="0" spc="-10" dirty="0">
                <a:latin typeface="Roboto Light"/>
                <a:cs typeface="Roboto Light"/>
              </a:rPr>
              <a:t>tools </a:t>
            </a:r>
            <a:r>
              <a:rPr sz="3450" b="0" dirty="0">
                <a:latin typeface="Roboto Light"/>
                <a:cs typeface="Roboto Light"/>
              </a:rPr>
              <a:t>out of </a:t>
            </a:r>
            <a:r>
              <a:rPr sz="3450" b="0" spc="-5" dirty="0">
                <a:latin typeface="Roboto Light"/>
                <a:cs typeface="Roboto Light"/>
              </a:rPr>
              <a:t>the  </a:t>
            </a:r>
            <a:r>
              <a:rPr sz="3450" b="0" spc="-10" dirty="0">
                <a:latin typeface="Roboto Light"/>
                <a:cs typeface="Roboto Light"/>
              </a:rPr>
              <a:t>box </a:t>
            </a:r>
            <a:r>
              <a:rPr sz="3450" b="0" spc="5" dirty="0">
                <a:latin typeface="Roboto Light"/>
                <a:cs typeface="Roboto Light"/>
              </a:rPr>
              <a:t>and </a:t>
            </a:r>
            <a:r>
              <a:rPr sz="3450" b="0" dirty="0">
                <a:latin typeface="Roboto Light"/>
                <a:cs typeface="Roboto Light"/>
              </a:rPr>
              <a:t>includes </a:t>
            </a:r>
            <a:r>
              <a:rPr sz="3450" b="0" spc="10" dirty="0">
                <a:latin typeface="Roboto Light"/>
                <a:cs typeface="Roboto Light"/>
              </a:rPr>
              <a:t>support </a:t>
            </a:r>
            <a:r>
              <a:rPr sz="3450" b="0" spc="-15" dirty="0">
                <a:latin typeface="Roboto Light"/>
                <a:cs typeface="Roboto Light"/>
              </a:rPr>
              <a:t>to </a:t>
            </a:r>
            <a:r>
              <a:rPr sz="3450" b="0" dirty="0">
                <a:latin typeface="Roboto Light"/>
                <a:cs typeface="Roboto Light"/>
              </a:rPr>
              <a:t>deal  with </a:t>
            </a:r>
            <a:r>
              <a:rPr sz="3450" b="0" spc="-10" dirty="0">
                <a:latin typeface="Roboto Light"/>
                <a:cs typeface="Roboto Light"/>
              </a:rPr>
              <a:t>maven </a:t>
            </a:r>
            <a:r>
              <a:rPr sz="3450" b="0" spc="5" dirty="0">
                <a:latin typeface="Roboto Light"/>
                <a:cs typeface="Roboto Light"/>
              </a:rPr>
              <a:t>dependencies and  </a:t>
            </a:r>
            <a:r>
              <a:rPr sz="3450" b="0" spc="-5" dirty="0">
                <a:latin typeface="Roboto Light"/>
                <a:cs typeface="Roboto Light"/>
              </a:rPr>
              <a:t>projects </a:t>
            </a:r>
            <a:r>
              <a:rPr sz="3450" b="0" dirty="0">
                <a:latin typeface="Roboto Light"/>
                <a:cs typeface="Roboto Light"/>
              </a:rPr>
              <a:t>well</a:t>
            </a:r>
            <a:endParaRPr sz="3450">
              <a:latin typeface="Roboto Light"/>
              <a:cs typeface="Roboto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350">
              <a:latin typeface="Roboto Light"/>
              <a:cs typeface="Roboto Light"/>
            </a:endParaRPr>
          </a:p>
          <a:p>
            <a:pPr marL="33020" marR="170815">
              <a:lnSpc>
                <a:spcPct val="100400"/>
              </a:lnSpc>
            </a:pPr>
            <a:r>
              <a:rPr sz="3450" b="0" spc="-5" dirty="0">
                <a:latin typeface="Roboto Light"/>
                <a:cs typeface="Roboto Light"/>
              </a:rPr>
              <a:t>Eclipse </a:t>
            </a:r>
            <a:r>
              <a:rPr sz="3450" b="0" dirty="0">
                <a:latin typeface="Roboto Light"/>
                <a:cs typeface="Roboto Light"/>
              </a:rPr>
              <a:t>IDE also </a:t>
            </a:r>
            <a:r>
              <a:rPr sz="3450" b="0" spc="-5" dirty="0">
                <a:latin typeface="Roboto Light"/>
                <a:cs typeface="Roboto Light"/>
              </a:rPr>
              <a:t>provides the  </a:t>
            </a:r>
            <a:r>
              <a:rPr sz="3450" b="0" dirty="0">
                <a:latin typeface="Roboto Light"/>
                <a:cs typeface="Roboto Light"/>
              </a:rPr>
              <a:t>eclipse marketplace </a:t>
            </a:r>
            <a:r>
              <a:rPr sz="3450" b="0" spc="5" dirty="0">
                <a:latin typeface="Roboto Light"/>
                <a:cs typeface="Roboto Light"/>
              </a:rPr>
              <a:t>which </a:t>
            </a:r>
            <a:r>
              <a:rPr sz="3450" b="0" dirty="0">
                <a:latin typeface="Roboto Light"/>
                <a:cs typeface="Roboto Light"/>
              </a:rPr>
              <a:t>is </a:t>
            </a:r>
            <a:r>
              <a:rPr sz="3450" b="0" spc="5" dirty="0">
                <a:latin typeface="Roboto Light"/>
                <a:cs typeface="Roboto Light"/>
              </a:rPr>
              <a:t>a </a:t>
            </a:r>
            <a:r>
              <a:rPr sz="3450" b="0" spc="-5" dirty="0">
                <a:latin typeface="Roboto Light"/>
                <a:cs typeface="Roboto Light"/>
              </a:rPr>
              <a:t>free  </a:t>
            </a:r>
            <a:r>
              <a:rPr sz="3450" b="0" dirty="0">
                <a:latin typeface="Roboto Light"/>
                <a:cs typeface="Roboto Light"/>
              </a:rPr>
              <a:t>plugins manager </a:t>
            </a:r>
            <a:r>
              <a:rPr sz="3450" b="0" spc="5" dirty="0">
                <a:latin typeface="Roboto Light"/>
                <a:cs typeface="Roboto Light"/>
              </a:rPr>
              <a:t>which </a:t>
            </a:r>
            <a:r>
              <a:rPr sz="3450" b="0" spc="-5" dirty="0">
                <a:latin typeface="Roboto Light"/>
                <a:cs typeface="Roboto Light"/>
              </a:rPr>
              <a:t>provides  </a:t>
            </a:r>
            <a:r>
              <a:rPr sz="3450" b="0" dirty="0">
                <a:latin typeface="Roboto Light"/>
                <a:cs typeface="Roboto Light"/>
              </a:rPr>
              <a:t>1000+ plugins </a:t>
            </a:r>
            <a:r>
              <a:rPr sz="3450" b="0" spc="-5" dirty="0">
                <a:latin typeface="Roboto Light"/>
                <a:cs typeface="Roboto Light"/>
              </a:rPr>
              <a:t>provided </a:t>
            </a:r>
            <a:r>
              <a:rPr sz="3450" b="0" spc="-10" dirty="0">
                <a:latin typeface="Roboto Light"/>
                <a:cs typeface="Roboto Light"/>
              </a:rPr>
              <a:t>by </a:t>
            </a:r>
            <a:r>
              <a:rPr sz="3450" b="0" spc="-5" dirty="0">
                <a:latin typeface="Roboto Light"/>
                <a:cs typeface="Roboto Light"/>
              </a:rPr>
              <a:t>the  </a:t>
            </a:r>
            <a:r>
              <a:rPr sz="3450" b="0" dirty="0">
                <a:latin typeface="Roboto Light"/>
                <a:cs typeface="Roboto Light"/>
              </a:rPr>
              <a:t>eclipse community</a:t>
            </a:r>
            <a:r>
              <a:rPr sz="3450" b="0" spc="-5" dirty="0">
                <a:latin typeface="Roboto Light"/>
                <a:cs typeface="Roboto Light"/>
              </a:rPr>
              <a:t> itself.</a:t>
            </a:r>
            <a:endParaRPr sz="3450">
              <a:latin typeface="Roboto Light"/>
              <a:cs typeface="Roboto Ligh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69083" y="3601984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1772" y="0"/>
                </a:moveTo>
                <a:lnTo>
                  <a:pt x="0" y="0"/>
                </a:lnTo>
                <a:lnTo>
                  <a:pt x="0" y="261772"/>
                </a:lnTo>
                <a:lnTo>
                  <a:pt x="261772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F931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90025" y="7884576"/>
            <a:ext cx="262255" cy="262255"/>
          </a:xfrm>
          <a:custGeom>
            <a:avLst/>
            <a:gdLst/>
            <a:ahLst/>
            <a:cxnLst/>
            <a:rect l="l" t="t" r="r" b="b"/>
            <a:pathLst>
              <a:path w="262255" h="262254">
                <a:moveTo>
                  <a:pt x="261772" y="0"/>
                </a:moveTo>
                <a:lnTo>
                  <a:pt x="0" y="0"/>
                </a:lnTo>
                <a:lnTo>
                  <a:pt x="0" y="261772"/>
                </a:lnTo>
                <a:lnTo>
                  <a:pt x="261772" y="261772"/>
                </a:lnTo>
                <a:lnTo>
                  <a:pt x="261772" y="0"/>
                </a:lnTo>
                <a:close/>
              </a:path>
            </a:pathLst>
          </a:custGeom>
          <a:solidFill>
            <a:srgbClr val="FF931E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2702" y="670064"/>
            <a:ext cx="3500120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600" spc="-285" dirty="0">
                <a:solidFill>
                  <a:srgbClr val="FFC800"/>
                </a:solidFill>
                <a:latin typeface="Trebuchet MS"/>
                <a:cs typeface="Trebuchet MS"/>
              </a:rPr>
              <a:t>The</a:t>
            </a:r>
            <a:r>
              <a:rPr sz="6600" spc="-660" dirty="0">
                <a:solidFill>
                  <a:srgbClr val="FFC800"/>
                </a:solidFill>
                <a:latin typeface="Trebuchet MS"/>
                <a:cs typeface="Trebuchet MS"/>
              </a:rPr>
              <a:t> </a:t>
            </a:r>
            <a:r>
              <a:rPr sz="6600" spc="-290" dirty="0">
                <a:solidFill>
                  <a:srgbClr val="FFC800"/>
                </a:solidFill>
                <a:latin typeface="Trebuchet MS"/>
                <a:cs typeface="Trebuchet MS"/>
              </a:rPr>
              <a:t>Code: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0384" y="1769579"/>
            <a:ext cx="3665220" cy="83820"/>
          </a:xfrm>
          <a:custGeom>
            <a:avLst/>
            <a:gdLst/>
            <a:ahLst/>
            <a:cxnLst/>
            <a:rect l="l" t="t" r="r" b="b"/>
            <a:pathLst>
              <a:path w="3665220" h="83819">
                <a:moveTo>
                  <a:pt x="3664809" y="0"/>
                </a:moveTo>
                <a:lnTo>
                  <a:pt x="0" y="0"/>
                </a:lnTo>
                <a:lnTo>
                  <a:pt x="0" y="83767"/>
                </a:lnTo>
                <a:lnTo>
                  <a:pt x="3664809" y="83767"/>
                </a:lnTo>
                <a:lnTo>
                  <a:pt x="3664809" y="0"/>
                </a:lnTo>
                <a:close/>
              </a:path>
            </a:pathLst>
          </a:custGeom>
          <a:solidFill>
            <a:srgbClr val="FFC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533964" y="586369"/>
            <a:ext cx="15958185" cy="9970770"/>
            <a:chOff x="2533964" y="586369"/>
            <a:chExt cx="15958185" cy="9970770"/>
          </a:xfrm>
        </p:grpSpPr>
        <p:sp>
          <p:nvSpPr>
            <p:cNvPr id="5" name="object 5"/>
            <p:cNvSpPr/>
            <p:nvPr/>
          </p:nvSpPr>
          <p:spPr>
            <a:xfrm>
              <a:off x="2533964" y="2732901"/>
              <a:ext cx="15957618" cy="54448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916111" y="4628131"/>
              <a:ext cx="4754245" cy="387985"/>
            </a:xfrm>
            <a:custGeom>
              <a:avLst/>
              <a:gdLst/>
              <a:ahLst/>
              <a:cxnLst/>
              <a:rect l="l" t="t" r="r" b="b"/>
              <a:pathLst>
                <a:path w="4754245" h="387985">
                  <a:moveTo>
                    <a:pt x="4562290" y="387422"/>
                  </a:moveTo>
                  <a:lnTo>
                    <a:pt x="191491" y="387422"/>
                  </a:lnTo>
                  <a:lnTo>
                    <a:pt x="147584" y="382365"/>
                  </a:lnTo>
                  <a:lnTo>
                    <a:pt x="107279" y="367959"/>
                  </a:lnTo>
                  <a:lnTo>
                    <a:pt x="71724" y="345353"/>
                  </a:lnTo>
                  <a:lnTo>
                    <a:pt x="42069" y="315698"/>
                  </a:lnTo>
                  <a:lnTo>
                    <a:pt x="19463" y="280143"/>
                  </a:lnTo>
                  <a:lnTo>
                    <a:pt x="5057" y="239837"/>
                  </a:lnTo>
                  <a:lnTo>
                    <a:pt x="0" y="195931"/>
                  </a:lnTo>
                  <a:lnTo>
                    <a:pt x="0" y="191491"/>
                  </a:lnTo>
                  <a:lnTo>
                    <a:pt x="5057" y="147584"/>
                  </a:lnTo>
                  <a:lnTo>
                    <a:pt x="19463" y="107279"/>
                  </a:lnTo>
                  <a:lnTo>
                    <a:pt x="42069" y="71724"/>
                  </a:lnTo>
                  <a:lnTo>
                    <a:pt x="71724" y="42069"/>
                  </a:lnTo>
                  <a:lnTo>
                    <a:pt x="107279" y="19463"/>
                  </a:lnTo>
                  <a:lnTo>
                    <a:pt x="147584" y="5057"/>
                  </a:lnTo>
                  <a:lnTo>
                    <a:pt x="191491" y="0"/>
                  </a:lnTo>
                  <a:lnTo>
                    <a:pt x="4562290" y="0"/>
                  </a:lnTo>
                  <a:lnTo>
                    <a:pt x="4606197" y="5057"/>
                  </a:lnTo>
                  <a:lnTo>
                    <a:pt x="4646502" y="19463"/>
                  </a:lnTo>
                  <a:lnTo>
                    <a:pt x="4682057" y="42069"/>
                  </a:lnTo>
                  <a:lnTo>
                    <a:pt x="4711712" y="71724"/>
                  </a:lnTo>
                  <a:lnTo>
                    <a:pt x="4734318" y="107279"/>
                  </a:lnTo>
                  <a:lnTo>
                    <a:pt x="4748724" y="147584"/>
                  </a:lnTo>
                  <a:lnTo>
                    <a:pt x="4753781" y="191491"/>
                  </a:lnTo>
                  <a:lnTo>
                    <a:pt x="4753781" y="195931"/>
                  </a:lnTo>
                  <a:lnTo>
                    <a:pt x="4748724" y="239837"/>
                  </a:lnTo>
                  <a:lnTo>
                    <a:pt x="4734318" y="280143"/>
                  </a:lnTo>
                  <a:lnTo>
                    <a:pt x="4711712" y="315698"/>
                  </a:lnTo>
                  <a:lnTo>
                    <a:pt x="4682057" y="345353"/>
                  </a:lnTo>
                  <a:lnTo>
                    <a:pt x="4646502" y="367959"/>
                  </a:lnTo>
                  <a:lnTo>
                    <a:pt x="4606197" y="382365"/>
                  </a:lnTo>
                  <a:lnTo>
                    <a:pt x="4562290" y="387422"/>
                  </a:lnTo>
                  <a:close/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31169" y="586369"/>
              <a:ext cx="0" cy="4041775"/>
            </a:xfrm>
            <a:custGeom>
              <a:avLst/>
              <a:gdLst/>
              <a:ahLst/>
              <a:cxnLst/>
              <a:rect l="l" t="t" r="r" b="b"/>
              <a:pathLst>
                <a:path h="4041775">
                  <a:moveTo>
                    <a:pt x="0" y="4041761"/>
                  </a:moveTo>
                  <a:lnTo>
                    <a:pt x="0" y="0"/>
                  </a:lnTo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094085" y="5020789"/>
              <a:ext cx="12544425" cy="2073275"/>
            </a:xfrm>
            <a:custGeom>
              <a:avLst/>
              <a:gdLst/>
              <a:ahLst/>
              <a:cxnLst/>
              <a:rect l="l" t="t" r="r" b="b"/>
              <a:pathLst>
                <a:path w="12544425" h="2073275">
                  <a:moveTo>
                    <a:pt x="12352608" y="2073235"/>
                  </a:moveTo>
                  <a:lnTo>
                    <a:pt x="191512" y="2073235"/>
                  </a:lnTo>
                  <a:lnTo>
                    <a:pt x="147604" y="2068177"/>
                  </a:lnTo>
                  <a:lnTo>
                    <a:pt x="107296" y="2053771"/>
                  </a:lnTo>
                  <a:lnTo>
                    <a:pt x="71736" y="2031166"/>
                  </a:lnTo>
                  <a:lnTo>
                    <a:pt x="42077" y="2001511"/>
                  </a:lnTo>
                  <a:lnTo>
                    <a:pt x="19467" y="1965956"/>
                  </a:lnTo>
                  <a:lnTo>
                    <a:pt x="5058" y="1925650"/>
                  </a:lnTo>
                  <a:lnTo>
                    <a:pt x="0" y="1881743"/>
                  </a:lnTo>
                  <a:lnTo>
                    <a:pt x="0" y="191491"/>
                  </a:lnTo>
                  <a:lnTo>
                    <a:pt x="5058" y="147584"/>
                  </a:lnTo>
                  <a:lnTo>
                    <a:pt x="19467" y="107279"/>
                  </a:lnTo>
                  <a:lnTo>
                    <a:pt x="42077" y="71724"/>
                  </a:lnTo>
                  <a:lnTo>
                    <a:pt x="71736" y="42069"/>
                  </a:lnTo>
                  <a:lnTo>
                    <a:pt x="107296" y="19463"/>
                  </a:lnTo>
                  <a:lnTo>
                    <a:pt x="147604" y="5057"/>
                  </a:lnTo>
                  <a:lnTo>
                    <a:pt x="191512" y="0"/>
                  </a:lnTo>
                  <a:lnTo>
                    <a:pt x="12352608" y="0"/>
                  </a:lnTo>
                  <a:lnTo>
                    <a:pt x="12396514" y="5057"/>
                  </a:lnTo>
                  <a:lnTo>
                    <a:pt x="12436820" y="19463"/>
                  </a:lnTo>
                  <a:lnTo>
                    <a:pt x="12472375" y="42069"/>
                  </a:lnTo>
                  <a:lnTo>
                    <a:pt x="12502030" y="71724"/>
                  </a:lnTo>
                  <a:lnTo>
                    <a:pt x="12524635" y="107279"/>
                  </a:lnTo>
                  <a:lnTo>
                    <a:pt x="12539042" y="147584"/>
                  </a:lnTo>
                  <a:lnTo>
                    <a:pt x="12544099" y="191491"/>
                  </a:lnTo>
                  <a:lnTo>
                    <a:pt x="12544099" y="1881743"/>
                  </a:lnTo>
                  <a:lnTo>
                    <a:pt x="12539042" y="1925650"/>
                  </a:lnTo>
                  <a:lnTo>
                    <a:pt x="12524635" y="1965956"/>
                  </a:lnTo>
                  <a:lnTo>
                    <a:pt x="12502030" y="2001511"/>
                  </a:lnTo>
                  <a:lnTo>
                    <a:pt x="12472375" y="2031166"/>
                  </a:lnTo>
                  <a:lnTo>
                    <a:pt x="12436820" y="2053771"/>
                  </a:lnTo>
                  <a:lnTo>
                    <a:pt x="12396514" y="2068177"/>
                  </a:lnTo>
                  <a:lnTo>
                    <a:pt x="12352608" y="2073235"/>
                  </a:lnTo>
                  <a:close/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58987" y="7104495"/>
              <a:ext cx="0" cy="3452495"/>
            </a:xfrm>
            <a:custGeom>
              <a:avLst/>
              <a:gdLst/>
              <a:ahLst/>
              <a:cxnLst/>
              <a:rect l="l" t="t" r="r" b="b"/>
              <a:pathLst>
                <a:path h="3452495">
                  <a:moveTo>
                    <a:pt x="0" y="0"/>
                  </a:moveTo>
                  <a:lnTo>
                    <a:pt x="0" y="3452418"/>
                  </a:lnTo>
                </a:path>
              </a:pathLst>
            </a:custGeom>
            <a:ln w="31412">
              <a:solidFill>
                <a:srgbClr val="F15A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251057" y="586369"/>
              <a:ext cx="262255" cy="262255"/>
            </a:xfrm>
            <a:custGeom>
              <a:avLst/>
              <a:gdLst/>
              <a:ahLst/>
              <a:cxnLst/>
              <a:rect l="l" t="t" r="r" b="b"/>
              <a:pathLst>
                <a:path w="262254" h="262255">
                  <a:moveTo>
                    <a:pt x="261772" y="0"/>
                  </a:moveTo>
                  <a:lnTo>
                    <a:pt x="0" y="0"/>
                  </a:lnTo>
                  <a:lnTo>
                    <a:pt x="0" y="261772"/>
                  </a:lnTo>
                  <a:lnTo>
                    <a:pt x="261772" y="261772"/>
                  </a:lnTo>
                  <a:lnTo>
                    <a:pt x="261772" y="0"/>
                  </a:lnTo>
                  <a:close/>
                </a:path>
              </a:pathLst>
            </a:custGeom>
            <a:solidFill>
              <a:srgbClr val="F15A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8756236" y="365822"/>
            <a:ext cx="9234170" cy="2136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5"/>
              </a:spcBef>
            </a:pPr>
            <a:r>
              <a:rPr spc="-20" dirty="0"/>
              <a:t>We </a:t>
            </a:r>
            <a:r>
              <a:rPr spc="15" dirty="0"/>
              <a:t>start </a:t>
            </a:r>
            <a:r>
              <a:rPr dirty="0"/>
              <a:t>with </a:t>
            </a:r>
            <a:r>
              <a:rPr spc="-5" dirty="0"/>
              <a:t>creating </a:t>
            </a:r>
            <a:r>
              <a:rPr spc="5" dirty="0"/>
              <a:t>a </a:t>
            </a:r>
            <a:r>
              <a:rPr spc="-5" dirty="0"/>
              <a:t>constructor </a:t>
            </a:r>
            <a:r>
              <a:rPr dirty="0"/>
              <a:t>for our  </a:t>
            </a:r>
            <a:r>
              <a:rPr spc="-5" dirty="0"/>
              <a:t>Search </a:t>
            </a:r>
            <a:r>
              <a:rPr dirty="0"/>
              <a:t>meaning class </a:t>
            </a:r>
            <a:r>
              <a:rPr spc="5" dirty="0"/>
              <a:t>whose </a:t>
            </a:r>
            <a:r>
              <a:rPr spc="-5" dirty="0"/>
              <a:t>instance </a:t>
            </a:r>
            <a:r>
              <a:rPr dirty="0"/>
              <a:t>is used  </a:t>
            </a:r>
            <a:r>
              <a:rPr spc="-15" dirty="0"/>
              <a:t>to </a:t>
            </a:r>
            <a:r>
              <a:rPr spc="5" dirty="0"/>
              <a:t>acces </a:t>
            </a:r>
            <a:r>
              <a:rPr dirty="0"/>
              <a:t>the </a:t>
            </a:r>
            <a:r>
              <a:rPr spc="5" dirty="0"/>
              <a:t>data we </a:t>
            </a:r>
            <a:r>
              <a:rPr dirty="0"/>
              <a:t>get </a:t>
            </a:r>
            <a:r>
              <a:rPr spc="-10" dirty="0"/>
              <a:t>from </a:t>
            </a:r>
            <a:r>
              <a:rPr dirty="0"/>
              <a:t>the </a:t>
            </a:r>
            <a:r>
              <a:rPr spc="-5" dirty="0"/>
              <a:t>request </a:t>
            </a:r>
            <a:r>
              <a:rPr spc="-15" dirty="0"/>
              <a:t>to </a:t>
            </a:r>
            <a:r>
              <a:rPr spc="-5" dirty="0"/>
              <a:t>the  </a:t>
            </a:r>
            <a:r>
              <a:rPr spc="5" dirty="0"/>
              <a:t>API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993253" y="8260995"/>
            <a:ext cx="12289790" cy="266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95400">
              <a:lnSpc>
                <a:spcPct val="100400"/>
              </a:lnSpc>
              <a:spcBef>
                <a:spcPts val="95"/>
              </a:spcBef>
            </a:pPr>
            <a:r>
              <a:rPr sz="3450" b="0" spc="-20" dirty="0">
                <a:latin typeface="Roboto Light"/>
                <a:cs typeface="Roboto Light"/>
              </a:rPr>
              <a:t>We </a:t>
            </a:r>
            <a:r>
              <a:rPr sz="3450" b="0" dirty="0">
                <a:latin typeface="Roboto Light"/>
                <a:cs typeface="Roboto Light"/>
              </a:rPr>
              <a:t>then </a:t>
            </a:r>
            <a:r>
              <a:rPr sz="3450" b="0" spc="-5" dirty="0">
                <a:latin typeface="Roboto Light"/>
                <a:cs typeface="Roboto Light"/>
              </a:rPr>
              <a:t>create </a:t>
            </a:r>
            <a:r>
              <a:rPr sz="3450" b="0" spc="5" dirty="0">
                <a:latin typeface="Roboto Light"/>
                <a:cs typeface="Roboto Light"/>
              </a:rPr>
              <a:t>an HttpRequest </a:t>
            </a:r>
            <a:r>
              <a:rPr sz="3450" b="0" dirty="0">
                <a:latin typeface="Roboto Light"/>
                <a:cs typeface="Roboto Light"/>
              </a:rPr>
              <a:t>Object </a:t>
            </a:r>
            <a:r>
              <a:rPr sz="3450" b="0" spc="5" dirty="0">
                <a:latin typeface="Roboto Light"/>
                <a:cs typeface="Roboto Light"/>
              </a:rPr>
              <a:t>which </a:t>
            </a:r>
            <a:r>
              <a:rPr sz="3450" b="0" dirty="0">
                <a:latin typeface="Roboto Light"/>
                <a:cs typeface="Roboto Light"/>
              </a:rPr>
              <a:t>is </a:t>
            </a:r>
            <a:r>
              <a:rPr sz="3450" b="0" spc="5" dirty="0">
                <a:latin typeface="Roboto Light"/>
                <a:cs typeface="Roboto Light"/>
              </a:rPr>
              <a:t>a </a:t>
            </a:r>
            <a:r>
              <a:rPr sz="3450" b="0" dirty="0">
                <a:latin typeface="Roboto Light"/>
                <a:cs typeface="Roboto Light"/>
              </a:rPr>
              <a:t>class </a:t>
            </a:r>
            <a:r>
              <a:rPr sz="3450" b="0" spc="-5" dirty="0">
                <a:latin typeface="Roboto Light"/>
                <a:cs typeface="Roboto Light"/>
              </a:rPr>
              <a:t>of  </a:t>
            </a:r>
            <a:r>
              <a:rPr sz="3450" b="0" dirty="0">
                <a:latin typeface="Roboto Light"/>
                <a:cs typeface="Roboto Light"/>
              </a:rPr>
              <a:t>out org.Json </a:t>
            </a:r>
            <a:r>
              <a:rPr sz="3450" b="0" spc="5" dirty="0">
                <a:latin typeface="Roboto Light"/>
                <a:cs typeface="Roboto Light"/>
              </a:rPr>
              <a:t>dependency </a:t>
            </a:r>
            <a:r>
              <a:rPr sz="3450" b="0" spc="-15" dirty="0">
                <a:latin typeface="Roboto Light"/>
                <a:cs typeface="Roboto Light"/>
              </a:rPr>
              <a:t>to </a:t>
            </a:r>
            <a:r>
              <a:rPr sz="3450" b="0" spc="-5" dirty="0">
                <a:latin typeface="Roboto Light"/>
                <a:cs typeface="Roboto Light"/>
              </a:rPr>
              <a:t>create </a:t>
            </a:r>
            <a:r>
              <a:rPr sz="3450" b="0" spc="5" dirty="0">
                <a:latin typeface="Roboto Light"/>
                <a:cs typeface="Roboto Light"/>
              </a:rPr>
              <a:t>a </a:t>
            </a:r>
            <a:r>
              <a:rPr sz="3450" b="0" spc="-5" dirty="0">
                <a:latin typeface="Roboto Light"/>
                <a:cs typeface="Roboto Light"/>
              </a:rPr>
              <a:t>client </a:t>
            </a:r>
            <a:r>
              <a:rPr sz="3450" b="0" spc="-15" dirty="0">
                <a:latin typeface="Roboto Light"/>
                <a:cs typeface="Roboto Light"/>
              </a:rPr>
              <a:t>to </a:t>
            </a:r>
            <a:r>
              <a:rPr sz="3450" b="0" dirty="0">
                <a:latin typeface="Roboto Light"/>
                <a:cs typeface="Roboto Light"/>
              </a:rPr>
              <a:t>send </a:t>
            </a:r>
            <a:r>
              <a:rPr sz="3450" b="0" spc="5" dirty="0">
                <a:latin typeface="Roboto Light"/>
                <a:cs typeface="Roboto Light"/>
              </a:rPr>
              <a:t>and  </a:t>
            </a:r>
            <a:r>
              <a:rPr sz="3450" b="0" spc="-5" dirty="0">
                <a:latin typeface="Roboto Light"/>
                <a:cs typeface="Roboto Light"/>
              </a:rPr>
              <a:t>receives </a:t>
            </a:r>
            <a:r>
              <a:rPr sz="3450" b="0" spc="5" dirty="0">
                <a:latin typeface="Roboto Light"/>
                <a:cs typeface="Roboto Light"/>
              </a:rPr>
              <a:t>data </a:t>
            </a:r>
            <a:r>
              <a:rPr sz="3450" b="0" spc="-10" dirty="0">
                <a:latin typeface="Roboto Light"/>
                <a:cs typeface="Roboto Light"/>
              </a:rPr>
              <a:t>over </a:t>
            </a:r>
            <a:r>
              <a:rPr sz="3450" b="0" spc="5" dirty="0">
                <a:latin typeface="Roboto Light"/>
                <a:cs typeface="Roboto Light"/>
              </a:rPr>
              <a:t>Http and </a:t>
            </a:r>
            <a:r>
              <a:rPr sz="3450" b="0" dirty="0">
                <a:latin typeface="Roboto Light"/>
                <a:cs typeface="Roboto Light"/>
              </a:rPr>
              <a:t>maintain </a:t>
            </a:r>
            <a:r>
              <a:rPr sz="3450" b="0" spc="5" dirty="0">
                <a:latin typeface="Roboto Light"/>
                <a:cs typeface="Roboto Light"/>
              </a:rPr>
              <a:t>a </a:t>
            </a:r>
            <a:r>
              <a:rPr sz="3450" b="0" dirty="0">
                <a:latin typeface="Roboto Light"/>
                <a:cs typeface="Roboto Light"/>
              </a:rPr>
              <a:t>connection </a:t>
            </a:r>
            <a:r>
              <a:rPr sz="3450" b="0" spc="-10" dirty="0">
                <a:latin typeface="Roboto Light"/>
                <a:cs typeface="Roboto Light"/>
              </a:rPr>
              <a:t>to</a:t>
            </a:r>
            <a:r>
              <a:rPr sz="3450" b="0" spc="-65" dirty="0">
                <a:latin typeface="Roboto Light"/>
                <a:cs typeface="Roboto Light"/>
              </a:rPr>
              <a:t> </a:t>
            </a:r>
            <a:r>
              <a:rPr sz="3450" b="0" spc="-5" dirty="0">
                <a:latin typeface="Roboto Light"/>
                <a:cs typeface="Roboto Light"/>
              </a:rPr>
              <a:t>the</a:t>
            </a:r>
            <a:endParaRPr sz="3450">
              <a:latin typeface="Roboto Light"/>
              <a:cs typeface="Roboto Light"/>
            </a:endParaRPr>
          </a:p>
          <a:p>
            <a:pPr marL="12700" marR="5080">
              <a:lnSpc>
                <a:spcPts val="4160"/>
              </a:lnSpc>
              <a:spcBef>
                <a:spcPts val="135"/>
              </a:spcBef>
            </a:pPr>
            <a:r>
              <a:rPr sz="3450" b="0" spc="5" dirty="0">
                <a:latin typeface="Roboto Light"/>
                <a:cs typeface="Roboto Light"/>
              </a:rPr>
              <a:t>API </a:t>
            </a:r>
            <a:r>
              <a:rPr sz="3450" b="0" spc="-30" dirty="0">
                <a:latin typeface="Roboto Light"/>
                <a:cs typeface="Roboto Light"/>
              </a:rPr>
              <a:t>server. </a:t>
            </a:r>
            <a:r>
              <a:rPr sz="3450" b="0" spc="-20" dirty="0">
                <a:latin typeface="Roboto Light"/>
                <a:cs typeface="Roboto Light"/>
              </a:rPr>
              <a:t>We </a:t>
            </a:r>
            <a:r>
              <a:rPr sz="3450" b="0" dirty="0">
                <a:latin typeface="Roboto Light"/>
                <a:cs typeface="Roboto Light"/>
              </a:rPr>
              <a:t>then </a:t>
            </a:r>
            <a:r>
              <a:rPr sz="3450" b="0" spc="-15" dirty="0">
                <a:latin typeface="Roboto Light"/>
                <a:cs typeface="Roboto Light"/>
              </a:rPr>
              <a:t>store </a:t>
            </a:r>
            <a:r>
              <a:rPr sz="3450" b="0" dirty="0">
                <a:latin typeface="Roboto Light"/>
                <a:cs typeface="Roboto Light"/>
              </a:rPr>
              <a:t>the JSON response in </a:t>
            </a:r>
            <a:r>
              <a:rPr sz="3450" b="0" spc="5" dirty="0">
                <a:latin typeface="Roboto Light"/>
                <a:cs typeface="Roboto Light"/>
              </a:rPr>
              <a:t>a HttpResponse  </a:t>
            </a:r>
            <a:r>
              <a:rPr sz="3450" b="0" dirty="0">
                <a:latin typeface="Roboto Light"/>
                <a:cs typeface="Roboto Light"/>
              </a:rPr>
              <a:t>Object pf type</a:t>
            </a:r>
            <a:r>
              <a:rPr sz="3450" b="0" spc="-15" dirty="0">
                <a:latin typeface="Roboto Light"/>
                <a:cs typeface="Roboto Light"/>
              </a:rPr>
              <a:t> </a:t>
            </a:r>
            <a:r>
              <a:rPr sz="3450" b="0" spc="-5" dirty="0">
                <a:latin typeface="Roboto Light"/>
                <a:cs typeface="Roboto Light"/>
              </a:rPr>
              <a:t>String.</a:t>
            </a:r>
            <a:endParaRPr sz="3450">
              <a:latin typeface="Roboto Light"/>
              <a:cs typeface="Robot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Submitted By: Team JHeads</vt:lpstr>
      <vt:lpstr>Table of Contents</vt:lpstr>
      <vt:lpstr>Introduction</vt:lpstr>
      <vt:lpstr>The Java Programming  Language</vt:lpstr>
      <vt:lpstr>A Little About OpenJDK</vt:lpstr>
      <vt:lpstr>JavaFX and org.Json</vt:lpstr>
      <vt:lpstr>The Integrated Development  Environment (IDE)</vt:lpstr>
      <vt:lpstr>We start with creating a constructor for our  Search meaning class whose instance is used  to acces the data we get from the request to the  API</vt:lpstr>
      <vt:lpstr>Getting the Response and  Parsing the JSON</vt:lpstr>
      <vt:lpstr>Creating the UI</vt:lpstr>
      <vt:lpstr>We define a start function which is  automatically called when starting  the GUI which provides what to show.</vt:lpstr>
      <vt:lpstr>We then write the handle function which  sets the text of the UI according to the  results we receive from the  SearchMeaning class by using an  instance of it.</vt:lpstr>
      <vt:lpstr>Specifications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Presentation_java</dc:title>
  <cp:revision>3</cp:revision>
  <dcterms:created xsi:type="dcterms:W3CDTF">2022-09-15T08:23:34Z</dcterms:created>
  <dcterms:modified xsi:type="dcterms:W3CDTF">2022-09-15T08:29:22Z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2022-09-15T00:00:00Z</vt:filetime>
  </property>
  <property fmtid="{D5CDD505-2E9C-101B-9397-08002B2CF9AE}" pid="3" name="Creator">
    <vt:lpwstr>Adobe Illustrator 26.1 (Windows)</vt:lpwstr>
  </property>
  <property fmtid="{D5CDD505-2E9C-101B-9397-08002B2CF9AE}" pid="4" name="LastSaved">
    <vt:filetime>2022-09-15T00:00:00Z</vt:filetime>
  </property>
</Properties>
</file>