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4084A-EF3B-42E4-8B70-D58DB555515B}" v="692" dt="2024-01-10T13:15:39.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8" /><Relationship Type="http://schemas.microsoft.com/office/2015/10/relationships/revisionInfo" Target="revisionInfo.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tableStyles" Target="tableStyles.xml" Id="rId11" /><Relationship Type="http://schemas.openxmlformats.org/officeDocument/2006/relationships/slide" Target="slides/slide4.xml" Id="rId5" /><Relationship Type="http://schemas.openxmlformats.org/officeDocument/2006/relationships/theme" Target="theme/theme1.xml" Id="rId10" /><Relationship Type="http://schemas.openxmlformats.org/officeDocument/2006/relationships/slide" Target="slides/slide3.xml" Id="rId4" /><Relationship Type="http://schemas.openxmlformats.org/officeDocument/2006/relationships/viewProps" Target="viewProps.xml" Id="rId9"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January 10,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09622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January 10,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9170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January 10,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31413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January 10,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8901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January 10,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286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January 10,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4858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January 10,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9899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January 10,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2146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January 10,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998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January 10,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4027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January 10,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7090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January 10,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93659388"/>
      </p:ext>
    </p:extLst>
  </p:cSld>
  <p:clrMap bg1="dk1" tx1="lt1" bg2="dk2"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5" name="Freeform: Shape 14">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TextBox 4">
            <a:extLst>
              <a:ext uri="{FF2B5EF4-FFF2-40B4-BE49-F238E27FC236}">
                <a16:creationId xmlns:a16="http://schemas.microsoft.com/office/drawing/2014/main" id="{6E00AB1F-9DAC-583A-EB5C-B5D73BDC28AE}"/>
              </a:ext>
            </a:extLst>
          </p:cNvPr>
          <p:cNvSpPr txBox="1"/>
          <p:nvPr/>
        </p:nvSpPr>
        <p:spPr>
          <a:xfrm>
            <a:off x="550864" y="549275"/>
            <a:ext cx="3565524" cy="3034657"/>
          </a:xfrm>
          <a:prstGeom prst="rect">
            <a:avLst/>
          </a:prstGeom>
        </p:spPr>
        <p:txBody>
          <a:bodyPr rot="0" spcFirstLastPara="0" vertOverflow="overflow" horzOverflow="overflow" vert="horz" wrap="square" lIns="0" tIns="0" rIns="0" bIns="0" numCol="1" spcCol="0" rtlCol="0" fromWordArt="0" anchor="b" anchorCtr="0" forceAA="0" compatLnSpc="1">
            <a:prstTxWarp prst="textNoShape">
              <a:avLst/>
            </a:prstTxWarp>
            <a:normAutofit/>
          </a:bodyPr>
          <a:lstStyle/>
          <a:p>
            <a:pPr>
              <a:spcBef>
                <a:spcPct val="0"/>
              </a:spcBef>
              <a:spcAft>
                <a:spcPts val="600"/>
              </a:spcAft>
            </a:pPr>
            <a:r>
              <a:rPr lang="en-US" sz="4800" dirty="0">
                <a:latin typeface="+mj-lt"/>
                <a:ea typeface="+mj-ea"/>
                <a:cs typeface="+mj-cs"/>
              </a:rPr>
              <a:t>IPL </a:t>
            </a:r>
            <a:r>
              <a:rPr lang="en-US" sz="4800" dirty="0">
                <a:latin typeface="Avenir Next LT Pro"/>
                <a:ea typeface="+mj-ea"/>
                <a:cs typeface="Calibri Light"/>
              </a:rPr>
              <a:t>DATASET</a:t>
            </a:r>
            <a:r>
              <a:rPr lang="en-US" sz="4800" dirty="0">
                <a:latin typeface="+mj-lt"/>
                <a:ea typeface="+mj-ea"/>
                <a:cs typeface="+mj-cs"/>
              </a:rPr>
              <a:t> PROJECT 06</a:t>
            </a:r>
          </a:p>
        </p:txBody>
      </p:sp>
      <p:grpSp>
        <p:nvGrpSpPr>
          <p:cNvPr id="18" name="Group 17">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9"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group of men holding bats&#10;&#10;Description automatically generated">
            <a:extLst>
              <a:ext uri="{FF2B5EF4-FFF2-40B4-BE49-F238E27FC236}">
                <a16:creationId xmlns:a16="http://schemas.microsoft.com/office/drawing/2014/main" id="{84581DAD-8210-5D85-46C5-5C88A2887FB1}"/>
              </a:ext>
            </a:extLst>
          </p:cNvPr>
          <p:cNvPicPr>
            <a:picLocks noChangeAspect="1"/>
          </p:cNvPicPr>
          <p:nvPr/>
        </p:nvPicPr>
        <p:blipFill rotWithShape="1">
          <a:blip r:embed="rId2"/>
          <a:srcRect r="-42" b="-1370"/>
          <a:stretch/>
        </p:blipFill>
        <p:spPr>
          <a:xfrm>
            <a:off x="4353285" y="961840"/>
            <a:ext cx="7348455" cy="4653768"/>
          </a:xfrm>
          <a:custGeom>
            <a:avLst/>
            <a:gdLst/>
            <a:ahLst/>
            <a:cxnLst/>
            <a:rect l="l" t="t" r="r" b="b"/>
            <a:pathLst>
              <a:path w="7345363" h="5761037">
                <a:moveTo>
                  <a:pt x="0" y="0"/>
                </a:moveTo>
                <a:lnTo>
                  <a:pt x="7345363" y="0"/>
                </a:lnTo>
                <a:lnTo>
                  <a:pt x="7345363" y="5761037"/>
                </a:lnTo>
                <a:lnTo>
                  <a:pt x="0" y="5761037"/>
                </a:lnTo>
                <a:close/>
              </a:path>
            </a:pathLst>
          </a:custGeom>
        </p:spPr>
      </p:pic>
      <p:pic>
        <p:nvPicPr>
          <p:cNvPr id="8" name="Picture 7" descr="A red ball with white stitching&#10;&#10;Description automatically generated">
            <a:extLst>
              <a:ext uri="{FF2B5EF4-FFF2-40B4-BE49-F238E27FC236}">
                <a16:creationId xmlns:a16="http://schemas.microsoft.com/office/drawing/2014/main" id="{5319BCAF-DF47-49AD-4E1F-2AEF453E5228}"/>
              </a:ext>
            </a:extLst>
          </p:cNvPr>
          <p:cNvPicPr>
            <a:picLocks noChangeAspect="1"/>
          </p:cNvPicPr>
          <p:nvPr/>
        </p:nvPicPr>
        <p:blipFill>
          <a:blip r:embed="rId3"/>
          <a:stretch>
            <a:fillRect/>
          </a:stretch>
        </p:blipFill>
        <p:spPr>
          <a:xfrm>
            <a:off x="11162492" y="5898042"/>
            <a:ext cx="650037" cy="683465"/>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ircle: Hollow 1">
            <a:extLst>
              <a:ext uri="{FF2B5EF4-FFF2-40B4-BE49-F238E27FC236}">
                <a16:creationId xmlns:a16="http://schemas.microsoft.com/office/drawing/2014/main" id="{5A584E3B-3608-9DF5-58DD-888AF867DBA7}"/>
              </a:ext>
            </a:extLst>
          </p:cNvPr>
          <p:cNvSpPr/>
          <p:nvPr/>
        </p:nvSpPr>
        <p:spPr>
          <a:xfrm>
            <a:off x="1621276" y="1248383"/>
            <a:ext cx="445698" cy="460075"/>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ircle: Hollow 2">
            <a:extLst>
              <a:ext uri="{FF2B5EF4-FFF2-40B4-BE49-F238E27FC236}">
                <a16:creationId xmlns:a16="http://schemas.microsoft.com/office/drawing/2014/main" id="{F7AA365C-AD63-C256-3DF9-1F49259CFC4E}"/>
              </a:ext>
            </a:extLst>
          </p:cNvPr>
          <p:cNvSpPr/>
          <p:nvPr/>
        </p:nvSpPr>
        <p:spPr>
          <a:xfrm>
            <a:off x="1621276" y="3376231"/>
            <a:ext cx="445698" cy="460075"/>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ircle: Hollow 3">
            <a:extLst>
              <a:ext uri="{FF2B5EF4-FFF2-40B4-BE49-F238E27FC236}">
                <a16:creationId xmlns:a16="http://schemas.microsoft.com/office/drawing/2014/main" id="{C9B9761C-DF93-8C84-CD3A-A50A9CF81874}"/>
              </a:ext>
            </a:extLst>
          </p:cNvPr>
          <p:cNvSpPr/>
          <p:nvPr/>
        </p:nvSpPr>
        <p:spPr>
          <a:xfrm>
            <a:off x="1621274" y="4454532"/>
            <a:ext cx="445698" cy="460075"/>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Circle: Hollow 4">
            <a:extLst>
              <a:ext uri="{FF2B5EF4-FFF2-40B4-BE49-F238E27FC236}">
                <a16:creationId xmlns:a16="http://schemas.microsoft.com/office/drawing/2014/main" id="{47F654E7-1003-4C24-5085-5DF43C89ED46}"/>
              </a:ext>
            </a:extLst>
          </p:cNvPr>
          <p:cNvSpPr/>
          <p:nvPr/>
        </p:nvSpPr>
        <p:spPr>
          <a:xfrm>
            <a:off x="1621274" y="2312306"/>
            <a:ext cx="445698" cy="460075"/>
          </a:xfrm>
          <a:prstGeom prst="don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360CC8A7-5374-FE1E-E4A3-6FD09FD7BE08}"/>
              </a:ext>
            </a:extLst>
          </p:cNvPr>
          <p:cNvSpPr txBox="1"/>
          <p:nvPr/>
        </p:nvSpPr>
        <p:spPr>
          <a:xfrm>
            <a:off x="2410501" y="1178637"/>
            <a:ext cx="6420255" cy="58477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i="1" dirty="0">
                <a:solidFill>
                  <a:schemeClr val="tx1"/>
                </a:solidFill>
                <a:latin typeface="Calibri Light"/>
                <a:cs typeface="Calibri Light"/>
              </a:rPr>
              <a:t>INTRODCTION.</a:t>
            </a:r>
          </a:p>
        </p:txBody>
      </p:sp>
      <p:sp>
        <p:nvSpPr>
          <p:cNvPr id="8" name="TextBox 7">
            <a:extLst>
              <a:ext uri="{FF2B5EF4-FFF2-40B4-BE49-F238E27FC236}">
                <a16:creationId xmlns:a16="http://schemas.microsoft.com/office/drawing/2014/main" id="{734D61C2-7141-6CA2-85C7-45CDB80C2F8D}"/>
              </a:ext>
            </a:extLst>
          </p:cNvPr>
          <p:cNvSpPr txBox="1"/>
          <p:nvPr/>
        </p:nvSpPr>
        <p:spPr>
          <a:xfrm>
            <a:off x="2410500" y="2242561"/>
            <a:ext cx="6420255" cy="58477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dirty="0">
                <a:solidFill>
                  <a:schemeClr val="tx1"/>
                </a:solidFill>
                <a:latin typeface="Calibri Light"/>
                <a:cs typeface="Calibri Light"/>
              </a:rPr>
              <a:t>PROJECT DETAILS.</a:t>
            </a:r>
          </a:p>
        </p:txBody>
      </p:sp>
      <p:sp>
        <p:nvSpPr>
          <p:cNvPr id="9" name="TextBox 8">
            <a:extLst>
              <a:ext uri="{FF2B5EF4-FFF2-40B4-BE49-F238E27FC236}">
                <a16:creationId xmlns:a16="http://schemas.microsoft.com/office/drawing/2014/main" id="{DF8627CE-EEC4-9448-2A66-4AEFC4C3E4DA}"/>
              </a:ext>
            </a:extLst>
          </p:cNvPr>
          <p:cNvSpPr txBox="1"/>
          <p:nvPr/>
        </p:nvSpPr>
        <p:spPr>
          <a:xfrm>
            <a:off x="2410501" y="3306486"/>
            <a:ext cx="6420255" cy="58477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i="1" dirty="0">
                <a:solidFill>
                  <a:schemeClr val="tx1"/>
                </a:solidFill>
                <a:latin typeface="Calibri Light"/>
                <a:cs typeface="Calibri Light"/>
              </a:rPr>
              <a:t>CONCLUSION.</a:t>
            </a:r>
          </a:p>
        </p:txBody>
      </p:sp>
      <p:sp>
        <p:nvSpPr>
          <p:cNvPr id="10" name="TextBox 9">
            <a:extLst>
              <a:ext uri="{FF2B5EF4-FFF2-40B4-BE49-F238E27FC236}">
                <a16:creationId xmlns:a16="http://schemas.microsoft.com/office/drawing/2014/main" id="{1FD41696-6851-D6AC-C5C2-88760358A493}"/>
              </a:ext>
            </a:extLst>
          </p:cNvPr>
          <p:cNvSpPr txBox="1"/>
          <p:nvPr/>
        </p:nvSpPr>
        <p:spPr>
          <a:xfrm>
            <a:off x="2410500" y="4327278"/>
            <a:ext cx="6420255" cy="58477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i="1" dirty="0">
                <a:solidFill>
                  <a:schemeClr val="tx1"/>
                </a:solidFill>
                <a:latin typeface="Calibri Light"/>
                <a:cs typeface="Calibri Light"/>
              </a:rPr>
              <a:t>FUTURE SCOPE.</a:t>
            </a:r>
          </a:p>
        </p:txBody>
      </p:sp>
      <p:pic>
        <p:nvPicPr>
          <p:cNvPr id="11" name="Picture 10" descr="A helmet and ball on grass&#10;&#10;Description automatically generated">
            <a:extLst>
              <a:ext uri="{FF2B5EF4-FFF2-40B4-BE49-F238E27FC236}">
                <a16:creationId xmlns:a16="http://schemas.microsoft.com/office/drawing/2014/main" id="{A1CBC580-18A6-13AB-AC64-202237C06822}"/>
              </a:ext>
            </a:extLst>
          </p:cNvPr>
          <p:cNvPicPr>
            <a:picLocks noChangeAspect="1"/>
          </p:cNvPicPr>
          <p:nvPr/>
        </p:nvPicPr>
        <p:blipFill>
          <a:blip r:embed="rId2"/>
          <a:stretch>
            <a:fillRect/>
          </a:stretch>
        </p:blipFill>
        <p:spPr>
          <a:xfrm>
            <a:off x="6166360" y="346226"/>
            <a:ext cx="5638979" cy="5863625"/>
          </a:xfrm>
          <a:prstGeom prst="rect">
            <a:avLst/>
          </a:prstGeom>
        </p:spPr>
      </p:pic>
    </p:spTree>
    <p:extLst>
      <p:ext uri="{BB962C8B-B14F-4D97-AF65-F5344CB8AC3E}">
        <p14:creationId xmlns:p14="http://schemas.microsoft.com/office/powerpoint/2010/main" val="182800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3376CF-2D77-63D1-DBF8-733EEC81CBD8}"/>
              </a:ext>
            </a:extLst>
          </p:cNvPr>
          <p:cNvSpPr txBox="1"/>
          <p:nvPr/>
        </p:nvSpPr>
        <p:spPr>
          <a:xfrm>
            <a:off x="145915" y="129702"/>
            <a:ext cx="11900170" cy="604780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i="1" dirty="0"/>
              <a:t>INTRODUCTION:</a:t>
            </a:r>
          </a:p>
          <a:p>
            <a:r>
              <a:rPr lang="en-US" sz="2300" b="1" dirty="0"/>
              <a:t>Analyzing IPL Data Using SQL</a:t>
            </a:r>
            <a:endParaRPr lang="en-US" sz="2300" dirty="0"/>
          </a:p>
          <a:p>
            <a:r>
              <a:rPr lang="en-US" sz="2300" dirty="0">
                <a:solidFill>
                  <a:srgbClr val="D1D5DB"/>
                </a:solidFill>
              </a:rPr>
              <a:t>Cricket enthusiasts and data enthusiasts alike, welcome to the journey of unraveling insights from the Indian Premier League (IPL) dataset through the lens of SQL. The IPL, a globally acclaimed Twenty20 cricket league, has not only redefined the game but also generated a wealth of data, ripe for exploration.</a:t>
            </a:r>
            <a:endParaRPr lang="en-US" sz="2300"/>
          </a:p>
          <a:p>
            <a:r>
              <a:rPr lang="en-US" sz="2300" b="1" dirty="0"/>
              <a:t>Objective:</a:t>
            </a:r>
            <a:r>
              <a:rPr lang="en-US" sz="2300" dirty="0">
                <a:solidFill>
                  <a:srgbClr val="D1D5DB"/>
                </a:solidFill>
              </a:rPr>
              <a:t> Our goal is to leverage SQL queries to dissect the dataset, unveiling patterns, and extracting meaningful insights. By delving into match statistics, player performances, and team dynamics, we aim to extract valuable information that sheds light on the nuances of this thrilling cricket league.</a:t>
            </a:r>
            <a:endParaRPr lang="en-US" sz="2300"/>
          </a:p>
          <a:p>
            <a:r>
              <a:rPr lang="en-US" sz="2300" b="1" dirty="0"/>
              <a:t>Dataset Overview:</a:t>
            </a:r>
            <a:r>
              <a:rPr lang="en-US" sz="2300" dirty="0">
                <a:solidFill>
                  <a:srgbClr val="D1D5DB"/>
                </a:solidFill>
              </a:rPr>
              <a:t> Sourced from [mention the source], the dataset comprises tables detailing matches, deliveries, players, and teams. Each table offers a unique perspective, allowing us to draw connections and uncover hidden trends within the data.</a:t>
            </a:r>
            <a:endParaRPr lang="en-US" sz="2300"/>
          </a:p>
          <a:p>
            <a:r>
              <a:rPr lang="en-US" sz="2300" b="1" dirty="0"/>
              <a:t>Scope of Analysis:</a:t>
            </a:r>
            <a:r>
              <a:rPr lang="en-US" sz="2300" dirty="0">
                <a:solidFill>
                  <a:srgbClr val="D1D5DB"/>
                </a:solidFill>
              </a:rPr>
              <a:t> We will focus on match-related data, individual player statistics, and team performance metrics. Through SQL queries, we'll navigate the dataset's intricacies, from calculating batting averages to identifying standout performers in each season.</a:t>
            </a:r>
            <a:endParaRPr lang="en-US" sz="2300"/>
          </a:p>
          <a:p>
            <a:endParaRPr lang="en-US" dirty="0"/>
          </a:p>
        </p:txBody>
      </p:sp>
      <p:pic>
        <p:nvPicPr>
          <p:cNvPr id="4" name="Picture 3" descr="A red ball with white stitching&#10;&#10;Description automatically generated">
            <a:extLst>
              <a:ext uri="{FF2B5EF4-FFF2-40B4-BE49-F238E27FC236}">
                <a16:creationId xmlns:a16="http://schemas.microsoft.com/office/drawing/2014/main" id="{5E07C09A-2A74-F2CB-1D9C-4C80D39CEF28}"/>
              </a:ext>
            </a:extLst>
          </p:cNvPr>
          <p:cNvPicPr>
            <a:picLocks noChangeAspect="1"/>
          </p:cNvPicPr>
          <p:nvPr/>
        </p:nvPicPr>
        <p:blipFill>
          <a:blip r:embed="rId2"/>
          <a:stretch>
            <a:fillRect/>
          </a:stretch>
        </p:blipFill>
        <p:spPr>
          <a:xfrm>
            <a:off x="11234379" y="6013061"/>
            <a:ext cx="621282" cy="625955"/>
          </a:xfrm>
          <a:prstGeom prst="rect">
            <a:avLst/>
          </a:prstGeom>
        </p:spPr>
      </p:pic>
    </p:spTree>
    <p:extLst>
      <p:ext uri="{BB962C8B-B14F-4D97-AF65-F5344CB8AC3E}">
        <p14:creationId xmlns:p14="http://schemas.microsoft.com/office/powerpoint/2010/main" val="237134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2B110D-A06E-09A0-8246-A0E00C4E21A7}"/>
              </a:ext>
            </a:extLst>
          </p:cNvPr>
          <p:cNvSpPr txBox="1"/>
          <p:nvPr/>
        </p:nvSpPr>
        <p:spPr>
          <a:xfrm>
            <a:off x="243191" y="210766"/>
            <a:ext cx="11754255" cy="69249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t>PROJECT DETAILS :</a:t>
            </a:r>
          </a:p>
          <a:p>
            <a:r>
              <a:rPr lang="en-US" sz="2200" b="1" dirty="0">
                <a:latin typeface="Calibri"/>
                <a:cs typeface="Calibri"/>
              </a:rPr>
              <a:t>Dataset Overview</a:t>
            </a:r>
            <a:endParaRPr lang="en-US" sz="2200" dirty="0">
              <a:latin typeface="Calibri"/>
              <a:cs typeface="Calibri"/>
            </a:endParaRPr>
          </a:p>
          <a:p>
            <a:pPr marL="285750" indent="-285750">
              <a:buFont typeface="Arial"/>
              <a:buChar char="•"/>
            </a:pPr>
            <a:r>
              <a:rPr lang="en-US" sz="2200" b="1" dirty="0">
                <a:latin typeface="Calibri"/>
                <a:ea typeface="+mn-lt"/>
                <a:cs typeface="+mn-lt"/>
              </a:rPr>
              <a:t>Source:</a:t>
            </a:r>
            <a:r>
              <a:rPr lang="en-US" sz="2200" dirty="0">
                <a:solidFill>
                  <a:srgbClr val="D1D5DB"/>
                </a:solidFill>
                <a:latin typeface="Calibri"/>
                <a:ea typeface="+mn-lt"/>
                <a:cs typeface="+mn-lt"/>
              </a:rPr>
              <a:t> Obtained from [mention the source].</a:t>
            </a:r>
            <a:endParaRPr lang="en-US" sz="2200">
              <a:latin typeface="Calibri"/>
              <a:cs typeface="Calibri"/>
            </a:endParaRPr>
          </a:p>
          <a:p>
            <a:pPr marL="285750" indent="-285750">
              <a:buFont typeface="Arial"/>
              <a:buChar char="•"/>
            </a:pPr>
            <a:r>
              <a:rPr lang="en-US" sz="2200" b="1" dirty="0">
                <a:latin typeface="Calibri"/>
                <a:ea typeface="+mn-lt"/>
                <a:cs typeface="+mn-lt"/>
              </a:rPr>
              <a:t>Structure:</a:t>
            </a:r>
            <a:r>
              <a:rPr lang="en-US" sz="2200" dirty="0">
                <a:solidFill>
                  <a:srgbClr val="D1D5DB"/>
                </a:solidFill>
                <a:latin typeface="Calibri"/>
                <a:ea typeface="+mn-lt"/>
                <a:cs typeface="+mn-lt"/>
              </a:rPr>
              <a:t> Key tables include matches, deliveries, players, and teams.</a:t>
            </a:r>
            <a:endParaRPr lang="en-US" sz="2200">
              <a:latin typeface="Calibri"/>
              <a:cs typeface="Calibri"/>
            </a:endParaRPr>
          </a:p>
          <a:p>
            <a:pPr marL="285750" indent="-285750">
              <a:buFont typeface="Arial"/>
              <a:buChar char="•"/>
            </a:pPr>
            <a:r>
              <a:rPr lang="en-US" sz="2200" b="1" dirty="0">
                <a:latin typeface="Calibri"/>
                <a:ea typeface="+mn-lt"/>
                <a:cs typeface="+mn-lt"/>
              </a:rPr>
              <a:t>Scope:</a:t>
            </a:r>
            <a:r>
              <a:rPr lang="en-US" sz="2200" dirty="0">
                <a:solidFill>
                  <a:srgbClr val="D1D5DB"/>
                </a:solidFill>
                <a:latin typeface="Calibri"/>
                <a:ea typeface="+mn-lt"/>
                <a:cs typeface="+mn-lt"/>
              </a:rPr>
              <a:t> Focus on match-related data, player statistics, and team performance.</a:t>
            </a:r>
            <a:endParaRPr lang="en-US" sz="2200">
              <a:latin typeface="Calibri"/>
              <a:cs typeface="Calibri"/>
            </a:endParaRPr>
          </a:p>
          <a:p>
            <a:r>
              <a:rPr lang="en-US" sz="2200" b="1" dirty="0">
                <a:latin typeface="Calibri"/>
                <a:cs typeface="Calibri"/>
              </a:rPr>
              <a:t>SQL Technologies Used</a:t>
            </a:r>
            <a:endParaRPr lang="en-US" sz="2200" dirty="0">
              <a:latin typeface="Calibri"/>
              <a:cs typeface="Calibri"/>
            </a:endParaRPr>
          </a:p>
          <a:p>
            <a:pPr marL="285750" indent="-285750">
              <a:buFont typeface="Arial"/>
              <a:buChar char="•"/>
            </a:pPr>
            <a:r>
              <a:rPr lang="en-US" sz="2200" b="1" dirty="0">
                <a:latin typeface="Calibri"/>
                <a:ea typeface="+mn-lt"/>
                <a:cs typeface="+mn-lt"/>
              </a:rPr>
              <a:t>Database:</a:t>
            </a:r>
            <a:r>
              <a:rPr lang="en-US" sz="2200" dirty="0">
                <a:solidFill>
                  <a:srgbClr val="D1D5DB"/>
                </a:solidFill>
                <a:latin typeface="Calibri"/>
                <a:ea typeface="+mn-lt"/>
                <a:cs typeface="+mn-lt"/>
              </a:rPr>
              <a:t> [Specify the database management system, e.g., MySQL.]</a:t>
            </a:r>
            <a:endParaRPr lang="en-US" sz="2200" dirty="0">
              <a:latin typeface="Calibri"/>
              <a:cs typeface="Calibri"/>
            </a:endParaRPr>
          </a:p>
          <a:p>
            <a:pPr marL="285750" indent="-285750">
              <a:buFont typeface="Arial"/>
              <a:buChar char="•"/>
            </a:pPr>
            <a:r>
              <a:rPr lang="en-US" sz="2200" b="1" dirty="0">
                <a:latin typeface="Calibri"/>
                <a:ea typeface="+mn-lt"/>
                <a:cs typeface="+mn-lt"/>
              </a:rPr>
              <a:t>Tools:</a:t>
            </a:r>
            <a:r>
              <a:rPr lang="en-US" sz="2200" dirty="0">
                <a:solidFill>
                  <a:srgbClr val="D1D5DB"/>
                </a:solidFill>
                <a:latin typeface="Calibri"/>
                <a:ea typeface="+mn-lt"/>
                <a:cs typeface="+mn-lt"/>
              </a:rPr>
              <a:t> [List specific SQL tools or environments used, e.g., MySQL Workbench, POWER BI, etc.]</a:t>
            </a:r>
            <a:endParaRPr lang="en-US" sz="2200" dirty="0">
              <a:latin typeface="Calibri"/>
              <a:cs typeface="Calibri"/>
            </a:endParaRPr>
          </a:p>
          <a:p>
            <a:r>
              <a:rPr lang="en-US" sz="2200" b="1" dirty="0">
                <a:latin typeface="Calibri"/>
                <a:cs typeface="Calibri"/>
              </a:rPr>
              <a:t>Project Workflow</a:t>
            </a:r>
            <a:endParaRPr lang="en-US" sz="2200" dirty="0">
              <a:latin typeface="Calibri"/>
              <a:cs typeface="Calibri"/>
            </a:endParaRPr>
          </a:p>
          <a:p>
            <a:r>
              <a:rPr lang="en-US" sz="2200" b="1" dirty="0">
                <a:latin typeface="Calibri"/>
                <a:ea typeface="+mn-lt"/>
                <a:cs typeface="+mn-lt"/>
              </a:rPr>
              <a:t>Data Exploration:</a:t>
            </a:r>
            <a:r>
              <a:rPr lang="en-US" sz="2200" dirty="0">
                <a:solidFill>
                  <a:srgbClr val="D1D5DB"/>
                </a:solidFill>
                <a:latin typeface="Calibri"/>
                <a:ea typeface="+mn-lt"/>
                <a:cs typeface="+mn-lt"/>
              </a:rPr>
              <a:t> Understand dataset structure and relationships between tables.</a:t>
            </a:r>
            <a:endParaRPr lang="en-US" sz="2200">
              <a:latin typeface="Calibri"/>
              <a:cs typeface="Calibri"/>
            </a:endParaRPr>
          </a:p>
          <a:p>
            <a:r>
              <a:rPr lang="en-US" sz="2200" b="1" dirty="0">
                <a:latin typeface="Calibri"/>
                <a:ea typeface="+mn-lt"/>
                <a:cs typeface="+mn-lt"/>
              </a:rPr>
              <a:t>Query Design:</a:t>
            </a:r>
            <a:r>
              <a:rPr lang="en-US" sz="2200" dirty="0">
                <a:solidFill>
                  <a:srgbClr val="D1D5DB"/>
                </a:solidFill>
                <a:latin typeface="Calibri"/>
                <a:ea typeface="+mn-lt"/>
                <a:cs typeface="+mn-lt"/>
              </a:rPr>
              <a:t> Formulate SQL queries for relevant information.</a:t>
            </a:r>
            <a:endParaRPr lang="en-US" sz="2200">
              <a:latin typeface="Calibri"/>
              <a:cs typeface="Calibri"/>
            </a:endParaRPr>
          </a:p>
          <a:p>
            <a:r>
              <a:rPr lang="en-US" sz="2200" b="1" dirty="0">
                <a:latin typeface="Calibri"/>
                <a:ea typeface="+mn-lt"/>
                <a:cs typeface="+mn-lt"/>
              </a:rPr>
              <a:t>Analysis:</a:t>
            </a:r>
            <a:r>
              <a:rPr lang="en-US" sz="2200" dirty="0">
                <a:solidFill>
                  <a:srgbClr val="D1D5DB"/>
                </a:solidFill>
                <a:latin typeface="Calibri"/>
                <a:ea typeface="+mn-lt"/>
                <a:cs typeface="+mn-lt"/>
              </a:rPr>
              <a:t> Derive insights and patterns from the dataset.</a:t>
            </a:r>
            <a:endParaRPr lang="en-US" sz="2200">
              <a:latin typeface="Calibri"/>
              <a:cs typeface="Calibri"/>
            </a:endParaRPr>
          </a:p>
          <a:p>
            <a:r>
              <a:rPr lang="en-US" sz="2200" b="1" dirty="0">
                <a:latin typeface="Calibri"/>
                <a:ea typeface="+mn-lt"/>
                <a:cs typeface="+mn-lt"/>
              </a:rPr>
              <a:t>Visualization:</a:t>
            </a:r>
            <a:r>
              <a:rPr lang="en-US" sz="2200" dirty="0">
                <a:solidFill>
                  <a:srgbClr val="D1D5DB"/>
                </a:solidFill>
                <a:latin typeface="Calibri"/>
                <a:ea typeface="+mn-lt"/>
                <a:cs typeface="+mn-lt"/>
              </a:rPr>
              <a:t> Use charts and graphs to present findings.</a:t>
            </a:r>
            <a:endParaRPr lang="en-US" sz="2200">
              <a:latin typeface="Calibri"/>
              <a:cs typeface="Calibri"/>
            </a:endParaRPr>
          </a:p>
          <a:p>
            <a:r>
              <a:rPr lang="en-US" sz="2200" b="1" dirty="0">
                <a:latin typeface="Calibri"/>
                <a:cs typeface="Calibri"/>
              </a:rPr>
              <a:t>Sample SQL Queries</a:t>
            </a:r>
            <a:endParaRPr lang="en-US" sz="2200">
              <a:latin typeface="Calibri"/>
              <a:cs typeface="Calibri"/>
            </a:endParaRPr>
          </a:p>
          <a:p>
            <a:pPr marL="285750" indent="-285750">
              <a:buFont typeface="Arial"/>
              <a:buChar char="•"/>
            </a:pPr>
            <a:r>
              <a:rPr lang="en-US" sz="2200" dirty="0">
                <a:solidFill>
                  <a:srgbClr val="D1D5DB"/>
                </a:solidFill>
                <a:latin typeface="Calibri"/>
                <a:ea typeface="+mn-lt"/>
                <a:cs typeface="+mn-lt"/>
              </a:rPr>
              <a:t>Showcase a few queries:</a:t>
            </a:r>
            <a:endParaRPr lang="en-US" sz="2200">
              <a:latin typeface="Calibri"/>
              <a:ea typeface="+mn-lt"/>
              <a:cs typeface="+mn-lt"/>
            </a:endParaRPr>
          </a:p>
          <a:p>
            <a:pPr marL="742950" lvl="1" indent="-285750">
              <a:buFont typeface="Arial"/>
              <a:buChar char="•"/>
            </a:pPr>
            <a:r>
              <a:rPr lang="en-US" sz="2200" dirty="0">
                <a:solidFill>
                  <a:srgbClr val="D1D5DB"/>
                </a:solidFill>
                <a:latin typeface="Calibri"/>
                <a:ea typeface="+mn-lt"/>
                <a:cs typeface="+mn-lt"/>
              </a:rPr>
              <a:t>Retrieve total runs scored by each team.</a:t>
            </a:r>
            <a:endParaRPr lang="en-US" sz="2200">
              <a:latin typeface="Calibri"/>
              <a:ea typeface="+mn-lt"/>
              <a:cs typeface="+mn-lt"/>
            </a:endParaRPr>
          </a:p>
          <a:p>
            <a:pPr marL="742950" lvl="1" indent="-285750">
              <a:buFont typeface="Arial"/>
              <a:buChar char="•"/>
            </a:pPr>
            <a:r>
              <a:rPr lang="en-US" sz="2200" dirty="0">
                <a:solidFill>
                  <a:srgbClr val="D1D5DB"/>
                </a:solidFill>
                <a:latin typeface="Calibri"/>
                <a:ea typeface="+mn-lt"/>
                <a:cs typeface="+mn-lt"/>
              </a:rPr>
              <a:t>Find the highest individual score in a match.</a:t>
            </a:r>
            <a:endParaRPr lang="en-US" sz="2200">
              <a:latin typeface="Calibri"/>
              <a:ea typeface="+mn-lt"/>
              <a:cs typeface="+mn-lt"/>
            </a:endParaRPr>
          </a:p>
          <a:p>
            <a:pPr marL="742950" lvl="1" indent="-285750">
              <a:buFont typeface="Arial"/>
              <a:buChar char="•"/>
            </a:pPr>
            <a:r>
              <a:rPr lang="en-US" sz="2200" dirty="0">
                <a:solidFill>
                  <a:srgbClr val="D1D5DB"/>
                </a:solidFill>
                <a:latin typeface="Calibri"/>
                <a:ea typeface="+mn-lt"/>
                <a:cs typeface="+mn-lt"/>
              </a:rPr>
              <a:t>The number of matches won by each team batting first versus batting second.</a:t>
            </a:r>
            <a:endParaRPr lang="en-US" sz="2200" dirty="0">
              <a:latin typeface="Calibri"/>
              <a:ea typeface="+mn-lt"/>
              <a:cs typeface="+mn-lt"/>
            </a:endParaRPr>
          </a:p>
          <a:p>
            <a:endParaRPr lang="en-US" sz="2200" b="1" dirty="0">
              <a:latin typeface="Calibri"/>
              <a:cs typeface="Calibri"/>
            </a:endParaRPr>
          </a:p>
          <a:p>
            <a:endParaRPr lang="en-US" sz="2400" b="1" i="1" dirty="0"/>
          </a:p>
        </p:txBody>
      </p:sp>
      <p:pic>
        <p:nvPicPr>
          <p:cNvPr id="3" name="Picture 2" descr="A red ball with white stitching&#10;&#10;Description automatically generated">
            <a:extLst>
              <a:ext uri="{FF2B5EF4-FFF2-40B4-BE49-F238E27FC236}">
                <a16:creationId xmlns:a16="http://schemas.microsoft.com/office/drawing/2014/main" id="{8C19EF34-A379-BD42-8165-C87188EA90E0}"/>
              </a:ext>
            </a:extLst>
          </p:cNvPr>
          <p:cNvPicPr>
            <a:picLocks noChangeAspect="1"/>
          </p:cNvPicPr>
          <p:nvPr/>
        </p:nvPicPr>
        <p:blipFill>
          <a:blip r:embed="rId2"/>
          <a:stretch>
            <a:fillRect/>
          </a:stretch>
        </p:blipFill>
        <p:spPr>
          <a:xfrm>
            <a:off x="11220001" y="5768646"/>
            <a:ext cx="549396" cy="554069"/>
          </a:xfrm>
          <a:prstGeom prst="rect">
            <a:avLst/>
          </a:prstGeom>
        </p:spPr>
      </p:pic>
    </p:spTree>
    <p:extLst>
      <p:ext uri="{BB962C8B-B14F-4D97-AF65-F5344CB8AC3E}">
        <p14:creationId xmlns:p14="http://schemas.microsoft.com/office/powerpoint/2010/main" val="395849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C10ADC-2E9A-EEEE-B2F1-741902A20B65}"/>
              </a:ext>
            </a:extLst>
          </p:cNvPr>
          <p:cNvSpPr txBox="1"/>
          <p:nvPr/>
        </p:nvSpPr>
        <p:spPr>
          <a:xfrm>
            <a:off x="169333" y="135467"/>
            <a:ext cx="11802533"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i="1" dirty="0"/>
              <a:t>CONCLUSION:</a:t>
            </a:r>
          </a:p>
          <a:p>
            <a:r>
              <a:rPr lang="en-US" sz="2200" b="1" dirty="0"/>
              <a:t>Insights and Discoveries :</a:t>
            </a:r>
            <a:endParaRPr lang="en-US" sz="2200" dirty="0"/>
          </a:p>
          <a:p>
            <a:pPr marL="285750" indent="-285750">
              <a:buFont typeface="Arial"/>
              <a:buChar char="•"/>
            </a:pPr>
            <a:r>
              <a:rPr lang="en-US" sz="2200" b="1" dirty="0">
                <a:ea typeface="+mn-lt"/>
                <a:cs typeface="+mn-lt"/>
              </a:rPr>
              <a:t>Top Performers:</a:t>
            </a:r>
            <a:r>
              <a:rPr lang="en-US" sz="2200" dirty="0">
                <a:solidFill>
                  <a:srgbClr val="D1D5DB"/>
                </a:solidFill>
                <a:ea typeface="+mn-lt"/>
                <a:cs typeface="+mn-lt"/>
              </a:rPr>
              <a:t> Highlight players with most runs, wickets, or impressive strike rates.</a:t>
            </a:r>
            <a:endParaRPr lang="en-US" sz="2200" dirty="0"/>
          </a:p>
          <a:p>
            <a:pPr marL="285750" indent="-285750">
              <a:buFont typeface="Arial"/>
              <a:buChar char="•"/>
            </a:pPr>
            <a:r>
              <a:rPr lang="en-US" sz="2200" b="1" dirty="0">
                <a:ea typeface="+mn-lt"/>
                <a:cs typeface="+mn-lt"/>
              </a:rPr>
              <a:t>Team Dominance:</a:t>
            </a:r>
            <a:r>
              <a:rPr lang="en-US" sz="2200" dirty="0">
                <a:solidFill>
                  <a:srgbClr val="D1D5DB"/>
                </a:solidFill>
                <a:ea typeface="+mn-lt"/>
                <a:cs typeface="+mn-lt"/>
              </a:rPr>
              <a:t> Showcase teams with the highest win percentages.</a:t>
            </a:r>
            <a:endParaRPr lang="en-US" sz="2200" dirty="0"/>
          </a:p>
          <a:p>
            <a:pPr marL="285750" indent="-285750">
              <a:buFont typeface="Arial"/>
              <a:buChar char="•"/>
            </a:pPr>
            <a:r>
              <a:rPr lang="en-US" sz="2200" b="1" dirty="0">
                <a:ea typeface="+mn-lt"/>
                <a:cs typeface="+mn-lt"/>
              </a:rPr>
              <a:t>Match Patterns:</a:t>
            </a:r>
            <a:r>
              <a:rPr lang="en-US" sz="2200" dirty="0">
                <a:solidFill>
                  <a:srgbClr val="D1D5DB"/>
                </a:solidFill>
                <a:ea typeface="+mn-lt"/>
                <a:cs typeface="+mn-lt"/>
              </a:rPr>
              <a:t> Explore trends like batting first vs. batting second.</a:t>
            </a:r>
            <a:endParaRPr lang="en-US" sz="2200" dirty="0"/>
          </a:p>
          <a:p>
            <a:endParaRPr lang="en-US" sz="2200" b="1" dirty="0"/>
          </a:p>
          <a:p>
            <a:r>
              <a:rPr lang="en-US" sz="2200" b="1" dirty="0"/>
              <a:t>Challenges Faced :</a:t>
            </a:r>
            <a:endParaRPr lang="en-US" sz="2200" dirty="0"/>
          </a:p>
          <a:p>
            <a:r>
              <a:rPr lang="en-US" sz="2200" b="1" dirty="0">
                <a:ea typeface="+mn-lt"/>
                <a:cs typeface="+mn-lt"/>
              </a:rPr>
              <a:t>1.Data Quality and Consistency</a:t>
            </a:r>
            <a:endParaRPr lang="en-US" sz="2200" b="1" dirty="0"/>
          </a:p>
          <a:p>
            <a:r>
              <a:rPr lang="en-US" sz="2200" b="1" dirty="0">
                <a:ea typeface="+mn-lt"/>
                <a:cs typeface="+mn-lt"/>
              </a:rPr>
              <a:t>2.Complex Data Relationships</a:t>
            </a:r>
          </a:p>
          <a:p>
            <a:r>
              <a:rPr lang="en-US" sz="2200" b="1" dirty="0">
                <a:ea typeface="+mn-lt"/>
                <a:cs typeface="+mn-lt"/>
              </a:rPr>
              <a:t>3.Performance Optimization</a:t>
            </a:r>
            <a:endParaRPr lang="en-US" sz="2200" b="1" dirty="0"/>
          </a:p>
          <a:p>
            <a:r>
              <a:rPr lang="en-US" sz="2200" b="1" dirty="0">
                <a:ea typeface="+mn-lt"/>
                <a:cs typeface="+mn-lt"/>
              </a:rPr>
              <a:t>4.Handling Null Values</a:t>
            </a:r>
            <a:endParaRPr lang="en-US" sz="2200" dirty="0"/>
          </a:p>
          <a:p>
            <a:endParaRPr lang="en-US" sz="1200" b="1" dirty="0"/>
          </a:p>
          <a:p>
            <a:r>
              <a:rPr lang="en-US" sz="2200" b="1" dirty="0"/>
              <a:t>Learnings and Takeaways :</a:t>
            </a:r>
            <a:endParaRPr lang="en-US" sz="2200" dirty="0"/>
          </a:p>
          <a:p>
            <a:r>
              <a:rPr lang="en-US" sz="2000" dirty="0">
                <a:solidFill>
                  <a:srgbClr val="D1D5DB"/>
                </a:solidFill>
                <a:ea typeface="+mn-lt"/>
                <a:cs typeface="+mn-lt"/>
              </a:rPr>
              <a:t>Throughout the IPL dataset analysis project, several key learnings and takeaways have emerged</a:t>
            </a:r>
            <a:endParaRPr lang="en-US" sz="2000">
              <a:solidFill>
                <a:srgbClr val="D1D5DB"/>
              </a:solidFill>
            </a:endParaRPr>
          </a:p>
          <a:p>
            <a:r>
              <a:rPr lang="en-US" sz="2200" dirty="0">
                <a:solidFill>
                  <a:srgbClr val="D1D5DB"/>
                </a:solidFill>
                <a:ea typeface="+mn-lt"/>
                <a:cs typeface="+mn-lt"/>
              </a:rPr>
              <a:t>1.</a:t>
            </a:r>
            <a:r>
              <a:rPr lang="en-US" sz="2200" b="1">
                <a:solidFill>
                  <a:srgbClr val="D1D5DB"/>
                </a:solidFill>
                <a:ea typeface="+mn-lt"/>
                <a:cs typeface="+mn-lt"/>
              </a:rPr>
              <a:t>Enhanced SQL Proficiency</a:t>
            </a:r>
            <a:endParaRPr lang="en-US" sz="2200" b="1" dirty="0">
              <a:solidFill>
                <a:srgbClr val="D1D5DB"/>
              </a:solidFill>
              <a:ea typeface="+mn-lt"/>
              <a:cs typeface="+mn-lt"/>
            </a:endParaRPr>
          </a:p>
          <a:p>
            <a:r>
              <a:rPr lang="en-US" sz="2200" b="1" dirty="0">
                <a:solidFill>
                  <a:srgbClr val="D1D5DB"/>
                </a:solidFill>
                <a:ea typeface="+mn-lt"/>
                <a:cs typeface="+mn-lt"/>
              </a:rPr>
              <a:t>2.Data Exploration Techniques</a:t>
            </a:r>
          </a:p>
          <a:p>
            <a:r>
              <a:rPr lang="en-US" sz="2200" b="1" dirty="0">
                <a:solidFill>
                  <a:srgbClr val="D1D5DB"/>
                </a:solidFill>
                <a:ea typeface="+mn-lt"/>
                <a:cs typeface="+mn-lt"/>
              </a:rPr>
              <a:t>3.Problem-Solving in Real-world Scenarios</a:t>
            </a:r>
          </a:p>
          <a:p>
            <a:r>
              <a:rPr lang="en-US" sz="2200" b="1" dirty="0">
                <a:solidFill>
                  <a:srgbClr val="D1D5DB"/>
                </a:solidFill>
                <a:ea typeface="+mn-lt"/>
                <a:cs typeface="+mn-lt"/>
              </a:rPr>
              <a:t>4.Insight Generation and Interpretation</a:t>
            </a:r>
          </a:p>
          <a:p>
            <a:r>
              <a:rPr lang="en-US" sz="2200" b="1" dirty="0">
                <a:solidFill>
                  <a:srgbClr val="D1D5DB"/>
                </a:solidFill>
                <a:ea typeface="+mn-lt"/>
                <a:cs typeface="+mn-lt"/>
              </a:rPr>
              <a:t>5.Interdisciplinary Collaboration</a:t>
            </a:r>
          </a:p>
        </p:txBody>
      </p:sp>
      <p:pic>
        <p:nvPicPr>
          <p:cNvPr id="3" name="Picture 2" descr="A red ball with white stitching&#10;&#10;Description automatically generated">
            <a:extLst>
              <a:ext uri="{FF2B5EF4-FFF2-40B4-BE49-F238E27FC236}">
                <a16:creationId xmlns:a16="http://schemas.microsoft.com/office/drawing/2014/main" id="{1C595087-8E1F-20BE-A9A0-D366A8C59CA5}"/>
              </a:ext>
            </a:extLst>
          </p:cNvPr>
          <p:cNvPicPr>
            <a:picLocks noChangeAspect="1"/>
          </p:cNvPicPr>
          <p:nvPr/>
        </p:nvPicPr>
        <p:blipFill>
          <a:blip r:embed="rId2"/>
          <a:stretch>
            <a:fillRect/>
          </a:stretch>
        </p:blipFill>
        <p:spPr>
          <a:xfrm>
            <a:off x="11306265" y="5955552"/>
            <a:ext cx="549395" cy="554068"/>
          </a:xfrm>
          <a:prstGeom prst="rect">
            <a:avLst/>
          </a:prstGeom>
        </p:spPr>
      </p:pic>
    </p:spTree>
    <p:extLst>
      <p:ext uri="{BB962C8B-B14F-4D97-AF65-F5344CB8AC3E}">
        <p14:creationId xmlns:p14="http://schemas.microsoft.com/office/powerpoint/2010/main" val="19989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DA342-6EBC-B4C6-0C91-7EA8E3D5C8C4}"/>
              </a:ext>
            </a:extLst>
          </p:cNvPr>
          <p:cNvSpPr txBox="1"/>
          <p:nvPr/>
        </p:nvSpPr>
        <p:spPr>
          <a:xfrm>
            <a:off x="111959" y="192717"/>
            <a:ext cx="11942689" cy="66325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dirty="0"/>
              <a:t>FUTURE SCOPE:</a:t>
            </a:r>
          </a:p>
          <a:p>
            <a:r>
              <a:rPr lang="en-US" sz="1700" dirty="0">
                <a:solidFill>
                  <a:srgbClr val="D1D5DB"/>
                </a:solidFill>
                <a:ea typeface="+mn-lt"/>
                <a:cs typeface="+mn-lt"/>
              </a:rPr>
              <a:t>Looking ahead, there are several avenues for future enhancements and expansions of our IPL dataset analysis project</a:t>
            </a:r>
            <a:endParaRPr lang="en-US" sz="1700"/>
          </a:p>
          <a:p>
            <a:r>
              <a:rPr lang="en-US" sz="2000" b="1" dirty="0">
                <a:ea typeface="+mn-lt"/>
                <a:cs typeface="+mn-lt"/>
              </a:rPr>
              <a:t>Incorporate Machine Learning Models:</a:t>
            </a:r>
            <a:endParaRPr lang="en-US" sz="2000"/>
          </a:p>
          <a:p>
            <a:pPr marL="742950" lvl="1" indent="-285750">
              <a:buFont typeface="Arial"/>
              <a:buChar char="•"/>
            </a:pPr>
            <a:r>
              <a:rPr lang="en-US" sz="2000" dirty="0">
                <a:solidFill>
                  <a:srgbClr val="D1D5DB"/>
                </a:solidFill>
                <a:ea typeface="+mn-lt"/>
                <a:cs typeface="+mn-lt"/>
              </a:rPr>
              <a:t>Explore the integration of machine learning algorithms to predict match outcomes, player performances, or team strategies based on historical data.</a:t>
            </a:r>
            <a:endParaRPr lang="en-US" sz="2000"/>
          </a:p>
          <a:p>
            <a:r>
              <a:rPr lang="en-US" sz="2000" b="1" dirty="0">
                <a:ea typeface="+mn-lt"/>
                <a:cs typeface="+mn-lt"/>
              </a:rPr>
              <a:t>Real-time Data Analysis:</a:t>
            </a:r>
            <a:endParaRPr lang="en-US" sz="2000"/>
          </a:p>
          <a:p>
            <a:pPr marL="742950" lvl="1" indent="-285750">
              <a:buFont typeface="Arial"/>
              <a:buChar char="•"/>
            </a:pPr>
            <a:r>
              <a:rPr lang="en-US" sz="2000" dirty="0">
                <a:solidFill>
                  <a:srgbClr val="D1D5DB"/>
                </a:solidFill>
                <a:ea typeface="+mn-lt"/>
                <a:cs typeface="+mn-lt"/>
              </a:rPr>
              <a:t>Develop capabilities for real-time data analysis, enabling timely insights during ongoing IPL seasons and adapting to dynamic match scenarios.</a:t>
            </a:r>
            <a:endParaRPr lang="en-US" sz="2000"/>
          </a:p>
          <a:p>
            <a:r>
              <a:rPr lang="en-US" sz="2000" b="1" dirty="0">
                <a:ea typeface="+mn-lt"/>
                <a:cs typeface="+mn-lt"/>
              </a:rPr>
              <a:t>Sentiment Analysis:</a:t>
            </a:r>
            <a:endParaRPr lang="en-US" sz="2000"/>
          </a:p>
          <a:p>
            <a:pPr marL="742950" lvl="1" indent="-285750">
              <a:buFont typeface="Arial"/>
              <a:buChar char="•"/>
            </a:pPr>
            <a:r>
              <a:rPr lang="en-US" sz="2000" dirty="0">
                <a:solidFill>
                  <a:srgbClr val="D1D5DB"/>
                </a:solidFill>
                <a:ea typeface="+mn-lt"/>
                <a:cs typeface="+mn-lt"/>
              </a:rPr>
              <a:t>Introduce sentiment analysis on social media or news data to gauge public reactions and sentiments during IPL matches.</a:t>
            </a:r>
            <a:endParaRPr lang="en-US" sz="2000"/>
          </a:p>
          <a:p>
            <a:r>
              <a:rPr lang="en-US" sz="2000" b="1" dirty="0">
                <a:ea typeface="+mn-lt"/>
                <a:cs typeface="+mn-lt"/>
              </a:rPr>
              <a:t>Interactive Data Visualization:</a:t>
            </a:r>
            <a:endParaRPr lang="en-US" sz="2000"/>
          </a:p>
          <a:p>
            <a:pPr marL="742950" lvl="1" indent="-285750">
              <a:buFont typeface="Arial"/>
              <a:buChar char="•"/>
            </a:pPr>
            <a:r>
              <a:rPr lang="en-US" sz="2000" dirty="0">
                <a:solidFill>
                  <a:srgbClr val="D1D5DB"/>
                </a:solidFill>
                <a:ea typeface="+mn-lt"/>
                <a:cs typeface="+mn-lt"/>
              </a:rPr>
              <a:t>Enhance user engagement by implementing interactive dashboards and visualizations, providing stakeholders with dynamic and user-friendly insights.</a:t>
            </a:r>
            <a:endParaRPr lang="en-US" sz="2000"/>
          </a:p>
          <a:p>
            <a:r>
              <a:rPr lang="en-US" sz="2000" b="1" dirty="0">
                <a:ea typeface="+mn-lt"/>
                <a:cs typeface="+mn-lt"/>
              </a:rPr>
              <a:t>Expand Dataset with Additional Features:</a:t>
            </a:r>
            <a:endParaRPr lang="en-US" sz="2000"/>
          </a:p>
          <a:p>
            <a:pPr marL="742950" lvl="1" indent="-285750">
              <a:buFont typeface="Arial"/>
              <a:buChar char="•"/>
            </a:pPr>
            <a:r>
              <a:rPr lang="en-US" sz="2000" dirty="0">
                <a:solidFill>
                  <a:srgbClr val="D1D5DB"/>
                </a:solidFill>
                <a:ea typeface="+mn-lt"/>
                <a:cs typeface="+mn-lt"/>
              </a:rPr>
              <a:t>Augment the dataset with additional features such as weather conditions, player fitness data, or venue-specific characteristics to enrich the analysis.</a:t>
            </a:r>
            <a:endParaRPr lang="en-US" sz="2000"/>
          </a:p>
          <a:p>
            <a:r>
              <a:rPr lang="en-US" sz="2000" b="1" dirty="0">
                <a:ea typeface="+mn-lt"/>
                <a:cs typeface="+mn-lt"/>
              </a:rPr>
              <a:t>Collaborate with Cricket Analysts:</a:t>
            </a:r>
            <a:endParaRPr lang="en-US" sz="2000"/>
          </a:p>
          <a:p>
            <a:pPr marL="742950" lvl="1" indent="-285750">
              <a:buFont typeface="Arial"/>
              <a:buChar char="•"/>
            </a:pPr>
            <a:r>
              <a:rPr lang="en-US" sz="2000" dirty="0">
                <a:solidFill>
                  <a:srgbClr val="D1D5DB"/>
                </a:solidFill>
                <a:ea typeface="+mn-lt"/>
                <a:cs typeface="+mn-lt"/>
              </a:rPr>
              <a:t>Collaborate with cricket analysts to incorporate domain expertise, ensuring a more nuanced understanding of the data and its implications.</a:t>
            </a:r>
            <a:endParaRPr lang="en-US" sz="2000"/>
          </a:p>
          <a:p>
            <a:endParaRPr lang="en-US" sz="2400" b="1" i="1" dirty="0"/>
          </a:p>
        </p:txBody>
      </p:sp>
      <p:pic>
        <p:nvPicPr>
          <p:cNvPr id="3" name="Picture 2" descr="A red ball with white stitching&#10;&#10;Description automatically generated">
            <a:extLst>
              <a:ext uri="{FF2B5EF4-FFF2-40B4-BE49-F238E27FC236}">
                <a16:creationId xmlns:a16="http://schemas.microsoft.com/office/drawing/2014/main" id="{780CA3A2-7974-5AC7-A4F8-C3A28CB83152}"/>
              </a:ext>
            </a:extLst>
          </p:cNvPr>
          <p:cNvPicPr>
            <a:picLocks noChangeAspect="1"/>
          </p:cNvPicPr>
          <p:nvPr/>
        </p:nvPicPr>
        <p:blipFill>
          <a:blip r:embed="rId2"/>
          <a:stretch>
            <a:fillRect/>
          </a:stretch>
        </p:blipFill>
        <p:spPr>
          <a:xfrm>
            <a:off x="11306265" y="6113703"/>
            <a:ext cx="549395" cy="554068"/>
          </a:xfrm>
          <a:prstGeom prst="rect">
            <a:avLst/>
          </a:prstGeom>
        </p:spPr>
      </p:pic>
    </p:spTree>
    <p:extLst>
      <p:ext uri="{BB962C8B-B14F-4D97-AF65-F5344CB8AC3E}">
        <p14:creationId xmlns:p14="http://schemas.microsoft.com/office/powerpoint/2010/main" val="372597951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3DFloatVTI</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219</cp:revision>
  <dcterms:created xsi:type="dcterms:W3CDTF">2024-01-10T11:31:29Z</dcterms:created>
  <dcterms:modified xsi:type="dcterms:W3CDTF">2024-01-10T13:15:42Z</dcterms:modified>
</cp:coreProperties>
</file>