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Old Standard TT"/>
      <p:regular r:id="rId36"/>
      <p:bold r:id="rId37"/>
      <p: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9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396c6179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396c6179e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396c617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1396c6179e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396c6179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1396c6179e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396c6179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1396c6179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396c617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1396c6179e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4665caf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14665cafa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40956e3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140956e3b6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40956e3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140956e3b6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40956e3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140956e3b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40956e3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140956e3b6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40956e3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140956e3b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40956e3b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140956e3b6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40956e3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140956e3b6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40956e3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140956e3b6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396c617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1396c6179e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40956e3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40956e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396c6179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1396c6179e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396c6179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1396c6179e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396c6179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1396c6179e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4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5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5"/>
          <p:cNvSpPr txBox="1"/>
          <p:nvPr>
            <p:ph type="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15600" y="1562233"/>
            <a:ext cx="53331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6443200" y="1562233"/>
            <a:ext cx="53331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1"/>
          <p:cNvCxnSpPr/>
          <p:nvPr/>
        </p:nvCxnSpPr>
        <p:spPr>
          <a:xfrm>
            <a:off x="6706233" y="5994000"/>
            <a:ext cx="91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1"/>
          <p:cNvSpPr txBox="1"/>
          <p:nvPr>
            <p:ph type="title"/>
          </p:nvPr>
        </p:nvSpPr>
        <p:spPr>
          <a:xfrm>
            <a:off x="354000" y="1843133"/>
            <a:ext cx="5393700" cy="177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hasCustomPrompt="1" type="title"/>
          </p:nvPr>
        </p:nvSpPr>
        <p:spPr>
          <a:xfrm>
            <a:off x="415600" y="1386200"/>
            <a:ext cx="11360700" cy="280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ARIMA Models and Box-Jenkins Method</a:t>
            </a:r>
            <a:endParaRPr/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Fitting ARIMA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and Format a Time Variable</a:t>
            </a:r>
            <a:endParaRPr/>
          </a:p>
        </p:txBody>
      </p:sp>
      <p:sp>
        <p:nvSpPr>
          <p:cNvPr id="189" name="Google Shape;189;p34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If your dataset doesn’t include a Stata-readable time variable, you can create one as follows: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 month = tm(2021m1) + _n - 1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format month %tm</a:t>
            </a:r>
            <a:endParaRPr sz="1500">
              <a:solidFill>
                <a:schemeClr val="dk1"/>
              </a:solidFill>
            </a:endParaRPr>
          </a:p>
          <a:p>
            <a:pPr indent="-40005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dk1"/>
                </a:solidFill>
              </a:rPr>
              <a:t>Explanation</a:t>
            </a:r>
            <a:r>
              <a:rPr lang="en-US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400050" lvl="1" marL="1219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 month = tm(2021m1) + _n - 1</a:t>
            </a:r>
            <a:r>
              <a:rPr lang="en-US" sz="1500">
                <a:solidFill>
                  <a:schemeClr val="dk1"/>
                </a:solidFill>
              </a:rPr>
              <a:t>: Generates a monthly date variable starting from January 2021.</a:t>
            </a:r>
            <a:endParaRPr sz="1500">
              <a:solidFill>
                <a:schemeClr val="dk1"/>
              </a:solidFill>
            </a:endParaRPr>
          </a:p>
          <a:p>
            <a:pPr indent="-400050" lvl="1" marL="1219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format month %tm</a:t>
            </a:r>
            <a:r>
              <a:rPr lang="en-US" sz="1500">
                <a:solidFill>
                  <a:schemeClr val="dk1"/>
                </a:solidFill>
              </a:rPr>
              <a:t>: Formats the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-US" sz="1500">
                <a:solidFill>
                  <a:schemeClr val="dk1"/>
                </a:solidFill>
              </a:rPr>
              <a:t> variable to display as a monthly date.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the Time Series Variable</a:t>
            </a:r>
            <a:endParaRPr/>
          </a:p>
        </p:txBody>
      </p:sp>
      <p:sp>
        <p:nvSpPr>
          <p:cNvPr id="195" name="Google Shape;195;p35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To define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-US" sz="1500">
                <a:solidFill>
                  <a:schemeClr val="dk1"/>
                </a:solidFill>
              </a:rPr>
              <a:t> as the time variable: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tsset month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0005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dk1"/>
                </a:solidFill>
              </a:rPr>
              <a:t>Explanation</a:t>
            </a:r>
            <a:r>
              <a:rPr lang="en-US" sz="1500">
                <a:solidFill>
                  <a:schemeClr val="dk1"/>
                </a:solidFill>
              </a:rPr>
              <a:t>: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tsset</a:t>
            </a:r>
            <a:r>
              <a:rPr lang="en-US" sz="1500">
                <a:solidFill>
                  <a:schemeClr val="dk1"/>
                </a:solidFill>
              </a:rPr>
              <a:t> configures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-US" sz="1500">
                <a:solidFill>
                  <a:schemeClr val="dk1"/>
                </a:solidFill>
              </a:rPr>
              <a:t> as the time index for time series analysis.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the Time Series</a:t>
            </a:r>
            <a:endParaRPr/>
          </a:p>
        </p:txBody>
      </p:sp>
      <p:sp>
        <p:nvSpPr>
          <p:cNvPr id="201" name="Google Shape;201;p36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Visualize the CPI data to check for stationarity and trends.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tsline CPI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0005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dk1"/>
                </a:solidFill>
              </a:rPr>
              <a:t>Explanation</a:t>
            </a:r>
            <a:r>
              <a:rPr lang="en-US" sz="1500">
                <a:solidFill>
                  <a:schemeClr val="dk1"/>
                </a:solidFill>
              </a:rPr>
              <a:t>: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tsline CPI</a:t>
            </a:r>
            <a:r>
              <a:rPr lang="en-US" sz="1500">
                <a:solidFill>
                  <a:schemeClr val="dk1"/>
                </a:solidFill>
              </a:rPr>
              <a:t> creates a time series line plot of the CPI data, helpful to observe trends and seasonality.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Correlogram for ACF and PACF</a:t>
            </a:r>
            <a:endParaRPr/>
          </a:p>
        </p:txBody>
      </p:sp>
      <p:sp>
        <p:nvSpPr>
          <p:cNvPr id="207" name="Google Shape;207;p37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To identify potential AR and MA components: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 CPI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 CPI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40005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dk1"/>
                </a:solidFill>
              </a:rPr>
              <a:t>Explanation</a:t>
            </a:r>
            <a:r>
              <a:rPr lang="en-US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495300" lvl="1" marL="1219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 CPI</a:t>
            </a:r>
            <a:r>
              <a:rPr lang="en-US" sz="3000">
                <a:solidFill>
                  <a:schemeClr val="dk1"/>
                </a:solidFill>
              </a:rPr>
              <a:t>: Generates the autocorrelation function (ACF) plot.</a:t>
            </a:r>
            <a:endParaRPr sz="3000">
              <a:solidFill>
                <a:schemeClr val="dk1"/>
              </a:solidFill>
            </a:endParaRPr>
          </a:p>
          <a:p>
            <a:pPr indent="-495300" lvl="1" marL="1219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 CPI</a:t>
            </a:r>
            <a:r>
              <a:rPr lang="en-US" sz="3000">
                <a:solidFill>
                  <a:schemeClr val="dk1"/>
                </a:solidFill>
              </a:rPr>
              <a:t>: Generates the partial autocorrelation function (PACF) plot.</a:t>
            </a:r>
            <a:endParaRPr sz="3000">
              <a:solidFill>
                <a:schemeClr val="dk1"/>
              </a:solidFill>
            </a:endParaRPr>
          </a:p>
          <a:p>
            <a:pPr indent="-40005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dk1"/>
                </a:solidFill>
              </a:rPr>
              <a:t>Use</a:t>
            </a:r>
            <a:r>
              <a:rPr lang="en-US" sz="1500">
                <a:solidFill>
                  <a:schemeClr val="dk1"/>
                </a:solidFill>
              </a:rPr>
              <a:t>: These plots help identify values for AR (p) and MA (q) components by examining the significant lags in each plot.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Stationarity Tests</a:t>
            </a:r>
            <a:endParaRPr/>
          </a:p>
        </p:txBody>
      </p:sp>
      <p:sp>
        <p:nvSpPr>
          <p:cNvPr id="213" name="Google Shape;213;p38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To formally test for stationarity: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dfuller CPI, regress lags(1)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ppar CPI, lags(1)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40005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dk1"/>
                </a:solidFill>
              </a:rPr>
              <a:t>Explanation</a:t>
            </a:r>
            <a:r>
              <a:rPr lang="en-US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400050" lvl="1" marL="1219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dfuller CPI, regress lags(1)</a:t>
            </a:r>
            <a:r>
              <a:rPr lang="en-US" sz="1500">
                <a:solidFill>
                  <a:schemeClr val="dk1"/>
                </a:solidFill>
              </a:rPr>
              <a:t>: Performs the Augmented Dickey-Fuller test on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CPI</a:t>
            </a:r>
            <a:r>
              <a:rPr lang="en-US" sz="1500">
                <a:solidFill>
                  <a:schemeClr val="dk1"/>
                </a:solidFill>
              </a:rPr>
              <a:t>, with one lag.</a:t>
            </a:r>
            <a:endParaRPr sz="1500">
              <a:solidFill>
                <a:schemeClr val="dk1"/>
              </a:solidFill>
            </a:endParaRPr>
          </a:p>
          <a:p>
            <a:pPr indent="-400050" lvl="1" marL="1219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ppar CPI, lags(1)</a:t>
            </a:r>
            <a:r>
              <a:rPr lang="en-US" sz="1500">
                <a:solidFill>
                  <a:schemeClr val="dk1"/>
                </a:solidFill>
              </a:rPr>
              <a:t>: Performs the Phillips-Perron test for stationarity.</a:t>
            </a:r>
            <a:endParaRPr sz="1500">
              <a:solidFill>
                <a:schemeClr val="dk1"/>
              </a:solidFill>
            </a:endParaRPr>
          </a:p>
          <a:p>
            <a:pPr indent="-40005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dk1"/>
                </a:solidFill>
              </a:rPr>
              <a:t>Interpretation</a:t>
            </a:r>
            <a:r>
              <a:rPr lang="en-US" sz="1500">
                <a:solidFill>
                  <a:schemeClr val="dk1"/>
                </a:solidFill>
              </a:rPr>
              <a:t>: If the test indicates non-stationarity, differencing is required to make the series stationary.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Stationarity Tests: This applies to the two tests</a:t>
            </a:r>
            <a:endParaRPr/>
          </a:p>
        </p:txBody>
      </p:sp>
      <p:sp>
        <p:nvSpPr>
          <p:cNvPr id="219" name="Google Shape;219;p39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Hypothesis Statements: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Null Hypothesis (H₀)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The time series has a unit root (is non-stationary).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Alternative Hypothesis (H₁)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The time series does not have a unit root (is stationary).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p-value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0.9857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Decision Rule: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Test Statistic &lt; Critical Value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→ Reject H₀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(indicates stationarity)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Test Statistic (0.530) &gt;  -2.886 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→ Fail to Reject H₀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Differencing the Series (if Needed)</a:t>
            </a:r>
            <a:endParaRPr/>
          </a:p>
        </p:txBody>
      </p:sp>
      <p:sp>
        <p:nvSpPr>
          <p:cNvPr id="225" name="Google Shape;225;p40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If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CPI</a:t>
            </a:r>
            <a:r>
              <a:rPr lang="en-US" sz="2400">
                <a:solidFill>
                  <a:schemeClr val="dk1"/>
                </a:solidFill>
              </a:rPr>
              <a:t> is non-stationary, apply differencing: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 d_CPI = D.CPI</a:t>
            </a:r>
            <a:endParaRPr sz="2400">
              <a:solidFill>
                <a:schemeClr val="dk1"/>
              </a:solidFill>
            </a:endParaRPr>
          </a:p>
          <a:p>
            <a:pPr indent="-45720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</a:rPr>
              <a:t>Explanation</a:t>
            </a:r>
            <a:r>
              <a:rPr lang="en-US" sz="2400">
                <a:solidFill>
                  <a:schemeClr val="dk1"/>
                </a:solidFill>
              </a:rPr>
              <a:t>: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 d_CPI = D.CPI</a:t>
            </a:r>
            <a:r>
              <a:rPr lang="en-US" sz="2400">
                <a:solidFill>
                  <a:schemeClr val="dk1"/>
                </a:solidFill>
              </a:rPr>
              <a:t> creates the first-differenced series of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CPI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Alternatively, for second differencing</a:t>
            </a:r>
            <a:r>
              <a:rPr lang="en-US" sz="2400">
                <a:solidFill>
                  <a:schemeClr val="dk1"/>
                </a:solidFill>
              </a:rPr>
              <a:t> (if required):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 d2_CPI = D.d_CPI</a:t>
            </a:r>
            <a:endParaRPr sz="2400">
              <a:solidFill>
                <a:schemeClr val="dk1"/>
              </a:solidFill>
            </a:endParaRPr>
          </a:p>
          <a:p>
            <a:pPr indent="-45720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</a:rPr>
              <a:t>Explanation</a:t>
            </a:r>
            <a:r>
              <a:rPr lang="en-US" sz="2400">
                <a:solidFill>
                  <a:schemeClr val="dk1"/>
                </a:solidFill>
              </a:rPr>
              <a:t>: Applies differencing again to achieve stationarity if needed.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231" name="Google Shape;231;p41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Two candidate models: ARIMA(1,1,1) and ARIMA(2,1,1).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Criteria</a:t>
            </a:r>
            <a:endParaRPr/>
          </a:p>
        </p:txBody>
      </p:sp>
      <p:sp>
        <p:nvSpPr>
          <p:cNvPr id="237" name="Google Shape;237;p42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5720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Significance of Components</a:t>
            </a:r>
            <a:endParaRPr b="1" sz="2400">
              <a:solidFill>
                <a:schemeClr val="dk1"/>
              </a:solidFill>
            </a:endParaRPr>
          </a:p>
          <a:p>
            <a:pPr indent="-457200" lvl="1" marL="1219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Compare AR and MA component p-values (significant if p &lt; 0.05).</a:t>
            </a:r>
            <a:endParaRPr>
              <a:solidFill>
                <a:schemeClr val="dk1"/>
              </a:solidFill>
            </a:endParaRPr>
          </a:p>
          <a:p>
            <a:pPr indent="-45720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Akaike and Bayesian Information Criteria (AIC, BIC)</a:t>
            </a:r>
            <a:endParaRPr b="1" sz="2400">
              <a:solidFill>
                <a:schemeClr val="dk1"/>
              </a:solidFill>
            </a:endParaRPr>
          </a:p>
          <a:p>
            <a:pPr indent="-457200" lvl="1" marL="1219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Prefer model with smaller AIC/BIC.</a:t>
            </a:r>
            <a:endParaRPr>
              <a:solidFill>
                <a:schemeClr val="dk1"/>
              </a:solidFill>
            </a:endParaRPr>
          </a:p>
          <a:p>
            <a:pPr indent="-45720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Log Likelihood</a:t>
            </a:r>
            <a:endParaRPr b="1" sz="2400">
              <a:solidFill>
                <a:schemeClr val="dk1"/>
              </a:solidFill>
            </a:endParaRPr>
          </a:p>
          <a:p>
            <a:pPr indent="-457200" lvl="1" marL="1219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Higher log likelihood indicates better fit.</a:t>
            </a:r>
            <a:endParaRPr>
              <a:solidFill>
                <a:schemeClr val="dk1"/>
              </a:solidFill>
            </a:endParaRPr>
          </a:p>
          <a:p>
            <a:pPr indent="-45720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Sigma Square (Error Variance)</a:t>
            </a:r>
            <a:endParaRPr b="1" sz="2400">
              <a:solidFill>
                <a:schemeClr val="dk1"/>
              </a:solidFill>
            </a:endParaRPr>
          </a:p>
          <a:p>
            <a:pPr indent="-457200" lvl="1" marL="1219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Smaller error variance preferred.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Next…</a:t>
            </a:r>
            <a:endParaRPr/>
          </a:p>
        </p:txBody>
      </p:sp>
      <p:sp>
        <p:nvSpPr>
          <p:cNvPr id="243" name="Google Shape;243;p43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Class demostration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ARIMA</a:t>
            </a:r>
            <a:endParaRPr/>
          </a:p>
        </p:txBody>
      </p:sp>
      <p:sp>
        <p:nvSpPr>
          <p:cNvPr id="141" name="Google Shape;141;p26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Definition: ARIMA stands for Autoregressive Integrated Moving Average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Purpose: Widely used for time series forecasting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Box-Jenkins Approach: Introduced in 1970, a three-step method for univariate model forecasting</a:t>
            </a:r>
            <a:endParaRPr/>
          </a:p>
          <a:p>
            <a:pPr indent="6096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Steps: Identification, Estimation, Diagnostic/Forecasting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Diagnostic Checks for ARIMA Models</a:t>
            </a:r>
            <a:endParaRPr/>
          </a:p>
        </p:txBody>
      </p:sp>
      <p:sp>
        <p:nvSpPr>
          <p:cNvPr id="249" name="Google Shape;249;p44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Purpose: Verify model suitability for stable forecasting.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Key Diagnostic Checks: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White Noise Residuals: Residuals should be white noise.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Covariance Stationarity: AR roots inside the unit circle.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Invertibility: MA roots inside the unit circle.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 – Verifying White Noise Residuals</a:t>
            </a:r>
            <a:endParaRPr/>
          </a:p>
        </p:txBody>
      </p:sp>
      <p:sp>
        <p:nvSpPr>
          <p:cNvPr id="255" name="Google Shape;255;p45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Goal: Check if residuals of the ARIMA model are white noise.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Stata Commands: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Set model to ARIMA(2,1,1): arima CPI, arima(2,1,1)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Predict residuals: predict error, residuals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Graph Check: Plot residuals to ensure they oscillate around the mean.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 – Summary Statistics for Residuals</a:t>
            </a:r>
            <a:endParaRPr/>
          </a:p>
        </p:txBody>
      </p:sp>
      <p:sp>
        <p:nvSpPr>
          <p:cNvPr id="261" name="Google Shape;261;p46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Command: summarize error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Key Output: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Mean: Close to zero (ideal for white noise residuals).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Standard Deviation: Provides spread of residuals.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Conclusion: If residual mean is near zero, the residuals are likely white noise.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 – Graphing Residuals</a:t>
            </a:r>
            <a:endParaRPr/>
          </a:p>
        </p:txBody>
      </p:sp>
      <p:sp>
        <p:nvSpPr>
          <p:cNvPr id="267" name="Google Shape;267;p47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Purpose: Visual inspection of residuals to ensure stability.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Command: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Plot residuals over time: tsline error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Plot mean line for comparison.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Observation: Residuals should fluctuate around the mean with no visible pattern.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Portmanteau Test for White Noise</a:t>
            </a:r>
            <a:endParaRPr/>
          </a:p>
        </p:txBody>
      </p:sp>
      <p:sp>
        <p:nvSpPr>
          <p:cNvPr id="273" name="Google Shape;273;p48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Purpose: Statistically confirm residuals are white noise.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Command: wntestq error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Key Statistic: P-value &gt; 0.05 implies residuals are white noise.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Conclusion: If p-value &gt; 0.05, we fail to reject the null hypothesis that residuals are white noise.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Stability Checks with AR and MA Roots</a:t>
            </a:r>
            <a:endParaRPr/>
          </a:p>
        </p:txBody>
      </p:sp>
      <p:sp>
        <p:nvSpPr>
          <p:cNvPr id="279" name="Google Shape;279;p49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Goal: Verify model’s stability by ensuring roots are within unit circle.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Stata Command: estat roots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Result: Roots of AR and MA components inside the circle confirm model stability.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90"/>
              <a:buFont typeface="Arial"/>
              <a:buNone/>
            </a:pPr>
            <a:r>
              <a:rPr lang="en-US"/>
              <a:t>Forecasting with the ARIMA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0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Objective: Extend the forecast for additional periods.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Command: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Add new observations: tsappend, add(10)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Confirm new observations in data viewer.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Application: Now ready to forecast CPI for the remaining year.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Box-Jenkins Model Selection Process</a:t>
            </a:r>
            <a:endParaRPr/>
          </a:p>
        </p:txBody>
      </p:sp>
      <p:sp>
        <p:nvSpPr>
          <p:cNvPr id="147" name="Google Shape;147;p27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Identification: Determine if data is stationary, identify AR (p), I (d), MA (q) orders.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Estimation: Estimation of ARIMA parameters.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Diagnostic &amp; Forecasting: Validate model assumptions and forecast.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Stage 1: Identification Overview</a:t>
            </a:r>
            <a:endParaRPr/>
          </a:p>
        </p:txBody>
      </p:sp>
      <p:sp>
        <p:nvSpPr>
          <p:cNvPr id="153" name="Google Shape;153;p28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Goal: Determine if data is stationary and select p, d, q orders.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Focus on: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Stationarity (is the mean constant over time?)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Autoregressive (p), Differencing (d), and Moving Average (q) orders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Stationarity in Time Series</a:t>
            </a:r>
            <a:endParaRPr/>
          </a:p>
        </p:txBody>
      </p:sp>
      <p:sp>
        <p:nvSpPr>
          <p:cNvPr id="159" name="Google Shape;159;p29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Definition: A series is stationary if mean and covariance do not depend on time.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Characteristics of Stationary Series: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No trend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Constant variance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Regular fluctuations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Economic Variables: Often non-stationary, require differencing to stabilize.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00" y="2337800"/>
            <a:ext cx="6809100" cy="29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for Stationarity</a:t>
            </a:r>
            <a:endParaRPr/>
          </a:p>
        </p:txBody>
      </p:sp>
      <p:sp>
        <p:nvSpPr>
          <p:cNvPr id="172" name="Google Shape;172;p31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Steps: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Graph analysis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Correlogram inspection</a:t>
            </a:r>
            <a:endParaRPr/>
          </a:p>
          <a:p>
            <a:pPr indent="0" lvl="0" marL="609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Formal tests (Augmented Dickey-Fuller and Phillips-Perron tests)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Stationary Outcome: ARMA model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Non-stationary Outcome: ARIMA model (differencing required)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idx="4294967295" type="subTitle"/>
          </p:nvPr>
        </p:nvSpPr>
        <p:spPr>
          <a:xfrm>
            <a:off x="200067" y="2505175"/>
            <a:ext cx="11360700" cy="10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Fitting ARIMA model : Practical Example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4294967295"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Data from Excel</a:t>
            </a:r>
            <a:endParaRPr/>
          </a:p>
        </p:txBody>
      </p:sp>
      <p:sp>
        <p:nvSpPr>
          <p:cNvPr id="183" name="Google Shape;183;p33"/>
          <p:cNvSpPr txBox="1"/>
          <p:nvPr>
            <p:ph idx="4294967295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To load data from an Excel file into Stata: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excel "CPI_data.xlsx", sheet("Sheet1") firstrow clear</a:t>
            </a:r>
            <a:endParaRPr sz="1500">
              <a:solidFill>
                <a:schemeClr val="dk1"/>
              </a:solidFill>
            </a:endParaRPr>
          </a:p>
          <a:p>
            <a:pPr indent="-400050" lvl="0" marL="609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dk1"/>
                </a:solidFill>
              </a:rPr>
              <a:t>Explanation</a:t>
            </a:r>
            <a:r>
              <a:rPr lang="en-US" sz="1500">
                <a:solidFill>
                  <a:schemeClr val="dk1"/>
                </a:solidFill>
              </a:rPr>
              <a:t>: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excel</a:t>
            </a:r>
            <a:r>
              <a:rPr lang="en-US" sz="1500">
                <a:solidFill>
                  <a:schemeClr val="dk1"/>
                </a:solidFill>
              </a:rPr>
              <a:t> loads the specified file,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firstrow</a:t>
            </a:r>
            <a:r>
              <a:rPr lang="en-US" sz="1500">
                <a:solidFill>
                  <a:schemeClr val="dk1"/>
                </a:solidFill>
              </a:rPr>
              <a:t> treats the first row as variable names, and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r>
              <a:rPr lang="en-US" sz="1500">
                <a:solidFill>
                  <a:schemeClr val="dk1"/>
                </a:solidFill>
              </a:rPr>
              <a:t> removes any existing data in memory.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