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slide" Target="slides/slide21.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5255b36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15255b366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5255b36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15255b366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5255b36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15255b366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5255b36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315255b366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5255b366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15255b366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5255b36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15255b366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5255b36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15255b366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5255b36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15255b366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5255b36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15255b366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5255b36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15255b366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mailto:mosesriku@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683600" y="2524400"/>
            <a:ext cx="10824900" cy="20304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Setting time series variable in Stata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2"/>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Generating Monthly Data</a:t>
            </a:r>
            <a:endParaRPr/>
          </a:p>
        </p:txBody>
      </p:sp>
      <p:sp>
        <p:nvSpPr>
          <p:cNvPr id="138" name="Google Shape;138;p22"/>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a:solidFill>
                  <a:schemeClr val="dk1"/>
                </a:solidFill>
              </a:rPr>
              <a:t>Command to generate the monthly variable:</a:t>
            </a:r>
            <a:br>
              <a:rPr b="1" lang="en-US">
                <a:solidFill>
                  <a:schemeClr val="dk1"/>
                </a:solidFill>
              </a:rPr>
            </a:br>
            <a:r>
              <a:rPr lang="en-US">
                <a:solidFill>
                  <a:schemeClr val="dk1"/>
                </a:solidFill>
              </a:rPr>
              <a:t>Use the </a:t>
            </a:r>
            <a:r>
              <a:rPr lang="en-US">
                <a:solidFill>
                  <a:srgbClr val="188038"/>
                </a:solidFill>
                <a:latin typeface="Roboto Mono"/>
                <a:ea typeface="Roboto Mono"/>
                <a:cs typeface="Roboto Mono"/>
                <a:sym typeface="Roboto Mono"/>
              </a:rPr>
              <a:t>generate</a:t>
            </a:r>
            <a:r>
              <a:rPr lang="en-US">
                <a:solidFill>
                  <a:schemeClr val="dk1"/>
                </a:solidFill>
              </a:rPr>
              <a:t> command with the </a:t>
            </a:r>
            <a:r>
              <a:rPr lang="en-US">
                <a:solidFill>
                  <a:srgbClr val="188038"/>
                </a:solidFill>
                <a:latin typeface="Roboto Mono"/>
                <a:ea typeface="Roboto Mono"/>
                <a:cs typeface="Roboto Mono"/>
                <a:sym typeface="Roboto Mono"/>
              </a:rPr>
              <a:t>tm()</a:t>
            </a:r>
            <a:r>
              <a:rPr lang="en-US">
                <a:solidFill>
                  <a:schemeClr val="dk1"/>
                </a:solidFill>
              </a:rPr>
              <a:t> function:</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generate months = tm(1960m1) + _n - 1</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tm(1960m1)</a:t>
            </a:r>
            <a:r>
              <a:rPr lang="en-US">
                <a:solidFill>
                  <a:schemeClr val="dk1"/>
                </a:solidFill>
              </a:rPr>
              <a:t> specifies that the data starts in January 1960.</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_n - 1</a:t>
            </a:r>
            <a:r>
              <a:rPr lang="en-US">
                <a:solidFill>
                  <a:schemeClr val="dk1"/>
                </a:solidFill>
              </a:rPr>
              <a:t> increments the month for each observation.</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3"/>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Check monthly data</a:t>
            </a:r>
            <a:endParaRPr/>
          </a:p>
        </p:txBody>
      </p:sp>
      <p:sp>
        <p:nvSpPr>
          <p:cNvPr id="144" name="Google Shape;144;p23"/>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a:solidFill>
                  <a:schemeClr val="dk1"/>
                </a:solidFill>
              </a:rPr>
              <a:t>Check the data:</a:t>
            </a:r>
            <a:br>
              <a:rPr b="1" lang="en-US">
                <a:solidFill>
                  <a:schemeClr val="dk1"/>
                </a:solidFill>
              </a:rPr>
            </a:br>
            <a:r>
              <a:rPr lang="en-US">
                <a:solidFill>
                  <a:schemeClr val="dk1"/>
                </a:solidFill>
              </a:rPr>
              <a:t>Type:</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browse</a:t>
            </a:r>
            <a:endParaRPr>
              <a:solidFill>
                <a:schemeClr val="dk1"/>
              </a:solidFill>
            </a:endParaRPr>
          </a:p>
          <a:p>
            <a:pPr indent="0" lvl="0" marL="0" rtl="0" algn="l">
              <a:spcBef>
                <a:spcPts val="1600"/>
              </a:spcBef>
              <a:spcAft>
                <a:spcPts val="0"/>
              </a:spcAft>
              <a:buClr>
                <a:schemeClr val="dk1"/>
              </a:buClr>
              <a:buSzPts val="1500"/>
              <a:buFont typeface="Arial"/>
              <a:buNone/>
            </a:pPr>
            <a:r>
              <a:rPr lang="en-US">
                <a:solidFill>
                  <a:schemeClr val="dk1"/>
                </a:solidFill>
              </a:rPr>
              <a:t>You’ll see the </a:t>
            </a:r>
            <a:r>
              <a:rPr lang="en-US">
                <a:solidFill>
                  <a:srgbClr val="188038"/>
                </a:solidFill>
                <a:latin typeface="Roboto Mono"/>
                <a:ea typeface="Roboto Mono"/>
                <a:cs typeface="Roboto Mono"/>
                <a:sym typeface="Roboto Mono"/>
              </a:rPr>
              <a:t>months</a:t>
            </a:r>
            <a:r>
              <a:rPr lang="en-US">
                <a:solidFill>
                  <a:schemeClr val="dk1"/>
                </a:solidFill>
              </a:rPr>
              <a:t> variable has been created, but like before, the numbers are not formatted as readable dates.</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4"/>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Format the monthly data</a:t>
            </a:r>
            <a:endParaRPr/>
          </a:p>
        </p:txBody>
      </p:sp>
      <p:sp>
        <p:nvSpPr>
          <p:cNvPr id="150" name="Google Shape;150;p24"/>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lang="en-US">
                <a:solidFill>
                  <a:schemeClr val="dk1"/>
                </a:solidFill>
              </a:rPr>
              <a:t>Format the variable using:</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format months %tm</a:t>
            </a:r>
            <a:endParaRPr>
              <a:solidFill>
                <a:schemeClr val="dk1"/>
              </a:solidFill>
            </a:endParaRPr>
          </a:p>
          <a:p>
            <a:pPr indent="0" lvl="0" marL="0" rtl="0" algn="l">
              <a:spcBef>
                <a:spcPts val="1600"/>
              </a:spcBef>
              <a:spcAft>
                <a:spcPts val="0"/>
              </a:spcAft>
              <a:buClr>
                <a:schemeClr val="dk1"/>
              </a:buClr>
              <a:buSzPts val="1500"/>
              <a:buFont typeface="Arial"/>
              <a:buNone/>
            </a:pPr>
            <a:r>
              <a:rPr lang="en-US">
                <a:solidFill>
                  <a:schemeClr val="dk1"/>
                </a:solidFill>
              </a:rPr>
              <a:t>This displays the data as </a:t>
            </a:r>
            <a:r>
              <a:rPr lang="en-US">
                <a:solidFill>
                  <a:srgbClr val="188038"/>
                </a:solidFill>
                <a:latin typeface="Roboto Mono"/>
                <a:ea typeface="Roboto Mono"/>
                <a:cs typeface="Roboto Mono"/>
                <a:sym typeface="Roboto Mono"/>
              </a:rPr>
              <a:t>1960m1</a:t>
            </a:r>
            <a:r>
              <a:rPr lang="en-US">
                <a:solidFill>
                  <a:schemeClr val="dk1"/>
                </a:solidFill>
              </a:rPr>
              <a:t>, </a:t>
            </a:r>
            <a:r>
              <a:rPr lang="en-US">
                <a:solidFill>
                  <a:srgbClr val="188038"/>
                </a:solidFill>
                <a:latin typeface="Roboto Mono"/>
                <a:ea typeface="Roboto Mono"/>
                <a:cs typeface="Roboto Mono"/>
                <a:sym typeface="Roboto Mono"/>
              </a:rPr>
              <a:t>1960m2</a:t>
            </a:r>
            <a:r>
              <a:rPr lang="en-US">
                <a:solidFill>
                  <a:schemeClr val="dk1"/>
                </a:solidFill>
              </a:rPr>
              <a:t>, and so on.</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5"/>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Practice</a:t>
            </a:r>
            <a:endParaRPr/>
          </a:p>
        </p:txBody>
      </p:sp>
      <p:sp>
        <p:nvSpPr>
          <p:cNvPr id="156" name="Google Shape;156;p25"/>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Using monthly_data.xlsx create a new time variable known as months. Then set the data as a time series data.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6"/>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Generating Daily Data</a:t>
            </a:r>
            <a:endParaRPr/>
          </a:p>
        </p:txBody>
      </p:sp>
      <p:sp>
        <p:nvSpPr>
          <p:cNvPr id="162" name="Google Shape;162;p26"/>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a:solidFill>
                  <a:schemeClr val="dk1"/>
                </a:solidFill>
              </a:rPr>
              <a:t>Command to generate the daily variable:</a:t>
            </a:r>
            <a:br>
              <a:rPr b="1" lang="en-US">
                <a:solidFill>
                  <a:schemeClr val="dk1"/>
                </a:solidFill>
              </a:rPr>
            </a:br>
            <a:r>
              <a:rPr lang="en-US">
                <a:solidFill>
                  <a:schemeClr val="dk1"/>
                </a:solidFill>
              </a:rPr>
              <a:t>Use the </a:t>
            </a:r>
            <a:r>
              <a:rPr lang="en-US">
                <a:solidFill>
                  <a:srgbClr val="188038"/>
                </a:solidFill>
                <a:latin typeface="Roboto Mono"/>
                <a:ea typeface="Roboto Mono"/>
                <a:cs typeface="Roboto Mono"/>
                <a:sym typeface="Roboto Mono"/>
              </a:rPr>
              <a:t>generate</a:t>
            </a:r>
            <a:r>
              <a:rPr lang="en-US">
                <a:solidFill>
                  <a:schemeClr val="dk1"/>
                </a:solidFill>
              </a:rPr>
              <a:t> command with the </a:t>
            </a:r>
            <a:r>
              <a:rPr lang="en-US">
                <a:solidFill>
                  <a:srgbClr val="188038"/>
                </a:solidFill>
                <a:latin typeface="Roboto Mono"/>
                <a:ea typeface="Roboto Mono"/>
                <a:cs typeface="Roboto Mono"/>
                <a:sym typeface="Roboto Mono"/>
              </a:rPr>
              <a:t>td()</a:t>
            </a:r>
            <a:r>
              <a:rPr lang="en-US">
                <a:solidFill>
                  <a:schemeClr val="dk1"/>
                </a:solidFill>
              </a:rPr>
              <a:t> function:</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generate days = td(1jan1960) + _n - 1</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td(1jan1960)</a:t>
            </a:r>
            <a:r>
              <a:rPr lang="en-US">
                <a:solidFill>
                  <a:schemeClr val="dk1"/>
                </a:solidFill>
              </a:rPr>
              <a:t> specifies that the data starts on January 1, 1960.</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_n - 1</a:t>
            </a:r>
            <a:r>
              <a:rPr lang="en-US">
                <a:solidFill>
                  <a:schemeClr val="dk1"/>
                </a:solidFill>
              </a:rPr>
              <a:t> increments the day for each observation.</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7"/>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Check the data</a:t>
            </a:r>
            <a:endParaRPr/>
          </a:p>
        </p:txBody>
      </p:sp>
      <p:sp>
        <p:nvSpPr>
          <p:cNvPr id="168" name="Google Shape;168;p27"/>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lang="en-US">
                <a:solidFill>
                  <a:schemeClr val="dk1"/>
                </a:solidFill>
              </a:rPr>
              <a:t>Type:</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browse</a:t>
            </a:r>
            <a:endParaRPr>
              <a:solidFill>
                <a:srgbClr val="188038"/>
              </a:solidFill>
              <a:latin typeface="Roboto Mono"/>
              <a:ea typeface="Roboto Mono"/>
              <a:cs typeface="Roboto Mono"/>
              <a:sym typeface="Roboto Mono"/>
            </a:endParaRPr>
          </a:p>
          <a:p>
            <a:pPr indent="0" lvl="0" marL="0" rtl="0" algn="l">
              <a:spcBef>
                <a:spcPts val="1600"/>
              </a:spcBef>
              <a:spcAft>
                <a:spcPts val="0"/>
              </a:spcAft>
              <a:buClr>
                <a:schemeClr val="dk1"/>
              </a:buClr>
              <a:buSzPts val="1500"/>
              <a:buFont typeface="Arial"/>
              <a:buNone/>
            </a:pPr>
            <a:r>
              <a:rPr lang="en-US">
                <a:solidFill>
                  <a:schemeClr val="dk1"/>
                </a:solidFill>
              </a:rPr>
              <a:t>You’ll see the </a:t>
            </a:r>
            <a:r>
              <a:rPr lang="en-US">
                <a:solidFill>
                  <a:srgbClr val="188038"/>
                </a:solidFill>
                <a:latin typeface="Roboto Mono"/>
                <a:ea typeface="Roboto Mono"/>
                <a:cs typeface="Roboto Mono"/>
                <a:sym typeface="Roboto Mono"/>
              </a:rPr>
              <a:t>days</a:t>
            </a:r>
            <a:r>
              <a:rPr lang="en-US">
                <a:solidFill>
                  <a:schemeClr val="dk1"/>
                </a:solidFill>
              </a:rPr>
              <a:t> variable with unformatted values.</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8"/>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Format the daily data</a:t>
            </a:r>
            <a:endParaRPr/>
          </a:p>
        </p:txBody>
      </p:sp>
      <p:sp>
        <p:nvSpPr>
          <p:cNvPr id="174" name="Google Shape;174;p28"/>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sz="1500">
                <a:solidFill>
                  <a:schemeClr val="dk1"/>
                </a:solidFill>
              </a:rPr>
              <a:t>Format the daily data:</a:t>
            </a:r>
            <a:br>
              <a:rPr b="1" lang="en-US" sz="1500">
                <a:solidFill>
                  <a:schemeClr val="dk1"/>
                </a:solidFill>
              </a:rPr>
            </a:br>
            <a:r>
              <a:rPr lang="en-US" sz="1500">
                <a:solidFill>
                  <a:schemeClr val="dk1"/>
                </a:solidFill>
              </a:rPr>
              <a:t>Format the variable as daily data:</a:t>
            </a:r>
            <a:endParaRPr sz="1500">
              <a:solidFill>
                <a:schemeClr val="dk1"/>
              </a:solidFill>
            </a:endParaRPr>
          </a:p>
          <a:p>
            <a:pPr indent="0" lvl="0" marL="0" rtl="0" algn="l">
              <a:spcBef>
                <a:spcPts val="1000"/>
              </a:spcBef>
              <a:spcAft>
                <a:spcPts val="0"/>
              </a:spcAft>
              <a:buNone/>
            </a:pPr>
            <a:r>
              <a:rPr lang="en-US" sz="1500">
                <a:solidFill>
                  <a:srgbClr val="188038"/>
                </a:solidFill>
                <a:latin typeface="Roboto Mono"/>
                <a:ea typeface="Roboto Mono"/>
                <a:cs typeface="Roboto Mono"/>
                <a:sym typeface="Roboto Mono"/>
              </a:rPr>
              <a:t>format %td days</a:t>
            </a:r>
            <a:endParaRPr sz="1500">
              <a:solidFill>
                <a:schemeClr val="dk1"/>
              </a:solidFill>
            </a:endParaRPr>
          </a:p>
          <a:p>
            <a:pPr indent="0" lvl="0" marL="0" rtl="0" algn="l">
              <a:spcBef>
                <a:spcPts val="1600"/>
              </a:spcBef>
              <a:spcAft>
                <a:spcPts val="0"/>
              </a:spcAft>
              <a:buClr>
                <a:schemeClr val="dk1"/>
              </a:buClr>
              <a:buSzPts val="1500"/>
              <a:buFont typeface="Arial"/>
              <a:buNone/>
            </a:pPr>
            <a:r>
              <a:rPr lang="en-US" sz="1500">
                <a:solidFill>
                  <a:schemeClr val="dk1"/>
                </a:solidFill>
              </a:rPr>
              <a:t>This displays the data as proper dates like </a:t>
            </a:r>
            <a:r>
              <a:rPr lang="en-US" sz="1500">
                <a:solidFill>
                  <a:srgbClr val="188038"/>
                </a:solidFill>
                <a:latin typeface="Roboto Mono"/>
                <a:ea typeface="Roboto Mono"/>
                <a:cs typeface="Roboto Mono"/>
                <a:sym typeface="Roboto Mono"/>
              </a:rPr>
              <a:t>01jan1960</a:t>
            </a:r>
            <a:r>
              <a:rPr lang="en-US" sz="1500">
                <a:solidFill>
                  <a:schemeClr val="dk1"/>
                </a:solidFill>
              </a:rPr>
              <a:t>, </a:t>
            </a:r>
            <a:r>
              <a:rPr lang="en-US" sz="1500">
                <a:solidFill>
                  <a:srgbClr val="188038"/>
                </a:solidFill>
                <a:latin typeface="Roboto Mono"/>
                <a:ea typeface="Roboto Mono"/>
                <a:cs typeface="Roboto Mono"/>
                <a:sym typeface="Roboto Mono"/>
              </a:rPr>
              <a:t>02jan1960</a:t>
            </a:r>
            <a:r>
              <a:rPr lang="en-US" sz="1500">
                <a:solidFill>
                  <a:schemeClr val="dk1"/>
                </a:solidFill>
              </a:rPr>
              <a:t>, etc.</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9"/>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Practice datasets</a:t>
            </a:r>
            <a:endParaRPr/>
          </a:p>
        </p:txBody>
      </p:sp>
      <p:sp>
        <p:nvSpPr>
          <p:cNvPr id="180" name="Google Shape;180;p29"/>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Use apple.csv to create a daily time variable and set the data as timeseries.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0"/>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Any issues?</a:t>
            </a:r>
            <a:endParaRPr/>
          </a:p>
        </p:txBody>
      </p:sp>
      <p:sp>
        <p:nvSpPr>
          <p:cNvPr id="186" name="Google Shape;186;p30"/>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Feel free to contact me @</a:t>
            </a:r>
            <a:endParaRPr/>
          </a:p>
          <a:p>
            <a:pPr indent="0" lvl="0" marL="0" rtl="0" algn="l">
              <a:spcBef>
                <a:spcPts val="1000"/>
              </a:spcBef>
              <a:spcAft>
                <a:spcPts val="0"/>
              </a:spcAft>
              <a:buNone/>
            </a:pPr>
            <a:r>
              <a:rPr lang="en-US" u="sng">
                <a:solidFill>
                  <a:schemeClr val="hlink"/>
                </a:solidFill>
                <a:hlinkClick r:id="rId4"/>
              </a:rPr>
              <a:t>mosesriku@gmail.com</a:t>
            </a:r>
            <a:endParaRPr/>
          </a:p>
          <a:p>
            <a:pPr indent="0" lvl="0" marL="0" rtl="0" algn="l">
              <a:spcBef>
                <a:spcPts val="1000"/>
              </a:spcBef>
              <a:spcAft>
                <a:spcPts val="0"/>
              </a:spcAft>
              <a:buNone/>
            </a:pPr>
            <a:r>
              <a:rPr lang="en-US"/>
              <a:t>+254703135975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500"/>
              <a:buFont typeface="Arial"/>
              <a:buNone/>
            </a:pPr>
            <a:r>
              <a:rPr lang="en-US"/>
              <a:t>Introduction to Time Variables in Stata</a:t>
            </a:r>
            <a:endParaRPr/>
          </a:p>
        </p:txBody>
      </p:sp>
      <p:sp>
        <p:nvSpPr>
          <p:cNvPr id="90" name="Google Shape;90;p14"/>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When working with time series data in Stata, the first thing you need to do is set a time variable using the tsset command. This step is crucial because Stata uses the time variable to recognize the data structure, whether it's yearly, quarterly, monthly, or daily. Without this, you’ll encounter errors when running time-series-specific commands like tsline for plotting or forecast for modeling.</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5"/>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96" name="Google Shape;96;p15"/>
          <p:cNvSpPr txBox="1"/>
          <p:nvPr>
            <p:ph idx="4294967295" type="body"/>
          </p:nvPr>
        </p:nvSpPr>
        <p:spPr>
          <a:xfrm>
            <a:off x="415600" y="1562133"/>
            <a:ext cx="11360700" cy="4529700"/>
          </a:xfrm>
          <a:prstGeom prst="rect">
            <a:avLst/>
          </a:prstGeom>
        </p:spPr>
        <p:txBody>
          <a:bodyPr anchorCtr="0" anchor="t" bIns="45700" lIns="91425" spcFirstLastPara="1" rIns="91425" wrap="square" tIns="45700">
            <a:noAutofit/>
          </a:bodyPr>
          <a:lstStyle/>
          <a:p>
            <a:pPr indent="0" lvl="0" marL="0" rtl="0" algn="l">
              <a:spcBef>
                <a:spcPts val="1600"/>
              </a:spcBef>
              <a:spcAft>
                <a:spcPts val="0"/>
              </a:spcAft>
              <a:buClr>
                <a:schemeClr val="dk1"/>
              </a:buClr>
              <a:buSzPts val="1500"/>
              <a:buFont typeface="Arial"/>
              <a:buNone/>
            </a:pPr>
            <a:r>
              <a:rPr lang="en-US">
                <a:solidFill>
                  <a:schemeClr val="dk1"/>
                </a:solidFill>
              </a:rPr>
              <a:t>Let’s see an example of what happens if you don’t set a time variable:</a:t>
            </a:r>
            <a:endParaRPr>
              <a:solidFill>
                <a:schemeClr val="dk1"/>
              </a:solidFill>
            </a:endParaRPr>
          </a:p>
          <a:p>
            <a:pPr indent="0" lvl="0" marL="0" rtl="0" algn="l">
              <a:spcBef>
                <a:spcPts val="1000"/>
              </a:spcBef>
              <a:spcAft>
                <a:spcPts val="0"/>
              </a:spcAft>
              <a:buNone/>
            </a:pPr>
            <a:r>
              <a:rPr lang="en-US">
                <a:solidFill>
                  <a:schemeClr val="dk1"/>
                </a:solidFill>
              </a:rPr>
              <a:t>Suppose I want to plot the Federal Reserve rate. I type:</a:t>
            </a:r>
            <a:br>
              <a:rPr lang="en-US">
                <a:solidFill>
                  <a:schemeClr val="dk1"/>
                </a:solidFill>
              </a:rPr>
            </a:br>
            <a:r>
              <a:rPr lang="en-US">
                <a:solidFill>
                  <a:srgbClr val="188038"/>
                </a:solidFill>
                <a:latin typeface="Roboto Mono"/>
                <a:ea typeface="Roboto Mono"/>
                <a:cs typeface="Roboto Mono"/>
                <a:sym typeface="Roboto Mono"/>
              </a:rPr>
              <a:t>tsline fedrate</a:t>
            </a:r>
            <a:endParaRPr>
              <a:solidFill>
                <a:schemeClr val="dk1"/>
              </a:solidFill>
            </a:endParaRPr>
          </a:p>
          <a:p>
            <a:pPr indent="-457200" lvl="0" marL="609600" rtl="0" algn="l">
              <a:spcBef>
                <a:spcPts val="1600"/>
              </a:spcBef>
              <a:spcAft>
                <a:spcPts val="0"/>
              </a:spcAft>
              <a:buClr>
                <a:schemeClr val="dk1"/>
              </a:buClr>
              <a:buSzPts val="2400"/>
              <a:buChar char="•"/>
            </a:pPr>
            <a:r>
              <a:rPr lang="en-US">
                <a:solidFill>
                  <a:schemeClr val="dk1"/>
                </a:solidFill>
              </a:rPr>
              <a:t>Stata will display an error message saying, </a:t>
            </a:r>
            <a:r>
              <a:rPr i="1" lang="en-US">
                <a:solidFill>
                  <a:schemeClr val="dk1"/>
                </a:solidFill>
              </a:rPr>
              <a:t>“you must set a time variable.”</a:t>
            </a:r>
            <a:endParaRPr i="1">
              <a:solidFill>
                <a:schemeClr val="dk1"/>
              </a:solidFill>
            </a:endParaRPr>
          </a:p>
          <a:p>
            <a:pPr indent="0" lvl="0" marL="0" rtl="0" algn="l">
              <a:spcBef>
                <a:spcPts val="1600"/>
              </a:spcBef>
              <a:spcAft>
                <a:spcPts val="0"/>
              </a:spcAft>
              <a:buClr>
                <a:schemeClr val="dk1"/>
              </a:buClr>
              <a:buSzPts val="1500"/>
              <a:buFont typeface="Arial"/>
              <a:buNone/>
            </a:pPr>
            <a:r>
              <a:rPr lang="en-US">
                <a:solidFill>
                  <a:schemeClr val="dk1"/>
                </a:solidFill>
              </a:rPr>
              <a:t>To avoid this issue, we’ll generate and configure proper time series variables step by step.</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6"/>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Generating Yearly Data</a:t>
            </a:r>
            <a:endParaRPr/>
          </a:p>
        </p:txBody>
      </p:sp>
      <p:sp>
        <p:nvSpPr>
          <p:cNvPr id="102" name="Google Shape;102;p16"/>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a:solidFill>
                  <a:schemeClr val="dk1"/>
                </a:solidFill>
              </a:rPr>
              <a:t>Command to generate the yearly variable:</a:t>
            </a:r>
            <a:br>
              <a:rPr b="1" lang="en-US">
                <a:solidFill>
                  <a:schemeClr val="dk1"/>
                </a:solidFill>
              </a:rPr>
            </a:br>
            <a:r>
              <a:rPr lang="en-US">
                <a:solidFill>
                  <a:schemeClr val="dk1"/>
                </a:solidFill>
              </a:rPr>
              <a:t>We use the </a:t>
            </a:r>
            <a:r>
              <a:rPr lang="en-US">
                <a:solidFill>
                  <a:srgbClr val="188038"/>
                </a:solidFill>
                <a:latin typeface="Roboto Mono"/>
                <a:ea typeface="Roboto Mono"/>
                <a:cs typeface="Roboto Mono"/>
                <a:sym typeface="Roboto Mono"/>
              </a:rPr>
              <a:t>generate</a:t>
            </a:r>
            <a:r>
              <a:rPr lang="en-US">
                <a:solidFill>
                  <a:schemeClr val="dk1"/>
                </a:solidFill>
              </a:rPr>
              <a:t> command to create a new variable for years. For example:</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generate years = 1960 + _n - 1</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1960</a:t>
            </a:r>
            <a:r>
              <a:rPr lang="en-US">
                <a:solidFill>
                  <a:schemeClr val="dk1"/>
                </a:solidFill>
              </a:rPr>
              <a:t> is the starting year of our data.</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_n</a:t>
            </a:r>
            <a:r>
              <a:rPr lang="en-US">
                <a:solidFill>
                  <a:schemeClr val="dk1"/>
                </a:solidFill>
              </a:rPr>
              <a:t> is the observation number, and </a:t>
            </a:r>
            <a:r>
              <a:rPr lang="en-US">
                <a:solidFill>
                  <a:srgbClr val="188038"/>
                </a:solidFill>
                <a:latin typeface="Roboto Mono"/>
                <a:ea typeface="Roboto Mono"/>
                <a:cs typeface="Roboto Mono"/>
                <a:sym typeface="Roboto Mono"/>
              </a:rPr>
              <a:t>_n - 1</a:t>
            </a:r>
            <a:r>
              <a:rPr lang="en-US">
                <a:solidFill>
                  <a:schemeClr val="dk1"/>
                </a:solidFill>
              </a:rPr>
              <a:t> increments the value by 1 for each observation.</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7"/>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Practices</a:t>
            </a:r>
            <a:endParaRPr/>
          </a:p>
        </p:txBody>
      </p:sp>
      <p:sp>
        <p:nvSpPr>
          <p:cNvPr id="108" name="Google Shape;108;p17"/>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Using Psave_yearly.csv generate yearly data variable as set the dataset as time series.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8"/>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Generating Quarterly Data</a:t>
            </a:r>
            <a:endParaRPr/>
          </a:p>
        </p:txBody>
      </p:sp>
      <p:sp>
        <p:nvSpPr>
          <p:cNvPr id="114" name="Google Shape;114;p18"/>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b="1" lang="en-US">
                <a:solidFill>
                  <a:schemeClr val="dk1"/>
                </a:solidFill>
              </a:rPr>
              <a:t>Command to generate the quarterly variable:</a:t>
            </a:r>
            <a:br>
              <a:rPr b="1" lang="en-US">
                <a:solidFill>
                  <a:schemeClr val="dk1"/>
                </a:solidFill>
              </a:rPr>
            </a:br>
            <a:r>
              <a:rPr lang="en-US">
                <a:solidFill>
                  <a:schemeClr val="dk1"/>
                </a:solidFill>
              </a:rPr>
              <a:t>Use the </a:t>
            </a:r>
            <a:r>
              <a:rPr lang="en-US">
                <a:solidFill>
                  <a:srgbClr val="188038"/>
                </a:solidFill>
                <a:latin typeface="Roboto Mono"/>
                <a:ea typeface="Roboto Mono"/>
                <a:cs typeface="Roboto Mono"/>
                <a:sym typeface="Roboto Mono"/>
              </a:rPr>
              <a:t>generate</a:t>
            </a:r>
            <a:r>
              <a:rPr lang="en-US">
                <a:solidFill>
                  <a:schemeClr val="dk1"/>
                </a:solidFill>
              </a:rPr>
              <a:t> command with the </a:t>
            </a:r>
            <a:r>
              <a:rPr lang="en-US">
                <a:solidFill>
                  <a:srgbClr val="188038"/>
                </a:solidFill>
                <a:latin typeface="Roboto Mono"/>
                <a:ea typeface="Roboto Mono"/>
                <a:cs typeface="Roboto Mono"/>
                <a:sym typeface="Roboto Mono"/>
              </a:rPr>
              <a:t>tq()</a:t>
            </a:r>
            <a:r>
              <a:rPr lang="en-US">
                <a:solidFill>
                  <a:schemeClr val="dk1"/>
                </a:solidFill>
              </a:rPr>
              <a:t> function:</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generate quarters = tq(1960q1) + _n - 1</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tq(1960q1)</a:t>
            </a:r>
            <a:r>
              <a:rPr lang="en-US">
                <a:solidFill>
                  <a:schemeClr val="dk1"/>
                </a:solidFill>
              </a:rPr>
              <a:t> tells Stata that the data starts in the first quarter (Q1) of 1960.</a:t>
            </a:r>
            <a:endParaRPr>
              <a:solidFill>
                <a:schemeClr val="dk1"/>
              </a:solidFill>
            </a:endParaRPr>
          </a:p>
          <a:p>
            <a:pPr indent="-457200" lvl="0" marL="609600" rtl="0" algn="l">
              <a:spcBef>
                <a:spcPts val="1600"/>
              </a:spcBef>
              <a:spcAft>
                <a:spcPts val="0"/>
              </a:spcAft>
              <a:buClr>
                <a:schemeClr val="dk1"/>
              </a:buClr>
              <a:buSzPts val="2400"/>
              <a:buChar char="•"/>
            </a:pPr>
            <a:r>
              <a:rPr lang="en-US">
                <a:solidFill>
                  <a:srgbClr val="188038"/>
                </a:solidFill>
                <a:latin typeface="Roboto Mono"/>
                <a:ea typeface="Roboto Mono"/>
                <a:cs typeface="Roboto Mono"/>
                <a:sym typeface="Roboto Mono"/>
              </a:rPr>
              <a:t>_n - 1</a:t>
            </a:r>
            <a:r>
              <a:rPr lang="en-US">
                <a:solidFill>
                  <a:schemeClr val="dk1"/>
                </a:solidFill>
              </a:rPr>
              <a:t> increments the quarter for each observation.</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Check Quarterly data</a:t>
            </a:r>
            <a:endParaRPr/>
          </a:p>
        </p:txBody>
      </p:sp>
      <p:sp>
        <p:nvSpPr>
          <p:cNvPr id="120" name="Google Shape;120;p19"/>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lang="en-US">
                <a:solidFill>
                  <a:schemeClr val="dk1"/>
                </a:solidFill>
              </a:rPr>
              <a:t>Type:</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browse</a:t>
            </a:r>
            <a:endParaRPr>
              <a:solidFill>
                <a:srgbClr val="188038"/>
              </a:solidFill>
              <a:latin typeface="Roboto Mono"/>
              <a:ea typeface="Roboto Mono"/>
              <a:cs typeface="Roboto Mono"/>
              <a:sym typeface="Roboto Mono"/>
            </a:endParaRPr>
          </a:p>
          <a:p>
            <a:pPr indent="0" lvl="0" marL="0" rtl="0" algn="l">
              <a:spcBef>
                <a:spcPts val="1600"/>
              </a:spcBef>
              <a:spcAft>
                <a:spcPts val="0"/>
              </a:spcAft>
              <a:buClr>
                <a:schemeClr val="dk1"/>
              </a:buClr>
              <a:buSzPts val="1500"/>
              <a:buFont typeface="Arial"/>
              <a:buNone/>
            </a:pPr>
            <a:r>
              <a:rPr lang="en-US">
                <a:solidFill>
                  <a:schemeClr val="dk1"/>
                </a:solidFill>
              </a:rPr>
              <a:t>You’ll see the </a:t>
            </a:r>
            <a:r>
              <a:rPr lang="en-US">
                <a:solidFill>
                  <a:srgbClr val="188038"/>
                </a:solidFill>
                <a:latin typeface="Roboto Mono"/>
                <a:ea typeface="Roboto Mono"/>
                <a:cs typeface="Roboto Mono"/>
                <a:sym typeface="Roboto Mono"/>
              </a:rPr>
              <a:t>quarters</a:t>
            </a:r>
            <a:r>
              <a:rPr lang="en-US">
                <a:solidFill>
                  <a:schemeClr val="dk1"/>
                </a:solidFill>
              </a:rPr>
              <a:t> variable has been created, but the values are just numbers and not in a readable format.</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0"/>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Format the quarterly data</a:t>
            </a:r>
            <a:endParaRPr/>
          </a:p>
        </p:txBody>
      </p:sp>
      <p:sp>
        <p:nvSpPr>
          <p:cNvPr id="126" name="Google Shape;126;p20"/>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600"/>
              </a:spcBef>
              <a:spcAft>
                <a:spcPts val="0"/>
              </a:spcAft>
              <a:buClr>
                <a:schemeClr val="dk1"/>
              </a:buClr>
              <a:buSzPts val="1500"/>
              <a:buFont typeface="Arial"/>
              <a:buNone/>
            </a:pPr>
            <a:r>
              <a:rPr lang="en-US">
                <a:solidFill>
                  <a:schemeClr val="dk1"/>
                </a:solidFill>
              </a:rPr>
              <a:t>To make the </a:t>
            </a:r>
            <a:r>
              <a:rPr lang="en-US">
                <a:solidFill>
                  <a:srgbClr val="188038"/>
                </a:solidFill>
                <a:latin typeface="Roboto Mono"/>
                <a:ea typeface="Roboto Mono"/>
                <a:cs typeface="Roboto Mono"/>
                <a:sym typeface="Roboto Mono"/>
              </a:rPr>
              <a:t>quarters</a:t>
            </a:r>
            <a:r>
              <a:rPr lang="en-US">
                <a:solidFill>
                  <a:schemeClr val="dk1"/>
                </a:solidFill>
              </a:rPr>
              <a:t> variable readable, use the </a:t>
            </a:r>
            <a:r>
              <a:rPr lang="en-US">
                <a:solidFill>
                  <a:srgbClr val="188038"/>
                </a:solidFill>
                <a:latin typeface="Roboto Mono"/>
                <a:ea typeface="Roboto Mono"/>
                <a:cs typeface="Roboto Mono"/>
                <a:sym typeface="Roboto Mono"/>
              </a:rPr>
              <a:t>format</a:t>
            </a:r>
            <a:r>
              <a:rPr lang="en-US">
                <a:solidFill>
                  <a:schemeClr val="dk1"/>
                </a:solidFill>
              </a:rPr>
              <a:t> command:</a:t>
            </a:r>
            <a:endParaRPr>
              <a:solidFill>
                <a:schemeClr val="dk1"/>
              </a:solidFill>
            </a:endParaRPr>
          </a:p>
          <a:p>
            <a:pPr indent="0" lvl="0" marL="0" rtl="0" algn="l">
              <a:spcBef>
                <a:spcPts val="1000"/>
              </a:spcBef>
              <a:spcAft>
                <a:spcPts val="0"/>
              </a:spcAft>
              <a:buNone/>
            </a:pPr>
            <a:r>
              <a:rPr lang="en-US">
                <a:solidFill>
                  <a:srgbClr val="188038"/>
                </a:solidFill>
                <a:latin typeface="Roboto Mono"/>
                <a:ea typeface="Roboto Mono"/>
                <a:cs typeface="Roboto Mono"/>
                <a:sym typeface="Roboto Mono"/>
              </a:rPr>
              <a:t>format %tq quarters</a:t>
            </a:r>
            <a:endParaRPr>
              <a:solidFill>
                <a:schemeClr val="dk1"/>
              </a:solidFill>
            </a:endParaRPr>
          </a:p>
          <a:p>
            <a:pPr indent="0" lvl="0" marL="0" rtl="0" algn="l">
              <a:spcBef>
                <a:spcPts val="1600"/>
              </a:spcBef>
              <a:spcAft>
                <a:spcPts val="0"/>
              </a:spcAft>
              <a:buClr>
                <a:schemeClr val="dk1"/>
              </a:buClr>
              <a:buSzPts val="1500"/>
              <a:buFont typeface="Arial"/>
              <a:buNone/>
            </a:pPr>
            <a:r>
              <a:rPr lang="en-US">
                <a:solidFill>
                  <a:schemeClr val="dk1"/>
                </a:solidFill>
              </a:rPr>
              <a:t>This formats the variable to display quarters like </a:t>
            </a:r>
            <a:r>
              <a:rPr lang="en-US">
                <a:solidFill>
                  <a:srgbClr val="188038"/>
                </a:solidFill>
                <a:latin typeface="Roboto Mono"/>
                <a:ea typeface="Roboto Mono"/>
                <a:cs typeface="Roboto Mono"/>
                <a:sym typeface="Roboto Mono"/>
              </a:rPr>
              <a:t>1960q1</a:t>
            </a:r>
            <a:r>
              <a:rPr lang="en-US">
                <a:solidFill>
                  <a:schemeClr val="dk1"/>
                </a:solidFill>
              </a:rPr>
              <a:t>, </a:t>
            </a:r>
            <a:r>
              <a:rPr lang="en-US">
                <a:solidFill>
                  <a:srgbClr val="188038"/>
                </a:solidFill>
                <a:latin typeface="Roboto Mono"/>
                <a:ea typeface="Roboto Mono"/>
                <a:cs typeface="Roboto Mono"/>
                <a:sym typeface="Roboto Mono"/>
              </a:rPr>
              <a:t>1960q2</a:t>
            </a:r>
            <a:r>
              <a:rPr lang="en-US">
                <a:solidFill>
                  <a:schemeClr val="dk1"/>
                </a:solidFill>
              </a:rPr>
              <a:t>, etc.</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1"/>
          <p:cNvSpPr txBox="1"/>
          <p:nvPr>
            <p:ph idx="4294967295" type="title"/>
          </p:nvPr>
        </p:nvSpPr>
        <p:spPr>
          <a:xfrm>
            <a:off x="415600" y="593367"/>
            <a:ext cx="11360700" cy="81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Practice dataset</a:t>
            </a:r>
            <a:endParaRPr/>
          </a:p>
        </p:txBody>
      </p:sp>
      <p:sp>
        <p:nvSpPr>
          <p:cNvPr id="132" name="Google Shape;132;p21"/>
          <p:cNvSpPr txBox="1"/>
          <p:nvPr>
            <p:ph idx="4294967295" type="body"/>
          </p:nvPr>
        </p:nvSpPr>
        <p:spPr>
          <a:xfrm>
            <a:off x="415600" y="1562133"/>
            <a:ext cx="11360700" cy="45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Using PSAVE.csv dataset, load it into stata and generate quarterly time series variable and set the data as time series.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