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278" r:id="rId5"/>
    <p:sldId id="279" r:id="rId6"/>
    <p:sldId id="296" r:id="rId7"/>
    <p:sldId id="300" r:id="rId8"/>
    <p:sldId id="299" r:id="rId9"/>
    <p:sldId id="297" r:id="rId10"/>
    <p:sldId id="280" r:id="rId11"/>
    <p:sldId id="295" r:id="rId12"/>
    <p:sldId id="301"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09" autoAdjust="0"/>
  </p:normalViewPr>
  <p:slideViewPr>
    <p:cSldViewPr snapToGrid="0" snapToObjects="1">
      <p:cViewPr varScale="1">
        <p:scale>
          <a:sx n="82" d="100"/>
          <a:sy n="82" d="100"/>
        </p:scale>
        <p:origin x="725"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12/21/2023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Teacher ROBOT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7567127" y="5511106"/>
            <a:ext cx="2595776" cy="628437"/>
          </a:xfrm>
        </p:spPr>
        <p:txBody>
          <a:bodyPr/>
          <a:lstStyle/>
          <a:p>
            <a:r>
              <a:rPr lang="en-US" dirty="0">
                <a:solidFill>
                  <a:schemeClr val="bg1"/>
                </a:solidFill>
              </a:rPr>
              <a:t>Rikvender singh     &amp;  </a:t>
            </a:r>
            <a:br>
              <a:rPr lang="en-US" dirty="0">
                <a:solidFill>
                  <a:schemeClr val="bg1"/>
                </a:solidFill>
              </a:rPr>
            </a:br>
            <a:r>
              <a:rPr lang="en-US" dirty="0">
                <a:solidFill>
                  <a:schemeClr val="bg1"/>
                </a:solidFill>
              </a:rPr>
              <a:t>Zaid Khan</a:t>
            </a:r>
          </a:p>
          <a:p>
            <a:endParaRPr lang="en-US" dirty="0">
              <a:solidFill>
                <a:schemeClr val="bg1"/>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0" y="146579"/>
            <a:ext cx="6316182" cy="1110246"/>
          </a:xfrm>
        </p:spPr>
        <p:txBody>
          <a:bodyPr/>
          <a:lstStyle/>
          <a:p>
            <a:r>
              <a:rPr lang="en-US" b="1" i="0" dirty="0">
                <a:effectLst/>
                <a:latin typeface="Söhne"/>
              </a:rPr>
              <a:t>Conclusion</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49742" y="2103288"/>
            <a:ext cx="6779563" cy="3274055"/>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Teacher Robo project has achieved its goals of providing an interactive educational tool.</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combination of speech recognition and ChatGPT content delivery offers an innovative approach to educational robotics.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Future enhancements may include more advanced NLP and fine-tuning for specific educational domains.</a:t>
            </a:r>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9160777" y="5161279"/>
            <a:ext cx="3548544" cy="1579181"/>
          </a:xfrm>
        </p:spPr>
        <p:txBody>
          <a:bodyPr>
            <a:normAutofit/>
          </a:bodyPr>
          <a:lstStyle/>
          <a:p>
            <a:r>
              <a:rPr lang="en-US" sz="1600" dirty="0"/>
              <a:t>From</a:t>
            </a:r>
          </a:p>
          <a:p>
            <a:r>
              <a:rPr lang="en-US" sz="1600" dirty="0"/>
              <a:t>Rikvender Singh Rajawat </a:t>
            </a:r>
          </a:p>
          <a:p>
            <a:r>
              <a:rPr lang="en-US" sz="1600" dirty="0"/>
              <a:t>Zaid Khan</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91601" y="684497"/>
            <a:ext cx="5859430" cy="967083"/>
          </a:xfrm>
        </p:spPr>
        <p:txBody>
          <a:bodyPr/>
          <a:lstStyle/>
          <a:p>
            <a:r>
              <a:rPr lang="en-US" dirty="0"/>
              <a:t>Intoduction</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91601" y="2119924"/>
            <a:ext cx="6678366" cy="2909276"/>
          </a:xfrm>
        </p:spPr>
        <p:txBody>
          <a:bodyPr>
            <a:norm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"Teacher Robo" project report provides a comprehensive overview of the development, design, and performance of our educational robot, Teacher Robo. The project aimed to create an interactive robot capable of answering questions from students and delivering educational content. This report details the design, hardware, software, and outcomes of the Teacher Robo project.</a:t>
            </a:r>
          </a:p>
          <a:p>
            <a:pPr algn="just"/>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F7EB-1FB5-2937-6F05-5BFE9967E218}"/>
              </a:ext>
            </a:extLst>
          </p:cNvPr>
          <p:cNvSpPr>
            <a:spLocks noGrp="1"/>
          </p:cNvSpPr>
          <p:nvPr>
            <p:ph type="title"/>
          </p:nvPr>
        </p:nvSpPr>
        <p:spPr>
          <a:xfrm>
            <a:off x="594547" y="1138335"/>
            <a:ext cx="5908890" cy="841248"/>
          </a:xfrm>
        </p:spPr>
        <p:txBody>
          <a:bodyPr/>
          <a:lstStyle/>
          <a:p>
            <a:r>
              <a:rPr lang="en-US" dirty="0"/>
              <a:t>PROJECT GOALS</a:t>
            </a:r>
            <a:endParaRPr lang="en-IN" dirty="0"/>
          </a:p>
        </p:txBody>
      </p:sp>
      <p:sp>
        <p:nvSpPr>
          <p:cNvPr id="3" name="Content Placeholder 2">
            <a:extLst>
              <a:ext uri="{FF2B5EF4-FFF2-40B4-BE49-F238E27FC236}">
                <a16:creationId xmlns:a16="http://schemas.microsoft.com/office/drawing/2014/main" id="{16DF9038-24C3-5E9B-5DC8-79D730C6E994}"/>
              </a:ext>
            </a:extLst>
          </p:cNvPr>
          <p:cNvSpPr>
            <a:spLocks noGrp="1"/>
          </p:cNvSpPr>
          <p:nvPr>
            <p:ph idx="1"/>
          </p:nvPr>
        </p:nvSpPr>
        <p:spPr>
          <a:xfrm>
            <a:off x="594547" y="2276110"/>
            <a:ext cx="5693664" cy="3122168"/>
          </a:xfrm>
        </p:spPr>
        <p:txBody>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Design and build an educational robot to assist students in their learning.</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Implement speech recognition and natural language processing for question-answering.</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Develop a chatbot interface powered by ChatGPT for educational content delivery.</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Evaluate the performance of Teacher Robo in a simulated classroom environment.</a:t>
            </a:r>
          </a:p>
          <a:p>
            <a:endParaRPr lang="en-IN" dirty="0"/>
          </a:p>
        </p:txBody>
      </p:sp>
    </p:spTree>
    <p:extLst>
      <p:ext uri="{BB962C8B-B14F-4D97-AF65-F5344CB8AC3E}">
        <p14:creationId xmlns:p14="http://schemas.microsoft.com/office/powerpoint/2010/main" val="170483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3A8B-7368-37A2-2ADC-11ECB1627B9F}"/>
              </a:ext>
            </a:extLst>
          </p:cNvPr>
          <p:cNvSpPr>
            <a:spLocks noGrp="1"/>
          </p:cNvSpPr>
          <p:nvPr>
            <p:ph type="title"/>
          </p:nvPr>
        </p:nvSpPr>
        <p:spPr>
          <a:xfrm>
            <a:off x="279236" y="324464"/>
            <a:ext cx="9872470" cy="515291"/>
          </a:xfrm>
        </p:spPr>
        <p:txBody>
          <a:bodyPr/>
          <a:lstStyle/>
          <a:p>
            <a:r>
              <a:rPr lang="en-US" dirty="0"/>
              <a:t>Code Library (ai and car)</a:t>
            </a:r>
            <a:endParaRPr lang="en-IN" dirty="0"/>
          </a:p>
        </p:txBody>
      </p:sp>
      <p:sp>
        <p:nvSpPr>
          <p:cNvPr id="3" name="Content Placeholder 2">
            <a:extLst>
              <a:ext uri="{FF2B5EF4-FFF2-40B4-BE49-F238E27FC236}">
                <a16:creationId xmlns:a16="http://schemas.microsoft.com/office/drawing/2014/main" id="{60E68A9C-95A0-D723-FBDE-C462A051C57E}"/>
              </a:ext>
            </a:extLst>
          </p:cNvPr>
          <p:cNvSpPr>
            <a:spLocks noGrp="1"/>
          </p:cNvSpPr>
          <p:nvPr>
            <p:ph idx="1"/>
          </p:nvPr>
        </p:nvSpPr>
        <p:spPr>
          <a:xfrm>
            <a:off x="132932" y="2170864"/>
            <a:ext cx="7398578" cy="3122168"/>
          </a:xfrm>
        </p:spPr>
        <p:txBody>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wikipediaapi</a:t>
            </a:r>
            <a:endParaRPr lang="en-IN" sz="18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gTTS</a:t>
            </a:r>
            <a:endParaRPr lang="en-IN" sz="18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flask import Flask, render_template, request, redirect, url_for</a:t>
            </a:r>
            <a:endParaRPr lang="en-IN" sz="18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os</a:t>
            </a:r>
            <a:endParaRPr lang="en-IN" sz="18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speech_recognition </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openai</a:t>
            </a:r>
            <a:endParaRPr lang="en-IN" sz="18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677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F59B86D-FC19-7B29-6952-876B4911F46F}"/>
              </a:ext>
            </a:extLst>
          </p:cNvPr>
          <p:cNvSpPr>
            <a:spLocks noGrp="1"/>
          </p:cNvSpPr>
          <p:nvPr>
            <p:ph type="title"/>
          </p:nvPr>
        </p:nvSpPr>
        <p:spPr>
          <a:xfrm>
            <a:off x="108156" y="1120877"/>
            <a:ext cx="7216876" cy="845573"/>
          </a:xfrm>
        </p:spPr>
        <p:txBody>
          <a:bodyPr/>
          <a:lstStyle/>
          <a:p>
            <a:r>
              <a:rPr lang="en-US" dirty="0"/>
              <a:t>PROJECT STRUCTURE</a:t>
            </a:r>
          </a:p>
        </p:txBody>
      </p:sp>
      <p:pic>
        <p:nvPicPr>
          <p:cNvPr id="6" name="Content Placeholder 5">
            <a:extLst>
              <a:ext uri="{FF2B5EF4-FFF2-40B4-BE49-F238E27FC236}">
                <a16:creationId xmlns:a16="http://schemas.microsoft.com/office/drawing/2014/main" id="{6FC01915-DA80-A0C5-B12D-4FF18D09F5C7}"/>
              </a:ext>
            </a:extLst>
          </p:cNvPr>
          <p:cNvPicPr>
            <a:picLocks noGrp="1" noChangeAspect="1"/>
          </p:cNvPicPr>
          <p:nvPr>
            <p:ph idx="1"/>
          </p:nvPr>
        </p:nvPicPr>
        <p:blipFill>
          <a:blip r:embed="rId2"/>
          <a:stretch>
            <a:fillRect/>
          </a:stretch>
        </p:blipFill>
        <p:spPr>
          <a:xfrm>
            <a:off x="730008" y="2603089"/>
            <a:ext cx="2719234" cy="3625645"/>
          </a:xfrm>
        </p:spPr>
      </p:pic>
      <p:pic>
        <p:nvPicPr>
          <p:cNvPr id="10" name="Picture 9">
            <a:extLst>
              <a:ext uri="{FF2B5EF4-FFF2-40B4-BE49-F238E27FC236}">
                <a16:creationId xmlns:a16="http://schemas.microsoft.com/office/drawing/2014/main" id="{E55350E0-9B5F-E302-358E-26EF04468876}"/>
              </a:ext>
            </a:extLst>
          </p:cNvPr>
          <p:cNvPicPr>
            <a:picLocks noChangeAspect="1"/>
          </p:cNvPicPr>
          <p:nvPr/>
        </p:nvPicPr>
        <p:blipFill>
          <a:blip r:embed="rId3"/>
          <a:stretch>
            <a:fillRect/>
          </a:stretch>
        </p:blipFill>
        <p:spPr>
          <a:xfrm>
            <a:off x="3449242" y="2603089"/>
            <a:ext cx="2719234" cy="3625645"/>
          </a:xfrm>
          <a:prstGeom prst="rect">
            <a:avLst/>
          </a:prstGeom>
        </p:spPr>
      </p:pic>
    </p:spTree>
    <p:extLst>
      <p:ext uri="{BB962C8B-B14F-4D97-AF65-F5344CB8AC3E}">
        <p14:creationId xmlns:p14="http://schemas.microsoft.com/office/powerpoint/2010/main" val="172217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41290" y="324645"/>
            <a:ext cx="6767512" cy="983318"/>
          </a:xfrm>
        </p:spPr>
        <p:txBody>
          <a:bodyPr/>
          <a:lstStyle/>
          <a:p>
            <a:r>
              <a:rPr lang="en-US" dirty="0"/>
              <a:t>HARDWARE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41290" y="1681316"/>
            <a:ext cx="7549797" cy="3687097"/>
          </a:xfrm>
        </p:spPr>
        <p:txBody>
          <a:bodyPr>
            <a:normAutofit fontScale="32500" lnSpcReduction="20000"/>
          </a:bodyPr>
          <a:lstStyle/>
          <a:p>
            <a:pPr>
              <a:lnSpc>
                <a:spcPct val="107000"/>
              </a:lnSpc>
              <a:spcAft>
                <a:spcPts val="800"/>
              </a:spcAft>
            </a:pPr>
            <a:r>
              <a:rPr lang="en-IN" sz="6400" dirty="0">
                <a:effectLst/>
                <a:latin typeface="Calibri" panose="020F0502020204030204" pitchFamily="34" charset="0"/>
                <a:ea typeface="Calibri" panose="020F0502020204030204" pitchFamily="34" charset="0"/>
                <a:cs typeface="Times New Roman" panose="02020603050405020304" pitchFamily="18" charset="0"/>
              </a:rPr>
              <a:t>Raspberry pi 4: For all script and OS and run the code </a:t>
            </a:r>
          </a:p>
          <a:p>
            <a:pPr>
              <a:lnSpc>
                <a:spcPct val="107000"/>
              </a:lnSpc>
              <a:spcAft>
                <a:spcPts val="800"/>
              </a:spcAft>
            </a:pPr>
            <a:r>
              <a:rPr lang="en-IN" sz="6400" dirty="0">
                <a:effectLst/>
                <a:latin typeface="Calibri" panose="020F0502020204030204" pitchFamily="34" charset="0"/>
                <a:ea typeface="Calibri" panose="020F0502020204030204" pitchFamily="34" charset="0"/>
                <a:cs typeface="Times New Roman" panose="02020603050405020304" pitchFamily="18" charset="0"/>
              </a:rPr>
              <a:t>Chassis: The robot's physical structure was designed for mobility, stability, and interactivity with students.</a:t>
            </a:r>
          </a:p>
          <a:p>
            <a:pPr>
              <a:lnSpc>
                <a:spcPct val="107000"/>
              </a:lnSpc>
              <a:spcAft>
                <a:spcPts val="800"/>
              </a:spcAft>
            </a:pPr>
            <a:r>
              <a:rPr lang="en-IN" sz="6400" dirty="0">
                <a:effectLst/>
                <a:latin typeface="Calibri" panose="020F0502020204030204" pitchFamily="34" charset="0"/>
                <a:ea typeface="Calibri" panose="020F0502020204030204" pitchFamily="34" charset="0"/>
                <a:cs typeface="Times New Roman" panose="02020603050405020304" pitchFamily="18" charset="0"/>
              </a:rPr>
              <a:t>Sensors: We integrated microphones and speakers for voice interaction, as well as cameras for vision-based tasks.</a:t>
            </a:r>
          </a:p>
          <a:p>
            <a:pPr>
              <a:lnSpc>
                <a:spcPct val="107000"/>
              </a:lnSpc>
              <a:spcAft>
                <a:spcPts val="800"/>
              </a:spcAft>
            </a:pPr>
            <a:r>
              <a:rPr lang="en-IN" sz="6400" dirty="0">
                <a:effectLst/>
                <a:latin typeface="Calibri" panose="020F0502020204030204" pitchFamily="34" charset="0"/>
                <a:ea typeface="Calibri" panose="020F0502020204030204" pitchFamily="34" charset="0"/>
                <a:cs typeface="Times New Roman" panose="02020603050405020304" pitchFamily="18" charset="0"/>
              </a:rPr>
              <a:t>Actuators: Wheels and motors allowed Teacher Robo to move within the classroom.</a:t>
            </a:r>
          </a:p>
          <a:p>
            <a:pPr>
              <a:lnSpc>
                <a:spcPct val="107000"/>
              </a:lnSpc>
              <a:spcAft>
                <a:spcPts val="800"/>
              </a:spcAft>
            </a:pPr>
            <a:r>
              <a:rPr lang="en-IN" sz="6400" dirty="0">
                <a:effectLst/>
                <a:latin typeface="Calibri" panose="020F0502020204030204" pitchFamily="34" charset="0"/>
                <a:ea typeface="Calibri" panose="020F0502020204030204" pitchFamily="34" charset="0"/>
                <a:cs typeface="Times New Roman" panose="02020603050405020304" pitchFamily="18" charset="0"/>
              </a:rPr>
              <a:t>Power System: The robot is powered by rechargeable batteries for extended use.</a:t>
            </a:r>
          </a:p>
          <a:p>
            <a:pPr algn="just"/>
            <a:endParaRPr lang="en-US" dirty="0"/>
          </a:p>
        </p:txBody>
      </p:sp>
    </p:spTree>
    <p:extLst>
      <p:ext uri="{BB962C8B-B14F-4D97-AF65-F5344CB8AC3E}">
        <p14:creationId xmlns:p14="http://schemas.microsoft.com/office/powerpoint/2010/main" val="199791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25520" y="2082800"/>
            <a:ext cx="7673422" cy="3708400"/>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Operating System: The system runs on a custom rasbarrian distribution.</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Control System: A Python-based control system manages robot behaviour and interactions.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Wikipedia: Wikipedia use to study a topic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Speech Recognition: The system employs the Speech Recognition library for voice recognition.</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ChatGPT Integration: ChatGPT, powered by the OpenAI GPT-3 API, handles educational content delivery.</a:t>
            </a:r>
          </a:p>
        </p:txBody>
      </p:sp>
      <p:sp>
        <p:nvSpPr>
          <p:cNvPr id="5" name="Title 4">
            <a:extLst>
              <a:ext uri="{FF2B5EF4-FFF2-40B4-BE49-F238E27FC236}">
                <a16:creationId xmlns:a16="http://schemas.microsoft.com/office/drawing/2014/main" id="{E0683D06-C06F-993B-B2D9-A2529F77E50C}"/>
              </a:ext>
            </a:extLst>
          </p:cNvPr>
          <p:cNvSpPr>
            <a:spLocks noGrp="1"/>
          </p:cNvSpPr>
          <p:nvPr>
            <p:ph type="title"/>
          </p:nvPr>
        </p:nvSpPr>
        <p:spPr>
          <a:xfrm>
            <a:off x="3525520" y="777564"/>
            <a:ext cx="4182053" cy="765284"/>
          </a:xfrm>
        </p:spPr>
        <p:txBody>
          <a:bodyPr/>
          <a:lstStyle/>
          <a:p>
            <a:r>
              <a:rPr lang="en-IN" dirty="0"/>
              <a:t>sOFTWARE</a:t>
            </a:r>
          </a:p>
        </p:txBody>
      </p:sp>
    </p:spTree>
    <p:extLst>
      <p:ext uri="{BB962C8B-B14F-4D97-AF65-F5344CB8AC3E}">
        <p14:creationId xmlns:p14="http://schemas.microsoft.com/office/powerpoint/2010/main" val="97962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0" y="137704"/>
            <a:ext cx="12192000" cy="768308"/>
          </a:xfrm>
        </p:spPr>
        <p:txBody>
          <a:bodyPr/>
          <a:lstStyle/>
          <a:p>
            <a:r>
              <a:rPr lang="en-US" dirty="0"/>
              <a:t>Web interface for teacher</a:t>
            </a:r>
          </a:p>
        </p:txBody>
      </p:sp>
      <p:pic>
        <p:nvPicPr>
          <p:cNvPr id="5" name="Picture 4">
            <a:extLst>
              <a:ext uri="{FF2B5EF4-FFF2-40B4-BE49-F238E27FC236}">
                <a16:creationId xmlns:a16="http://schemas.microsoft.com/office/drawing/2014/main" id="{EB73EEBE-C880-1481-6EDB-F0C3EBF90242}"/>
              </a:ext>
            </a:extLst>
          </p:cNvPr>
          <p:cNvPicPr>
            <a:picLocks noChangeAspect="1"/>
          </p:cNvPicPr>
          <p:nvPr/>
        </p:nvPicPr>
        <p:blipFill>
          <a:blip r:embed="rId2"/>
          <a:stretch>
            <a:fillRect/>
          </a:stretch>
        </p:blipFill>
        <p:spPr>
          <a:xfrm>
            <a:off x="0" y="1057705"/>
            <a:ext cx="12192000" cy="5135880"/>
          </a:xfrm>
          <a:prstGeom prst="rect">
            <a:avLst/>
          </a:prstGeom>
        </p:spPr>
      </p:pic>
    </p:spTree>
    <p:extLst>
      <p:ext uri="{BB962C8B-B14F-4D97-AF65-F5344CB8AC3E}">
        <p14:creationId xmlns:p14="http://schemas.microsoft.com/office/powerpoint/2010/main" val="348159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0" y="137704"/>
            <a:ext cx="12192000" cy="768308"/>
          </a:xfrm>
        </p:spPr>
        <p:txBody>
          <a:bodyPr/>
          <a:lstStyle/>
          <a:p>
            <a:r>
              <a:rPr lang="en-US" dirty="0"/>
              <a:t>Web interface for car</a:t>
            </a:r>
          </a:p>
        </p:txBody>
      </p:sp>
      <p:pic>
        <p:nvPicPr>
          <p:cNvPr id="3" name="Picture 2">
            <a:extLst>
              <a:ext uri="{FF2B5EF4-FFF2-40B4-BE49-F238E27FC236}">
                <a16:creationId xmlns:a16="http://schemas.microsoft.com/office/drawing/2014/main" id="{F397E988-9F60-3B90-9B85-B4A44429549C}"/>
              </a:ext>
            </a:extLst>
          </p:cNvPr>
          <p:cNvPicPr>
            <a:picLocks noChangeAspect="1"/>
          </p:cNvPicPr>
          <p:nvPr/>
        </p:nvPicPr>
        <p:blipFill>
          <a:blip r:embed="rId2"/>
          <a:stretch>
            <a:fillRect/>
          </a:stretch>
        </p:blipFill>
        <p:spPr>
          <a:xfrm>
            <a:off x="0" y="799753"/>
            <a:ext cx="12192000" cy="5920543"/>
          </a:xfrm>
          <a:prstGeom prst="rect">
            <a:avLst/>
          </a:prstGeom>
        </p:spPr>
      </p:pic>
    </p:spTree>
    <p:extLst>
      <p:ext uri="{BB962C8B-B14F-4D97-AF65-F5344CB8AC3E}">
        <p14:creationId xmlns:p14="http://schemas.microsoft.com/office/powerpoint/2010/main" val="127777421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17FA41-AE03-4A0A-A9B0-817CABD0947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{ED8A491D-CDD3-4629-BF14-00B1FC0C9A53}tf78438558_win32</Template>
  <TotalTime>215</TotalTime>
  <Words>364</Words>
  <Application>Microsoft Office PowerPoint</Application>
  <PresentationFormat>Widescreen</PresentationFormat>
  <Paragraphs>42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Söhne</vt:lpstr>
      <vt:lpstr>Custom</vt:lpstr>
      <vt:lpstr>Teacher ROBOT</vt:lpstr>
      <vt:lpstr>Intoduction</vt:lpstr>
      <vt:lpstr>PROJECT GOALS</vt:lpstr>
      <vt:lpstr>Code Library (ai and car)</vt:lpstr>
      <vt:lpstr>PROJECT STRUCTURE</vt:lpstr>
      <vt:lpstr>HARDWARE </vt:lpstr>
      <vt:lpstr>sOFTWARE</vt:lpstr>
      <vt:lpstr>Web interface for teacher</vt:lpstr>
      <vt:lpstr>Web interface for car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ROBOT</dc:title>
  <dc:subject/>
  <dc:creator>bm jaipur</dc:creator>
  <cp:lastModifiedBy>Zaid Khan</cp:lastModifiedBy>
  <cp:revision>16</cp:revision>
  <dcterms:created xsi:type="dcterms:W3CDTF">2023-10-06T05:17:57Z</dcterms:created>
  <dcterms:modified xsi:type="dcterms:W3CDTF">2023-12-21T06:03:01Z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