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AA5BFF-78E2-4543-8A15-67224D7AC5D5}">
  <a:tblStyle styleId="{20AA5BFF-78E2-4543-8A15-67224D7AC5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26d684b1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26d684b1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6f49891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6f49891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26d684b1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26d684b1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743dfd6a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743dfd6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26d684b1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26d684b1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6f49891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6f49891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26d684b1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26d684b1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26d684b16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26d684b16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6f49891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6f49891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26d684b1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b26d684b1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7740dd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7740dd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120734d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120734d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120734d8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120734d8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6f49891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6f49891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7740dd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7740dd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7740ddd3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7740ddd3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7740ddd3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7740ddd3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26d684b1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26d684b1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7740ddd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7740ddd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743dfd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743dfd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eopandas.org/en/stable/" TargetMode="External"/><Relationship Id="rId4" Type="http://schemas.openxmlformats.org/officeDocument/2006/relationships/hyperlink" Target="https://www.kaggle.com/datasets/mvieira101/global-cost-of-living" TargetMode="External"/><Relationship Id="rId5" Type="http://schemas.openxmlformats.org/officeDocument/2006/relationships/hyperlink" Target="https://plotly.com/python/builtin-colorscale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500">
                <a:solidFill>
                  <a:schemeClr val="lt1"/>
                </a:solidFill>
              </a:rPr>
              <a:t>Confronto del costo della vita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D9D9D9"/>
                </a:solidFill>
              </a:rPr>
              <a:t>In varie città del mondo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38761D"/>
                </a:solidFill>
              </a:rPr>
              <a:t>Relazione Costo vita/Stipendio</a:t>
            </a:r>
            <a:endParaRPr b="1" sz="2500">
              <a:solidFill>
                <a:srgbClr val="38761D"/>
              </a:solidFill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353866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5230175" y="2990750"/>
            <a:ext cx="86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/>
              <a:t>L</a:t>
            </a:r>
            <a:r>
              <a:rPr b="1" lang="it" sz="800"/>
              <a:t>iechtenstein</a:t>
            </a:r>
            <a:endParaRPr b="1" sz="800"/>
          </a:p>
        </p:txBody>
      </p:sp>
      <p:sp>
        <p:nvSpPr>
          <p:cNvPr id="118" name="Google Shape;118;p22"/>
          <p:cNvSpPr txBox="1"/>
          <p:nvPr/>
        </p:nvSpPr>
        <p:spPr>
          <a:xfrm>
            <a:off x="2048750" y="3729650"/>
            <a:ext cx="48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/>
              <a:t>Italia</a:t>
            </a:r>
            <a:endParaRPr b="1" sz="800"/>
          </a:p>
        </p:txBody>
      </p:sp>
      <p:sp>
        <p:nvSpPr>
          <p:cNvPr id="119" name="Google Shape;119;p22"/>
          <p:cNvSpPr txBox="1"/>
          <p:nvPr/>
        </p:nvSpPr>
        <p:spPr>
          <a:xfrm>
            <a:off x="895775" y="4406650"/>
            <a:ext cx="6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/>
              <a:t>Uganda</a:t>
            </a:r>
            <a:endParaRPr b="1" sz="800"/>
          </a:p>
        </p:txBody>
      </p:sp>
      <p:sp>
        <p:nvSpPr>
          <p:cNvPr id="120" name="Google Shape;120;p22"/>
          <p:cNvSpPr txBox="1"/>
          <p:nvPr/>
        </p:nvSpPr>
        <p:spPr>
          <a:xfrm>
            <a:off x="3987650" y="1152475"/>
            <a:ext cx="6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/>
              <a:t>Monaco</a:t>
            </a:r>
            <a:endParaRPr b="1" sz="8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550" y="75772"/>
            <a:ext cx="882625" cy="4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500">
                <a:solidFill>
                  <a:schemeClr val="lt1"/>
                </a:solidFill>
              </a:rPr>
              <a:t>Un po’ più vicino a noi…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38761D"/>
                </a:solidFill>
              </a:rPr>
              <a:t>Qualità della vita negli stati Europei</a:t>
            </a:r>
            <a:endParaRPr b="1" sz="2500">
              <a:solidFill>
                <a:srgbClr val="38761D"/>
              </a:solidFill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25" y="1152475"/>
            <a:ext cx="7675024" cy="3553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6451" y="86550"/>
            <a:ext cx="701774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8761D"/>
                </a:solidFill>
              </a:rPr>
              <a:t>Più in dettaglio…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16600"/>
            <a:ext cx="7229900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6451" y="86550"/>
            <a:ext cx="701774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38761D"/>
                </a:solidFill>
              </a:rPr>
              <a:t>E nelle capitali europee?</a:t>
            </a:r>
            <a:endParaRPr b="1" sz="2500">
              <a:solidFill>
                <a:srgbClr val="38761D"/>
              </a:solidFill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00" y="1017725"/>
            <a:ext cx="7663626" cy="38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6451" y="86550"/>
            <a:ext cx="701774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>
                <a:solidFill>
                  <a:schemeClr val="lt1"/>
                </a:solidFill>
              </a:rPr>
              <a:t>Ancora più vicino a noi</a:t>
            </a:r>
            <a:r>
              <a:rPr b="1" lang="it" sz="4500">
                <a:solidFill>
                  <a:schemeClr val="lt1"/>
                </a:solidFill>
              </a:rPr>
              <a:t>…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38761D"/>
                </a:solidFill>
              </a:rPr>
              <a:t>Grafico a barre città principali italiane a confronto </a:t>
            </a:r>
            <a:endParaRPr b="1" sz="2500">
              <a:solidFill>
                <a:srgbClr val="38761D"/>
              </a:solidFill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500">
                <a:solidFill>
                  <a:schemeClr val="dk1"/>
                </a:solidFill>
              </a:rPr>
              <a:t>(Relazione costo vita/stipendio)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38761D"/>
                </a:solidFill>
              </a:rPr>
              <a:t>Confronto affitti in italia</a:t>
            </a:r>
            <a:endParaRPr b="1" sz="2500">
              <a:solidFill>
                <a:srgbClr val="38761D"/>
              </a:solidFill>
            </a:endParaRPr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9925"/>
            <a:ext cx="8125951" cy="40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500">
                <a:solidFill>
                  <a:schemeClr val="lt1"/>
                </a:solidFill>
              </a:rPr>
              <a:t>Approfondimenti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176" name="Google Shape;176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8761D"/>
                </a:solidFill>
              </a:rPr>
              <a:t>Grafico mondo affitti case</a:t>
            </a:r>
            <a:endParaRPr b="1">
              <a:solidFill>
                <a:srgbClr val="38761D"/>
              </a:solidFill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50" y="1129700"/>
            <a:ext cx="8053924" cy="368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47783" y="910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500">
                <a:solidFill>
                  <a:schemeClr val="lt1"/>
                </a:solidFill>
              </a:rPr>
              <a:t>Alcune premesse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16925" y="1831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D9D9D9"/>
                </a:solidFill>
              </a:rPr>
              <a:t>Prima di iniziare…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8761D"/>
                </a:solidFill>
              </a:rPr>
              <a:t>Fonti utilizzate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solidFill>
                  <a:schemeClr val="dk1"/>
                </a:solidFill>
              </a:rPr>
              <a:t>Geopandas:</a:t>
            </a:r>
            <a:r>
              <a:rPr lang="it" sz="1500"/>
              <a:t> </a:t>
            </a:r>
            <a:r>
              <a:rPr lang="it" sz="15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https://geopandas.org/en/stable/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solidFill>
                  <a:schemeClr val="dk1"/>
                </a:solidFill>
              </a:rPr>
              <a:t>Dataset</a:t>
            </a:r>
            <a:r>
              <a:rPr lang="it" sz="1500">
                <a:solidFill>
                  <a:schemeClr val="dk1"/>
                </a:solidFill>
              </a:rPr>
              <a:t>: </a:t>
            </a:r>
            <a:r>
              <a:rPr lang="it" sz="15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https://www.kaggle.com/datasets/mvieira101/global-cost-of-living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solidFill>
                  <a:schemeClr val="dk1"/>
                </a:solidFill>
              </a:rPr>
              <a:t>Colori: </a:t>
            </a:r>
            <a:r>
              <a:rPr lang="it" sz="15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https://plotly.com/python/builtin-colorscales/</a:t>
            </a:r>
            <a:endParaRPr sz="15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8761D"/>
                </a:solidFill>
              </a:rPr>
              <a:t>Grazie per l’attenzione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4" name="Google Shape;194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Riccardo Sacchetto, 931710 		Andrea Spinelli, 957035</a:t>
            </a:r>
            <a:endParaRPr>
              <a:solidFill>
                <a:schemeClr val="dk1"/>
              </a:solidFill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Davide Grigolo 923407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t">
                <a:solidFill>
                  <a:srgbClr val="38761D"/>
                </a:solidFill>
              </a:rPr>
              <a:t>Il costo della vita (scelto da noi)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{20AA5BFF-78E2-4543-8A15-67224D7AC5D5}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Pranzo (x 2 persone)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Acqua (0.33 L)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Latte (</a:t>
                      </a:r>
                      <a:r>
                        <a:rPr lang="it" sz="1100">
                          <a:solidFill>
                            <a:schemeClr val="dk1"/>
                          </a:solidFill>
                        </a:rPr>
                        <a:t>1 L)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Riso (1kg)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Uova (confezione da 12)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 Biglietto trasporto locale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Benzina (30 L al mese)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Automobile (Volkswagen Golf)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/>
                        <a:t>Bollette (elettricità, riscaldamento, acqua, rifiuti)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Internet (60 Mbps o Cavo/ADSL)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 Palestra (abbonamento mensile)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Scuola privata (x 1 studente)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Paio di Jeans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Abito da donna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 Appartamento in centro (3 stanze)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t">
                <a:solidFill>
                  <a:srgbClr val="38761D"/>
                </a:solidFill>
              </a:rPr>
              <a:t>I calcoli non includono le tasse 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dk1"/>
                </a:solidFill>
              </a:rPr>
              <a:t>Non tutti i paesi riscuotono tasse allo stesso modo.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dk1"/>
                </a:solidFill>
              </a:rPr>
              <a:t>Quindi i grafici sarebbero venuti vicini alla realtà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8761D"/>
                </a:solidFill>
              </a:rPr>
              <a:t>Alcune definizioni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Inflazione: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highlight>
                  <a:srgbClr val="FFFFFF"/>
                </a:highlight>
              </a:rPr>
              <a:t>L'aumento generalizzato e prolungato dei prezzi che porta alla diminuzione del potere d'acquisto della moneta e quindi del valore reale di tutte le grandezze monetarie.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Ricchezza reale: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highlight>
                  <a:schemeClr val="lt1"/>
                </a:highlight>
              </a:rPr>
              <a:t>La ricchezza reale presenta il vantaggio che il suo valore non viene intaccato da un eventuale processo inflazionistico.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Ricchezza finanziaria: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dk1"/>
                </a:solidFill>
                <a:highlight>
                  <a:schemeClr val="lt1"/>
                </a:highlight>
              </a:rPr>
              <a:t>La ricchezza finanziaria subisce l’erosione dovuta all’inflazione.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47783" y="910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500">
                <a:solidFill>
                  <a:schemeClr val="lt1"/>
                </a:solidFill>
              </a:rPr>
              <a:t>Iniziamo…</a:t>
            </a:r>
            <a:endParaRPr b="1" sz="4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8761D"/>
                </a:solidFill>
              </a:rPr>
              <a:t>C</a:t>
            </a:r>
            <a:r>
              <a:rPr b="1" lang="it">
                <a:solidFill>
                  <a:srgbClr val="38761D"/>
                </a:solidFill>
              </a:rPr>
              <a:t>osto della vita mensile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93" y="1152475"/>
            <a:ext cx="8835607" cy="38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550" y="75772"/>
            <a:ext cx="882625" cy="4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8761D"/>
                </a:solidFill>
              </a:rPr>
              <a:t>Stipendi mensili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50" y="75772"/>
            <a:ext cx="882625" cy="4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8" y="1017725"/>
            <a:ext cx="9000492" cy="39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38761D"/>
                </a:solidFill>
              </a:rPr>
              <a:t>Qualità della vita</a:t>
            </a:r>
            <a:endParaRPr b="1" sz="2500">
              <a:solidFill>
                <a:srgbClr val="38761D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8304"/>
            <a:ext cx="9144000" cy="376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550" y="75772"/>
            <a:ext cx="882625" cy="4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