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47" r:id="rId42"/>
    <p:sldId id="848" r:id="rId43"/>
    <p:sldId id="849" r:id="rId44"/>
    <p:sldId id="850" r:id="rId45"/>
    <p:sldId id="852" r:id="rId46"/>
    <p:sldId id="818" r:id="rId47"/>
    <p:sldId id="819" r:id="rId48"/>
    <p:sldId id="820" r:id="rId49"/>
    <p:sldId id="821" r:id="rId50"/>
    <p:sldId id="822" r:id="rId51"/>
    <p:sldId id="823" r:id="rId52"/>
    <p:sldId id="85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53" r:id="rId73"/>
    <p:sldId id="844" r:id="rId74"/>
    <p:sldId id="845" r:id="rId75"/>
    <p:sldId id="84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820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48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22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35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5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859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721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39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6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50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28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537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46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82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18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804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763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908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51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39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625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245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389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520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047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45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623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14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82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650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271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611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796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24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779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634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6483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169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4700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3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3178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6927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9553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44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9662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971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789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3342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2187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3842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90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6814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5410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2185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1159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2121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7319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2725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0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5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07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1.png"/><Relationship Id="rId7" Type="http://schemas.openxmlformats.org/officeDocument/2006/relationships/image" Target="../media/image2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61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5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wmf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4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7.wmf"/><Relationship Id="rId4" Type="http://schemas.openxmlformats.org/officeDocument/2006/relationships/image" Target="../media/image6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4.png"/><Relationship Id="rId4" Type="http://schemas.openxmlformats.org/officeDocument/2006/relationships/image" Target="../media/image10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4.wmf"/><Relationship Id="rId4" Type="http://schemas.openxmlformats.org/officeDocument/2006/relationships/image" Target="../media/image107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701675" y="3701993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</a:t>
            </a:r>
            <a:r>
              <a:rPr lang="en-US" sz="2000" dirty="0" smtClean="0">
                <a:latin typeface="Gill Sans MT" charset="0"/>
              </a:rPr>
              <a:t>3G</a:t>
            </a:r>
            <a:r>
              <a:rPr lang="en-US" sz="2000" dirty="0">
                <a:latin typeface="Gill Sans MT" charset="0"/>
              </a:rPr>
              <a:t>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Z</a:t>
            </a:r>
            <a:r>
              <a:rPr lang="en-US" baseline="-25000" dirty="0" smtClean="0">
                <a:latin typeface="Arial" charset="0"/>
                <a:cs typeface="Arial" charset="0"/>
              </a:rPr>
              <a:t>i,m</a:t>
            </a:r>
            <a:r>
              <a:rPr lang="en-US" dirty="0" smtClean="0">
                <a:latin typeface="Arial" charset="0"/>
                <a:cs typeface="Arial" charset="0"/>
              </a:rPr>
              <a:t>= d</a:t>
            </a:r>
            <a:r>
              <a:rPr lang="en-US" baseline="-25000" dirty="0" smtClean="0">
                <a:latin typeface="Arial" charset="0"/>
                <a:cs typeface="Arial" charset="0"/>
              </a:rPr>
              <a:t>i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.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en-US" baseline="-25000" dirty="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 </a:t>
              </a:r>
              <a:r>
                <a:rPr lang="en-US" dirty="0" smtClean="0">
                  <a:latin typeface="Arial" charset="0"/>
                  <a:cs typeface="Arial" charset="0"/>
                </a:rPr>
                <a:t>= </a:t>
              </a:r>
              <a:r>
                <a:rPr lang="en-US" sz="2800" dirty="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Z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 smtClean="0">
                  <a:latin typeface="Arial" charset="0"/>
                  <a:cs typeface="Arial" charset="0"/>
                </a:rPr>
                <a:t>.</a:t>
              </a: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 smtClean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3G, LTE)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 smtClean="0">
                <a:latin typeface="Gill Sans MT" charset="0"/>
                <a:cs typeface="+mn-cs"/>
              </a:rPr>
              <a:t>Introduction 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Cellular Internet a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ccess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Principles: addressing and routing </a:t>
            </a:r>
            <a:r>
              <a:rPr lang="en-US" sz="2400" dirty="0">
                <a:latin typeface="Gill Sans MT" charset="0"/>
                <a:cs typeface="+mn-cs"/>
              </a:rPr>
              <a:t>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latin typeface="Gill Sans MT" charset="0"/>
                <a:cs typeface="+mn-cs"/>
              </a:rPr>
              <a:t>protocols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 smtClean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 smtClean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</a:t>
            </a: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versus 4G LTE network </a:t>
            </a: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</a:t>
            </a:r>
            <a:r>
              <a:rPr lang="en-US" sz="4400" dirty="0" smtClean="0">
                <a:solidFill>
                  <a:srgbClr val="000090"/>
                </a:solidFill>
              </a:rPr>
              <a:t>G</a:t>
            </a:r>
            <a:endParaRPr lang="en-US" sz="4400" dirty="0">
              <a:solidFill>
                <a:srgbClr val="00009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90"/>
                </a:solidFill>
              </a:rPr>
              <a:t>4G-LTE</a:t>
            </a:r>
            <a:endParaRPr lang="en-US" sz="4400" dirty="0">
              <a:solidFill>
                <a:srgbClr val="000090"/>
              </a:solidFill>
            </a:endParaRP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  <a:endParaRPr lang="en-US" sz="40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 smtClean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 smtClean="0"/>
              <a:t>no separation between voice and data – all traffic carried over IP core to gateway</a:t>
            </a:r>
            <a:endParaRPr lang="en-US" sz="2400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(user element)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(base station)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  <a:endParaRPr lang="en-US" dirty="0" smtClean="0">
              <a:solidFill>
                <a:srgbClr val="000090"/>
              </a:solidFill>
            </a:endParaRP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data</a:t>
            </a:r>
            <a:endParaRPr lang="en-US" dirty="0">
              <a:solidFill>
                <a:srgbClr val="CC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Entity </a:t>
              </a:r>
              <a:r>
                <a:rPr lang="en-US" dirty="0">
                  <a:solidFill>
                    <a:srgbClr val="000090"/>
                  </a:solidFill>
                </a:rPr>
                <a:t>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control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Home </a:t>
              </a:r>
              <a:r>
                <a:rPr lang="en-US" dirty="0">
                  <a:solidFill>
                    <a:srgbClr val="000090"/>
                  </a:solidFill>
                </a:rPr>
                <a:t>Subscriber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 (like HLR+VLR)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QoS enforcement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sets up eNodeB-PGW tunnel (aka bearer) 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 –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PGW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</a:rPr>
              <a:t>tunnel</a:t>
            </a:r>
            <a:endParaRPr lang="en-US" sz="2800" i="1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90"/>
                </a:solidFill>
              </a:rPr>
              <a:t> link-layer radio net</a:t>
            </a:r>
            <a:endParaRPr lang="en-US" sz="2400" i="1" dirty="0">
              <a:solidFill>
                <a:srgbClr val="000090"/>
              </a:solidFill>
            </a:endParaRP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5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</a:t>
            </a:r>
            <a:endParaRPr lang="en-US" dirty="0"/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eNodeB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IP packet from UE encapsulated in GPRS Tunneling Protocol (GTP) message at ENodeB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180003" y="4434708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sz="2400" dirty="0" smtClean="0"/>
              <a:t>QoS from eNodeB to SGW: min and max guaranteed bit rate</a:t>
            </a:r>
          </a:p>
          <a:p>
            <a:r>
              <a:rPr lang="en-US" sz="2400" dirty="0" smtClean="0"/>
              <a:t>QoS in radio access network: one of 12 QCI values</a:t>
            </a:r>
            <a:endParaRPr lang="en-US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Wireless links, characteristics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7.5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Handling mobility in cellular </a:t>
            </a:r>
            <a:r>
              <a:rPr lang="en-US" sz="2400" dirty="0">
                <a:latin typeface="Gill Sans MT" charset="0"/>
                <a:cs typeface="+mn-cs"/>
              </a:rPr>
              <a:t>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 smtClean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connecting/ disconnecting from network using </a:t>
            </a:r>
            <a:r>
              <a:rPr lang="en-US" sz="2000" dirty="0" smtClean="0">
                <a:latin typeface="Arial" charset="0"/>
                <a:cs typeface="Arial" charset="0"/>
              </a:rPr>
              <a:t>DHCP  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permanent </a:t>
            </a:r>
            <a:r>
              <a:rPr lang="ja-JP" altLang="en-US" sz="2000" smtClean="0">
                <a:latin typeface="Arial" charset="0"/>
                <a:cs typeface="Arial" charset="0"/>
              </a:rPr>
              <a:t>“</a:t>
            </a: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  <a:r>
              <a:rPr lang="ja-JP" altLang="en-US" sz="2000" smtClean="0">
                <a:latin typeface="Arial" charset="0"/>
                <a:cs typeface="Arial" charset="0"/>
              </a:rPr>
              <a:t>”</a:t>
            </a:r>
            <a:r>
              <a:rPr lang="en-US" sz="2000" dirty="0" smtClean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 smtClean="0">
                <a:latin typeface="Arial" charset="0"/>
                <a:cs typeface="Arial" charset="0"/>
              </a:rPr>
              <a:t>can always</a:t>
            </a:r>
            <a:r>
              <a:rPr lang="en-US" sz="2000" dirty="0" smtClean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 smtClean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 smtClean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remains constant (</a:t>
            </a:r>
            <a:r>
              <a:rPr lang="en-US" sz="1600" dirty="0" smtClean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322989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 smtClean="0">
                <a:latin typeface="Arial" charset="0"/>
                <a:cs typeface="Arial" charset="0"/>
              </a:rPr>
              <a:t>entity in visited network that performs mobility functions on behalf of </a:t>
            </a:r>
            <a:r>
              <a:rPr lang="en-US" sz="2000" i="1" dirty="0" smtClean="0">
                <a:latin typeface="Arial" charset="0"/>
                <a:cs typeface="Arial" charset="0"/>
              </a:rPr>
              <a:t>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 smtClean="0">
                <a:latin typeface="Arial" charset="0"/>
                <a:cs typeface="Arial" charset="0"/>
              </a:rPr>
              <a:t>wants to communicate with 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</a:t>
            </a:r>
            <a:r>
              <a:rPr lang="en-US" sz="2400" dirty="0" smtClean="0">
                <a:latin typeface="Gill Sans MT" charset="0"/>
                <a:cs typeface="+mn-cs"/>
              </a:rPr>
              <a:t>?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Facebook!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</a:t>
            </a:r>
            <a:r>
              <a:rPr lang="en-US" sz="2800" b="1" dirty="0">
                <a:latin typeface="Gill Sans MT" charset="0"/>
              </a:rPr>
              <a:t>goes through home </a:t>
            </a:r>
            <a:r>
              <a:rPr lang="en-US" sz="2800" b="1" dirty="0" smtClean="0">
                <a:latin typeface="Gill Sans MT" charset="0"/>
              </a:rPr>
              <a:t>agent at first</a:t>
            </a:r>
            <a:r>
              <a:rPr lang="en-US" sz="2800" dirty="0" smtClean="0">
                <a:latin typeface="Gill Sans MT" charset="0"/>
              </a:rPr>
              <a:t>, </a:t>
            </a:r>
            <a:r>
              <a:rPr lang="en-US" sz="2800" b="1" dirty="0">
                <a:latin typeface="Gill Sans MT" charset="0"/>
              </a:rPr>
              <a:t>then forwarded </a:t>
            </a:r>
            <a:r>
              <a:rPr lang="en-US" sz="2800" dirty="0">
                <a:latin typeface="Gill Sans MT" charset="0"/>
              </a:rPr>
              <a:t>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foreign address of mobile, </a:t>
            </a:r>
            <a:r>
              <a:rPr lang="en-US" sz="2800" b="1" dirty="0">
                <a:latin typeface="Gill Sans MT" charset="0"/>
              </a:rPr>
              <a:t>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“</a:t>
              </a:r>
              <a:r>
                <a:rPr lang="en-US" sz="2000" dirty="0" smtClean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”</a:t>
              </a:r>
              <a:endParaRPr lang="en-US" sz="20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</a:t>
            </a:r>
            <a:r>
              <a:rPr lang="en-US" dirty="0" smtClean="0">
                <a:latin typeface="Gill Sans MT" charset="0"/>
                <a:cs typeface="+mn-cs"/>
              </a:rPr>
              <a:t>is always </a:t>
            </a:r>
            <a:r>
              <a:rPr lang="en-US" dirty="0">
                <a:latin typeface="Gill Sans MT" charset="0"/>
                <a:cs typeface="+mn-cs"/>
              </a:rPr>
              <a:t>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</a:t>
            </a:r>
            <a:r>
              <a:rPr lang="en-US" dirty="0" smtClean="0">
                <a:latin typeface="Gill Sans MT" charset="0"/>
                <a:cs typeface="+mn-cs"/>
              </a:rPr>
              <a:t>the old </a:t>
            </a:r>
            <a:r>
              <a:rPr lang="en-US" dirty="0">
                <a:latin typeface="Gill Sans MT" charset="0"/>
                <a:cs typeface="+mn-cs"/>
              </a:rPr>
              <a:t>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7.6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7.7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7.8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</a:t>
            </a:r>
            <a:r>
              <a:rPr lang="en-US" dirty="0" smtClean="0">
                <a:latin typeface="Gill Sans MT" charset="0"/>
                <a:cs typeface="+mn-cs"/>
              </a:rPr>
              <a:t>we’ve </a:t>
            </a:r>
            <a:r>
              <a:rPr lang="en-US" dirty="0">
                <a:latin typeface="Gill Sans MT" charset="0"/>
                <a:cs typeface="+mn-cs"/>
              </a:rPr>
              <a:t>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27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28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 smtClean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</a:t>
            </a:r>
            <a:r>
              <a:rPr lang="en-US" sz="2400" b="1" dirty="0">
                <a:latin typeface="Arial" charset="0"/>
                <a:cs typeface="Arial" charset="0"/>
              </a:rPr>
              <a:t>broadcasting ICMP messages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0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network: </a:t>
            </a:r>
            <a:r>
              <a:rPr lang="en-US" dirty="0">
                <a:latin typeface="Gill Sans MT" charset="0"/>
                <a:cs typeface="+mn-cs"/>
              </a:rPr>
              <a:t>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 smtClean="0">
                  <a:latin typeface="Arial" charset="0"/>
                  <a:cs typeface="Arial" charset="0"/>
                </a:rPr>
                <a:t>nd</a:t>
              </a:r>
              <a:r>
                <a:rPr lang="en-US" dirty="0" smtClean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b="1" dirty="0">
                <a:latin typeface="Gill Sans MT" charset="0"/>
              </a:rPr>
              <a:t>stronger signal </a:t>
            </a:r>
            <a:r>
              <a:rPr lang="en-US" sz="2200" dirty="0">
                <a:latin typeface="Gill Sans MT" charset="0"/>
              </a:rPr>
              <a:t>to/from new BSS (continuing connectivity, less battery drain)</a:t>
            </a:r>
          </a:p>
          <a:p>
            <a:pPr lvl="1">
              <a:defRPr/>
            </a:pPr>
            <a:r>
              <a:rPr lang="en-US" sz="2200" b="1" dirty="0">
                <a:latin typeface="Gill Sans MT" charset="0"/>
              </a:rPr>
              <a:t>load balance</a:t>
            </a:r>
            <a:r>
              <a:rPr lang="en-US" sz="2200" dirty="0">
                <a:latin typeface="Gill Sans MT" charset="0"/>
              </a:rPr>
              <a:t>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</a:t>
            </a:r>
            <a:r>
              <a:rPr lang="en-US" sz="2200" dirty="0" smtClean="0">
                <a:latin typeface="Gill Sans MT" charset="0"/>
              </a:rPr>
              <a:t>doesn't </a:t>
            </a:r>
            <a:r>
              <a:rPr lang="en-US" sz="2200" dirty="0">
                <a:latin typeface="Gill Sans MT" charset="0"/>
              </a:rPr>
              <a:t>mandate why to perform handoff (policy), only how (mechanism)</a:t>
            </a:r>
          </a:p>
          <a:p>
            <a:pPr>
              <a:defRPr/>
            </a:pPr>
            <a:r>
              <a:rPr lang="en-US" sz="2400" b="1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33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b="1" dirty="0" smtClean="0"/>
              <a:t>Paging</a:t>
            </a:r>
            <a:r>
              <a:rPr lang="en-US" dirty="0" smtClean="0"/>
              <a:t>: idle UE may move from cell to cell: network does not know where the idle UE is resident</a:t>
            </a:r>
          </a:p>
          <a:p>
            <a:pPr lvl="1"/>
            <a:r>
              <a:rPr lang="en-US" b="1" dirty="0" smtClean="0"/>
              <a:t>paging message from MME broadcast by all eNodeB to locate UE</a:t>
            </a:r>
            <a:endParaRPr lang="en-US" sz="2000" b="1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 smtClean="0"/>
          </a:p>
          <a:p>
            <a:pPr>
              <a:buSzPct val="100000"/>
              <a:buFont typeface="Wingdings" charset="2"/>
              <a:buChar char="§"/>
            </a:pPr>
            <a:r>
              <a:rPr lang="en-US" b="1" dirty="0" smtClean="0"/>
              <a:t>handoff</a:t>
            </a:r>
            <a:r>
              <a:rPr lang="en-US" dirty="0" smtClean="0"/>
              <a:t>: similar to 3G:</a:t>
            </a:r>
          </a:p>
          <a:p>
            <a:pPr lvl="1"/>
            <a:r>
              <a:rPr lang="en-US" dirty="0" smtClean="0"/>
              <a:t>preparation phase</a:t>
            </a:r>
          </a:p>
          <a:p>
            <a:pPr lvl="1"/>
            <a:r>
              <a:rPr lang="en-US" dirty="0" smtClean="0"/>
              <a:t>execution phase</a:t>
            </a:r>
          </a:p>
          <a:p>
            <a:pPr lvl="1"/>
            <a:r>
              <a:rPr lang="en-US" dirty="0" smtClean="0"/>
              <a:t>completion phase</a:t>
            </a:r>
            <a:endParaRPr lang="en-US" dirty="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</a:t>
            </a:r>
            <a:r>
              <a:rPr lang="en-US" dirty="0" smtClean="0">
                <a:latin typeface="Gill Sans MT" charset="0"/>
                <a:cs typeface="+mj-cs"/>
              </a:rPr>
              <a:t>cellular versus </a:t>
            </a: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/>
                <a:gridCol w="182563"/>
                <a:gridCol w="3871912"/>
                <a:gridCol w="349250"/>
                <a:gridCol w="1577975"/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</a:t>
            </a:r>
            <a:r>
              <a:rPr lang="en-US" sz="2000" dirty="0">
                <a:latin typeface="Gill Sans MT" charset="0"/>
              </a:rPr>
              <a:t>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</a:t>
            </a:r>
            <a:r>
              <a:rPr lang="en-US" sz="2000" dirty="0" smtClean="0">
                <a:latin typeface="Gill Sans MT" charset="0"/>
              </a:rPr>
              <a:t>GSM, LTE</a:t>
            </a:r>
            <a:endParaRPr lang="en-US" sz="2000" dirty="0">
              <a:latin typeface="Gill Sans MT" charset="0"/>
            </a:endParaRP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17839</TotalTime>
  <Words>5363</Words>
  <Application>Microsoft Office PowerPoint</Application>
  <PresentationFormat>On-screen Show (4:3)</PresentationFormat>
  <Paragraphs>1471</Paragraphs>
  <Slides>75</Slides>
  <Notes>66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Batang</vt:lpstr>
      <vt:lpstr>ÇlÇr ñæí©</vt:lpstr>
      <vt:lpstr>ＭＳ Ｐゴシック</vt:lpstr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Picture</vt:lpstr>
      <vt:lpstr>PowerPoint Presentation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Presentation</vt:lpstr>
      <vt:lpstr>Handling mobility in cellular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Yang Peng</cp:lastModifiedBy>
  <cp:revision>541</cp:revision>
  <dcterms:created xsi:type="dcterms:W3CDTF">1999-10-08T19:08:27Z</dcterms:created>
  <dcterms:modified xsi:type="dcterms:W3CDTF">2018-05-16T00:36:18Z</dcterms:modified>
</cp:coreProperties>
</file>