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0"/>
  </p:notesMasterIdLst>
  <p:handoutMasterIdLst>
    <p:handoutMasterId r:id="rId131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909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4" r:id="rId87"/>
    <p:sldId id="865" r:id="rId88"/>
    <p:sldId id="866" r:id="rId89"/>
    <p:sldId id="867" r:id="rId90"/>
    <p:sldId id="868" r:id="rId91"/>
    <p:sldId id="869" r:id="rId92"/>
    <p:sldId id="870" r:id="rId93"/>
    <p:sldId id="871" r:id="rId94"/>
    <p:sldId id="872" r:id="rId95"/>
    <p:sldId id="873" r:id="rId96"/>
    <p:sldId id="874" r:id="rId97"/>
    <p:sldId id="875" r:id="rId98"/>
    <p:sldId id="876" r:id="rId99"/>
    <p:sldId id="877" r:id="rId100"/>
    <p:sldId id="878" r:id="rId101"/>
    <p:sldId id="879" r:id="rId102"/>
    <p:sldId id="880" r:id="rId103"/>
    <p:sldId id="881" r:id="rId104"/>
    <p:sldId id="882" r:id="rId105"/>
    <p:sldId id="911" r:id="rId106"/>
    <p:sldId id="883" r:id="rId107"/>
    <p:sldId id="884" r:id="rId108"/>
    <p:sldId id="885" r:id="rId109"/>
    <p:sldId id="886" r:id="rId110"/>
    <p:sldId id="887" r:id="rId111"/>
    <p:sldId id="890" r:id="rId112"/>
    <p:sldId id="891" r:id="rId113"/>
    <p:sldId id="892" r:id="rId114"/>
    <p:sldId id="893" r:id="rId115"/>
    <p:sldId id="894" r:id="rId116"/>
    <p:sldId id="895" r:id="rId117"/>
    <p:sldId id="896" r:id="rId118"/>
    <p:sldId id="897" r:id="rId119"/>
    <p:sldId id="898" r:id="rId120"/>
    <p:sldId id="899" r:id="rId121"/>
    <p:sldId id="900" r:id="rId122"/>
    <p:sldId id="901" r:id="rId123"/>
    <p:sldId id="902" r:id="rId124"/>
    <p:sldId id="904" r:id="rId125"/>
    <p:sldId id="905" r:id="rId126"/>
    <p:sldId id="906" r:id="rId127"/>
    <p:sldId id="907" r:id="rId128"/>
    <p:sldId id="908" r:id="rId1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CCFF"/>
    <a:srgbClr val="FFFF00"/>
    <a:srgbClr val="DDDDDD"/>
    <a:srgbClr val="FFCCFF"/>
    <a:srgbClr val="000099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7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0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18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36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2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18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66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06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103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4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3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12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06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87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94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08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52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53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60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17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18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6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68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94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67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6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96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82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305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7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2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4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9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4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wmf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wmf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3.wmf"/><Relationship Id="rId4" Type="http://schemas.openxmlformats.org/officeDocument/2006/relationships/image" Target="../media/image1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20.wmf"/><Relationship Id="rId4" Type="http://schemas.openxmlformats.org/officeDocument/2006/relationships/image" Target="../media/image1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20.w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0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</a:t>
            </a:r>
            <a:r>
              <a:rPr lang="en-US" i="1" dirty="0">
                <a:latin typeface="Gill Sans MT" charset="0"/>
              </a:rPr>
              <a:t>prove who you are</a:t>
            </a:r>
            <a:r>
              <a:rPr lang="en-US" dirty="0">
                <a:latin typeface="Gill Sans MT" charset="0"/>
              </a:rPr>
              <a:t>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</a:t>
            </a:r>
            <a:r>
              <a:rPr lang="en-US" dirty="0" smtClean="0">
                <a:latin typeface="Gill Sans MT" charset="0"/>
              </a:rPr>
              <a:t>encryption and authentication </a:t>
            </a:r>
            <a:r>
              <a:rPr lang="en-US" dirty="0">
                <a:latin typeface="Gill Sans MT" charset="0"/>
              </a:rPr>
              <a:t>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</a:t>
            </a:r>
            <a:r>
              <a:rPr lang="en-US" dirty="0" smtClean="0">
                <a:latin typeface="Gill Sans MT" charset="0"/>
              </a:rPr>
              <a:t>pair and certificate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</a:t>
            </a:r>
            <a:r>
              <a:rPr lang="en-US" dirty="0" smtClean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</a:t>
            </a:r>
            <a:r>
              <a:rPr lang="en-US" dirty="0" smtClean="0">
                <a:latin typeface="Gill Sans MT" charset="0"/>
              </a:rPr>
              <a:t>SSL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b="1" dirty="0" smtClean="0">
                <a:latin typeface="Gill Sans MT" charset="0"/>
                <a:cs typeface="Gill Sans MT" charset="0"/>
              </a:rPr>
              <a:t>IKE </a:t>
            </a:r>
            <a:r>
              <a:rPr lang="en-US" sz="2400" b="1" dirty="0">
                <a:latin typeface="Gill Sans MT" charset="0"/>
                <a:cs typeface="Gill Sans MT" charset="0"/>
              </a:rPr>
              <a:t>SA </a:t>
            </a:r>
            <a:r>
              <a:rPr lang="en-US" sz="2400" b="1" dirty="0" smtClean="0">
                <a:latin typeface="Gill Sans MT" charset="0"/>
                <a:cs typeface="Gill Sans MT" charset="0"/>
              </a:rPr>
              <a:t>is different </a:t>
            </a:r>
            <a:r>
              <a:rPr lang="en-US" sz="2400" b="1" dirty="0">
                <a:latin typeface="Gill Sans MT" charset="0"/>
                <a:cs typeface="Gill Sans MT" charset="0"/>
              </a:rPr>
              <a:t>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Gill Sans MT" charset="0"/>
                <a:cs typeface="Gill Sans MT" charset="0"/>
              </a:rPr>
              <a:t>ISAKMP: Internet Security Association and Key Management Protocol</a:t>
            </a:r>
            <a:endParaRPr lang="en-US" sz="2400" dirty="0">
              <a:latin typeface="Gill Sans MT" charset="0"/>
              <a:cs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</a:t>
            </a:r>
            <a:r>
              <a:rPr lang="en-US" dirty="0" smtClean="0">
                <a:latin typeface="Gill Sans MT" charset="0"/>
              </a:rPr>
              <a:t>keys and SPI </a:t>
            </a:r>
            <a:r>
              <a:rPr lang="en-US" dirty="0">
                <a:latin typeface="Gill Sans MT" charset="0"/>
              </a:rPr>
              <a:t>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9494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</a:t>
            </a:r>
            <a:r>
              <a:rPr lang="en-US" dirty="0" smtClean="0">
                <a:latin typeface="Gill Sans MT" charset="0"/>
              </a:rPr>
              <a:t>integrity</a:t>
            </a:r>
          </a:p>
          <a:p>
            <a:pPr lvl="4"/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self-synchronizing: each packet </a:t>
            </a:r>
            <a:r>
              <a:rPr lang="en-US" dirty="0" smtClean="0">
                <a:latin typeface="Gill Sans MT" charset="0"/>
              </a:rPr>
              <a:t>is separately </a:t>
            </a:r>
            <a:r>
              <a:rPr lang="en-US" dirty="0">
                <a:latin typeface="Gill Sans MT" charset="0"/>
              </a:rPr>
              <a:t>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</a:t>
            </a:r>
            <a:r>
              <a:rPr lang="en-US" dirty="0" smtClean="0">
                <a:latin typeface="Gill Sans MT" charset="0"/>
              </a:rPr>
              <a:t>decrypt</a:t>
            </a:r>
          </a:p>
          <a:p>
            <a:pPr lvl="1"/>
            <a:r>
              <a:rPr lang="en-US" dirty="0" smtClean="0">
                <a:latin typeface="Gill Sans MT" charset="0"/>
              </a:rPr>
              <a:t>can </a:t>
            </a:r>
            <a:r>
              <a:rPr lang="en-US" dirty="0">
                <a:latin typeface="Gill Sans MT" charset="0"/>
              </a:rPr>
              <a:t>continue to decrypt packets when preceding packet was </a:t>
            </a:r>
            <a:r>
              <a:rPr lang="en-US" dirty="0" smtClean="0">
                <a:latin typeface="Gill Sans MT" charset="0"/>
              </a:rPr>
              <a:t>lost</a:t>
            </a:r>
          </a:p>
          <a:p>
            <a:pPr lvl="6"/>
            <a:endParaRPr lang="en-US" dirty="0" smtClean="0">
              <a:latin typeface="Gill Sans MT" charset="0"/>
            </a:endParaRPr>
          </a:p>
          <a:p>
            <a:r>
              <a:rPr lang="en-US" sz="2400" dirty="0" smtClean="0">
                <a:latin typeface="Gill Sans MT" charset="0"/>
              </a:rPr>
              <a:t>efficient</a:t>
            </a:r>
          </a:p>
          <a:p>
            <a:pPr lvl="1"/>
            <a:r>
              <a:rPr lang="en-US" dirty="0" smtClean="0">
                <a:latin typeface="Gill Sans MT" charset="0"/>
              </a:rPr>
              <a:t>implementable </a:t>
            </a:r>
            <a:r>
              <a:rPr lang="en-US" dirty="0">
                <a:latin typeface="Gill Sans MT" charset="0"/>
              </a:rPr>
              <a:t>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491051" y="3076575"/>
            <a:ext cx="4431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</a:t>
            </a:r>
            <a:r>
              <a:rPr lang="en-US" dirty="0" smtClean="0">
                <a:latin typeface="Arial" charset="0"/>
                <a:cs typeface="Arial" charset="0"/>
              </a:rPr>
              <a:t>is encrypted using </a:t>
            </a:r>
            <a:r>
              <a:rPr lang="en-US" b="1" dirty="0" smtClean="0">
                <a:latin typeface="Arial" charset="0"/>
                <a:cs typeface="Arial" charset="0"/>
              </a:rPr>
              <a:t>shared </a:t>
            </a:r>
            <a:r>
              <a:rPr lang="en-US" b="1" dirty="0">
                <a:latin typeface="Arial" charset="0"/>
                <a:cs typeface="Arial" charset="0"/>
              </a:rPr>
              <a:t>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3" y="4517880"/>
            <a:ext cx="796131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</a:t>
            </a:r>
            <a:r>
              <a:rPr lang="en-US" sz="2400" dirty="0" smtClean="0">
                <a:latin typeface="Gill Sans MT"/>
                <a:cs typeface="Gill Sans MT"/>
              </a:rPr>
              <a:t> WEP </a:t>
            </a:r>
            <a:r>
              <a:rPr lang="en-US" sz="2400" dirty="0" smtClean="0">
                <a:latin typeface="Gill Sans MT"/>
                <a:cs typeface="Gill Sans MT"/>
              </a:rPr>
              <a:t>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b="1" dirty="0" smtClean="0">
                <a:latin typeface="Gill Sans MT"/>
                <a:cs typeface="Gill Sans MT"/>
              </a:rPr>
              <a:t>done before </a:t>
            </a:r>
            <a:r>
              <a:rPr lang="en-US" sz="2400" b="1" dirty="0" smtClean="0">
                <a:latin typeface="Gill Sans MT"/>
                <a:cs typeface="Gill Sans MT"/>
              </a:rPr>
              <a:t>association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b="1" dirty="0" smtClean="0">
                <a:latin typeface="Gill Sans MT"/>
                <a:cs typeface="Gill Sans MT"/>
              </a:rPr>
              <a:t>shared key is exchanged via an out-of-band method</a:t>
            </a:r>
            <a:endParaRPr lang="en-US" sz="2400" b="1" dirty="0" smtClean="0">
              <a:latin typeface="Gill Sans MT"/>
              <a:cs typeface="Gill Sans MT"/>
            </a:endParaRP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Symmetric </a:t>
            </a:r>
            <a:r>
              <a:rPr lang="en-US" dirty="0">
                <a:latin typeface="Gill Sans MT" charset="0"/>
              </a:rPr>
              <a:t>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</a:t>
            </a:r>
            <a:r>
              <a:rPr lang="en-US" dirty="0" err="1" smtClean="0">
                <a:latin typeface="Gill Sans MT" charset="0"/>
              </a:rPr>
              <a:t>i</a:t>
            </a:r>
            <a:r>
              <a:rPr lang="en-US" baseline="30000" dirty="0" err="1" smtClean="0">
                <a:latin typeface="Gill Sans MT" charset="0"/>
              </a:rPr>
              <a:t>th</a:t>
            </a:r>
            <a:r>
              <a:rPr lang="en-US" dirty="0" smtClean="0">
                <a:latin typeface="Gill Sans MT" charset="0"/>
              </a:rPr>
              <a:t> unit </a:t>
            </a:r>
            <a:r>
              <a:rPr lang="en-US" dirty="0">
                <a:latin typeface="Gill Sans MT" charset="0"/>
              </a:rPr>
              <a:t>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ks(i) = i</a:t>
            </a:r>
            <a:r>
              <a:rPr lang="en-US" baseline="30000" dirty="0">
                <a:latin typeface="Gill Sans MT" charset="0"/>
              </a:rPr>
              <a:t>th</a:t>
            </a:r>
            <a:r>
              <a:rPr lang="en-US" dirty="0">
                <a:latin typeface="Gill Sans MT" charset="0"/>
              </a:rPr>
              <a:t> unit of keystream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i</a:t>
            </a:r>
            <a:r>
              <a:rPr lang="en-US" baseline="30000" dirty="0">
                <a:latin typeface="Gill Sans MT" charset="0"/>
              </a:rPr>
              <a:t>th</a:t>
            </a:r>
            <a:r>
              <a:rPr lang="en-US" dirty="0">
                <a:latin typeface="Gill Sans MT" charset="0"/>
              </a:rPr>
              <a:t>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Stream </a:t>
            </a:r>
            <a:r>
              <a:rPr lang="en-US" sz="4000" dirty="0">
                <a:latin typeface="Gill Sans MT" charset="0"/>
              </a:rPr>
              <a:t>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</a:t>
            </a:r>
            <a:r>
              <a:rPr lang="en-US" sz="2400" dirty="0" smtClean="0">
                <a:latin typeface="Gill Sans MT" charset="0"/>
              </a:rPr>
              <a:t>encrypted</a:t>
            </a:r>
          </a:p>
          <a:p>
            <a:pPr lvl="3"/>
            <a:endParaRPr lang="en-US" sz="16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if for frame n+1, use keystream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</a:t>
            </a:r>
            <a:r>
              <a:rPr lang="en-US" dirty="0" smtClean="0">
                <a:latin typeface="Gill Sans MT" charset="0"/>
              </a:rPr>
              <a:t>n</a:t>
            </a:r>
          </a:p>
          <a:p>
            <a:pPr lvl="4"/>
            <a:endParaRPr lang="en-US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WEP approach: initialize keystream with </a:t>
            </a:r>
            <a:r>
              <a:rPr lang="en-US" sz="2400" dirty="0" smtClean="0">
                <a:latin typeface="Gill Sans MT" charset="0"/>
              </a:rPr>
              <a:t>“</a:t>
            </a:r>
            <a:r>
              <a:rPr lang="en-US" sz="2400" b="1" dirty="0" smtClean="0">
                <a:latin typeface="Gill Sans MT" charset="0"/>
              </a:rPr>
              <a:t>key </a:t>
            </a:r>
            <a:r>
              <a:rPr lang="en-US" sz="2400" b="1" dirty="0">
                <a:latin typeface="Gill Sans MT" charset="0"/>
              </a:rPr>
              <a:t>+ new </a:t>
            </a:r>
            <a:r>
              <a:rPr lang="en-US" sz="2400" b="1" dirty="0" smtClean="0">
                <a:latin typeface="Gill Sans MT" charset="0"/>
              </a:rPr>
              <a:t>IV</a:t>
            </a:r>
            <a:r>
              <a:rPr lang="en-US" sz="2400" dirty="0" smtClean="0">
                <a:latin typeface="Gill Sans MT" charset="0"/>
              </a:rPr>
              <a:t>”</a:t>
            </a:r>
            <a:r>
              <a:rPr lang="en-US" sz="2400" b="1" dirty="0" smtClean="0"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</a:t>
            </a:r>
            <a:r>
              <a:rPr lang="en-US" sz="2200" dirty="0">
                <a:solidFill>
                  <a:srgbClr val="0070C0"/>
                </a:solidFill>
                <a:latin typeface="Gill Sans MT" charset="0"/>
              </a:rPr>
              <a:t>Integrity Check Value </a:t>
            </a:r>
            <a:r>
              <a:rPr lang="en-US" sz="2200" dirty="0">
                <a:latin typeface="Gill Sans MT" charset="0"/>
              </a:rPr>
              <a:t>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data)</a:t>
            </a:r>
            <a:endParaRPr lang="en-US" sz="22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</a:t>
            </a:r>
            <a:r>
              <a:rPr lang="en-US" sz="2200" dirty="0" smtClean="0">
                <a:solidFill>
                  <a:srgbClr val="C00000"/>
                </a:solidFill>
                <a:latin typeface="Gill Sans MT" charset="0"/>
              </a:rPr>
              <a:t>Initialization Vector </a:t>
            </a:r>
            <a:r>
              <a:rPr lang="en-US" sz="2200" dirty="0">
                <a:latin typeface="Gill Sans MT" charset="0"/>
              </a:rPr>
              <a:t>(IV), appends to key: </a:t>
            </a:r>
            <a:r>
              <a:rPr lang="en-US" sz="2200" b="1" dirty="0">
                <a:latin typeface="Gill Sans MT" charset="0"/>
              </a:rPr>
              <a:t>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</a:rPr>
              <a:t>keyID</a:t>
            </a:r>
            <a:r>
              <a:rPr lang="en-US" sz="2200" dirty="0">
                <a:latin typeface="Gill Sans MT" charset="0"/>
              </a:rPr>
              <a:t> (in 8-bit field)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Gill Sans MT" charset="0"/>
              </a:rPr>
              <a:t>128-bit key </a:t>
            </a:r>
            <a:r>
              <a:rPr lang="en-US" sz="2200" dirty="0">
                <a:latin typeface="Gill Sans MT" charset="0"/>
              </a:rPr>
              <a:t>inputted into </a:t>
            </a:r>
            <a:r>
              <a:rPr lang="en-US" sz="2200" i="1" dirty="0">
                <a:latin typeface="Gill Sans MT" charset="0"/>
              </a:rPr>
              <a:t>pseudo random number generator </a:t>
            </a:r>
            <a:r>
              <a:rPr lang="en-US" sz="2200" dirty="0">
                <a:latin typeface="Gill Sans MT" charset="0"/>
              </a:rPr>
              <a:t>to get keystream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8000"/>
                </a:solidFill>
                <a:latin typeface="Gill Sans MT" charset="0"/>
              </a:rPr>
              <a:t>(data </a:t>
            </a:r>
            <a:r>
              <a:rPr lang="en-US" sz="2200" dirty="0">
                <a:solidFill>
                  <a:srgbClr val="008000"/>
                </a:solidFill>
                <a:latin typeface="Gill Sans MT" charset="0"/>
              </a:rPr>
              <a:t>in frame + </a:t>
            </a:r>
            <a:r>
              <a:rPr lang="en-US" sz="2200" dirty="0" smtClean="0">
                <a:solidFill>
                  <a:srgbClr val="008000"/>
                </a:solidFill>
                <a:latin typeface="Gill Sans MT" charset="0"/>
              </a:rPr>
              <a:t>ICV) </a:t>
            </a:r>
            <a:r>
              <a:rPr lang="en-US" sz="2200" dirty="0">
                <a:latin typeface="Gill Sans MT" charset="0"/>
              </a:rPr>
              <a:t>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keystream are XORed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keyID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380" y="4027"/>
              <a:ext cx="12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</a:t>
              </a:r>
              <a:r>
                <a:rPr lang="en-US" sz="1600" dirty="0" smtClean="0">
                  <a:latin typeface="Arial" charset="0"/>
                  <a:cs typeface="Arial" charset="0"/>
                </a:rPr>
                <a:t>layer payload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Key</a:t>
              </a:r>
              <a:br>
                <a:rPr lang="en-US" sz="18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</a:br>
              <a:r>
                <a:rPr lang="en-US" sz="18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036723811"/>
              </p:ext>
            </p:extLst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75" name="Picture" r:id="rId3" imgW="6686640" imgH="2828880" progId="Word.Picture.8">
                  <p:embed/>
                </p:oleObj>
              </mc:Choice>
              <mc:Fallback>
                <p:oleObj name="Picture" r:id="rId3" imgW="6686640" imgH="2828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</a:t>
            </a:r>
            <a:r>
              <a:rPr lang="en-US" dirty="0" smtClean="0">
                <a:latin typeface="Gill Sans MT" charset="0"/>
              </a:rPr>
              <a:t>decryption</a:t>
            </a:r>
            <a:endParaRPr lang="en-US" dirty="0">
              <a:latin typeface="Gill Sans MT" charset="0"/>
            </a:endParaRP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keystream</a:t>
            </a:r>
          </a:p>
          <a:p>
            <a:r>
              <a:rPr lang="en-US" sz="2400" dirty="0">
                <a:latin typeface="Gill Sans MT" charset="0"/>
              </a:rPr>
              <a:t>XORs keystream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787045" y="1065627"/>
            <a:ext cx="4572000" cy="1616075"/>
            <a:chOff x="675" y="3222"/>
            <a:chExt cx="2880" cy="1018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22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380" y="4027"/>
              <a:ext cx="12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</a:t>
              </a:r>
              <a:r>
                <a:rPr lang="en-US" sz="1600" dirty="0" smtClean="0">
                  <a:latin typeface="Arial" charset="0"/>
                  <a:cs typeface="Arial" charset="0"/>
                </a:rPr>
                <a:t>layer payload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Key</a:t>
              </a:r>
              <a:br>
                <a:rPr lang="en-US" sz="18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</a:br>
              <a:r>
                <a:rPr lang="en-US" sz="18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</a:t>
            </a:r>
            <a:r>
              <a:rPr lang="en-US" sz="2400" dirty="0" smtClean="0">
                <a:latin typeface="Gill Sans MT" charset="0"/>
                <a:cs typeface="+mn-cs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Gill Sans MT" charset="0"/>
                <a:cs typeface="+mn-cs"/>
              </a:rPr>
              <a:t> IV</a:t>
            </a:r>
            <a:r>
              <a:rPr lang="en-US" altLang="ja-JP" sz="2400" dirty="0" smtClean="0">
                <a:latin typeface="Gill Sans MT" charset="0"/>
                <a:cs typeface="+mn-cs"/>
              </a:rPr>
              <a:t> is </a:t>
            </a:r>
            <a:r>
              <a:rPr lang="en-US" sz="2400" dirty="0" smtClean="0">
                <a:latin typeface="Gill Sans MT" charset="0"/>
                <a:cs typeface="+mn-cs"/>
              </a:rPr>
              <a:t>eventually </a:t>
            </a:r>
            <a:r>
              <a:rPr lang="en-US" sz="2400" dirty="0">
                <a:latin typeface="Gill Sans MT" charset="0"/>
                <a:cs typeface="+mn-cs"/>
              </a:rPr>
              <a:t>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</a:t>
            </a:r>
            <a:r>
              <a:rPr lang="en-US" sz="2400" dirty="0" smtClean="0">
                <a:latin typeface="Gill Sans MT" charset="0"/>
                <a:cs typeface="+mn-cs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IV reuse </a:t>
            </a:r>
            <a:r>
              <a:rPr lang="en-US" sz="2400" dirty="0" smtClean="0">
                <a:latin typeface="Gill Sans MT" charset="0"/>
                <a:cs typeface="+mn-cs"/>
              </a:rPr>
              <a:t>detected</a:t>
            </a:r>
          </a:p>
          <a:p>
            <a:pPr marL="0" indent="0"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dirty="0" err="1" smtClean="0">
                <a:latin typeface="Gill Sans MT" charset="0"/>
              </a:rPr>
              <a:t>k</a:t>
            </a:r>
            <a:r>
              <a:rPr lang="en-US" sz="2800" baseline="-25000" dirty="0" err="1" smtClean="0">
                <a:latin typeface="Gill Sans MT" charset="0"/>
              </a:rPr>
              <a:t>i</a:t>
            </a:r>
            <a:r>
              <a:rPr lang="en-US" b="1" baseline="44000" dirty="0" err="1" smtClean="0">
                <a:latin typeface="Gill Sans MT" charset="0"/>
              </a:rPr>
              <a:t>IV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= c</a:t>
            </a:r>
            <a:r>
              <a:rPr lang="en-US" baseline="-25000" dirty="0" smtClean="0">
                <a:latin typeface="Gill Sans MT" charset="0"/>
              </a:rPr>
              <a:t>i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 </a:t>
            </a:r>
            <a:r>
              <a:rPr lang="en-US" dirty="0" smtClean="0">
                <a:latin typeface="Gill Sans MT" charset="0"/>
              </a:rPr>
              <a:t>d</a:t>
            </a:r>
            <a:r>
              <a:rPr lang="en-US" baseline="-25000" dirty="0" smtClean="0">
                <a:latin typeface="Gill Sans MT" charset="0"/>
              </a:rPr>
              <a:t>i</a:t>
            </a:r>
            <a:endParaRPr lang="en-US" b="1" baseline="44000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en-US" altLang="ja-JP" dirty="0" smtClean="0">
                <a:latin typeface="Gill Sans MT" charset="0"/>
              </a:rPr>
              <a:t>“links</a:t>
            </a:r>
            <a:r>
              <a:rPr lang="en-US" altLang="ja-JP" dirty="0" smtClean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</a:t>
            </a:r>
            <a:r>
              <a:rPr lang="en-US" sz="2800" dirty="0" smtClean="0">
                <a:latin typeface="Gill Sans MT" charset="0"/>
                <a:cs typeface="Gill Sans MT" charset="0"/>
              </a:rPr>
              <a:t>organization’</a:t>
            </a:r>
            <a:r>
              <a:rPr lang="en-US" altLang="ja-JP" sz="2800" dirty="0" smtClean="0">
                <a:latin typeface="Gill Sans MT" charset="0"/>
                <a:cs typeface="Gill Sans MT" charset="0"/>
              </a:rPr>
              <a:t>s 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4" y="1201738"/>
            <a:ext cx="1127125" cy="523875"/>
            <a:chOff x="1282" y="3611"/>
            <a:chExt cx="710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07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</a:t>
            </a:r>
            <a:r>
              <a:rPr lang="en-US" sz="2400" dirty="0" smtClean="0">
                <a:latin typeface="Gill Sans MT" charset="0"/>
              </a:rPr>
              <a:t>ACK=0</a:t>
            </a:r>
            <a:endParaRPr lang="en-US" sz="2400" dirty="0">
              <a:latin typeface="Gill Sans MT" charset="0"/>
            </a:endParaRP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en-US" altLang="ja-JP" sz="2200" dirty="0" smtClean="0">
                <a:latin typeface="Gill Sans MT" charset="0"/>
              </a:rPr>
              <a:t>“make </a:t>
            </a:r>
            <a:r>
              <a:rPr lang="en-US" altLang="ja-JP" sz="2200" dirty="0">
                <a:latin typeface="Gill Sans MT" charset="0"/>
              </a:rPr>
              <a:t>no sense</a:t>
            </a:r>
            <a:r>
              <a:rPr lang="en-US" altLang="ja-JP" sz="2200" dirty="0" smtClean="0">
                <a:latin typeface="Gill Sans MT" charset="0"/>
              </a:rPr>
              <a:t>,” </a:t>
            </a:r>
            <a:r>
              <a:rPr lang="en-US" altLang="ja-JP" sz="2200" dirty="0">
                <a:latin typeface="Gill Sans MT" charset="0"/>
              </a:rPr>
              <a:t>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b="1" dirty="0">
                <a:latin typeface="Gill Sans MT" charset="0"/>
                <a:cs typeface="Gill Sans MT" charset="0"/>
              </a:rPr>
              <a:t>track</a:t>
            </a:r>
            <a:r>
              <a:rPr lang="en-US" sz="2400" dirty="0">
                <a:latin typeface="Gill Sans MT" charset="0"/>
                <a:cs typeface="Gill Sans MT" charset="0"/>
              </a:rPr>
              <a:t> connection setup (SYN), teardown (FIN): determine whether incoming, outgoing packets </a:t>
            </a:r>
            <a:r>
              <a:rPr lang="en-US" altLang="ja-JP" sz="2400" dirty="0" smtClean="0">
                <a:latin typeface="Gill Sans MT" charset="0"/>
                <a:cs typeface="Gill Sans MT" charset="0"/>
              </a:rPr>
              <a:t>“makes </a:t>
            </a:r>
            <a:r>
              <a:rPr lang="en-US" altLang="ja-JP" sz="2400" dirty="0" smtClean="0">
                <a:latin typeface="Gill Sans MT" charset="0"/>
                <a:cs typeface="Gill Sans MT" charset="0"/>
              </a:rPr>
              <a:t>sense”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b="1" dirty="0">
                <a:latin typeface="Gill Sans MT" charset="0"/>
                <a:cs typeface="Gill Sans MT" charset="0"/>
              </a:rPr>
              <a:t>timeout</a:t>
            </a:r>
            <a:r>
              <a:rPr lang="en-US" sz="2400" dirty="0">
                <a:latin typeface="Gill Sans MT" charset="0"/>
                <a:cs typeface="Gill Sans MT" charset="0"/>
              </a:rPr>
              <a:t>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</a:t>
            </a:r>
            <a:r>
              <a:rPr lang="en-US" sz="2400" dirty="0" smtClean="0">
                <a:latin typeface="Gill Sans MT" charset="0"/>
              </a:rPr>
              <a:t>fields</a:t>
            </a:r>
            <a:endParaRPr lang="en-US" sz="2400" dirty="0">
              <a:latin typeface="Gill Sans MT" charset="0"/>
            </a:endParaRP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</a:t>
            </a:r>
            <a:r>
              <a:rPr lang="en-US" sz="2400" dirty="0" smtClean="0">
                <a:latin typeface="Gill Sans MT" charset="0"/>
                <a:cs typeface="Gill Sans MT" charset="0"/>
              </a:rPr>
              <a:t>gateway</a:t>
            </a:r>
            <a:endParaRPr lang="en-US" sz="2400" dirty="0">
              <a:latin typeface="Gill Sans MT" charset="0"/>
              <a:cs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</a:t>
            </a:r>
            <a:r>
              <a:rPr lang="en-US" sz="2400" dirty="0" smtClean="0">
                <a:latin typeface="Gill Sans MT" charset="0"/>
                <a:cs typeface="Gill Sans MT" charset="0"/>
              </a:rPr>
              <a:t>gateway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</a:t>
            </a:r>
            <a:r>
              <a:rPr lang="en-US" sz="2400" dirty="0" smtClean="0">
                <a:latin typeface="Gill Sans MT" charset="0"/>
              </a:rPr>
              <a:t>can’</a:t>
            </a:r>
            <a:r>
              <a:rPr lang="en-US" altLang="ja-JP" sz="2400" dirty="0" smtClean="0">
                <a:latin typeface="Gill Sans MT" charset="0"/>
              </a:rPr>
              <a:t>t </a:t>
            </a:r>
            <a:r>
              <a:rPr lang="en-US" altLang="ja-JP" sz="2400" dirty="0">
                <a:latin typeface="Gill Sans MT" charset="0"/>
              </a:rPr>
              <a:t>know if data </a:t>
            </a:r>
            <a:r>
              <a:rPr lang="en-US" altLang="ja-JP" sz="2400" dirty="0" smtClean="0">
                <a:latin typeface="Gill Sans MT" charset="0"/>
              </a:rPr>
              <a:t>“really” comes </a:t>
            </a:r>
            <a:r>
              <a:rPr lang="en-US" altLang="ja-JP" sz="2400" dirty="0">
                <a:latin typeface="Gill Sans MT" charset="0"/>
              </a:rPr>
              <a:t>from claimed source</a:t>
            </a:r>
          </a:p>
          <a:p>
            <a:r>
              <a:rPr lang="en-US" sz="2400" dirty="0">
                <a:latin typeface="Gill Sans MT" charset="0"/>
              </a:rPr>
              <a:t>if multiple </a:t>
            </a:r>
            <a:r>
              <a:rPr lang="en-US" sz="2400" dirty="0" smtClean="0">
                <a:latin typeface="Gill Sans MT" charset="0"/>
              </a:rPr>
              <a:t>applications</a:t>
            </a:r>
            <a:r>
              <a:rPr lang="en-US" altLang="ja-JP" sz="2400" dirty="0" smtClean="0">
                <a:latin typeface="Gill Sans MT" charset="0"/>
              </a:rPr>
              <a:t> </a:t>
            </a:r>
            <a:r>
              <a:rPr lang="en-US" altLang="ja-JP" sz="2400" dirty="0">
                <a:latin typeface="Gill Sans MT" charset="0"/>
              </a:rPr>
              <a:t>need special treatment, each has </a:t>
            </a:r>
            <a:r>
              <a:rPr lang="en-US" altLang="ja-JP" sz="2400" dirty="0" smtClean="0">
                <a:latin typeface="Gill Sans MT" charset="0"/>
              </a:rPr>
              <a:t>its own gateway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client software must know how to contact </a:t>
            </a:r>
            <a:r>
              <a:rPr lang="en-US" sz="2400" dirty="0" smtClean="0">
                <a:latin typeface="Gill Sans MT" charset="0"/>
              </a:rPr>
              <a:t>gateway</a:t>
            </a:r>
            <a:endParaRPr lang="en-US" sz="2400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</a:t>
            </a:r>
            <a:r>
              <a:rPr lang="en-US" dirty="0" smtClean="0">
                <a:latin typeface="Gill Sans MT" charset="0"/>
              </a:rPr>
              <a:t>sessions</a:t>
            </a:r>
          </a:p>
          <a:p>
            <a:pPr lvl="5"/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7788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</a:rPr>
              <a:t>Encryption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key: </a:t>
            </a:r>
            <a:r>
              <a:rPr lang="en-US" sz="2800" dirty="0">
                <a:latin typeface="Gill Sans MT" charset="0"/>
              </a:rPr>
              <a:t>n substitution ciphers, and </a:t>
            </a:r>
            <a:r>
              <a:rPr lang="en-US" sz="2800" dirty="0" smtClean="0">
                <a:latin typeface="Gill Sans MT" charset="0"/>
              </a:rPr>
              <a:t>cyclic pattern</a:t>
            </a:r>
            <a:endParaRPr lang="en-US" sz="2800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</a:t>
            </a:r>
            <a:r>
              <a:rPr lang="en-US" dirty="0" smtClean="0">
                <a:latin typeface="Gill Sans MT" charset="0"/>
              </a:rPr>
              <a:t>decrypted </a:t>
            </a:r>
            <a:r>
              <a:rPr lang="en-US" dirty="0">
                <a:latin typeface="Gill Sans MT" charset="0"/>
              </a:rPr>
              <a:t>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688825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162444" y="4518024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8160857" y="4113212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(a+b)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 smtClean="0">
                <a:latin typeface="Gill Sans MT" charset="0"/>
              </a:rPr>
              <a:t>M = </a:t>
            </a:r>
            <a:r>
              <a:rPr lang="en-US" sz="2400" dirty="0">
                <a:latin typeface="Gill Sans MT" charset="0"/>
              </a:rPr>
              <a:t>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z</a:t>
            </a:r>
            <a:r>
              <a:rPr lang="en-US" sz="2800" i="1" dirty="0">
                <a:latin typeface="Gill Sans MT" charset="0"/>
              </a:rPr>
              <a:t> = (p-</a:t>
            </a:r>
            <a:r>
              <a:rPr lang="en-US" sz="2800" b="1" i="1" dirty="0">
                <a:latin typeface="Adobe Caslon Pro" panose="0205050205050A020403" pitchFamily="18" charset="0"/>
              </a:rPr>
              <a:t>1</a:t>
            </a:r>
            <a:r>
              <a:rPr lang="en-US" sz="2800" i="1" dirty="0">
                <a:latin typeface="Gill Sans MT" charset="0"/>
              </a:rPr>
              <a:t>)(q-</a:t>
            </a:r>
            <a:r>
              <a:rPr lang="en-US" sz="2800" b="1" i="1" dirty="0">
                <a:latin typeface="Adobe Caslon Pro" panose="0205050205050A020403" pitchFamily="18" charset="0"/>
              </a:rPr>
              <a:t>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e&lt;n</a:t>
            </a:r>
            <a:r>
              <a:rPr lang="en-US" sz="2800" i="1" dirty="0">
                <a:latin typeface="Gill Sans MT" charset="0"/>
              </a:rPr>
              <a:t>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en-US" altLang="ja-JP" sz="2800" dirty="0" smtClean="0">
                <a:latin typeface="Gill Sans MT" charset="0"/>
              </a:rPr>
              <a:t>“relatively prime”)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9614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 err="1">
                <a:solidFill>
                  <a:srgbClr val="C00000"/>
                </a:solidFill>
                <a:latin typeface="Gill Sans MT" charset="0"/>
              </a:rPr>
              <a:t>ed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</a:rPr>
              <a:t>- </a:t>
            </a:r>
            <a:r>
              <a:rPr lang="en-US" sz="2800" i="1" dirty="0" smtClean="0">
                <a:solidFill>
                  <a:srgbClr val="C00000"/>
                </a:solidFill>
                <a:latin typeface="Adobe Caslon Pro" panose="0205050205050A020403" pitchFamily="18" charset="0"/>
              </a:rPr>
              <a:t>1</a:t>
            </a:r>
            <a:r>
              <a:rPr lang="en-US" sz="2800" b="1" dirty="0" smtClean="0">
                <a:latin typeface="Gill Sans MT" charset="0"/>
              </a:rPr>
              <a:t> </a:t>
            </a:r>
            <a:r>
              <a:rPr lang="en-US" sz="2800" b="1" dirty="0">
                <a:latin typeface="Gill Sans MT" charset="0"/>
              </a:rPr>
              <a:t>is </a:t>
            </a:r>
            <a:r>
              <a:rPr lang="en-US" sz="2800" b="1" dirty="0" smtClean="0">
                <a:latin typeface="Gill Sans MT" charset="0"/>
              </a:rPr>
              <a:t>exactly </a:t>
            </a:r>
            <a:r>
              <a:rPr lang="en-US" sz="2800" b="1" dirty="0">
                <a:latin typeface="Gill Sans MT" charset="0"/>
              </a:rPr>
              <a:t>divisible by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z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ed mod z  = </a:t>
            </a:r>
            <a:r>
              <a:rPr lang="en-US" sz="2800" i="1" dirty="0">
                <a:solidFill>
                  <a:srgbClr val="C00000"/>
                </a:solidFill>
                <a:latin typeface="Adobe Caslon Pro" panose="0205050205050A020403" pitchFamily="18" charset="0"/>
              </a:rPr>
              <a:t>1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 smtClean="0">
                <a:latin typeface="Gill Sans MT" charset="0"/>
              </a:rPr>
              <a:t>)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82796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must show that </a:t>
            </a:r>
            <a:r>
              <a:rPr lang="en-US" b="1" i="1" dirty="0">
                <a:latin typeface="Gill Sans MT" charset="0"/>
              </a:rPr>
              <a:t>c</a:t>
            </a:r>
            <a:r>
              <a:rPr lang="en-US" b="1" i="1" baseline="30000" dirty="0">
                <a:latin typeface="Gill Sans MT" charset="0"/>
              </a:rPr>
              <a:t>d</a:t>
            </a:r>
            <a:r>
              <a:rPr lang="en-US" b="1" i="1" dirty="0">
                <a:latin typeface="Gill Sans MT" charset="0"/>
              </a:rPr>
              <a:t> mod n = m </a:t>
            </a:r>
            <a:br>
              <a:rPr lang="en-US" b="1" i="1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</a:t>
            </a:r>
            <a:r>
              <a:rPr lang="en-US" b="1" i="1" dirty="0">
                <a:latin typeface="Gill Sans MT" charset="0"/>
              </a:rPr>
              <a:t>c = m</a:t>
            </a:r>
            <a:r>
              <a:rPr lang="en-US" b="1" i="1" baseline="30000" dirty="0">
                <a:latin typeface="Gill Sans MT" charset="0"/>
              </a:rPr>
              <a:t>e</a:t>
            </a:r>
            <a:r>
              <a:rPr lang="en-US" b="1" i="1" dirty="0">
                <a:latin typeface="Gill Sans MT" charset="0"/>
              </a:rPr>
              <a:t> mod n</a:t>
            </a:r>
          </a:p>
          <a:p>
            <a:r>
              <a:rPr lang="en-US" dirty="0">
                <a:solidFill>
                  <a:srgbClr val="FF0000"/>
                </a:solidFill>
                <a:latin typeface="Gill Sans MT" charset="0"/>
              </a:rPr>
              <a:t>fact: for any x and y: x</a:t>
            </a:r>
            <a:r>
              <a:rPr lang="en-US" baseline="30000" dirty="0">
                <a:solidFill>
                  <a:srgbClr val="FF0000"/>
                </a:solidFill>
                <a:latin typeface="Gill Sans MT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mod n = x</a:t>
            </a:r>
            <a:r>
              <a:rPr lang="en-US" baseline="30000" dirty="0">
                <a:solidFill>
                  <a:srgbClr val="FF0000"/>
                </a:solidFill>
                <a:latin typeface="Gill Sans MT" charset="0"/>
              </a:rPr>
              <a:t>(y mod z)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MT" charset="0"/>
              </a:rPr>
              <a:t>where </a:t>
            </a:r>
            <a:r>
              <a:rPr lang="en-US" i="1" dirty="0" smtClean="0">
                <a:solidFill>
                  <a:srgbClr val="FF0000"/>
                </a:solidFill>
                <a:latin typeface="Gill Sans MT" charset="0"/>
              </a:rPr>
              <a:t>n = 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pq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z = (p-</a:t>
            </a:r>
            <a:r>
              <a:rPr lang="en-US" i="1" dirty="0">
                <a:solidFill>
                  <a:srgbClr val="FF0000"/>
                </a:solidFill>
                <a:latin typeface="Adobe Caslon Pro" panose="0205050205050A020403" pitchFamily="18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)(q-</a:t>
            </a:r>
            <a:r>
              <a:rPr lang="en-US" i="1" dirty="0">
                <a:solidFill>
                  <a:srgbClr val="FF0000"/>
                </a:solidFill>
                <a:latin typeface="Adobe Caslon Pro" panose="0205050205050A020403" pitchFamily="18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(ed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Adobe Caslon Pro" panose="0205050205050A020403" pitchFamily="18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889375" y="2289175"/>
            <a:ext cx="4029075" cy="2373313"/>
            <a:chOff x="2728" y="1442"/>
            <a:chExt cx="2538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728" y="1442"/>
              <a:ext cx="2538" cy="39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(n,e). How hard is it to determine d</a:t>
            </a:r>
            <a:r>
              <a:rPr lang="en-US" altLang="ja-JP" dirty="0" smtClean="0">
                <a:latin typeface="Gill Sans MT" charset="0"/>
              </a:rPr>
              <a:t>?</a:t>
            </a:r>
          </a:p>
          <a:p>
            <a:endParaRPr lang="en-US" altLang="ja-JP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422" y="4511615"/>
            <a:ext cx="638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Can Quantum Computing provide a fast Bruit-Force solution?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</a:t>
            </a:r>
            <a:r>
              <a:rPr lang="en-US" i="1" dirty="0">
                <a:latin typeface="Gill Sans MT" charset="0"/>
              </a:rPr>
              <a:t>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</a:t>
            </a:r>
            <a:r>
              <a:rPr lang="en-US" b="1" dirty="0">
                <a:latin typeface="Gill Sans MT" charset="0"/>
              </a:rPr>
              <a:t>symmetric session key </a:t>
            </a:r>
            <a:r>
              <a:rPr lang="en-US" dirty="0">
                <a:latin typeface="Gill Sans MT" charset="0"/>
              </a:rPr>
              <a:t>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en-US" altLang="ja-JP" dirty="0" smtClean="0">
                <a:latin typeface="Gill Sans MT" charset="0"/>
              </a:rPr>
              <a:t>“prove” </a:t>
            </a:r>
            <a:r>
              <a:rPr lang="en-US" altLang="ja-JP" dirty="0">
                <a:latin typeface="Gill Sans MT" charset="0"/>
              </a:rPr>
              <a:t>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524669" y="2262188"/>
            <a:ext cx="5508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“I am Alice”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06970" y="3749675"/>
            <a:ext cx="1781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“I am Alice</a:t>
            </a:r>
            <a:r>
              <a:rPr lang="en-US" altLang="ja-JP" sz="2400" dirty="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en-US" altLang="ja-JP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see”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7418" y="5002213"/>
            <a:ext cx="1730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“I am Alice”</a:t>
            </a: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en-US" altLang="ja-JP" sz="2800" dirty="0" smtClean="0">
                <a:latin typeface="Gill Sans MT" charset="0"/>
              </a:rPr>
              <a:t>“prove” </a:t>
            </a:r>
            <a:r>
              <a:rPr lang="en-US" altLang="ja-JP" sz="2800" dirty="0">
                <a:latin typeface="Gill Sans MT" charset="0"/>
              </a:rPr>
              <a:t>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524669" y="2262188"/>
            <a:ext cx="5508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en-US" altLang="ja-JP" sz="2800" dirty="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Alice”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en-US" altLang="ja-JP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en-US" altLang="ja-JP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53" y="1877"/>
              <a:ext cx="9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“I am Alice</a:t>
              </a:r>
              <a:r>
                <a:rPr lang="en-US" altLang="ja-JP" dirty="0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en-US" altLang="ja-JP" sz="1800" dirty="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en-US" altLang="ja-JP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spoofing”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en-US" altLang="ja-JP" sz="2400" dirty="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7" y="1877"/>
              <a:ext cx="9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Alice”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en-US" altLang="ja-JP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Alice”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en-US" altLang="ja-JP" sz="2800" dirty="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en-US" altLang="ja-JP" sz="2800" dirty="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en-US" altLang="ja-JP" sz="2800" dirty="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en-US" altLang="ja-JP" sz="2800" dirty="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51176" cy="633412"/>
            <a:chOff x="806" y="1799"/>
            <a:chExt cx="1922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54" y="1876"/>
              <a:ext cx="7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“I’m Alice</a:t>
              </a:r>
              <a:r>
                <a:rPr lang="en-US" altLang="ja-JP" sz="1800" dirty="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Alice’s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7651" y="3429000"/>
            <a:ext cx="1189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“I</a:t>
            </a:r>
            <a:r>
              <a:rPr lang="en-US" altLang="ja-JP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Alice”</a:t>
            </a: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Alice’s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Alice’s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2000" y="1876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“I</a:t>
              </a:r>
              <a:r>
                <a:rPr lang="en-US" altLang="ja-JP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m Alice”</a:t>
              </a: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</a:t>
              </a:r>
              <a:r>
                <a:rPr lang="en-US" sz="1600" dirty="0" err="1">
                  <a:latin typeface="Arial" charset="0"/>
                  <a:cs typeface="Arial" charset="0"/>
                </a:rPr>
                <a:t>addr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Protocol ap3.0:  </a:t>
            </a:r>
            <a:r>
              <a:rPr lang="en-US" sz="2800" dirty="0">
                <a:latin typeface="Gill Sans MT" charset="0"/>
              </a:rPr>
              <a:t>Alice says </a:t>
            </a:r>
            <a:r>
              <a:rPr lang="en-US" altLang="ja-JP" sz="2800" dirty="0">
                <a:latin typeface="Gill Sans MT" charset="0"/>
              </a:rPr>
              <a:t>“</a:t>
            </a:r>
            <a:r>
              <a:rPr lang="en-US" sz="2800" dirty="0">
                <a:latin typeface="Gill Sans MT" charset="0"/>
              </a:rPr>
              <a:t>I am Alice</a:t>
            </a:r>
            <a:r>
              <a:rPr lang="en-US" altLang="ja-JP" sz="2800" dirty="0">
                <a:latin typeface="Gill Sans MT" charset="0"/>
              </a:rPr>
              <a:t>”</a:t>
            </a:r>
            <a:r>
              <a:rPr lang="en-US" sz="2800" dirty="0">
                <a:latin typeface="Gill Sans MT" charset="0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</a:rPr>
              <a:t> secret password to </a:t>
            </a:r>
            <a:r>
              <a:rPr lang="en-US" altLang="ja-JP" sz="2800" dirty="0">
                <a:latin typeface="Gill Sans MT" charset="0"/>
              </a:rPr>
              <a:t>“</a:t>
            </a:r>
            <a:r>
              <a:rPr lang="en-US" sz="2800" dirty="0">
                <a:latin typeface="Gill Sans MT" charset="0"/>
              </a:rPr>
              <a:t>prove</a:t>
            </a:r>
            <a:r>
              <a:rPr lang="en-US" altLang="ja-JP" sz="2800" dirty="0">
                <a:latin typeface="Gill Sans MT" charset="0"/>
              </a:rPr>
              <a:t>”</a:t>
            </a:r>
            <a:r>
              <a:rPr lang="en-US" sz="2800" dirty="0">
                <a:latin typeface="Gill Sans MT" charset="0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en-US" altLang="ja-JP" sz="2800" dirty="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en-US" altLang="ja-JP" sz="2800" dirty="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en-US" altLang="ja-JP" sz="2800" dirty="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en-US" altLang="ja-JP" sz="2800" dirty="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3" y="1876"/>
              <a:ext cx="7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“I’m Alice”</a:t>
              </a: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28415" y="3429000"/>
            <a:ext cx="12282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“I’m Alice</a:t>
            </a:r>
            <a:r>
              <a:rPr lang="en-US" altLang="ja-JP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Alice’s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3" y="1876"/>
              <a:ext cx="7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“I’m Alice”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Alice’s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Protocol ap3.1:  </a:t>
            </a:r>
            <a:r>
              <a:rPr lang="en-US" sz="2800" dirty="0">
                <a:latin typeface="Gill Sans MT" charset="0"/>
              </a:rPr>
              <a:t>Alice says </a:t>
            </a:r>
            <a:r>
              <a:rPr lang="en-US" altLang="ja-JP" sz="2800" dirty="0">
                <a:latin typeface="Gill Sans MT" charset="0"/>
              </a:rPr>
              <a:t>“</a:t>
            </a:r>
            <a:r>
              <a:rPr lang="en-US" sz="2800" dirty="0">
                <a:latin typeface="Gill Sans MT" charset="0"/>
              </a:rPr>
              <a:t>I am Alice</a:t>
            </a:r>
            <a:r>
              <a:rPr lang="en-US" altLang="ja-JP" sz="2800" dirty="0">
                <a:latin typeface="Gill Sans MT" charset="0"/>
              </a:rPr>
              <a:t>”</a:t>
            </a:r>
            <a:r>
              <a:rPr lang="en-US" sz="2800" dirty="0">
                <a:latin typeface="Gill Sans MT" charset="0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secret password to </a:t>
            </a:r>
            <a:r>
              <a:rPr lang="en-US" altLang="ja-JP" sz="2800" dirty="0">
                <a:latin typeface="Gill Sans MT" charset="0"/>
              </a:rPr>
              <a:t>“</a:t>
            </a:r>
            <a:r>
              <a:rPr lang="en-US" sz="2800" dirty="0">
                <a:latin typeface="Gill Sans MT" charset="0"/>
              </a:rPr>
              <a:t>prove</a:t>
            </a:r>
            <a:r>
              <a:rPr lang="en-US" altLang="ja-JP" sz="2800" dirty="0">
                <a:latin typeface="Gill Sans MT" charset="0"/>
              </a:rPr>
              <a:t>”</a:t>
            </a:r>
            <a:r>
              <a:rPr lang="en-US" sz="2800" dirty="0">
                <a:latin typeface="Gill Sans MT" charset="0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en-US" altLang="ja-JP" sz="2400" dirty="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en-US" altLang="ja-JP" sz="2400" dirty="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248291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</a:t>
            </a:r>
            <a:r>
              <a:rPr lang="en-US" sz="2400" dirty="0" smtClean="0">
                <a:latin typeface="Gill Sans MT" charset="0"/>
              </a:rPr>
              <a:t>sender and intended </a:t>
            </a:r>
            <a:r>
              <a:rPr lang="en-US" sz="2400" dirty="0">
                <a:latin typeface="Gill Sans MT" charset="0"/>
              </a:rPr>
              <a:t>receiver should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 smtClean="0">
                <a:latin typeface="Gill Sans MT" charset="0"/>
              </a:rPr>
              <a:t>sender and receiver </a:t>
            </a:r>
            <a:r>
              <a:rPr lang="en-US" sz="2400" dirty="0">
                <a:latin typeface="Gill Sans MT" charset="0"/>
              </a:rPr>
              <a:t>want to confirm </a:t>
            </a:r>
            <a:r>
              <a:rPr lang="en-US" sz="2400" dirty="0" smtClean="0">
                <a:latin typeface="Gill Sans MT" charset="0"/>
              </a:rPr>
              <a:t>the identity </a:t>
            </a:r>
            <a:r>
              <a:rPr lang="en-US" sz="2400" dirty="0">
                <a:latin typeface="Gill Sans MT" charset="0"/>
              </a:rPr>
              <a:t>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 smtClean="0">
                <a:latin typeface="Gill Sans MT" charset="0"/>
              </a:rPr>
              <a:t>sender and receiver </a:t>
            </a:r>
            <a:r>
              <a:rPr lang="en-US" sz="2400" dirty="0">
                <a:latin typeface="Gill Sans MT" charset="0"/>
              </a:rPr>
              <a:t>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availability: </a:t>
            </a:r>
            <a:r>
              <a:rPr lang="en-US" sz="2400" dirty="0">
                <a:latin typeface="Gill Sans MT" charset="0"/>
              </a:rPr>
              <a:t>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4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18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2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82" y="3525838"/>
            <a:ext cx="528638" cy="695325"/>
            <a:chOff x="4737" y="2510"/>
            <a:chExt cx="333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33" cy="328"/>
              <a:chOff x="4737" y="2620"/>
              <a:chExt cx="333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84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3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52" y="4125913"/>
            <a:ext cx="528638" cy="654050"/>
            <a:chOff x="4737" y="2534"/>
            <a:chExt cx="333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33" cy="326"/>
              <a:chOff x="4737" y="2620"/>
              <a:chExt cx="333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2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3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5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</a:t>
            </a:r>
            <a:r>
              <a:rPr lang="en-US" sz="2600" dirty="0" smtClean="0">
                <a:latin typeface="Gill Sans MT" charset="0"/>
              </a:rPr>
              <a:t>owner/creator</a:t>
            </a:r>
            <a:endParaRPr lang="en-US" sz="2600" dirty="0">
              <a:latin typeface="Gill Sans MT" charset="0"/>
            </a:endParaRP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en-US" altLang="ja-JP" sz="2400" dirty="0" smtClean="0">
                <a:latin typeface="Gill Sans MT" charset="0"/>
              </a:rPr>
              <a:t>“signed” </a:t>
            </a:r>
            <a:r>
              <a:rPr lang="en-US" altLang="ja-JP" sz="2400" dirty="0">
                <a:latin typeface="Gill Sans MT" charset="0"/>
              </a:rPr>
              <a:t>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5978" y="2049463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0250" y="1737519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en-US" altLang="ja-JP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en-US" altLang="ja-JP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</a:t>
            </a:r>
            <a:r>
              <a:rPr lang="en-US" dirty="0" smtClean="0">
                <a:latin typeface="Gill Sans MT" charset="0"/>
              </a:rPr>
              <a:t>m’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</a:t>
            </a:r>
            <a:r>
              <a:rPr lang="en-US" sz="2400" dirty="0" smtClean="0">
                <a:latin typeface="Gill Sans MT" charset="0"/>
              </a:rPr>
              <a:t>Bob</a:t>
            </a:r>
            <a:r>
              <a:rPr lang="en-US" altLang="ja-JP" sz="2400" dirty="0" smtClean="0">
                <a:latin typeface="Gill Sans MT" charset="0"/>
              </a:rPr>
              <a:t>’s </a:t>
            </a:r>
            <a:r>
              <a:rPr lang="en-US" altLang="ja-JP" sz="2400" dirty="0">
                <a:latin typeface="Gill Sans MT" charset="0"/>
              </a:rPr>
              <a:t>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</a:t>
            </a:r>
            <a:r>
              <a:rPr lang="en-US" altLang="ja-JP" sz="2400" dirty="0" smtClean="0">
                <a:latin typeface="Gill Sans MT" charset="0"/>
              </a:rPr>
              <a:t>m</a:t>
            </a:r>
            <a:endParaRPr lang="en-US" altLang="ja-JP" sz="2400" dirty="0">
              <a:latin typeface="Gill Sans MT" charset="0"/>
            </a:endParaRP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</a:t>
            </a:r>
            <a:r>
              <a:rPr lang="en-US" altLang="ja-JP" sz="2400" dirty="0" smtClean="0">
                <a:latin typeface="Gill Sans MT" charset="0"/>
              </a:rPr>
              <a:t>key</a:t>
            </a:r>
            <a:endParaRPr lang="en-US" altLang="ja-JP" sz="2400" dirty="0">
              <a:latin typeface="Gill Sans MT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164839" y="200778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370426" y="1994201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23963" y="2473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238363" y="1609428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733602" y="202376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</a:t>
            </a:r>
            <a:r>
              <a:rPr lang="en-US" sz="2400" dirty="0">
                <a:latin typeface="Adobe Caslon Pro" panose="0205050205050A020403" pitchFamily="18" charset="0"/>
              </a:rPr>
              <a:t>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b="1" dirty="0">
                <a:latin typeface="Gill Sans MT" charset="0"/>
              </a:rPr>
              <a:t>Internet checksum has some properties of hash </a:t>
            </a:r>
            <a:r>
              <a:rPr lang="en-US" sz="2400" b="1" dirty="0" smtClean="0">
                <a:latin typeface="Gill Sans MT" charset="0"/>
              </a:rPr>
              <a:t>function</a:t>
            </a:r>
            <a:endParaRPr lang="en-US" sz="2400" dirty="0">
              <a:latin typeface="Gill Sans MT" charset="0"/>
            </a:endParaRP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 flipH="1">
            <a:off x="3797300" y="4127500"/>
            <a:ext cx="0" cy="3016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32763" y="3351212"/>
            <a:ext cx="0" cy="3143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4" y="4765676"/>
            <a:ext cx="0" cy="2825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 flipH="1">
            <a:off x="5688012" y="4060825"/>
            <a:ext cx="0" cy="290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78488" y="4903788"/>
            <a:ext cx="1" cy="296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 smtClean="0">
                <a:latin typeface="Gill Sans MT" charset="0"/>
              </a:rPr>
              <a:t>Bob and </a:t>
            </a:r>
            <a:r>
              <a:rPr lang="en-US" sz="2400" dirty="0">
                <a:latin typeface="Gill Sans MT" charset="0"/>
              </a:rPr>
              <a:t>Alice (lovers!) want to communicate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</a:t>
            </a:r>
            <a:r>
              <a:rPr lang="en-US" sz="2400" dirty="0" smtClean="0">
                <a:latin typeface="Gill Sans MT" charset="0"/>
              </a:rPr>
              <a:t>and add </a:t>
            </a:r>
            <a:r>
              <a:rPr lang="en-US" sz="2400" dirty="0">
                <a:latin typeface="Gill Sans MT" charset="0"/>
              </a:rPr>
              <a:t>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59148" y="4205288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4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18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2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82" y="3525838"/>
            <a:ext cx="528638" cy="695325"/>
            <a:chOff x="4737" y="2510"/>
            <a:chExt cx="333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33" cy="328"/>
              <a:chOff x="4737" y="2620"/>
              <a:chExt cx="333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84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3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52" y="4125913"/>
            <a:ext cx="528638" cy="654050"/>
            <a:chOff x="4737" y="2534"/>
            <a:chExt cx="333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33" cy="326"/>
              <a:chOff x="4737" y="2620"/>
              <a:chExt cx="333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2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3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5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7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</p:spTree>
    <p:extLst>
      <p:ext uri="{BB962C8B-B14F-4D97-AF65-F5344CB8AC3E}">
        <p14:creationId xmlns:p14="http://schemas.microsoft.com/office/powerpoint/2010/main" val="32022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</a:t>
            </a:r>
            <a:r>
              <a:rPr lang="en-US" sz="2400" dirty="0" smtClean="0">
                <a:latin typeface="Gill Sans MT" charset="0"/>
              </a:rPr>
              <a:t>E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E (person, router) registers its public key with </a:t>
            </a:r>
            <a:r>
              <a:rPr lang="en-US" sz="2400" dirty="0" smtClean="0">
                <a:latin typeface="Gill Sans MT" charset="0"/>
              </a:rPr>
              <a:t>CA</a:t>
            </a:r>
            <a:endParaRPr lang="en-US" sz="2400" dirty="0">
              <a:latin typeface="Gill Sans MT" charset="0"/>
            </a:endParaRP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 dirty="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</a:t>
            </a:r>
            <a:r>
              <a:rPr lang="en-US" altLang="ja-JP" sz="2000" dirty="0" smtClean="0">
                <a:latin typeface="Gill Sans MT" charset="0"/>
              </a:rPr>
              <a:t>CA</a:t>
            </a:r>
            <a:endParaRPr lang="en-US" altLang="ja-JP" sz="2000" dirty="0">
              <a:latin typeface="Gill Sans MT" charset="0"/>
            </a:endParaRP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</a:t>
            </a:r>
            <a:r>
              <a:rPr lang="en-US" sz="2000" dirty="0" smtClean="0">
                <a:latin typeface="Gill Sans MT" charset="0"/>
              </a:rPr>
              <a:t>key</a:t>
            </a:r>
            <a:endParaRPr lang="en-US" sz="2000" dirty="0">
              <a:latin typeface="Gill Sans MT" charset="0"/>
            </a:endParaRPr>
          </a:p>
          <a:p>
            <a:pPr lvl="1"/>
            <a:r>
              <a:rPr lang="en-US" sz="2000" dirty="0">
                <a:latin typeface="Gill Sans MT" charset="0"/>
              </a:rPr>
              <a:t>certificate containing </a:t>
            </a:r>
            <a:r>
              <a:rPr lang="en-US" sz="2000" dirty="0" smtClean="0">
                <a:latin typeface="Gill Sans MT" charset="0"/>
              </a:rPr>
              <a:t>E’</a:t>
            </a:r>
            <a:r>
              <a:rPr lang="en-US" altLang="ja-JP" sz="2000" dirty="0" smtClean="0">
                <a:latin typeface="Gill Sans MT" charset="0"/>
              </a:rPr>
              <a:t>s </a:t>
            </a:r>
            <a:r>
              <a:rPr lang="en-US" altLang="ja-JP" sz="2000" dirty="0">
                <a:latin typeface="Gill Sans MT" charset="0"/>
              </a:rPr>
              <a:t>public key digitally signed by CA – CA says </a:t>
            </a:r>
            <a:r>
              <a:rPr lang="ja-JP" altLang="en-US" sz="2000" dirty="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 dirty="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</a:t>
            </a:r>
            <a:r>
              <a:rPr lang="en-US" dirty="0" smtClean="0">
                <a:latin typeface="Arial" charset="0"/>
                <a:cs typeface="Arial" charset="0"/>
              </a:rPr>
              <a:t>Bob</a:t>
            </a:r>
            <a:r>
              <a:rPr lang="en-US" altLang="ja-JP" dirty="0" smtClean="0">
                <a:latin typeface="Arial" charset="0"/>
                <a:cs typeface="Arial" charset="0"/>
              </a:rPr>
              <a:t>’s </a:t>
            </a:r>
            <a:r>
              <a:rPr lang="en-US" altLang="ja-JP" dirty="0">
                <a:latin typeface="Arial" charset="0"/>
                <a:cs typeface="Arial" charset="0"/>
              </a:rPr>
              <a:t>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</a:t>
            </a:r>
            <a:r>
              <a:rPr lang="en-US" sz="2400" dirty="0" smtClean="0">
                <a:solidFill>
                  <a:schemeClr val="tx2"/>
                </a:solidFill>
                <a:latin typeface="Gill Sans MT" charset="0"/>
              </a:rPr>
              <a:t>Bob</a:t>
            </a:r>
            <a:r>
              <a:rPr lang="en-US" altLang="ja-JP" sz="2400" dirty="0" smtClean="0">
                <a:solidFill>
                  <a:schemeClr val="tx2"/>
                </a:solidFill>
                <a:latin typeface="Gill Sans MT" charset="0"/>
              </a:rPr>
              <a:t>’s 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</a:t>
            </a:r>
            <a:r>
              <a:rPr lang="en-US" dirty="0" smtClean="0">
                <a:solidFill>
                  <a:schemeClr val="tx2"/>
                </a:solidFill>
                <a:latin typeface="Gill Sans MT" charset="0"/>
              </a:rPr>
              <a:t>Bob</a:t>
            </a:r>
            <a:r>
              <a:rPr lang="en-US" altLang="ja-JP" dirty="0" smtClean="0">
                <a:solidFill>
                  <a:schemeClr val="tx2"/>
                </a:solidFill>
                <a:latin typeface="Gill Sans MT" charset="0"/>
              </a:rPr>
              <a:t>’s 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certificate </a:t>
            </a:r>
            <a:r>
              <a:rPr lang="en-US" altLang="ja-JP" dirty="0" smtClean="0">
                <a:solidFill>
                  <a:schemeClr val="tx2"/>
                </a:solidFill>
                <a:latin typeface="Gill Sans MT" charset="0"/>
              </a:rPr>
              <a:t>(from Bob 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or elsewhere</a:t>
            </a:r>
            <a:r>
              <a:rPr lang="en-US" altLang="ja-JP" dirty="0" smtClean="0">
                <a:solidFill>
                  <a:schemeClr val="tx2"/>
                </a:solidFill>
                <a:latin typeface="Gill Sans MT" charset="0"/>
              </a:rPr>
              <a:t>)</a:t>
            </a:r>
            <a:endParaRPr lang="en-US" altLang="ja-JP" dirty="0">
              <a:solidFill>
                <a:schemeClr val="tx2"/>
              </a:solidFill>
              <a:latin typeface="Gill Sans MT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</a:t>
            </a:r>
            <a:r>
              <a:rPr lang="en-US" dirty="0" smtClean="0">
                <a:solidFill>
                  <a:schemeClr val="tx2"/>
                </a:solidFill>
                <a:latin typeface="Gill Sans MT" charset="0"/>
              </a:rPr>
              <a:t>CA’</a:t>
            </a:r>
            <a:r>
              <a:rPr lang="en-US" altLang="ja-JP" dirty="0" smtClean="0">
                <a:solidFill>
                  <a:schemeClr val="tx2"/>
                </a:solidFill>
                <a:latin typeface="Gill Sans MT" charset="0"/>
              </a:rPr>
              <a:t>s 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public key to </a:t>
            </a:r>
            <a:r>
              <a:rPr lang="en-US" altLang="ja-JP" dirty="0" smtClean="0">
                <a:solidFill>
                  <a:schemeClr val="tx2"/>
                </a:solidFill>
                <a:latin typeface="Gill Sans MT" charset="0"/>
              </a:rPr>
              <a:t>Bob’s 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certificate, get </a:t>
            </a:r>
            <a:r>
              <a:rPr lang="en-US" altLang="ja-JP" dirty="0" smtClean="0">
                <a:solidFill>
                  <a:schemeClr val="tx2"/>
                </a:solidFill>
                <a:latin typeface="Gill Sans MT" charset="0"/>
              </a:rPr>
              <a:t>Bob’s 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</a:t>
            </a:r>
            <a:r>
              <a:rPr lang="en-US" sz="2400" dirty="0" smtClean="0">
                <a:latin typeface="Gill Sans MT" charset="0"/>
              </a:rPr>
              <a:t>Bob</a:t>
            </a:r>
            <a:r>
              <a:rPr lang="en-US" altLang="ja-JP" sz="2400" dirty="0" smtClean="0">
                <a:latin typeface="Gill Sans MT" charset="0"/>
              </a:rPr>
              <a:t>’s </a:t>
            </a:r>
            <a:r>
              <a:rPr lang="en-US" altLang="ja-JP" sz="2400" dirty="0">
                <a:latin typeface="Gill Sans MT" charset="0"/>
              </a:rPr>
              <a:t>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4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50"/>
              <a:ext cx="475" cy="446"/>
              <a:chOff x="2144" y="3234"/>
              <a:chExt cx="475" cy="44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41" y="323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4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45"/>
              <a:ext cx="475" cy="446"/>
              <a:chOff x="2144" y="3234"/>
              <a:chExt cx="475" cy="44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41" y="323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83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</a:t>
            </a:r>
            <a:r>
              <a:rPr lang="en-US" sz="2400" b="1" dirty="0">
                <a:latin typeface="Gill Sans MT" charset="0"/>
              </a:rPr>
              <a:t>confidential e-mail</a:t>
            </a:r>
            <a:r>
              <a:rPr lang="en-US" sz="2400" dirty="0">
                <a:latin typeface="Gill Sans MT" charset="0"/>
              </a:rPr>
              <a:t>, m, to Bob</a:t>
            </a:r>
            <a:r>
              <a:rPr lang="en-US" dirty="0"/>
              <a:t>.</a:t>
            </a:r>
          </a:p>
        </p:txBody>
      </p: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76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9" name="Picture 8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9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140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1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142" name="Text Box 13"/>
              <p:cNvSpPr txBox="1">
                <a:spLocks noChangeArrowheads="1"/>
              </p:cNvSpPr>
              <p:nvPr/>
            </p:nvSpPr>
            <p:spPr bwMode="auto">
              <a:xfrm>
                <a:off x="184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2" name="Group 14"/>
            <p:cNvGrpSpPr>
              <a:grpSpLocks/>
            </p:cNvGrpSpPr>
            <p:nvPr/>
          </p:nvGrpSpPr>
          <p:grpSpPr bwMode="auto">
            <a:xfrm>
              <a:off x="965" y="2750"/>
              <a:ext cx="475" cy="446"/>
              <a:chOff x="2144" y="3234"/>
              <a:chExt cx="475" cy="446"/>
            </a:xfrm>
          </p:grpSpPr>
          <p:sp>
            <p:nvSpPr>
              <p:cNvPr id="136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7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138" name="Text Box 17"/>
              <p:cNvSpPr txBox="1">
                <a:spLocks noChangeArrowheads="1"/>
              </p:cNvSpPr>
              <p:nvPr/>
            </p:nvSpPr>
            <p:spPr bwMode="auto">
              <a:xfrm>
                <a:off x="2341" y="323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139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3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134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5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4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132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7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130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131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2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3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128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9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5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6" name="Picture 40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41" descr="Alic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0" name="Picture 44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3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125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6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127" name="Text Box 50"/>
              <p:cNvSpPr txBox="1">
                <a:spLocks noChangeArrowheads="1"/>
              </p:cNvSpPr>
              <p:nvPr/>
            </p:nvSpPr>
            <p:spPr bwMode="auto">
              <a:xfrm>
                <a:off x="184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104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5" name="Group 52"/>
            <p:cNvGrpSpPr>
              <a:grpSpLocks/>
            </p:cNvGrpSpPr>
            <p:nvPr/>
          </p:nvGrpSpPr>
          <p:grpSpPr bwMode="auto">
            <a:xfrm>
              <a:off x="4270" y="2745"/>
              <a:ext cx="475" cy="446"/>
              <a:chOff x="2144" y="3234"/>
              <a:chExt cx="475" cy="446"/>
            </a:xfrm>
          </p:grpSpPr>
          <p:sp>
            <p:nvSpPr>
              <p:cNvPr id="121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2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123" name="Text Box 55"/>
              <p:cNvSpPr txBox="1">
                <a:spLocks noChangeArrowheads="1"/>
              </p:cNvSpPr>
              <p:nvPr/>
            </p:nvSpPr>
            <p:spPr bwMode="auto">
              <a:xfrm>
                <a:off x="2341" y="323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124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7" name="Picture 58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8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119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0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09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10" name="Picture 63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112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114" name="Picture 67" descr="Bob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116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117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</a:t>
            </a:r>
            <a:r>
              <a:rPr lang="en-US" sz="2400" b="1" dirty="0">
                <a:latin typeface="Gill Sans MT" charset="0"/>
              </a:rPr>
              <a:t>sender </a:t>
            </a:r>
            <a:r>
              <a:rPr lang="en-US" sz="2400" b="1" dirty="0" smtClean="0">
                <a:latin typeface="Gill Sans MT" charset="0"/>
              </a:rPr>
              <a:t>authentication </a:t>
            </a:r>
            <a:r>
              <a:rPr lang="en-US" sz="2400" dirty="0" smtClean="0">
                <a:latin typeface="Gill Sans MT" charset="0"/>
              </a:rPr>
              <a:t>and </a:t>
            </a:r>
            <a:r>
              <a:rPr lang="en-US" sz="2400" b="1" dirty="0">
                <a:latin typeface="Gill Sans MT" charset="0"/>
              </a:rPr>
              <a:t>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67"/>
              <a:ext cx="475" cy="447"/>
              <a:chOff x="694" y="2467"/>
              <a:chExt cx="475" cy="44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882" y="246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57"/>
              <a:ext cx="477" cy="446"/>
              <a:chOff x="1541" y="1991"/>
              <a:chExt cx="477" cy="44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30" y="199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39"/>
              <a:ext cx="477" cy="451"/>
              <a:chOff x="1541" y="1986"/>
              <a:chExt cx="477" cy="451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35" y="198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12"/>
              <a:ext cx="475" cy="447"/>
              <a:chOff x="694" y="2467"/>
              <a:chExt cx="475" cy="44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887" y="246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</a:t>
            </a:r>
            <a:r>
              <a:rPr lang="en-US" sz="2400" b="1" dirty="0">
                <a:latin typeface="Gill Sans MT" charset="0"/>
              </a:rPr>
              <a:t>secrecy</a:t>
            </a:r>
            <a:r>
              <a:rPr lang="en-US" sz="2400" dirty="0">
                <a:latin typeface="Gill Sans MT" charset="0"/>
              </a:rPr>
              <a:t>, </a:t>
            </a:r>
            <a:r>
              <a:rPr lang="en-US" sz="2400" b="1" dirty="0">
                <a:latin typeface="Gill Sans MT" charset="0"/>
              </a:rPr>
              <a:t>sender authentication</a:t>
            </a:r>
            <a:r>
              <a:rPr lang="en-US" sz="2400" dirty="0">
                <a:latin typeface="Gill Sans MT" charset="0"/>
              </a:rPr>
              <a:t>, </a:t>
            </a:r>
            <a:r>
              <a:rPr lang="en-US" sz="2400" dirty="0" smtClean="0">
                <a:latin typeface="Gill Sans MT" charset="0"/>
              </a:rPr>
              <a:t>and </a:t>
            </a:r>
            <a:r>
              <a:rPr lang="en-US" sz="2400" b="1" dirty="0" smtClean="0">
                <a:latin typeface="Gill Sans MT" charset="0"/>
              </a:rPr>
              <a:t>message </a:t>
            </a:r>
            <a:r>
              <a:rPr lang="en-US" sz="2400" b="1" dirty="0">
                <a:latin typeface="Gill Sans MT" charset="0"/>
              </a:rPr>
              <a:t>integrity</a:t>
            </a:r>
            <a:r>
              <a:rPr lang="en-US" sz="2400" dirty="0">
                <a:latin typeface="Gill Sans MT" charset="0"/>
              </a:rPr>
              <a:t>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</a:t>
            </a:r>
            <a:r>
              <a:rPr lang="en-US" sz="2400" dirty="0" smtClean="0">
                <a:latin typeface="Gill Sans MT" charset="0"/>
              </a:rPr>
              <a:t>Bob</a:t>
            </a:r>
            <a:r>
              <a:rPr lang="en-US" altLang="ja-JP" sz="2400" dirty="0" smtClean="0">
                <a:latin typeface="Gill Sans MT" charset="0"/>
              </a:rPr>
              <a:t>’s </a:t>
            </a:r>
            <a:r>
              <a:rPr lang="en-US" altLang="ja-JP" sz="2400" dirty="0">
                <a:latin typeface="Gill Sans MT" charset="0"/>
              </a:rPr>
              <a:t>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81"/>
              <a:ext cx="475" cy="447"/>
              <a:chOff x="694" y="2467"/>
              <a:chExt cx="475" cy="44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887" y="246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71"/>
              <a:ext cx="477" cy="446"/>
              <a:chOff x="1541" y="1991"/>
              <a:chExt cx="477" cy="44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35" y="199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67"/>
              <a:ext cx="475" cy="451"/>
              <a:chOff x="1645" y="271"/>
              <a:chExt cx="475" cy="451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46" y="2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28"/>
              <a:ext cx="475" cy="446"/>
              <a:chOff x="2144" y="3234"/>
              <a:chExt cx="475" cy="44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41" y="323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derivation: </a:t>
            </a:r>
            <a:r>
              <a:rPr lang="en-US" dirty="0">
                <a:latin typeface="Gill Sans MT" charset="0"/>
              </a:rPr>
              <a:t>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closure: </a:t>
            </a:r>
            <a:r>
              <a:rPr lang="en-US" dirty="0">
                <a:latin typeface="Gill Sans MT" charset="0"/>
              </a:rPr>
              <a:t>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</a:t>
            </a:r>
            <a:r>
              <a:rPr lang="en-US" sz="2400" dirty="0" smtClean="0">
                <a:latin typeface="Gill Sans MT" charset="0"/>
              </a:rPr>
              <a:t>the same </a:t>
            </a:r>
            <a:r>
              <a:rPr lang="en-US" sz="2400" dirty="0">
                <a:latin typeface="Gill Sans MT" charset="0"/>
              </a:rPr>
              <a:t>key for more than one cryptographic operation</a:t>
            </a:r>
          </a:p>
          <a:p>
            <a:pPr lvl="1"/>
            <a:r>
              <a:rPr lang="en-US" dirty="0">
                <a:latin typeface="Gill Sans MT" charset="0"/>
              </a:rPr>
              <a:t>use different keys for </a:t>
            </a:r>
            <a:r>
              <a:rPr lang="en-US" dirty="0" smtClean="0">
                <a:latin typeface="Gill Sans MT" charset="0"/>
              </a:rPr>
              <a:t>Message Authentication Code </a:t>
            </a:r>
            <a:r>
              <a:rPr lang="en-US" dirty="0">
                <a:latin typeface="Gill Sans MT" charset="0"/>
              </a:rPr>
              <a:t>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 (some random number)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</a:t>
            </a:r>
            <a:r>
              <a:rPr lang="en-US" dirty="0" smtClean="0">
                <a:latin typeface="Gill Sans MT" charset="0"/>
              </a:rPr>
              <a:t>is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b="1" dirty="0">
                <a:latin typeface="Gill Sans MT" charset="0"/>
              </a:rPr>
              <a:t>client</a:t>
            </a:r>
            <a:r>
              <a:rPr lang="en-US" sz="2600" dirty="0">
                <a:latin typeface="Gill Sans MT" charset="0"/>
              </a:rPr>
              <a:t>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b="1" dirty="0">
                <a:latin typeface="Gill Sans MT" charset="0"/>
              </a:rPr>
              <a:t>server</a:t>
            </a:r>
            <a:r>
              <a:rPr lang="en-US" sz="2600" dirty="0">
                <a:latin typeface="Gill Sans MT" charset="0"/>
              </a:rPr>
              <a:t> chooses algorithms from list; sends back: </a:t>
            </a:r>
            <a:r>
              <a:rPr lang="en-US" sz="2600" b="1" dirty="0">
                <a:latin typeface="Gill Sans MT" charset="0"/>
              </a:rPr>
              <a:t>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b="1" dirty="0">
                <a:latin typeface="Gill Sans MT" charset="0"/>
              </a:rPr>
              <a:t>client</a:t>
            </a:r>
            <a:r>
              <a:rPr lang="en-US" sz="2600" dirty="0">
                <a:latin typeface="Gill Sans MT" charset="0"/>
              </a:rPr>
              <a:t> verifies certificate, extracts </a:t>
            </a:r>
            <a:r>
              <a:rPr lang="en-US" sz="2600" dirty="0" smtClean="0">
                <a:latin typeface="Gill Sans MT" charset="0"/>
              </a:rPr>
              <a:t>server</a:t>
            </a:r>
            <a:r>
              <a:rPr lang="en-US" altLang="ja-JP" sz="2600" dirty="0" smtClean="0">
                <a:latin typeface="Gill Sans MT" charset="0"/>
              </a:rPr>
              <a:t>’s </a:t>
            </a:r>
            <a:r>
              <a:rPr lang="en-US" altLang="ja-JP" sz="2600" dirty="0">
                <a:latin typeface="Gill Sans MT" charset="0"/>
              </a:rPr>
              <a:t>public key, generates </a:t>
            </a:r>
            <a:r>
              <a:rPr lang="en-US" altLang="ja-JP" sz="2600" b="1" dirty="0">
                <a:latin typeface="Gill Sans MT" charset="0"/>
              </a:rPr>
              <a:t>pre_master_secret</a:t>
            </a:r>
            <a:r>
              <a:rPr lang="en-US" altLang="ja-JP" sz="2600" dirty="0">
                <a:latin typeface="Gill Sans MT" charset="0"/>
              </a:rPr>
              <a:t>, </a:t>
            </a:r>
            <a:r>
              <a:rPr lang="en-US" altLang="ja-JP" sz="2600" i="1" dirty="0">
                <a:latin typeface="Gill Sans MT" charset="0"/>
              </a:rPr>
              <a:t>encrypts with </a:t>
            </a:r>
            <a:r>
              <a:rPr lang="en-US" altLang="ja-JP" sz="2600" i="1" dirty="0" smtClean="0">
                <a:latin typeface="Gill Sans MT" charset="0"/>
              </a:rPr>
              <a:t>server’s </a:t>
            </a:r>
            <a:r>
              <a:rPr lang="en-US" altLang="ja-JP" sz="2600" i="1" dirty="0">
                <a:latin typeface="Gill Sans MT" charset="0"/>
              </a:rPr>
              <a:t>public key</a:t>
            </a:r>
            <a:r>
              <a:rPr lang="en-US" altLang="ja-JP" sz="2600" dirty="0">
                <a:latin typeface="Gill Sans MT" charset="0"/>
              </a:rPr>
              <a:t>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b="1" dirty="0">
                <a:latin typeface="Gill Sans MT" charset="0"/>
              </a:rPr>
              <a:t>client</a:t>
            </a:r>
            <a:r>
              <a:rPr lang="en-US" sz="2600" dirty="0">
                <a:latin typeface="Gill Sans MT" charset="0"/>
              </a:rPr>
              <a:t> and </a:t>
            </a:r>
            <a:r>
              <a:rPr lang="en-US" sz="2600" b="1" dirty="0">
                <a:latin typeface="Gill Sans MT" charset="0"/>
              </a:rPr>
              <a:t>server</a:t>
            </a:r>
            <a:r>
              <a:rPr lang="en-US" sz="2600" dirty="0">
                <a:latin typeface="Gill Sans MT" charset="0"/>
              </a:rPr>
              <a:t> independently compute</a:t>
            </a:r>
            <a:r>
              <a:rPr lang="en-US" sz="2600" i="1" dirty="0">
                <a:latin typeface="Gill Sans MT" charset="0"/>
              </a:rPr>
              <a:t> encryption and MAC keys</a:t>
            </a:r>
            <a:r>
              <a:rPr lang="en-US" sz="2600" dirty="0">
                <a:latin typeface="Gill Sans MT" charset="0"/>
              </a:rPr>
              <a:t>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b="1" dirty="0">
                <a:latin typeface="Gill Sans MT" charset="0"/>
              </a:rPr>
              <a:t>client</a:t>
            </a:r>
            <a:r>
              <a:rPr lang="en-US" sz="2600" dirty="0">
                <a:latin typeface="Gill Sans MT" charset="0"/>
              </a:rPr>
              <a:t> sends </a:t>
            </a:r>
            <a:r>
              <a:rPr lang="en-US" sz="2600" b="1" dirty="0">
                <a:latin typeface="Gill Sans MT" charset="0"/>
              </a:rPr>
              <a:t>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b="1" dirty="0">
                <a:latin typeface="Gill Sans MT" charset="0"/>
              </a:rPr>
              <a:t>server</a:t>
            </a:r>
            <a:r>
              <a:rPr lang="en-US" sz="2600" dirty="0">
                <a:latin typeface="Gill Sans MT" charset="0"/>
              </a:rPr>
              <a:t> sends </a:t>
            </a:r>
            <a:r>
              <a:rPr lang="en-US" sz="2600" b="1" dirty="0">
                <a:latin typeface="Gill Sans MT" charset="0"/>
              </a:rPr>
              <a:t>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b="1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b="1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Gill Sans MT" charset="0"/>
              </a:rPr>
              <a:t>Trudy</a:t>
            </a:r>
            <a:r>
              <a:rPr lang="en-US" altLang="ja-JP" dirty="0" smtClean="0">
                <a:latin typeface="Gill Sans MT" charset="0"/>
              </a:rPr>
              <a:t>’s </a:t>
            </a:r>
            <a:r>
              <a:rPr lang="en-US" altLang="ja-JP" dirty="0">
                <a:latin typeface="Gill Sans MT" charset="0"/>
              </a:rPr>
              <a:t>messages will fail </a:t>
            </a:r>
            <a:r>
              <a:rPr lang="en-US" altLang="ja-JP" dirty="0" smtClean="0">
                <a:latin typeface="Gill Sans MT" charset="0"/>
              </a:rPr>
              <a:t>Bob’s </a:t>
            </a:r>
            <a:r>
              <a:rPr lang="en-US" altLang="ja-JP" dirty="0">
                <a:latin typeface="Gill Sans MT" charset="0"/>
              </a:rPr>
              <a:t>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</a:t>
            </a:r>
            <a:r>
              <a:rPr lang="en-US" sz="2400" dirty="0" smtClean="0">
                <a:latin typeface="Gill Sans MT" charset="0"/>
              </a:rPr>
              <a:t>generator</a:t>
            </a:r>
            <a:endParaRPr lang="en-US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</a:t>
            </a:r>
            <a:r>
              <a:rPr lang="en-US" sz="2000" b="1" dirty="0">
                <a:latin typeface="Gill Sans MT" charset="0"/>
              </a:rPr>
              <a:t>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nonces input into another random-number generator: </a:t>
            </a:r>
            <a:r>
              <a:rPr lang="en-US" altLang="ja-JP" sz="2400" dirty="0" smtClean="0">
                <a:latin typeface="Gill Sans MT" charset="0"/>
              </a:rPr>
              <a:t>“key block”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en-US" altLang="ja-JP" dirty="0" smtClean="0">
                <a:solidFill>
                  <a:srgbClr val="C00000"/>
                </a:solidFill>
                <a:latin typeface="Gill Sans MT" charset="0"/>
              </a:rPr>
              <a:t>“blanket coverage”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9494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</a:t>
            </a:r>
            <a:r>
              <a:rPr lang="en-US" b="1" dirty="0">
                <a:latin typeface="Gill Sans MT" charset="0"/>
              </a:rPr>
              <a:t>private networks </a:t>
            </a:r>
            <a:r>
              <a:rPr lang="en-US" dirty="0">
                <a:latin typeface="Gill Sans MT" charset="0"/>
              </a:rPr>
              <a:t>for </a:t>
            </a:r>
            <a:r>
              <a:rPr lang="en-US" dirty="0" smtClean="0">
                <a:latin typeface="Gill Sans MT" charset="0"/>
              </a:rPr>
              <a:t>security </a:t>
            </a:r>
            <a:endParaRPr lang="en-US" dirty="0">
              <a:latin typeface="Gill Sans MT" charset="0"/>
            </a:endParaRPr>
          </a:p>
          <a:p>
            <a:pPr marL="579438" lvl="2" indent="-179388"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costly to build one: </a:t>
            </a:r>
            <a:r>
              <a:rPr lang="en-US" sz="2400" dirty="0">
                <a:latin typeface="Gill Sans MT" charset="0"/>
              </a:rPr>
              <a:t>separate routers, links, DNS </a:t>
            </a:r>
            <a:r>
              <a:rPr lang="en-US" sz="2400" dirty="0" smtClean="0">
                <a:latin typeface="Gill Sans MT" charset="0"/>
              </a:rPr>
              <a:t>infrastructure, etc.</a:t>
            </a:r>
            <a:endParaRPr lang="en-US" sz="2400" dirty="0">
              <a:latin typeface="Gill Sans MT" charset="0"/>
            </a:endParaRP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</a:t>
            </a:r>
            <a:r>
              <a:rPr lang="en-US" altLang="zh-CN" dirty="0" smtClean="0">
                <a:latin typeface="Gill Sans MT" charset="0"/>
                <a:ea typeface="SimSun" charset="0"/>
                <a:cs typeface="SimSun" charset="0"/>
              </a:rPr>
              <a:t>institution’s </a:t>
            </a: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243796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confidentiality </a:t>
            </a:r>
            <a:endParaRPr lang="en-US" dirty="0" smtClean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source authentication</a:t>
            </a:r>
          </a:p>
          <a:p>
            <a:r>
              <a:rPr lang="en-US" dirty="0" smtClean="0">
                <a:latin typeface="Gill Sans MT" charset="0"/>
              </a:rPr>
              <a:t>data </a:t>
            </a:r>
            <a:r>
              <a:rPr lang="en-US" dirty="0">
                <a:latin typeface="Gill Sans MT" charset="0"/>
              </a:rPr>
              <a:t>integrity</a:t>
            </a:r>
          </a:p>
          <a:p>
            <a:r>
              <a:rPr lang="en-US" dirty="0" smtClean="0">
                <a:latin typeface="Gill Sans MT" charset="0"/>
              </a:rPr>
              <a:t>replay </a:t>
            </a:r>
            <a:r>
              <a:rPr lang="en-US" dirty="0">
                <a:latin typeface="Gill Sans MT" charset="0"/>
              </a:rPr>
              <a:t>attack prevention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Authentication Header (AH</a:t>
            </a:r>
            <a:r>
              <a:rPr lang="en-US" dirty="0" smtClean="0">
                <a:latin typeface="Gill Sans MT" charset="0"/>
              </a:rPr>
              <a:t>) protocol</a:t>
            </a:r>
          </a:p>
          <a:p>
            <a:pPr lvl="1"/>
            <a:r>
              <a:rPr lang="en-US" dirty="0">
                <a:latin typeface="Gill Sans MT" charset="0"/>
              </a:rPr>
              <a:t>Encapsulation Security Protocol (ESP</a:t>
            </a:r>
            <a:r>
              <a:rPr lang="en-US" dirty="0" smtClean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4178899" cy="12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Two IPsec modes</a:t>
            </a:r>
            <a:endParaRPr lang="en-US" dirty="0">
              <a:latin typeface="Gill Sans MT" charset="0"/>
            </a:endParaRP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Tunnel mode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charset="0"/>
              </a:rPr>
              <a:t>Gateway as a proxy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charset="0"/>
              </a:rPr>
              <a:t>Between gateways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charset="0"/>
              </a:rPr>
              <a:t>Between end-station to a gateway</a:t>
            </a:r>
            <a:endParaRPr lang="en-US" dirty="0">
              <a:latin typeface="Gill Sans MT" charset="0"/>
            </a:endParaRP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48238" y="3971091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Transport mode</a:t>
            </a:r>
          </a:p>
          <a:p>
            <a:pPr marL="735013" lvl="1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Between end-stations</a:t>
            </a:r>
          </a:p>
          <a:p>
            <a:pPr marL="735013" lvl="1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Between an end-station and a gateway (treated as host)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but not </a:t>
            </a:r>
            <a:r>
              <a:rPr lang="en-US" dirty="0" smtClean="0">
                <a:latin typeface="Gill Sans MT" charset="0"/>
              </a:rPr>
              <a:t>confidentiality</a:t>
            </a:r>
          </a:p>
          <a:p>
            <a:pPr lvl="4"/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and</a:t>
            </a:r>
            <a:r>
              <a:rPr lang="en-US" i="1" dirty="0">
                <a:latin typeface="Gill Sans MT" charset="0"/>
              </a:rPr>
              <a:t> confidentiality</a:t>
            </a:r>
          </a:p>
          <a:p>
            <a:pPr lvl="1"/>
            <a:r>
              <a:rPr lang="en-US" b="1" dirty="0">
                <a:latin typeface="Gill Sans MT" charset="0"/>
              </a:rPr>
              <a:t>more widely used than </a:t>
            </a:r>
            <a:r>
              <a:rPr lang="en-US" b="1" dirty="0" smtClean="0">
                <a:latin typeface="Gill Sans MT" charset="0"/>
              </a:rPr>
              <a:t>AH (for sure…)</a:t>
            </a:r>
            <a:endParaRPr lang="en-US" b="1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50380"/>
              </p:ext>
            </p:extLst>
          </p:nvPr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Transport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Transport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en-US" altLang="ja-JP" dirty="0" smtClean="0">
                <a:solidFill>
                  <a:srgbClr val="C00000"/>
                </a:solidFill>
                <a:latin typeface="Gill Sans MT" charset="0"/>
              </a:rPr>
              <a:t>“security 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association (SA</a:t>
            </a:r>
            <a:r>
              <a:rPr lang="en-US" altLang="ja-JP" dirty="0" smtClean="0">
                <a:solidFill>
                  <a:srgbClr val="C00000"/>
                </a:solidFill>
                <a:latin typeface="Gill Sans MT" charset="0"/>
              </a:rPr>
              <a:t>)” </a:t>
            </a:r>
            <a:r>
              <a:rPr lang="en-US" altLang="ja-JP" dirty="0">
                <a:latin typeface="Gill Sans MT" charset="0"/>
              </a:rPr>
              <a:t>must be </a:t>
            </a:r>
            <a:r>
              <a:rPr lang="en-US" altLang="ja-JP" dirty="0" smtClean="0">
                <a:latin typeface="Gill Sans MT" charset="0"/>
              </a:rPr>
              <a:t>established </a:t>
            </a:r>
            <a:r>
              <a:rPr lang="en-US" altLang="ja-JP" dirty="0">
                <a:latin typeface="Gill Sans MT" charset="0"/>
              </a:rPr>
              <a:t>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for only one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direction</a:t>
            </a:r>
          </a:p>
          <a:p>
            <a:pPr lvl="5"/>
            <a:endParaRPr lang="en-US" dirty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ending entities </a:t>
            </a:r>
            <a:r>
              <a:rPr lang="en-US" dirty="0">
                <a:latin typeface="Gill Sans MT" charset="0"/>
              </a:rPr>
              <a:t>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 smtClean="0">
                <a:latin typeface="Gill Sans MT" charset="0"/>
              </a:rPr>
              <a:t>IP </a:t>
            </a:r>
            <a:r>
              <a:rPr lang="en-US" dirty="0">
                <a:latin typeface="Gill Sans MT" charset="0"/>
              </a:rPr>
              <a:t>is connectionless;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IPsec is connection-oriented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!</a:t>
            </a:r>
          </a:p>
          <a:p>
            <a:pPr lvl="5"/>
            <a:endParaRPr lang="en-US" dirty="0">
              <a:latin typeface="Gill Sans MT" charset="0"/>
            </a:endParaRP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and R2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maintains the following information 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for 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one SA</a:t>
            </a:r>
            <a:endParaRPr lang="en-US" i="1" dirty="0">
              <a:solidFill>
                <a:srgbClr val="C00000"/>
              </a:solidFill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</a:t>
            </a:r>
            <a:r>
              <a:rPr lang="en-US" sz="2800" dirty="0" smtClean="0">
                <a:latin typeface="Gill Sans MT" charset="0"/>
                <a:cs typeface="Gill Sans MT" charset="0"/>
              </a:rPr>
              <a:t>processing</a:t>
            </a:r>
            <a:endParaRPr lang="en-US" sz="2800" dirty="0">
              <a:latin typeface="Gill Sans MT" charset="0"/>
              <a:cs typeface="Gill Sans MT" charset="0"/>
            </a:endParaRP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  <a:cs typeface="Gill Sans MT" charset="0"/>
              </a:rPr>
              <a:t>when </a:t>
            </a:r>
            <a:r>
              <a:rPr lang="en-US" sz="2800" dirty="0">
                <a:latin typeface="Gill Sans MT" charset="0"/>
                <a:cs typeface="Gill Sans MT" charset="0"/>
              </a:rPr>
              <a:t>sending IPsec datagram, </a:t>
            </a:r>
            <a:r>
              <a:rPr lang="en-US" sz="2800" i="1" dirty="0">
                <a:latin typeface="Gill Sans MT" charset="0"/>
                <a:cs typeface="Gill Sans MT" charset="0"/>
              </a:rPr>
              <a:t>R1 accesses SAD to determine how to process </a:t>
            </a:r>
            <a:r>
              <a:rPr lang="en-US" sz="2800" i="1" dirty="0" smtClean="0">
                <a:latin typeface="Gill Sans MT" charset="0"/>
                <a:cs typeface="Gill Sans MT" charset="0"/>
              </a:rPr>
              <a:t>datagram</a:t>
            </a:r>
            <a:endParaRPr lang="en-US" sz="2800" i="1" dirty="0">
              <a:latin typeface="Gill Sans MT" charset="0"/>
              <a:cs typeface="Gill Sans MT" charset="0"/>
            </a:endParaRP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</a:t>
            </a:r>
            <a:r>
              <a:rPr lang="en-US" sz="2800" i="1" dirty="0">
                <a:latin typeface="Gill Sans MT" charset="0"/>
                <a:cs typeface="Gill Sans MT" charset="0"/>
              </a:rPr>
              <a:t>R2 examines SPI in IPsec datagram, indexes SAD with SPI, and processes datagram </a:t>
            </a:r>
            <a:r>
              <a:rPr lang="en-US" sz="2800" i="1" dirty="0" smtClean="0">
                <a:latin typeface="Gill Sans MT" charset="0"/>
                <a:cs typeface="Gill Sans MT" charset="0"/>
              </a:rPr>
              <a:t>accordingly</a:t>
            </a:r>
            <a:endParaRPr lang="en-US" sz="2800" i="1" dirty="0">
              <a:latin typeface="Gill Sans MT" charset="0"/>
              <a:cs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</a:t>
            </a:r>
            <a:r>
              <a:rPr lang="en-US" b="1" dirty="0">
                <a:latin typeface="Gill Sans MT" charset="0"/>
              </a:rPr>
              <a:t>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0325"/>
            <a:chOff x="672" y="1044"/>
            <a:chExt cx="4085" cy="1638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88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88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87"/>
              <a:ext cx="877" cy="395"/>
              <a:chOff x="1409" y="2190"/>
              <a:chExt cx="877" cy="387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0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600200"/>
            <a:ext cx="7931150" cy="4648200"/>
          </a:xfrm>
        </p:spPr>
        <p:txBody>
          <a:bodyPr/>
          <a:lstStyle/>
          <a:p>
            <a:r>
              <a:rPr lang="en-US" sz="2400" b="1" dirty="0">
                <a:latin typeface="Gill Sans MT" charset="0"/>
              </a:rPr>
              <a:t>appends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b="1" dirty="0">
                <a:latin typeface="Gill Sans MT" charset="0"/>
              </a:rPr>
              <a:t>to back </a:t>
            </a:r>
            <a:r>
              <a:rPr lang="en-US" sz="2400" dirty="0">
                <a:latin typeface="Gill Sans MT" charset="0"/>
              </a:rPr>
              <a:t>of original datagram (which includes original header fields!) an </a:t>
            </a:r>
            <a:r>
              <a:rPr lang="en-US" altLang="ja-JP" sz="2400" dirty="0" smtClean="0">
                <a:latin typeface="Gill Sans MT" charset="0"/>
              </a:rPr>
              <a:t>“</a:t>
            </a:r>
            <a:r>
              <a:rPr lang="en-US" altLang="ja-JP" sz="2400" b="1" dirty="0" smtClean="0">
                <a:latin typeface="Gill Sans MT" charset="0"/>
              </a:rPr>
              <a:t>ESP trailer</a:t>
            </a:r>
            <a:r>
              <a:rPr lang="en-US" altLang="ja-JP" sz="2400" dirty="0" smtClean="0">
                <a:latin typeface="Gill Sans MT" charset="0"/>
              </a:rPr>
              <a:t>” field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b="1" dirty="0">
                <a:latin typeface="Gill Sans MT" charset="0"/>
              </a:rPr>
              <a:t>encrypts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b="1" dirty="0" smtClean="0">
                <a:latin typeface="Gill Sans MT" charset="0"/>
              </a:rPr>
              <a:t>data and trailer </a:t>
            </a:r>
            <a:r>
              <a:rPr lang="en-US" sz="2400" dirty="0" smtClean="0">
                <a:latin typeface="Gill Sans MT" charset="0"/>
              </a:rPr>
              <a:t>using </a:t>
            </a:r>
            <a:r>
              <a:rPr lang="en-US" sz="2400" dirty="0">
                <a:latin typeface="Gill Sans MT" charset="0"/>
              </a:rPr>
              <a:t>algorithm &amp; key specified by </a:t>
            </a:r>
            <a:r>
              <a:rPr lang="en-US" sz="2400" dirty="0" smtClean="0">
                <a:latin typeface="Gill Sans MT" charset="0"/>
              </a:rPr>
              <a:t>SA</a:t>
            </a:r>
            <a:endParaRPr lang="en-US" sz="2400" dirty="0">
              <a:latin typeface="Gill Sans MT" charset="0"/>
            </a:endParaRPr>
          </a:p>
          <a:p>
            <a:r>
              <a:rPr lang="en-US" sz="2400" b="1" dirty="0">
                <a:latin typeface="Gill Sans MT" charset="0"/>
              </a:rPr>
              <a:t>appends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b="1" dirty="0">
                <a:latin typeface="Gill Sans MT" charset="0"/>
              </a:rPr>
              <a:t>to front </a:t>
            </a:r>
            <a:r>
              <a:rPr lang="en-US" sz="2400" dirty="0">
                <a:latin typeface="Gill Sans MT" charset="0"/>
              </a:rPr>
              <a:t>of this encrypted quantity the </a:t>
            </a:r>
            <a:r>
              <a:rPr lang="en-US" sz="2400" dirty="0" smtClean="0">
                <a:latin typeface="Gill Sans MT" charset="0"/>
              </a:rPr>
              <a:t>“</a:t>
            </a:r>
            <a:r>
              <a:rPr lang="en-US" altLang="ja-JP" sz="2400" b="1" dirty="0" smtClean="0">
                <a:latin typeface="Gill Sans MT" charset="0"/>
              </a:rPr>
              <a:t>ESP header</a:t>
            </a:r>
            <a:r>
              <a:rPr lang="en-US" altLang="ja-JP" sz="2400" dirty="0" smtClean="0">
                <a:latin typeface="Gill Sans MT" charset="0"/>
              </a:rPr>
              <a:t>” and create “enchilada”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b="1" dirty="0">
                <a:latin typeface="Gill Sans MT" charset="0"/>
              </a:rPr>
              <a:t>creates authentication MAC </a:t>
            </a:r>
            <a:r>
              <a:rPr lang="en-US" sz="2400" dirty="0">
                <a:latin typeface="Gill Sans MT" charset="0"/>
              </a:rPr>
              <a:t>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</a:t>
            </a:r>
            <a:r>
              <a:rPr lang="en-US" sz="2400" dirty="0" smtClean="0">
                <a:latin typeface="Gill Sans MT" charset="0"/>
              </a:rPr>
              <a:t>SA</a:t>
            </a:r>
            <a:endParaRPr lang="en-US" sz="2400" dirty="0">
              <a:latin typeface="Gill Sans MT" charset="0"/>
            </a:endParaRPr>
          </a:p>
          <a:p>
            <a:r>
              <a:rPr lang="en-US" sz="2400" b="1" dirty="0">
                <a:latin typeface="Gill Sans MT" charset="0"/>
              </a:rPr>
              <a:t>appends MAC to back </a:t>
            </a:r>
            <a:r>
              <a:rPr lang="en-US" sz="2400" dirty="0">
                <a:latin typeface="Gill Sans MT" charset="0"/>
              </a:rPr>
              <a:t>of enchilada, </a:t>
            </a:r>
            <a:r>
              <a:rPr lang="en-US" sz="2400" b="1" dirty="0">
                <a:latin typeface="Gill Sans MT" charset="0"/>
              </a:rPr>
              <a:t>forming </a:t>
            </a:r>
            <a:r>
              <a:rPr lang="en-US" sz="2400" b="1" i="1" dirty="0" smtClean="0">
                <a:latin typeface="Gill Sans MT" charset="0"/>
              </a:rPr>
              <a:t>payload</a:t>
            </a:r>
            <a:endParaRPr lang="en-US" sz="2400" b="1" dirty="0">
              <a:latin typeface="Gill Sans MT" charset="0"/>
            </a:endParaRPr>
          </a:p>
          <a:p>
            <a:r>
              <a:rPr lang="en-US" sz="2400" b="1" dirty="0">
                <a:latin typeface="Gill Sans MT" charset="0"/>
              </a:rPr>
              <a:t>creates </a:t>
            </a:r>
            <a:r>
              <a:rPr lang="en-US" sz="2400" b="1" i="1" dirty="0">
                <a:latin typeface="Gill Sans MT" charset="0"/>
              </a:rPr>
              <a:t>brand new IP header</a:t>
            </a:r>
            <a:r>
              <a:rPr lang="en-US" sz="2400" dirty="0">
                <a:latin typeface="Gill Sans MT" charset="0"/>
              </a:rPr>
              <a:t>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</a:t>
            </a:r>
            <a:r>
              <a:rPr lang="en-US" sz="2400" dirty="0" smtClean="0">
                <a:latin typeface="Gill Sans MT" charset="0"/>
              </a:rPr>
              <a:t>trailer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0325"/>
            <a:chOff x="672" y="1044"/>
            <a:chExt cx="4085" cy="1638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87"/>
              <a:ext cx="877" cy="395"/>
              <a:chOff x="1409" y="2190"/>
              <a:chExt cx="877" cy="387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0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</a:t>
            </a:r>
            <a:r>
              <a:rPr lang="en-US" b="1" dirty="0">
                <a:latin typeface="Gill Sans MT" charset="0"/>
              </a:rPr>
              <a:t>SPD indicates </a:t>
            </a:r>
            <a:r>
              <a:rPr lang="en-US" altLang="ja-JP" b="1" dirty="0" smtClean="0">
                <a:latin typeface="Gill Sans MT" charset="0"/>
              </a:rPr>
              <a:t>“what” </a:t>
            </a:r>
            <a:r>
              <a:rPr lang="en-US" altLang="ja-JP" b="1" dirty="0">
                <a:latin typeface="Gill Sans MT" charset="0"/>
              </a:rPr>
              <a:t>to do </a:t>
            </a:r>
            <a:r>
              <a:rPr lang="en-US" altLang="ja-JP" dirty="0">
                <a:latin typeface="Gill Sans MT" charset="0"/>
              </a:rPr>
              <a:t>with arriving datagram </a:t>
            </a:r>
          </a:p>
          <a:p>
            <a:r>
              <a:rPr lang="en-US" dirty="0">
                <a:latin typeface="Gill Sans MT" charset="0"/>
              </a:rPr>
              <a:t>info in </a:t>
            </a:r>
            <a:r>
              <a:rPr lang="en-US" b="1" dirty="0">
                <a:latin typeface="Gill Sans MT" charset="0"/>
              </a:rPr>
              <a:t>SAD indicates </a:t>
            </a:r>
            <a:r>
              <a:rPr lang="en-US" b="1" dirty="0" smtClean="0">
                <a:latin typeface="Gill Sans MT" charset="0"/>
              </a:rPr>
              <a:t>“</a:t>
            </a:r>
            <a:r>
              <a:rPr lang="en-US" altLang="ja-JP" b="1" dirty="0" smtClean="0">
                <a:latin typeface="Gill Sans MT" charset="0"/>
              </a:rPr>
              <a:t>how” </a:t>
            </a:r>
            <a:r>
              <a:rPr lang="en-US" altLang="ja-JP" b="1" dirty="0">
                <a:latin typeface="Gill Sans MT" charset="0"/>
              </a:rPr>
              <a:t>to do it </a:t>
            </a:r>
            <a:endParaRPr lang="en-US" b="1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3256082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</a:t>
            </a:r>
            <a:r>
              <a:rPr lang="en-US" dirty="0" smtClean="0">
                <a:latin typeface="Gill Sans MT" charset="0"/>
              </a:rPr>
              <a:t>R2, and she 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</a:t>
            </a:r>
            <a:r>
              <a:rPr lang="en-US" altLang="ja-JP" dirty="0" smtClean="0">
                <a:latin typeface="Gill Sans MT" charset="0"/>
              </a:rPr>
              <a:t>keys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</a:t>
            </a:r>
            <a:r>
              <a:rPr lang="en-US" dirty="0" smtClean="0">
                <a:latin typeface="Gill Sans MT" charset="0"/>
              </a:rPr>
              <a:t>R1 using </a:t>
            </a:r>
            <a:r>
              <a:rPr lang="en-US" dirty="0" smtClean="0">
                <a:latin typeface="Gill Sans MT" charset="0"/>
              </a:rPr>
              <a:t>R1</a:t>
            </a:r>
            <a:r>
              <a:rPr lang="en-US" altLang="ja-JP" dirty="0" smtClean="0">
                <a:latin typeface="Gill Sans MT" charset="0"/>
              </a:rPr>
              <a:t>’s </a:t>
            </a:r>
            <a:r>
              <a:rPr lang="en-US" altLang="ja-JP" dirty="0">
                <a:latin typeface="Gill Sans MT" charset="0"/>
              </a:rPr>
              <a:t>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SAD and SAP must be set up (manually?)</a:t>
            </a:r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67667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Gill Sans MT" charset="0"/>
              </a:rPr>
              <a:t>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18072</TotalTime>
  <Words>8187</Words>
  <Application>Microsoft Office PowerPoint</Application>
  <PresentationFormat>On-screen Show (4:3)</PresentationFormat>
  <Paragraphs>2108</Paragraphs>
  <Slides>128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43" baseType="lpstr">
      <vt:lpstr>Arial Unicode MS</vt:lpstr>
      <vt:lpstr>ＭＳ Ｐゴシック</vt:lpstr>
      <vt:lpstr>SimSun</vt:lpstr>
      <vt:lpstr>ZapfDingbats</vt:lpstr>
      <vt:lpstr>Adobe Caslon Pro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PowerPoint Presentation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Presentation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PowerPoint Presentation</vt:lpstr>
      <vt:lpstr>IPsec services</vt:lpstr>
      <vt:lpstr>Two IPsec modes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WEP authentication</vt:lpstr>
      <vt:lpstr>Symmetric stream ciphers</vt:lpstr>
      <vt:lpstr>Stream cipher and packet independence</vt:lpstr>
      <vt:lpstr>WEP encryption (1)</vt:lpstr>
      <vt:lpstr>WEP encryption (2)</vt:lpstr>
      <vt:lpstr>WEP decryption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Yang Peng</cp:lastModifiedBy>
  <cp:revision>600</cp:revision>
  <dcterms:created xsi:type="dcterms:W3CDTF">1999-10-08T19:08:27Z</dcterms:created>
  <dcterms:modified xsi:type="dcterms:W3CDTF">2018-05-25T00:31:47Z</dcterms:modified>
</cp:coreProperties>
</file>