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4" r:id="rId5"/>
    <p:sldId id="258" r:id="rId6"/>
    <p:sldId id="257" r:id="rId7"/>
    <p:sldId id="262" r:id="rId8"/>
    <p:sldId id="273" r:id="rId9"/>
    <p:sldId id="277" r:id="rId10"/>
    <p:sldId id="263" r:id="rId11"/>
    <p:sldId id="264" r:id="rId12"/>
    <p:sldId id="278" r:id="rId13"/>
    <p:sldId id="265" r:id="rId14"/>
    <p:sldId id="279" r:id="rId15"/>
    <p:sldId id="276" r:id="rId16"/>
    <p:sldId id="280" r:id="rId17"/>
    <p:sldId id="268" r:id="rId18"/>
    <p:sldId id="270" r:id="rId19"/>
    <p:sldId id="269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E22-61A7-477A-8F27-67C0EE59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1498-023C-4D28-855E-B664252E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C938-36A4-481A-93EC-A8E19240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E414-7B61-40B3-8DD4-EE313141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F225-0745-4A12-9484-BCC51D4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0EB6-FCAC-4613-B1AB-8DEA1118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5B4D4-4BF8-40E2-8066-5A95E4890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2BA4-BD11-4C09-A0BB-04ACD858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D1ED-AFDF-4E12-8F75-91CBC499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A828-D1D8-4027-A098-7621B9FC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F3DAB-6EB5-4D7B-A762-FA849FBAC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A080F-6202-48C2-B12D-241F2A029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DB84-2EF4-4851-A0BF-41F8BE41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6111-8F09-439F-B13D-141C7127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88CC-0EF6-42DF-972E-5F942DFB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6C4-6C43-4F5C-9999-62FAEA8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9E88-41B4-42FC-8AB3-8D4C0AD5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CEFA-43D5-4E4D-8459-CDA9D8F1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7117-700A-48DC-A062-768998B3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F289-33AA-4453-A8E0-DDA00A4A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D6F6-A500-438E-83EE-A8FB17D1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CF3B-1871-4F41-B6E1-7773618E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A181-3027-4CA1-96E5-F24B4F0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DD35-6513-44BF-95D0-4280CC10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C913-841B-493D-BB80-67C3F96B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E10B-8E7B-450A-A23D-98D5523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F058-5815-488F-8BAB-CE1E38019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DD5CD-72BF-49EA-815C-FFB0D999D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FE128-09AA-426C-BD8B-C9761084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ED56-37AF-41C4-92EB-1BC2B6AD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0CDD-208E-4A5E-B0D8-394FC094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BAE3-2B6E-46F5-8046-3604C621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BBB3-F50C-4318-839D-A6DA5EE6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B1FCF-821E-4650-88B6-19E10251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39A6-1A86-411B-93CF-021ADBC80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F0504-2395-4C3E-A684-D6605FDD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9FBAD-DB1D-4EF6-A18D-419A171B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6D3E9-9995-4CB2-99B5-4371EE09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0285F-C5F3-4BFB-895F-A89F3B6F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BB39-3745-4850-B20B-DCBE9C71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923CC-C326-4382-B726-48B63242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BF59-C329-4F07-923D-46232382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BA709-E44C-44CC-8168-8555FA78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2EA8-6D32-4E68-89CB-0C75682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FABED-3F07-45F0-BBF7-15EFBF7A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ED862-7EA7-4F6A-9D26-12CDCA96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AC29-CC7F-4457-88AD-3290D6C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6C0B-D3CC-47C8-9D27-96EB2FFA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C69B-CAE8-4024-807C-CBE47EE1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6558-FFF1-499A-AE9C-AC02F2C0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7C38-AC11-4B51-A03D-78DEBFDC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288D-25D6-4415-A534-B138B27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914C-84EB-48E3-96D7-14D533E5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6D2F5-1B32-4A3F-A3F4-0B5591338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966F9-AB5D-4015-9DF0-9D79EF26C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B5AAF-40B9-4530-9B0C-34FC97D5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CDF7-4006-46F4-A10D-E64F4350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12EC0-CA59-4463-81C4-64ADDD96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6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CCC8B-B890-4664-9E39-CC7B486F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EFF16-8CF2-4946-A69A-76A593EC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B4EB-0039-42E9-966F-F47DFDAEA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1269-E893-4563-BABE-113FB4684A9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653A-9D46-4045-9837-6BD36E47A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9B004-EB82-427B-9C59-D47E4F17A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3740-998E-40F3-89BD-5DD854A1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7BB3-0B85-4022-9BFC-1DF5E5DE3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of the Arbitration Process in the MLB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B7C11-D01D-475D-B207-2E9F90A68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Alex Riles</a:t>
            </a:r>
          </a:p>
          <a:p>
            <a:r>
              <a:rPr lang="en-US" dirty="0"/>
              <a:t>Advised By</a:t>
            </a:r>
          </a:p>
          <a:p>
            <a:r>
              <a:rPr lang="en-US" dirty="0"/>
              <a:t>Dr. Tisha Hooks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4A87E-B68C-4196-8F0B-41F49E46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355" y="4014060"/>
            <a:ext cx="3572429" cy="20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1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A92A-B76B-4B8C-AD0D-9DE9761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Packages</a:t>
            </a:r>
            <a:r>
              <a:rPr lang="en-US" dirty="0"/>
              <a:t> </a:t>
            </a:r>
            <a:r>
              <a:rPr lang="en-US" sz="6600" dirty="0"/>
              <a:t>and</a:t>
            </a:r>
            <a:r>
              <a:rPr lang="en-US" dirty="0"/>
              <a:t> </a:t>
            </a:r>
            <a:r>
              <a:rPr lang="en-US" sz="6600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420B-E199-441F-BFB6-BAA96246E2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Packages </a:t>
            </a:r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2"/>
            <a:r>
              <a:rPr lang="en-US" dirty="0"/>
              <a:t>Join different data tables</a:t>
            </a:r>
          </a:p>
          <a:p>
            <a:pPr lvl="2"/>
            <a:r>
              <a:rPr lang="en-US" dirty="0"/>
              <a:t>Select and edit data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Stack data sets</a:t>
            </a:r>
          </a:p>
          <a:p>
            <a:pPr lvl="1"/>
            <a:r>
              <a:rPr lang="en-US" dirty="0"/>
              <a:t>caret</a:t>
            </a:r>
          </a:p>
          <a:p>
            <a:pPr lvl="2"/>
            <a:r>
              <a:rPr lang="en-US" dirty="0"/>
              <a:t>Found transformation using </a:t>
            </a:r>
            <a:r>
              <a:rPr lang="en-US" dirty="0" err="1"/>
              <a:t>BoxCox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nnet</a:t>
            </a:r>
            <a:endParaRPr lang="en-US" dirty="0"/>
          </a:p>
          <a:p>
            <a:pPr lvl="2"/>
            <a:r>
              <a:rPr lang="en-US" dirty="0"/>
              <a:t>Run Neural Network</a:t>
            </a:r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pPr lvl="2"/>
            <a:r>
              <a:rPr lang="en-US" dirty="0"/>
              <a:t>Run 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49AFC-1276-400F-9DE9-0F5412EC7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Clean</a:t>
            </a:r>
          </a:p>
          <a:p>
            <a:pPr lvl="2"/>
            <a:r>
              <a:rPr lang="en-US" dirty="0"/>
              <a:t>Clean the arbitration data</a:t>
            </a:r>
          </a:p>
          <a:p>
            <a:pPr lvl="2"/>
            <a:r>
              <a:rPr lang="en-US" dirty="0"/>
              <a:t>Needed to use encoding UTF-8</a:t>
            </a:r>
          </a:p>
          <a:p>
            <a:pPr lvl="1"/>
            <a:r>
              <a:rPr lang="en-US" dirty="0"/>
              <a:t>cnnet.cv</a:t>
            </a:r>
          </a:p>
          <a:p>
            <a:pPr lvl="2"/>
            <a:r>
              <a:rPr lang="en-US" dirty="0"/>
              <a:t>Run cross validation for Neural Network</a:t>
            </a:r>
          </a:p>
          <a:p>
            <a:pPr lvl="1"/>
            <a:r>
              <a:rPr lang="en-US" dirty="0" err="1"/>
              <a:t>rrf.sscv</a:t>
            </a:r>
            <a:endParaRPr lang="en-US" dirty="0"/>
          </a:p>
          <a:p>
            <a:pPr lvl="2"/>
            <a:r>
              <a:rPr lang="en-US" dirty="0"/>
              <a:t>Run cross validation for Random Forest</a:t>
            </a:r>
          </a:p>
          <a:p>
            <a:pPr lvl="1"/>
            <a:r>
              <a:rPr lang="en-US" dirty="0" err="1"/>
              <a:t>rfimp.class</a:t>
            </a:r>
            <a:endParaRPr lang="en-US" dirty="0"/>
          </a:p>
          <a:p>
            <a:pPr lvl="2"/>
            <a:r>
              <a:rPr lang="en-US" dirty="0"/>
              <a:t>Plot the variables of importance for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0157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89FD-175E-421F-B563-61FD0201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A31B6-2289-4B02-858F-97DEFBA3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Players</a:t>
            </a:r>
          </a:p>
          <a:p>
            <a:pPr lvl="1"/>
            <a:r>
              <a:rPr lang="en-US" dirty="0"/>
              <a:t>Size = 7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B3FFE-19DF-42D7-819D-B02A104A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18" y="1598947"/>
            <a:ext cx="4565374" cy="52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4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6004-FF37-41F4-835D-79E364A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30BC-F536-40CA-B253-AA71DA95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508" y="1808040"/>
            <a:ext cx="10515600" cy="4351338"/>
          </a:xfrm>
        </p:spPr>
        <p:txBody>
          <a:bodyPr/>
          <a:lstStyle/>
          <a:p>
            <a:r>
              <a:rPr lang="en-US" dirty="0"/>
              <a:t>Pitchers</a:t>
            </a:r>
          </a:p>
          <a:p>
            <a:pPr lvl="1"/>
            <a:r>
              <a:rPr lang="en-US" dirty="0"/>
              <a:t>Size = 5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B42E-CBB5-4E79-89BA-75BB4036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39" y="1482372"/>
            <a:ext cx="4789196" cy="53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0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435E-3AC9-4B3D-AEFE-B6F1A20A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Random Forests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9724C-94FA-45D2-8D47-D3ED3E48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Players</a:t>
            </a:r>
          </a:p>
          <a:p>
            <a:pPr lvl="1"/>
            <a:r>
              <a:rPr lang="en-US" dirty="0" err="1"/>
              <a:t>Mtry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Maxnodes</a:t>
            </a:r>
            <a:r>
              <a:rPr lang="en-US" dirty="0"/>
              <a:t> =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F831C-2093-4F98-A6E3-6401AE91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46" y="1359739"/>
            <a:ext cx="5527430" cy="54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5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BDB81F-4E00-4BA0-814C-AE2E6760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Random Forests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C53F6-A8A6-4954-BE07-1F8F2E74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Pitchers</a:t>
            </a:r>
          </a:p>
          <a:p>
            <a:pPr lvl="1"/>
            <a:r>
              <a:rPr lang="en-US" dirty="0" err="1"/>
              <a:t>Mtry</a:t>
            </a:r>
            <a:r>
              <a:rPr lang="en-US" dirty="0"/>
              <a:t> = 3</a:t>
            </a:r>
          </a:p>
          <a:p>
            <a:pPr lvl="1"/>
            <a:r>
              <a:rPr lang="en-US" dirty="0" err="1"/>
              <a:t>Maxnodes</a:t>
            </a:r>
            <a:r>
              <a:rPr lang="en-US" dirty="0"/>
              <a:t> = 5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F8805-01F8-4ADA-B6CE-06D35C24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6700"/>
            <a:ext cx="5328138" cy="51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A63-2769-4DB6-979C-4EABE734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CD66-16B1-4F6F-871F-452B043D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Players</a:t>
            </a:r>
          </a:p>
          <a:p>
            <a:pPr lvl="1"/>
            <a:r>
              <a:rPr lang="en-US" dirty="0"/>
              <a:t>Neural Network</a:t>
            </a:r>
          </a:p>
          <a:p>
            <a:pPr lvl="2"/>
            <a:r>
              <a:rPr lang="en-US" dirty="0"/>
              <a:t>Min = .08108</a:t>
            </a:r>
          </a:p>
          <a:p>
            <a:pPr lvl="2"/>
            <a:r>
              <a:rPr lang="en-US" dirty="0"/>
              <a:t>Mean = .17243</a:t>
            </a:r>
          </a:p>
          <a:p>
            <a:pPr lvl="2"/>
            <a:r>
              <a:rPr lang="en-US" dirty="0"/>
              <a:t>Max = .27027</a:t>
            </a:r>
          </a:p>
          <a:p>
            <a:pPr lvl="2"/>
            <a:r>
              <a:rPr lang="en-US" dirty="0"/>
              <a:t>Median = .18919</a:t>
            </a:r>
          </a:p>
          <a:p>
            <a:pPr lvl="1"/>
            <a:r>
              <a:rPr lang="en-US" dirty="0"/>
              <a:t>Random Forests</a:t>
            </a:r>
          </a:p>
          <a:p>
            <a:pPr lvl="2"/>
            <a:r>
              <a:rPr lang="en-US" dirty="0"/>
              <a:t>Min = .06849</a:t>
            </a:r>
          </a:p>
          <a:p>
            <a:pPr lvl="2"/>
            <a:r>
              <a:rPr lang="en-US" dirty="0"/>
              <a:t>Mean = .17589</a:t>
            </a:r>
          </a:p>
          <a:p>
            <a:pPr lvl="2"/>
            <a:r>
              <a:rPr lang="en-US" dirty="0"/>
              <a:t>Max = .27397</a:t>
            </a:r>
          </a:p>
          <a:p>
            <a:pPr lvl="2"/>
            <a:r>
              <a:rPr lang="en-US" dirty="0"/>
              <a:t>Median = .17808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26E7D-A18C-4D5E-BA0F-1546A401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78" y="2093806"/>
            <a:ext cx="3025511" cy="3854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F9E46-A0DB-4F3A-995C-26CFA375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335" y="2074053"/>
            <a:ext cx="3025511" cy="38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06A267-89CB-4940-A2CC-24FD07D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2712-3769-4C47-B921-E173DBFD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Pitchers</a:t>
            </a:r>
          </a:p>
          <a:p>
            <a:pPr lvl="1"/>
            <a:r>
              <a:rPr lang="en-US" dirty="0"/>
              <a:t>Neural Network</a:t>
            </a:r>
          </a:p>
          <a:p>
            <a:pPr lvl="2"/>
            <a:r>
              <a:rPr lang="en-US" dirty="0"/>
              <a:t>Min = .4130</a:t>
            </a:r>
          </a:p>
          <a:p>
            <a:pPr lvl="2"/>
            <a:r>
              <a:rPr lang="en-US" dirty="0"/>
              <a:t>Mean = .5496</a:t>
            </a:r>
          </a:p>
          <a:p>
            <a:pPr lvl="2"/>
            <a:r>
              <a:rPr lang="en-US" dirty="0"/>
              <a:t>Max = .7391</a:t>
            </a:r>
          </a:p>
          <a:p>
            <a:pPr lvl="2"/>
            <a:r>
              <a:rPr lang="en-US" dirty="0"/>
              <a:t>Median = .5435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Min = .3778</a:t>
            </a:r>
          </a:p>
          <a:p>
            <a:pPr lvl="2"/>
            <a:r>
              <a:rPr lang="en-US" dirty="0"/>
              <a:t>Mean = .4658</a:t>
            </a:r>
          </a:p>
          <a:p>
            <a:pPr lvl="2"/>
            <a:r>
              <a:rPr lang="en-US" dirty="0"/>
              <a:t>Max = .6222</a:t>
            </a:r>
          </a:p>
          <a:p>
            <a:pPr lvl="2"/>
            <a:r>
              <a:rPr lang="en-US" dirty="0"/>
              <a:t>Median = .4444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6D1B2-F9D2-408E-849D-AD39F54F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47" y="1959786"/>
            <a:ext cx="3225783" cy="396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09BF2-3ACF-47C4-B427-DE6F5AEB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687" y="2074052"/>
            <a:ext cx="3031544" cy="38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5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CA54-4090-411D-9725-68125041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Final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BAA34-F580-4B7C-8044-F9D69C918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Position Players</a:t>
            </a:r>
          </a:p>
          <a:p>
            <a:pPr lvl="1"/>
            <a:r>
              <a:rPr lang="en-US" dirty="0"/>
              <a:t>Neural Network</a:t>
            </a:r>
          </a:p>
          <a:p>
            <a:pPr lvl="2"/>
            <a:r>
              <a:rPr lang="en-US" dirty="0"/>
              <a:t>Min = .08108</a:t>
            </a:r>
          </a:p>
          <a:p>
            <a:pPr lvl="2"/>
            <a:r>
              <a:rPr lang="en-US" dirty="0"/>
              <a:t>Mean = .17243</a:t>
            </a:r>
          </a:p>
          <a:p>
            <a:pPr lvl="2"/>
            <a:r>
              <a:rPr lang="en-US" dirty="0"/>
              <a:t>Max = .27027</a:t>
            </a:r>
          </a:p>
          <a:p>
            <a:pPr lvl="2"/>
            <a:r>
              <a:rPr lang="en-US" dirty="0"/>
              <a:t>Median = .18919</a:t>
            </a:r>
          </a:p>
          <a:p>
            <a:pPr lvl="2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8A2EDD-A20F-48A9-8AAA-AE58BB7764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Pitchers</a:t>
            </a:r>
          </a:p>
          <a:p>
            <a:pPr lvl="1"/>
            <a:r>
              <a:rPr lang="en-US" dirty="0"/>
              <a:t>Random Forests</a:t>
            </a:r>
          </a:p>
          <a:p>
            <a:pPr lvl="2"/>
            <a:r>
              <a:rPr lang="en-US" dirty="0"/>
              <a:t>Min = .3333</a:t>
            </a:r>
          </a:p>
          <a:p>
            <a:pPr lvl="2"/>
            <a:r>
              <a:rPr lang="en-US" dirty="0"/>
              <a:t>Mean = .4764</a:t>
            </a:r>
          </a:p>
          <a:p>
            <a:pPr lvl="2"/>
            <a:r>
              <a:rPr lang="en-US" dirty="0"/>
              <a:t>Max = .6000</a:t>
            </a:r>
          </a:p>
          <a:p>
            <a:pPr lvl="2"/>
            <a:r>
              <a:rPr lang="en-US" dirty="0"/>
              <a:t>Median = .4667</a:t>
            </a:r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94476-7A42-4E53-9BAB-D44CA028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98" y="4154452"/>
            <a:ext cx="2799348" cy="2722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995B7-A048-467A-B914-14CB5A64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63" y="4154452"/>
            <a:ext cx="2319640" cy="26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1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008-1E83-4026-A7B8-A780C263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D4BF-623B-41CF-B04A-12D1D356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Which predictive model is better?</a:t>
            </a:r>
          </a:p>
          <a:p>
            <a:pPr lvl="1"/>
            <a:r>
              <a:rPr lang="en-US" sz="3600" dirty="0"/>
              <a:t>Neural Network</a:t>
            </a:r>
            <a:endParaRPr lang="en-US" sz="3200" dirty="0"/>
          </a:p>
          <a:p>
            <a:pPr lvl="1"/>
            <a:r>
              <a:rPr lang="en-US" sz="3600" dirty="0"/>
              <a:t>Random Forests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4000" dirty="0"/>
              <a:t>Can we accurately predict the outcome of the arbitration process in the MLB?</a:t>
            </a:r>
          </a:p>
          <a:p>
            <a:pPr lvl="1"/>
            <a:r>
              <a:rPr lang="en-US" sz="3600" dirty="0"/>
              <a:t>Yes for position players</a:t>
            </a:r>
          </a:p>
          <a:p>
            <a:pPr lvl="1"/>
            <a:r>
              <a:rPr lang="en-US" sz="3600" dirty="0"/>
              <a:t>No for pitchers</a:t>
            </a:r>
          </a:p>
        </p:txBody>
      </p:sp>
    </p:spTree>
    <p:extLst>
      <p:ext uri="{BB962C8B-B14F-4D97-AF65-F5344CB8AC3E}">
        <p14:creationId xmlns:p14="http://schemas.microsoft.com/office/powerpoint/2010/main" val="29018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FF4-5557-49AD-9B42-53D49AC7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BD7B-68F9-40C6-AA82-DC4D65F2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Predict actual settled amount for arbitration</a:t>
            </a:r>
          </a:p>
          <a:p>
            <a:endParaRPr lang="en-US" sz="3200" dirty="0"/>
          </a:p>
          <a:p>
            <a:r>
              <a:rPr lang="en-US" sz="3200" dirty="0"/>
              <a:t>Expand into predicting free agent salaries and amount of years</a:t>
            </a:r>
          </a:p>
          <a:p>
            <a:endParaRPr lang="en-US" sz="3200" dirty="0"/>
          </a:p>
          <a:p>
            <a:r>
              <a:rPr lang="en-US" sz="3200" dirty="0"/>
              <a:t>Make a prediction model to see which statistics are important to winning a MVP or Cy Young award</a:t>
            </a:r>
          </a:p>
          <a:p>
            <a:endParaRPr lang="en-US" sz="3200" dirty="0"/>
          </a:p>
          <a:p>
            <a:r>
              <a:rPr lang="en-US" sz="3200" dirty="0"/>
              <a:t>Investigate whether a player performs better going through arbitration each year or does better signing long term</a:t>
            </a:r>
          </a:p>
        </p:txBody>
      </p:sp>
    </p:spTree>
    <p:extLst>
      <p:ext uri="{BB962C8B-B14F-4D97-AF65-F5344CB8AC3E}">
        <p14:creationId xmlns:p14="http://schemas.microsoft.com/office/powerpoint/2010/main" val="30432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576F-B00A-485E-9B63-54AD3553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CBA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06BE-3806-4C1B-84AA-84612B06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What is CBA?</a:t>
            </a:r>
          </a:p>
          <a:p>
            <a:pPr lvl="1"/>
            <a:r>
              <a:rPr lang="en-US" sz="3200" dirty="0"/>
              <a:t>Collective Bargaining Agreement</a:t>
            </a:r>
          </a:p>
          <a:p>
            <a:pPr lvl="1"/>
            <a:r>
              <a:rPr lang="en-US" sz="3200" dirty="0"/>
              <a:t>Between Player’s Union and The MLB</a:t>
            </a:r>
          </a:p>
          <a:p>
            <a:r>
              <a:rPr lang="en-US" sz="3600" dirty="0"/>
              <a:t>Contains</a:t>
            </a:r>
          </a:p>
          <a:p>
            <a:pPr lvl="1"/>
            <a:r>
              <a:rPr lang="en-US" sz="3200" dirty="0"/>
              <a:t>Season Length</a:t>
            </a:r>
          </a:p>
          <a:p>
            <a:pPr lvl="1"/>
            <a:r>
              <a:rPr lang="en-US" sz="3200" dirty="0"/>
              <a:t>Minimum Salary</a:t>
            </a:r>
          </a:p>
          <a:p>
            <a:pPr lvl="1"/>
            <a:r>
              <a:rPr lang="en-US" sz="3200" dirty="0"/>
              <a:t>Revenue-sharing</a:t>
            </a:r>
          </a:p>
          <a:p>
            <a:pPr lvl="1"/>
            <a:r>
              <a:rPr lang="en-US" sz="3200" dirty="0"/>
              <a:t>Luxury Tax</a:t>
            </a:r>
          </a:p>
          <a:p>
            <a:pPr lvl="1"/>
            <a:r>
              <a:rPr lang="en-US" sz="3200" dirty="0"/>
              <a:t>Draft picks</a:t>
            </a:r>
          </a:p>
          <a:p>
            <a:pPr lvl="1"/>
            <a:r>
              <a:rPr lang="en-US" sz="3200" dirty="0"/>
              <a:t>Arbitration</a:t>
            </a:r>
          </a:p>
        </p:txBody>
      </p:sp>
    </p:spTree>
    <p:extLst>
      <p:ext uri="{BB962C8B-B14F-4D97-AF65-F5344CB8AC3E}">
        <p14:creationId xmlns:p14="http://schemas.microsoft.com/office/powerpoint/2010/main" val="41399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4B60-FBB0-4E18-BD24-7A9B2A3F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8B16-12DB-492A-9CA6-1F623AC9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Monhait</a:t>
            </a:r>
            <a:r>
              <a:rPr lang="en-US" dirty="0"/>
              <a:t>, Jeff. “Baseball Arbitration: An ADR Success.” 2013.</a:t>
            </a:r>
          </a:p>
          <a:p>
            <a:r>
              <a:rPr lang="en-US" dirty="0"/>
              <a:t>Dr. Brant </a:t>
            </a:r>
            <a:r>
              <a:rPr lang="en-US" dirty="0" err="1"/>
              <a:t>Deppa</a:t>
            </a:r>
            <a:r>
              <a:rPr lang="en-US" dirty="0"/>
              <a:t> DSCI 425 Handouts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“FIP.” </a:t>
            </a:r>
            <a:r>
              <a:rPr lang="en-US" i="1" dirty="0"/>
              <a:t>FIP | Sabermetrics Library</a:t>
            </a:r>
            <a:r>
              <a:rPr lang="en-US" dirty="0"/>
              <a:t>, 2010, library.fangraphs.com/pitching/</a:t>
            </a:r>
            <a:r>
              <a:rPr lang="en-US" dirty="0" err="1"/>
              <a:t>fip</a:t>
            </a:r>
            <a:r>
              <a:rPr lang="en-US" dirty="0"/>
              <a:t>/.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“What Is WAR?” </a:t>
            </a:r>
            <a:r>
              <a:rPr lang="en-US" i="1" dirty="0"/>
              <a:t>What Is WAR? | Sabermetrics Library</a:t>
            </a:r>
            <a:r>
              <a:rPr lang="en-US" dirty="0"/>
              <a:t>, 2010, library.fangraphs.com/</a:t>
            </a:r>
            <a:r>
              <a:rPr lang="en-US" dirty="0" err="1"/>
              <a:t>misc</a:t>
            </a:r>
            <a:r>
              <a:rPr lang="en-US" dirty="0"/>
              <a:t>/war/.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“WAR for Position Players.” </a:t>
            </a:r>
            <a:r>
              <a:rPr lang="en-US" i="1" dirty="0"/>
              <a:t>WAR for Position Players | Sabermetrics Library</a:t>
            </a:r>
            <a:r>
              <a:rPr lang="en-US" dirty="0"/>
              <a:t>, 2012, library.fangraphs.com/war/war-position-players/.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“WAR for Pitchers.” </a:t>
            </a:r>
            <a:r>
              <a:rPr lang="en-US" i="1" dirty="0"/>
              <a:t>WAR for Pitchers | Sabermetrics Library</a:t>
            </a:r>
            <a:r>
              <a:rPr lang="en-US" dirty="0"/>
              <a:t>, 2012, library.fangraphs.com/war/calculating-war-pitchers/.</a:t>
            </a:r>
          </a:p>
          <a:p>
            <a:r>
              <a:rPr lang="en-US" dirty="0"/>
              <a:t>“Batting Stats Glossary.” </a:t>
            </a:r>
            <a:r>
              <a:rPr lang="en-US" i="1" dirty="0"/>
              <a:t>Baseball</a:t>
            </a:r>
            <a:r>
              <a:rPr lang="en-US" dirty="0"/>
              <a:t>, www.baseball-reference.com/about/bat_glossary.shtml.</a:t>
            </a:r>
          </a:p>
          <a:p>
            <a:r>
              <a:rPr lang="en-US" dirty="0" err="1"/>
              <a:t>Slowinski</a:t>
            </a:r>
            <a:r>
              <a:rPr lang="en-US" dirty="0"/>
              <a:t>, Steve. “DRS.” </a:t>
            </a:r>
            <a:r>
              <a:rPr lang="en-US" i="1" dirty="0"/>
              <a:t>DRS | Sabermetrics Library</a:t>
            </a:r>
            <a:r>
              <a:rPr lang="en-US" dirty="0"/>
              <a:t>, 2010, library.fangraphs.com/defense/</a:t>
            </a:r>
            <a:r>
              <a:rPr lang="en-US" dirty="0" err="1"/>
              <a:t>drs</a:t>
            </a:r>
            <a:r>
              <a:rPr lang="en-US" dirty="0"/>
              <a:t>/.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9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28CA-89FE-4209-BAA6-EE15B563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89" y="26110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58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DDB6-1E63-4ED2-AE05-60FC939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FDAF-7E14-447F-B6A3-A764526C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Started in 1973</a:t>
            </a:r>
          </a:p>
          <a:p>
            <a:r>
              <a:rPr lang="en-US" sz="3600" dirty="0"/>
              <a:t>Reasons why it exists </a:t>
            </a:r>
          </a:p>
          <a:p>
            <a:pPr lvl="1"/>
            <a:r>
              <a:rPr lang="en-US" sz="3200" dirty="0"/>
              <a:t>Reserve rule in 1879</a:t>
            </a:r>
          </a:p>
          <a:p>
            <a:pPr lvl="2"/>
            <a:r>
              <a:rPr lang="en-US" sz="2800" dirty="0"/>
              <a:t>3 Supreme Court cases</a:t>
            </a:r>
          </a:p>
          <a:p>
            <a:pPr lvl="1"/>
            <a:r>
              <a:rPr lang="en-US" sz="3200" dirty="0"/>
              <a:t>To prevent prolonged disputes</a:t>
            </a:r>
          </a:p>
          <a:p>
            <a:pPr lvl="1"/>
            <a:r>
              <a:rPr lang="en-US" sz="3200" dirty="0"/>
              <a:t>Avoids holdouts</a:t>
            </a:r>
          </a:p>
          <a:p>
            <a:r>
              <a:rPr lang="en-US" sz="3600" dirty="0"/>
              <a:t>Players and Teams can settle on their own</a:t>
            </a:r>
          </a:p>
          <a:p>
            <a:r>
              <a:rPr lang="en-US" sz="3600" dirty="0"/>
              <a:t>Settlement only last one year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36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55F-E4BB-4DF2-8370-3B9F608E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Example of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59A5-D49E-4F41-970D-37DB5CEE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Player</a:t>
            </a:r>
          </a:p>
          <a:p>
            <a:pPr lvl="1"/>
            <a:r>
              <a:rPr lang="en-US" dirty="0"/>
              <a:t>Bob Ross</a:t>
            </a:r>
          </a:p>
          <a:p>
            <a:pPr lvl="1"/>
            <a:r>
              <a:rPr lang="en-US" dirty="0"/>
              <a:t>Position in pitcher</a:t>
            </a:r>
          </a:p>
          <a:p>
            <a:r>
              <a:rPr lang="en-US" dirty="0"/>
              <a:t>Player Amount</a:t>
            </a:r>
          </a:p>
          <a:p>
            <a:pPr lvl="1"/>
            <a:r>
              <a:rPr lang="en-US" dirty="0"/>
              <a:t>$5 Million</a:t>
            </a:r>
          </a:p>
          <a:p>
            <a:r>
              <a:rPr lang="en-US" dirty="0"/>
              <a:t>Team Amount</a:t>
            </a:r>
          </a:p>
          <a:p>
            <a:pPr lvl="1"/>
            <a:r>
              <a:rPr lang="en-US" dirty="0"/>
              <a:t>$3 Million</a:t>
            </a:r>
          </a:p>
          <a:p>
            <a:r>
              <a:rPr lang="en-US" dirty="0"/>
              <a:t>Midpoint</a:t>
            </a:r>
          </a:p>
          <a:p>
            <a:pPr lvl="1"/>
            <a:r>
              <a:rPr lang="en-US" dirty="0"/>
              <a:t>$4 Million</a:t>
            </a:r>
          </a:p>
          <a:p>
            <a:r>
              <a:rPr lang="en-US" dirty="0"/>
              <a:t>Settled Amount</a:t>
            </a:r>
          </a:p>
          <a:p>
            <a:pPr lvl="1"/>
            <a:r>
              <a:rPr lang="en-US" dirty="0"/>
              <a:t>$4.25 Million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bob ross headshot">
            <a:extLst>
              <a:ext uri="{FF2B5EF4-FFF2-40B4-BE49-F238E27FC236}">
                <a16:creationId xmlns:a16="http://schemas.microsoft.com/office/drawing/2014/main" id="{396D4907-3538-40AB-AB19-3170E4105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02" y="1825625"/>
            <a:ext cx="3830798" cy="383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CDFB-553B-4D89-BE8D-97ACBEB1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5863-CFA2-4139-B3DC-FFE4738F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Can we accurately predict the outcome of the arbitration process in the MLB?</a:t>
            </a:r>
          </a:p>
          <a:p>
            <a:endParaRPr lang="en-US" sz="1400" dirty="0"/>
          </a:p>
          <a:p>
            <a:r>
              <a:rPr lang="en-US" sz="3600" dirty="0"/>
              <a:t>Which predictive model is better?</a:t>
            </a:r>
          </a:p>
          <a:p>
            <a:pPr lvl="1"/>
            <a:r>
              <a:rPr lang="en-US" sz="3600" dirty="0"/>
              <a:t>Neural Network</a:t>
            </a:r>
          </a:p>
          <a:p>
            <a:pPr lvl="1"/>
            <a:r>
              <a:rPr lang="en-US" sz="3600" dirty="0"/>
              <a:t>Random Forests</a:t>
            </a:r>
          </a:p>
          <a:p>
            <a:pPr marL="457200" lvl="1" indent="0">
              <a:buNone/>
            </a:pPr>
            <a:endParaRPr lang="en-US" sz="700" dirty="0"/>
          </a:p>
          <a:p>
            <a:r>
              <a:rPr lang="en-US" sz="3600" dirty="0"/>
              <a:t>Will fit separate models for pitchers and position players</a:t>
            </a:r>
          </a:p>
        </p:txBody>
      </p:sp>
    </p:spTree>
    <p:extLst>
      <p:ext uri="{BB962C8B-B14F-4D97-AF65-F5344CB8AC3E}">
        <p14:creationId xmlns:p14="http://schemas.microsoft.com/office/powerpoint/2010/main" val="37530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81B-8B0D-4D3B-95A0-B0377ED8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228E-640A-4CF0-9D74-ED3359F6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Lahman’s</a:t>
            </a:r>
            <a:r>
              <a:rPr lang="en-US" sz="4000" dirty="0"/>
              <a:t> Baseball Database</a:t>
            </a:r>
          </a:p>
          <a:p>
            <a:pPr lvl="1"/>
            <a:r>
              <a:rPr lang="en-US" sz="3600" dirty="0"/>
              <a:t>Basic statistics </a:t>
            </a:r>
          </a:p>
          <a:p>
            <a:r>
              <a:rPr lang="en-US" sz="4000" dirty="0" err="1"/>
              <a:t>Fangraphs</a:t>
            </a:r>
            <a:endParaRPr lang="en-US" sz="4000" dirty="0"/>
          </a:p>
          <a:p>
            <a:pPr lvl="1"/>
            <a:r>
              <a:rPr lang="en-US" sz="3600" dirty="0"/>
              <a:t>Sabermetrics</a:t>
            </a:r>
          </a:p>
          <a:p>
            <a:r>
              <a:rPr lang="en-US" sz="4000" dirty="0"/>
              <a:t>mlbtraderumors.com</a:t>
            </a:r>
          </a:p>
          <a:p>
            <a:pPr lvl="1"/>
            <a:r>
              <a:rPr lang="en-US" sz="3600" dirty="0"/>
              <a:t>Arbitration data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13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B98-CDC3-40B6-B69F-0184F660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Predictors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169E-76F4-48CE-9AD0-90E7FBBB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player</a:t>
            </a:r>
          </a:p>
          <a:p>
            <a:pPr lvl="1"/>
            <a:r>
              <a:rPr lang="en-US" dirty="0"/>
              <a:t>WAR</a:t>
            </a:r>
          </a:p>
          <a:p>
            <a:pPr lvl="2"/>
            <a:r>
              <a:rPr lang="en-US" dirty="0"/>
              <a:t>Wins Above Replacement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OPS +</a:t>
            </a:r>
          </a:p>
          <a:p>
            <a:pPr lvl="2"/>
            <a:r>
              <a:rPr lang="en-US" dirty="0"/>
              <a:t>OnBase Plus Slugging Plus</a:t>
            </a:r>
          </a:p>
          <a:p>
            <a:pPr lvl="2"/>
            <a:r>
              <a:rPr lang="en-US" dirty="0"/>
              <a:t>Takes in to account league average and ball park factors</a:t>
            </a:r>
          </a:p>
          <a:p>
            <a:pPr lvl="1"/>
            <a:r>
              <a:rPr lang="en-US" dirty="0"/>
              <a:t>DRS</a:t>
            </a:r>
          </a:p>
          <a:p>
            <a:pPr lvl="2"/>
            <a:r>
              <a:rPr lang="en-US" dirty="0"/>
              <a:t>Defensive Runs Saved</a:t>
            </a:r>
          </a:p>
          <a:p>
            <a:pPr lvl="2"/>
            <a:r>
              <a:rPr lang="en-US" dirty="0"/>
              <a:t>Runs saved through range, and fielding ability</a:t>
            </a:r>
          </a:p>
          <a:p>
            <a:pPr lvl="1"/>
            <a:r>
              <a:rPr lang="en-US" dirty="0"/>
              <a:t>RC</a:t>
            </a:r>
          </a:p>
          <a:p>
            <a:pPr lvl="2"/>
            <a:r>
              <a:rPr lang="en-US" dirty="0"/>
              <a:t>Runs Created</a:t>
            </a:r>
          </a:p>
          <a:p>
            <a:pPr lvl="2"/>
            <a:r>
              <a:rPr lang="en-US" dirty="0"/>
              <a:t>The amount of runs created using hits, walks, stolen bases, and other stats</a:t>
            </a:r>
          </a:p>
        </p:txBody>
      </p:sp>
    </p:spTree>
    <p:extLst>
      <p:ext uri="{BB962C8B-B14F-4D97-AF65-F5344CB8AC3E}">
        <p14:creationId xmlns:p14="http://schemas.microsoft.com/office/powerpoint/2010/main" val="236011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B98-CDC3-40B6-B69F-0184F660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Predictors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169E-76F4-48CE-9AD0-90E7FBBB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Pitchers </a:t>
            </a:r>
          </a:p>
          <a:p>
            <a:pPr lvl="1"/>
            <a:r>
              <a:rPr lang="en-US" dirty="0"/>
              <a:t>WAR</a:t>
            </a:r>
          </a:p>
          <a:p>
            <a:pPr lvl="2"/>
            <a:r>
              <a:rPr lang="en-US" dirty="0"/>
              <a:t>Wins Above Replacement</a:t>
            </a:r>
          </a:p>
          <a:p>
            <a:pPr lvl="1"/>
            <a:r>
              <a:rPr lang="en-US" dirty="0"/>
              <a:t>FIP</a:t>
            </a:r>
          </a:p>
          <a:p>
            <a:pPr lvl="2"/>
            <a:r>
              <a:rPr lang="en-US" dirty="0"/>
              <a:t>Field Independent Pitching</a:t>
            </a:r>
          </a:p>
          <a:p>
            <a:pPr lvl="2"/>
            <a:r>
              <a:rPr lang="en-US" dirty="0"/>
              <a:t>Uses ERA but takes out balls that are hit into play</a:t>
            </a:r>
          </a:p>
          <a:p>
            <a:pPr lvl="1"/>
            <a:r>
              <a:rPr lang="en-US" dirty="0"/>
              <a:t>WHIP</a:t>
            </a:r>
          </a:p>
          <a:p>
            <a:pPr lvl="2"/>
            <a:r>
              <a:rPr lang="en-US" dirty="0"/>
              <a:t>Walks Hits per Innings Pitched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E178-560E-4B7B-A25D-58E7A6E9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6018-CE81-452C-B990-F60E80EB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2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Outcome of arbitration was coded as 1, 2, or 3</a:t>
            </a:r>
          </a:p>
          <a:p>
            <a:pPr lvl="1"/>
            <a:r>
              <a:rPr lang="en-US" dirty="0"/>
              <a:t>Player side</a:t>
            </a:r>
          </a:p>
          <a:p>
            <a:pPr lvl="2"/>
            <a:r>
              <a:rPr lang="en-US" dirty="0"/>
              <a:t>Player Amount = $1.550M  </a:t>
            </a:r>
          </a:p>
          <a:p>
            <a:pPr lvl="2"/>
            <a:r>
              <a:rPr lang="en-US" dirty="0"/>
              <a:t>Team Amount = $1.150M</a:t>
            </a:r>
          </a:p>
          <a:p>
            <a:pPr lvl="2"/>
            <a:r>
              <a:rPr lang="en-US" dirty="0"/>
              <a:t>Midpoint = $1.350M</a:t>
            </a:r>
          </a:p>
          <a:p>
            <a:pPr lvl="2"/>
            <a:r>
              <a:rPr lang="en-US" dirty="0"/>
              <a:t> Settled Amount = $1.40M</a:t>
            </a:r>
          </a:p>
          <a:p>
            <a:pPr lvl="2"/>
            <a:r>
              <a:rPr lang="en-US" dirty="0"/>
              <a:t>Outcome = 1</a:t>
            </a:r>
          </a:p>
          <a:p>
            <a:pPr lvl="1"/>
            <a:r>
              <a:rPr lang="en-US" dirty="0"/>
              <a:t>Midpoint</a:t>
            </a:r>
          </a:p>
          <a:p>
            <a:pPr lvl="2"/>
            <a:r>
              <a:rPr lang="en-US" dirty="0"/>
              <a:t>Midpoint = $4.300M</a:t>
            </a:r>
          </a:p>
          <a:p>
            <a:pPr lvl="2"/>
            <a:r>
              <a:rPr lang="en-US" dirty="0"/>
              <a:t>Settled Amount = $4.300M</a:t>
            </a:r>
          </a:p>
          <a:p>
            <a:pPr lvl="2"/>
            <a:r>
              <a:rPr lang="en-US" dirty="0"/>
              <a:t>Outcome = 2</a:t>
            </a:r>
          </a:p>
          <a:p>
            <a:pPr lvl="1"/>
            <a:r>
              <a:rPr lang="en-US" dirty="0"/>
              <a:t>Team side</a:t>
            </a:r>
          </a:p>
          <a:p>
            <a:pPr lvl="2"/>
            <a:r>
              <a:rPr lang="en-US" dirty="0"/>
              <a:t>Player Amount = $4.875M</a:t>
            </a:r>
          </a:p>
          <a:p>
            <a:pPr lvl="2"/>
            <a:r>
              <a:rPr lang="en-US" dirty="0"/>
              <a:t>Team Amount = $3.500M</a:t>
            </a:r>
          </a:p>
          <a:p>
            <a:pPr lvl="2"/>
            <a:r>
              <a:rPr lang="en-US" dirty="0"/>
              <a:t>Settled Amount = $4.000M</a:t>
            </a:r>
          </a:p>
          <a:p>
            <a:pPr lvl="2"/>
            <a:r>
              <a:rPr lang="en-US" dirty="0"/>
              <a:t>Midpoint = $4.188M</a:t>
            </a:r>
          </a:p>
          <a:p>
            <a:pPr lvl="2"/>
            <a:r>
              <a:rPr lang="en-US" dirty="0"/>
              <a:t>Outcome = 3</a:t>
            </a:r>
          </a:p>
        </p:txBody>
      </p:sp>
    </p:spTree>
    <p:extLst>
      <p:ext uri="{BB962C8B-B14F-4D97-AF65-F5344CB8AC3E}">
        <p14:creationId xmlns:p14="http://schemas.microsoft.com/office/powerpoint/2010/main" val="29762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14434</TotalTime>
  <Words>797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 Analysis of the Arbitration Process in the MLB</vt:lpstr>
      <vt:lpstr>CBA </vt:lpstr>
      <vt:lpstr>Arbitration</vt:lpstr>
      <vt:lpstr>Example of Arbitration</vt:lpstr>
      <vt:lpstr>Research Question</vt:lpstr>
      <vt:lpstr>DATA</vt:lpstr>
      <vt:lpstr>Predictors</vt:lpstr>
      <vt:lpstr>Predictors</vt:lpstr>
      <vt:lpstr>Response</vt:lpstr>
      <vt:lpstr>Packages and Functions</vt:lpstr>
      <vt:lpstr>Neural Network</vt:lpstr>
      <vt:lpstr>Neural Network</vt:lpstr>
      <vt:lpstr>Random Forests</vt:lpstr>
      <vt:lpstr>Random Forests</vt:lpstr>
      <vt:lpstr>Cross Validation</vt:lpstr>
      <vt:lpstr>Cross Validation</vt:lpstr>
      <vt:lpstr>Final Model</vt:lpstr>
      <vt:lpstr>Conclusion</vt:lpstr>
      <vt:lpstr>Future Research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Riles, Alex P</dc:creator>
  <cp:lastModifiedBy>Alex Riles</cp:lastModifiedBy>
  <cp:revision>107</cp:revision>
  <dcterms:created xsi:type="dcterms:W3CDTF">2020-02-26T22:23:40Z</dcterms:created>
  <dcterms:modified xsi:type="dcterms:W3CDTF">2020-04-01T16:47:32Z</dcterms:modified>
</cp:coreProperties>
</file>