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IBM Plex Sans"/>
      <p:regular r:id="rId20"/>
      <p:bold r:id="rId21"/>
      <p:italic r:id="rId22"/>
      <p:boldItalic r:id="rId23"/>
    </p:embeddedFont>
    <p:embeddedFont>
      <p:font typeface="IBM Plex Sans Light"/>
      <p:regular r:id="rId24"/>
      <p:bold r:id="rId25"/>
      <p:italic r:id="rId26"/>
      <p:boldItalic r:id="rId27"/>
    </p:embeddedFont>
    <p:embeddedFont>
      <p:font typeface="Saira Condensed SemiBold"/>
      <p:regular r:id="rId28"/>
      <p:bold r:id="rId29"/>
    </p:embeddedFont>
    <p:embeddedFont>
      <p:font typeface="Saira Condensed Light"/>
      <p:regular r:id="rId30"/>
      <p:bold r:id="rId31"/>
    </p:embeddedFont>
    <p:embeddedFont>
      <p:font typeface="IBM Plex Sans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8XL1sxsxrpp8YvfBUvewuIFxW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BMPlexSans-regular.fntdata"/><Relationship Id="rId22" Type="http://schemas.openxmlformats.org/officeDocument/2006/relationships/font" Target="fonts/IBMPlexSans-italic.fntdata"/><Relationship Id="rId21" Type="http://schemas.openxmlformats.org/officeDocument/2006/relationships/font" Target="fonts/IBMPlexSans-bold.fntdata"/><Relationship Id="rId24" Type="http://schemas.openxmlformats.org/officeDocument/2006/relationships/font" Target="fonts/IBMPlexSansLight-regular.fntdata"/><Relationship Id="rId23" Type="http://schemas.openxmlformats.org/officeDocument/2006/relationships/font" Target="fonts/IBMPlex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SansLight-italic.fntdata"/><Relationship Id="rId25" Type="http://schemas.openxmlformats.org/officeDocument/2006/relationships/font" Target="fonts/IBMPlexSansLight-bold.fntdata"/><Relationship Id="rId28" Type="http://schemas.openxmlformats.org/officeDocument/2006/relationships/font" Target="fonts/SairaCondensedSemiBold-regular.fntdata"/><Relationship Id="rId27" Type="http://schemas.openxmlformats.org/officeDocument/2006/relationships/font" Target="fonts/IBMPlexSans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airaCondensed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airaCondensedLight-bold.fntdata"/><Relationship Id="rId30" Type="http://schemas.openxmlformats.org/officeDocument/2006/relationships/font" Target="fonts/SairaCondensedLight-regular.fntdata"/><Relationship Id="rId11" Type="http://schemas.openxmlformats.org/officeDocument/2006/relationships/slide" Target="slides/slide7.xml"/><Relationship Id="rId33" Type="http://schemas.openxmlformats.org/officeDocument/2006/relationships/font" Target="fonts/IBMPlexSansSemiBold-bold.fntdata"/><Relationship Id="rId10" Type="http://schemas.openxmlformats.org/officeDocument/2006/relationships/slide" Target="slides/slide6.xml"/><Relationship Id="rId32" Type="http://schemas.openxmlformats.org/officeDocument/2006/relationships/font" Target="fonts/IBMPlexSansSemiBold-regular.fntdata"/><Relationship Id="rId13" Type="http://schemas.openxmlformats.org/officeDocument/2006/relationships/slide" Target="slides/slide9.xml"/><Relationship Id="rId35" Type="http://schemas.openxmlformats.org/officeDocument/2006/relationships/font" Target="fonts/IBMPlexSansSemiBold-boldItalic.fntdata"/><Relationship Id="rId12" Type="http://schemas.openxmlformats.org/officeDocument/2006/relationships/slide" Target="slides/slide8.xml"/><Relationship Id="rId34" Type="http://schemas.openxmlformats.org/officeDocument/2006/relationships/font" Target="fonts/IBMPlexSansSemiBold-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9489491c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59489491c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69415f7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569415f7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94f07481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594f07481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594f07481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94f07481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94f07481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1594f07481d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6caf4a21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56caf4a21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69415f78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569415f78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71640d4cf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71640d4cf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571640d4cf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9785e9fb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59785e9fb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9785e9fbf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159785e9fbf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6caf4a21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56caf4a21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6caf4a21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56caf4a21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9489491c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159489491c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pic>
        <p:nvPicPr>
          <p:cNvPr descr="Background pattern&#10;&#10;Description automatically generated" id="15" name="Google Shape;15;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6" name="Google Shape;16;p9"/>
          <p:cNvSpPr txBox="1"/>
          <p:nvPr>
            <p:ph type="ctrTitle"/>
          </p:nvPr>
        </p:nvSpPr>
        <p:spPr>
          <a:xfrm>
            <a:off x="4249881" y="2504921"/>
            <a:ext cx="7280733"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4488873" y="4591369"/>
            <a:ext cx="7041742"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2" type="body"/>
          </p:nvPr>
        </p:nvSpPr>
        <p:spPr>
          <a:xfrm>
            <a:off x="4675910" y="5690085"/>
            <a:ext cx="6854708"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9"/>
          <p:cNvSpPr txBox="1"/>
          <p:nvPr>
            <p:ph idx="10" type="dt"/>
          </p:nvPr>
        </p:nvSpPr>
        <p:spPr>
          <a:xfrm>
            <a:off x="10416209" y="6342033"/>
            <a:ext cx="1114406"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spcBef>
                <a:spcPts val="0"/>
              </a:spcBef>
              <a:spcAft>
                <a:spcPts val="0"/>
              </a:spcAft>
              <a:buSzPts val="1400"/>
              <a:buNone/>
              <a:defRPr b="1" i="0" sz="10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1" name="Shape 61"/>
        <p:cNvGrpSpPr/>
        <p:nvPr/>
      </p:nvGrpSpPr>
      <p:grpSpPr>
        <a:xfrm>
          <a:off x="0" y="0"/>
          <a:ext cx="0" cy="0"/>
          <a:chOff x="0" y="0"/>
          <a:chExt cx="0" cy="0"/>
        </a:xfrm>
      </p:grpSpPr>
      <p:sp>
        <p:nvSpPr>
          <p:cNvPr id="62" name="Google Shape;62;p18"/>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txBox="1"/>
          <p:nvPr>
            <p:ph idx="1" type="body"/>
          </p:nvPr>
        </p:nvSpPr>
        <p:spPr>
          <a:xfrm>
            <a:off x="644773"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8"/>
          <p:cNvSpPr txBox="1"/>
          <p:nvPr>
            <p:ph idx="2" type="body"/>
          </p:nvPr>
        </p:nvSpPr>
        <p:spPr>
          <a:xfrm>
            <a:off x="4351622"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8"/>
          <p:cNvSpPr txBox="1"/>
          <p:nvPr>
            <p:ph idx="3" type="body"/>
          </p:nvPr>
        </p:nvSpPr>
        <p:spPr>
          <a:xfrm>
            <a:off x="8058471"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and Subhead">
  <p:cSld name="Three Content and Subhead">
    <p:spTree>
      <p:nvGrpSpPr>
        <p:cNvPr id="67" name="Shape 67"/>
        <p:cNvGrpSpPr/>
        <p:nvPr/>
      </p:nvGrpSpPr>
      <p:grpSpPr>
        <a:xfrm>
          <a:off x="0" y="0"/>
          <a:ext cx="0" cy="0"/>
          <a:chOff x="0" y="0"/>
          <a:chExt cx="0" cy="0"/>
        </a:xfrm>
      </p:grpSpPr>
      <p:sp>
        <p:nvSpPr>
          <p:cNvPr id="68" name="Google Shape;68;p19"/>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9"/>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9"/>
          <p:cNvSpPr txBox="1"/>
          <p:nvPr>
            <p:ph idx="2" type="body"/>
          </p:nvPr>
        </p:nvSpPr>
        <p:spPr>
          <a:xfrm>
            <a:off x="644773"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3" type="body"/>
          </p:nvPr>
        </p:nvSpPr>
        <p:spPr>
          <a:xfrm>
            <a:off x="4351622"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9"/>
          <p:cNvSpPr txBox="1"/>
          <p:nvPr>
            <p:ph idx="4" type="body"/>
          </p:nvPr>
        </p:nvSpPr>
        <p:spPr>
          <a:xfrm>
            <a:off x="8058471"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9"/>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74" name="Shape 74"/>
        <p:cNvGrpSpPr/>
        <p:nvPr/>
      </p:nvGrpSpPr>
      <p:grpSpPr>
        <a:xfrm>
          <a:off x="0" y="0"/>
          <a:ext cx="0" cy="0"/>
          <a:chOff x="0" y="0"/>
          <a:chExt cx="0" cy="0"/>
        </a:xfrm>
      </p:grpSpPr>
      <p:sp>
        <p:nvSpPr>
          <p:cNvPr id="75" name="Google Shape;75;p20"/>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a:off x="644526" y="1962352"/>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2" type="body"/>
          </p:nvPr>
        </p:nvSpPr>
        <p:spPr>
          <a:xfrm>
            <a:off x="6400803" y="1962352"/>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0"/>
          <p:cNvSpPr txBox="1"/>
          <p:nvPr>
            <p:ph idx="3" type="body"/>
          </p:nvPr>
        </p:nvSpPr>
        <p:spPr>
          <a:xfrm>
            <a:off x="644526" y="4119680"/>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0"/>
          <p:cNvSpPr txBox="1"/>
          <p:nvPr>
            <p:ph idx="4" type="body"/>
          </p:nvPr>
        </p:nvSpPr>
        <p:spPr>
          <a:xfrm>
            <a:off x="6400803" y="4119680"/>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0"/>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and subhead">
  <p:cSld name="Four Content and subhead">
    <p:spTree>
      <p:nvGrpSpPr>
        <p:cNvPr id="81" name="Shape 81"/>
        <p:cNvGrpSpPr/>
        <p:nvPr/>
      </p:nvGrpSpPr>
      <p:grpSpPr>
        <a:xfrm>
          <a:off x="0" y="0"/>
          <a:ext cx="0" cy="0"/>
          <a:chOff x="0" y="0"/>
          <a:chExt cx="0" cy="0"/>
        </a:xfrm>
      </p:grpSpPr>
      <p:sp>
        <p:nvSpPr>
          <p:cNvPr id="82" name="Google Shape;82;p21"/>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1"/>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1"/>
          <p:cNvSpPr txBox="1"/>
          <p:nvPr>
            <p:ph idx="2" type="body"/>
          </p:nvPr>
        </p:nvSpPr>
        <p:spPr>
          <a:xfrm>
            <a:off x="644526" y="2233235"/>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1"/>
          <p:cNvSpPr txBox="1"/>
          <p:nvPr>
            <p:ph idx="3" type="body"/>
          </p:nvPr>
        </p:nvSpPr>
        <p:spPr>
          <a:xfrm>
            <a:off x="6400803" y="2233235"/>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4" type="body"/>
          </p:nvPr>
        </p:nvSpPr>
        <p:spPr>
          <a:xfrm>
            <a:off x="644526" y="4448441"/>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1"/>
          <p:cNvSpPr txBox="1"/>
          <p:nvPr>
            <p:ph idx="5" type="body"/>
          </p:nvPr>
        </p:nvSpPr>
        <p:spPr>
          <a:xfrm>
            <a:off x="6400803" y="4448441"/>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1"/>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p:cSld name="Five Content">
    <p:spTree>
      <p:nvGrpSpPr>
        <p:cNvPr id="89" name="Shape 89"/>
        <p:cNvGrpSpPr/>
        <p:nvPr/>
      </p:nvGrpSpPr>
      <p:grpSpPr>
        <a:xfrm>
          <a:off x="0" y="0"/>
          <a:ext cx="0" cy="0"/>
          <a:chOff x="0" y="0"/>
          <a:chExt cx="0" cy="0"/>
        </a:xfrm>
      </p:grpSpPr>
      <p:sp>
        <p:nvSpPr>
          <p:cNvPr id="90" name="Google Shape;90;p22"/>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2"/>
          <p:cNvSpPr txBox="1"/>
          <p:nvPr>
            <p:ph idx="1" type="body"/>
          </p:nvPr>
        </p:nvSpPr>
        <p:spPr>
          <a:xfrm>
            <a:off x="644771" y="2210082"/>
            <a:ext cx="4572000" cy="3890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2"/>
          <p:cNvSpPr txBox="1"/>
          <p:nvPr>
            <p:ph idx="2" type="body"/>
          </p:nvPr>
        </p:nvSpPr>
        <p:spPr>
          <a:xfrm>
            <a:off x="5359999" y="2210085"/>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2"/>
          <p:cNvSpPr txBox="1"/>
          <p:nvPr>
            <p:ph idx="3" type="body"/>
          </p:nvPr>
        </p:nvSpPr>
        <p:spPr>
          <a:xfrm>
            <a:off x="8429308"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2"/>
          <p:cNvSpPr txBox="1"/>
          <p:nvPr>
            <p:ph idx="4" type="body"/>
          </p:nvPr>
        </p:nvSpPr>
        <p:spPr>
          <a:xfrm>
            <a:off x="5359999" y="4448439"/>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2"/>
          <p:cNvSpPr txBox="1"/>
          <p:nvPr>
            <p:ph idx="5" type="body"/>
          </p:nvPr>
        </p:nvSpPr>
        <p:spPr>
          <a:xfrm>
            <a:off x="8429308"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2"/>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and subhead">
  <p:cSld name="Five Content and subhead">
    <p:spTree>
      <p:nvGrpSpPr>
        <p:cNvPr id="97" name="Shape 97"/>
        <p:cNvGrpSpPr/>
        <p:nvPr/>
      </p:nvGrpSpPr>
      <p:grpSpPr>
        <a:xfrm>
          <a:off x="0" y="0"/>
          <a:ext cx="0" cy="0"/>
          <a:chOff x="0" y="0"/>
          <a:chExt cx="0" cy="0"/>
        </a:xfrm>
      </p:grpSpPr>
      <p:sp>
        <p:nvSpPr>
          <p:cNvPr id="98" name="Google Shape;98;p23"/>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3"/>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3"/>
          <p:cNvSpPr txBox="1"/>
          <p:nvPr>
            <p:ph idx="2" type="body"/>
          </p:nvPr>
        </p:nvSpPr>
        <p:spPr>
          <a:xfrm>
            <a:off x="644771" y="2210082"/>
            <a:ext cx="4572000" cy="3890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3"/>
          <p:cNvSpPr txBox="1"/>
          <p:nvPr>
            <p:ph idx="3" type="body"/>
          </p:nvPr>
        </p:nvSpPr>
        <p:spPr>
          <a:xfrm>
            <a:off x="5359205"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3"/>
          <p:cNvSpPr txBox="1"/>
          <p:nvPr>
            <p:ph idx="4" type="body"/>
          </p:nvPr>
        </p:nvSpPr>
        <p:spPr>
          <a:xfrm>
            <a:off x="8427720"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3"/>
          <p:cNvSpPr txBox="1"/>
          <p:nvPr>
            <p:ph idx="5" type="body"/>
          </p:nvPr>
        </p:nvSpPr>
        <p:spPr>
          <a:xfrm>
            <a:off x="5359205"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3"/>
          <p:cNvSpPr txBox="1"/>
          <p:nvPr>
            <p:ph idx="6" type="body"/>
          </p:nvPr>
        </p:nvSpPr>
        <p:spPr>
          <a:xfrm>
            <a:off x="8427720"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3"/>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ubhead">
  <p:cSld name="Two Content, Subhead">
    <p:spTree>
      <p:nvGrpSpPr>
        <p:cNvPr id="106" name="Shape 106"/>
        <p:cNvGrpSpPr/>
        <p:nvPr/>
      </p:nvGrpSpPr>
      <p:grpSpPr>
        <a:xfrm>
          <a:off x="0" y="0"/>
          <a:ext cx="0" cy="0"/>
          <a:chOff x="0" y="0"/>
          <a:chExt cx="0" cy="0"/>
        </a:xfrm>
      </p:grpSpPr>
      <p:sp>
        <p:nvSpPr>
          <p:cNvPr id="107" name="Google Shape;107;p24"/>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4"/>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txBox="1"/>
          <p:nvPr>
            <p:ph idx="2" type="body"/>
          </p:nvPr>
        </p:nvSpPr>
        <p:spPr>
          <a:xfrm>
            <a:off x="644769" y="2325836"/>
            <a:ext cx="5181600"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4"/>
          <p:cNvSpPr txBox="1"/>
          <p:nvPr>
            <p:ph idx="3" type="body"/>
          </p:nvPr>
        </p:nvSpPr>
        <p:spPr>
          <a:xfrm>
            <a:off x="6172200" y="2325836"/>
            <a:ext cx="5181600"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4"/>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2" name="Shape 112"/>
        <p:cNvGrpSpPr/>
        <p:nvPr/>
      </p:nvGrpSpPr>
      <p:grpSpPr>
        <a:xfrm>
          <a:off x="0" y="0"/>
          <a:ext cx="0" cy="0"/>
          <a:chOff x="0" y="0"/>
          <a:chExt cx="0" cy="0"/>
        </a:xfrm>
      </p:grpSpPr>
      <p:sp>
        <p:nvSpPr>
          <p:cNvPr id="113" name="Google Shape;113;p25"/>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5"/>
          <p:cNvSpPr txBox="1"/>
          <p:nvPr>
            <p:ph idx="1" type="body"/>
          </p:nvPr>
        </p:nvSpPr>
        <p:spPr>
          <a:xfrm>
            <a:off x="644772"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5" name="Google Shape;115;p25"/>
          <p:cNvSpPr txBox="1"/>
          <p:nvPr>
            <p:ph idx="2" type="body"/>
          </p:nvPr>
        </p:nvSpPr>
        <p:spPr>
          <a:xfrm>
            <a:off x="644772"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5"/>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25"/>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5"/>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6"/>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6"/>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22" name="Shape 122"/>
        <p:cNvGrpSpPr/>
        <p:nvPr/>
      </p:nvGrpSpPr>
      <p:grpSpPr>
        <a:xfrm>
          <a:off x="0" y="0"/>
          <a:ext cx="0" cy="0"/>
          <a:chOff x="0" y="0"/>
          <a:chExt cx="0" cy="0"/>
        </a:xfrm>
      </p:grpSpPr>
      <p:sp>
        <p:nvSpPr>
          <p:cNvPr id="123" name="Google Shape;123;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0" name="Shape 20"/>
        <p:cNvGrpSpPr/>
        <p:nvPr/>
      </p:nvGrpSpPr>
      <p:grpSpPr>
        <a:xfrm>
          <a:off x="0" y="0"/>
          <a:ext cx="0" cy="0"/>
          <a:chOff x="0" y="0"/>
          <a:chExt cx="0" cy="0"/>
        </a:xfrm>
      </p:grpSpPr>
      <p:pic>
        <p:nvPicPr>
          <p:cNvPr descr="A statue of a person riding a horse&#10;&#10;Description automatically generated with medium confidence" id="21" name="Google Shape;21;p10"/>
          <p:cNvPicPr preferRelativeResize="0"/>
          <p:nvPr/>
        </p:nvPicPr>
        <p:blipFill rotWithShape="1">
          <a:blip r:embed="rId2">
            <a:alphaModFix/>
          </a:blip>
          <a:srcRect b="0" l="16253" r="0" t="0"/>
          <a:stretch/>
        </p:blipFill>
        <p:spPr>
          <a:xfrm>
            <a:off x="2" y="0"/>
            <a:ext cx="8636340" cy="6858000"/>
          </a:xfrm>
          <a:prstGeom prst="rect">
            <a:avLst/>
          </a:prstGeom>
          <a:noFill/>
          <a:ln>
            <a:noFill/>
          </a:ln>
        </p:spPr>
      </p:pic>
      <p:pic>
        <p:nvPicPr>
          <p:cNvPr descr="A picture containing shape&#10;&#10;Description automatically generated" id="22" name="Google Shape;22;p10"/>
          <p:cNvPicPr preferRelativeResize="0"/>
          <p:nvPr/>
        </p:nvPicPr>
        <p:blipFill rotWithShape="1">
          <a:blip r:embed="rId3">
            <a:alphaModFix/>
          </a:blip>
          <a:srcRect b="0" l="0" r="0" t="0"/>
          <a:stretch/>
        </p:blipFill>
        <p:spPr>
          <a:xfrm>
            <a:off x="298451" y="0"/>
            <a:ext cx="11893551" cy="6858000"/>
          </a:xfrm>
          <a:prstGeom prst="rect">
            <a:avLst/>
          </a:prstGeom>
          <a:noFill/>
          <a:ln>
            <a:noFill/>
          </a:ln>
        </p:spPr>
      </p:pic>
      <p:sp>
        <p:nvSpPr>
          <p:cNvPr id="23" name="Google Shape;23;p10"/>
          <p:cNvSpPr txBox="1"/>
          <p:nvPr>
            <p:ph type="ctrTitle"/>
          </p:nvPr>
        </p:nvSpPr>
        <p:spPr>
          <a:xfrm>
            <a:off x="6324602" y="2504921"/>
            <a:ext cx="5206015"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
          <p:cNvSpPr txBox="1"/>
          <p:nvPr>
            <p:ph idx="1" type="subTitle"/>
          </p:nvPr>
        </p:nvSpPr>
        <p:spPr>
          <a:xfrm>
            <a:off x="6616701" y="4591369"/>
            <a:ext cx="4913915"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0"/>
          <p:cNvSpPr txBox="1"/>
          <p:nvPr>
            <p:ph idx="2" type="body"/>
          </p:nvPr>
        </p:nvSpPr>
        <p:spPr>
          <a:xfrm>
            <a:off x="6794501" y="5690085"/>
            <a:ext cx="4736115"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0"/>
          <p:cNvSpPr txBox="1"/>
          <p:nvPr>
            <p:ph idx="10" type="dt"/>
          </p:nvPr>
        </p:nvSpPr>
        <p:spPr>
          <a:xfrm>
            <a:off x="10406269" y="6342033"/>
            <a:ext cx="1124345"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spcBef>
                <a:spcPts val="0"/>
              </a:spcBef>
              <a:spcAft>
                <a:spcPts val="0"/>
              </a:spcAft>
              <a:buSzPts val="1400"/>
              <a:buNone/>
              <a:defRPr b="1" i="0" sz="10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p2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8"/>
          <p:cNvSpPr txBox="1"/>
          <p:nvPr>
            <p:ph idx="1" type="body"/>
          </p:nvPr>
        </p:nvSpPr>
        <p:spPr>
          <a:xfrm>
            <a:off x="5183188" y="987428"/>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7" name="Google Shape;127;p28"/>
          <p:cNvSpPr txBox="1"/>
          <p:nvPr>
            <p:ph idx="2" type="body"/>
          </p:nvPr>
        </p:nvSpPr>
        <p:spPr>
          <a:xfrm>
            <a:off x="644773" y="2057402"/>
            <a:ext cx="412725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8" name="Google Shape;128;p28"/>
          <p:cNvSpPr txBox="1"/>
          <p:nvPr>
            <p:ph type="title"/>
          </p:nvPr>
        </p:nvSpPr>
        <p:spPr>
          <a:xfrm>
            <a:off x="644773" y="457200"/>
            <a:ext cx="412725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aira Condensed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29"/>
          <p:cNvSpPr txBox="1"/>
          <p:nvPr>
            <p:ph type="title"/>
          </p:nvPr>
        </p:nvSpPr>
        <p:spPr>
          <a:xfrm>
            <a:off x="644773" y="457200"/>
            <a:ext cx="412725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aira Condensed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9"/>
          <p:cNvSpPr txBox="1"/>
          <p:nvPr>
            <p:ph idx="1" type="body"/>
          </p:nvPr>
        </p:nvSpPr>
        <p:spPr>
          <a:xfrm>
            <a:off x="644773" y="2057402"/>
            <a:ext cx="412725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29"/>
          <p:cNvSpPr/>
          <p:nvPr>
            <p:ph idx="2" type="pic"/>
          </p:nvPr>
        </p:nvSpPr>
        <p:spPr>
          <a:xfrm>
            <a:off x="5183188" y="987428"/>
            <a:ext cx="6172200" cy="4873625"/>
          </a:xfrm>
          <a:prstGeom prst="rect">
            <a:avLst/>
          </a:prstGeom>
          <a:noFill/>
          <a:ln>
            <a:noFill/>
          </a:ln>
        </p:spPr>
      </p:sp>
      <p:sp>
        <p:nvSpPr>
          <p:cNvPr id="133" name="Google Shape;133;p29"/>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30"/>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0"/>
          <p:cNvSpPr txBox="1"/>
          <p:nvPr>
            <p:ph idx="1" type="body"/>
          </p:nvPr>
        </p:nvSpPr>
        <p:spPr>
          <a:xfrm rot="5400000">
            <a:off x="3881699" y="-1411302"/>
            <a:ext cx="4235176" cy="107090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1"/>
          <p:cNvSpPr txBox="1"/>
          <p:nvPr>
            <p:ph type="title"/>
          </p:nvPr>
        </p:nvSpPr>
        <p:spPr>
          <a:xfrm rot="5400000">
            <a:off x="7133433" y="1956597"/>
            <a:ext cx="5811839"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1"/>
          <p:cNvSpPr txBox="1"/>
          <p:nvPr>
            <p:ph idx="1" type="body"/>
          </p:nvPr>
        </p:nvSpPr>
        <p:spPr>
          <a:xfrm rot="5400000">
            <a:off x="1702715" y="-692819"/>
            <a:ext cx="5811839" cy="7927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ustom Image">
  <p:cSld name="Title Slide - Custom Image">
    <p:spTree>
      <p:nvGrpSpPr>
        <p:cNvPr id="27" name="Shape 27"/>
        <p:cNvGrpSpPr/>
        <p:nvPr/>
      </p:nvGrpSpPr>
      <p:grpSpPr>
        <a:xfrm>
          <a:off x="0" y="0"/>
          <a:ext cx="0" cy="0"/>
          <a:chOff x="0" y="0"/>
          <a:chExt cx="0" cy="0"/>
        </a:xfrm>
      </p:grpSpPr>
      <p:pic>
        <p:nvPicPr>
          <p:cNvPr id="28" name="Google Shape;28;p11"/>
          <p:cNvPicPr preferRelativeResize="0"/>
          <p:nvPr/>
        </p:nvPicPr>
        <p:blipFill rotWithShape="1">
          <a:blip r:embed="rId2">
            <a:alphaModFix/>
          </a:blip>
          <a:srcRect b="0" l="103" r="14569" t="0"/>
          <a:stretch/>
        </p:blipFill>
        <p:spPr>
          <a:xfrm>
            <a:off x="-2033456" y="0"/>
            <a:ext cx="10392405" cy="6858000"/>
          </a:xfrm>
          <a:prstGeom prst="rect">
            <a:avLst/>
          </a:prstGeom>
          <a:noFill/>
          <a:ln>
            <a:noFill/>
          </a:ln>
        </p:spPr>
      </p:pic>
      <p:pic>
        <p:nvPicPr>
          <p:cNvPr descr="A picture containing shape&#10;&#10;Description automatically generated" id="29" name="Google Shape;29;p11"/>
          <p:cNvPicPr preferRelativeResize="0"/>
          <p:nvPr/>
        </p:nvPicPr>
        <p:blipFill rotWithShape="1">
          <a:blip r:embed="rId3">
            <a:alphaModFix/>
          </a:blip>
          <a:srcRect b="0" l="0" r="0" t="0"/>
          <a:stretch/>
        </p:blipFill>
        <p:spPr>
          <a:xfrm>
            <a:off x="298449" y="0"/>
            <a:ext cx="11893551" cy="6858000"/>
          </a:xfrm>
          <a:prstGeom prst="rect">
            <a:avLst/>
          </a:prstGeom>
          <a:noFill/>
          <a:ln>
            <a:noFill/>
          </a:ln>
        </p:spPr>
      </p:pic>
      <p:sp>
        <p:nvSpPr>
          <p:cNvPr id="30" name="Google Shape;30;p11"/>
          <p:cNvSpPr txBox="1"/>
          <p:nvPr>
            <p:ph type="ctrTitle"/>
          </p:nvPr>
        </p:nvSpPr>
        <p:spPr>
          <a:xfrm>
            <a:off x="6324602" y="2504921"/>
            <a:ext cx="5206015"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subTitle"/>
          </p:nvPr>
        </p:nvSpPr>
        <p:spPr>
          <a:xfrm>
            <a:off x="6616701" y="4591369"/>
            <a:ext cx="4913915"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1"/>
          <p:cNvSpPr txBox="1"/>
          <p:nvPr>
            <p:ph idx="10" type="dt"/>
          </p:nvPr>
        </p:nvSpPr>
        <p:spPr>
          <a:xfrm>
            <a:off x="10446026" y="6362185"/>
            <a:ext cx="1084590"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spcBef>
                <a:spcPts val="0"/>
              </a:spcBef>
              <a:spcAft>
                <a:spcPts val="0"/>
              </a:spcAft>
              <a:buSzPts val="1400"/>
              <a:buNone/>
              <a:defRPr b="1" i="0" sz="10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11"/>
          <p:cNvSpPr txBox="1"/>
          <p:nvPr>
            <p:ph idx="2" type="body"/>
          </p:nvPr>
        </p:nvSpPr>
        <p:spPr>
          <a:xfrm>
            <a:off x="6794501" y="5690085"/>
            <a:ext cx="4736115"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txBox="1"/>
          <p:nvPr/>
        </p:nvSpPr>
        <p:spPr>
          <a:xfrm>
            <a:off x="912816" y="1325690"/>
            <a:ext cx="4215776" cy="51354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IBM Plex Sans"/>
                <a:ea typeface="IBM Plex Sans"/>
                <a:cs typeface="IBM Plex Sans"/>
                <a:sym typeface="IBM Plex Sans"/>
              </a:rPr>
              <a:t>INSTRUCTIONS TO REPLACE IMAGE:</a:t>
            </a:r>
            <a:endParaRPr/>
          </a:p>
          <a:p>
            <a:pPr indent="0" lvl="0" marL="0" marR="0" rtl="0" algn="l">
              <a:spcBef>
                <a:spcPts val="0"/>
              </a:spcBef>
              <a:spcAft>
                <a:spcPts val="0"/>
              </a:spcAft>
              <a:buNone/>
            </a:pPr>
            <a:r>
              <a:t/>
            </a:r>
            <a:endParaRPr b="1" sz="1800">
              <a:solidFill>
                <a:schemeClr val="dk1"/>
              </a:solidFill>
              <a:latin typeface="IBM Plex Sans"/>
              <a:ea typeface="IBM Plex Sans"/>
              <a:cs typeface="IBM Plex Sans"/>
              <a:sym typeface="IBM Plex Sans"/>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Go to View&gt;Slide Master</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Locate this layout and duplicate it</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Right-click the orange circle on the far-left side of this image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Scroll to “Change Picture”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Select “From File” (note that your version of PowerPoint may use different menu language)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Select desired image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Resize and crop image as necessary</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Make sure image is sent to back (right click on image)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Close slide master and insert a new slide using the new, then delete this text box from your presentation slide.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pic>
        <p:nvPicPr>
          <p:cNvPr descr="A body of water with buildings along it&#10;&#10;Description automatically generated with medium confidence" id="36" name="Google Shape;36;p12"/>
          <p:cNvPicPr preferRelativeResize="0"/>
          <p:nvPr/>
        </p:nvPicPr>
        <p:blipFill rotWithShape="1">
          <a:blip r:embed="rId2">
            <a:alphaModFix/>
          </a:blip>
          <a:srcRect b="0" l="0" r="0" t="0"/>
          <a:stretch/>
        </p:blipFill>
        <p:spPr>
          <a:xfrm>
            <a:off x="0" y="0"/>
            <a:ext cx="12090400" cy="6858000"/>
          </a:xfrm>
          <a:prstGeom prst="rect">
            <a:avLst/>
          </a:prstGeom>
          <a:noFill/>
          <a:ln>
            <a:noFill/>
          </a:ln>
        </p:spPr>
      </p:pic>
      <p:pic>
        <p:nvPicPr>
          <p:cNvPr descr="A picture containing shape&#10;&#10;Description automatically generated" id="37" name="Google Shape;37;p12"/>
          <p:cNvPicPr preferRelativeResize="0"/>
          <p:nvPr/>
        </p:nvPicPr>
        <p:blipFill rotWithShape="1">
          <a:blip r:embed="rId3">
            <a:alphaModFix/>
          </a:blip>
          <a:srcRect b="0" l="0" r="0" t="0"/>
          <a:stretch/>
        </p:blipFill>
        <p:spPr>
          <a:xfrm>
            <a:off x="298451" y="0"/>
            <a:ext cx="11893551" cy="6858000"/>
          </a:xfrm>
          <a:prstGeom prst="rect">
            <a:avLst/>
          </a:prstGeom>
          <a:noFill/>
          <a:ln>
            <a:noFill/>
          </a:ln>
        </p:spPr>
      </p:pic>
      <p:sp>
        <p:nvSpPr>
          <p:cNvPr id="38" name="Google Shape;38;p12"/>
          <p:cNvSpPr txBox="1"/>
          <p:nvPr>
            <p:ph type="title"/>
          </p:nvPr>
        </p:nvSpPr>
        <p:spPr>
          <a:xfrm>
            <a:off x="6617373" y="974037"/>
            <a:ext cx="4913243" cy="4254363"/>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5400"/>
              <a:buFont typeface="Saira Condensed SemiBold"/>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2"/>
          <p:cNvSpPr txBox="1"/>
          <p:nvPr>
            <p:ph idx="1" type="body"/>
          </p:nvPr>
        </p:nvSpPr>
        <p:spPr>
          <a:xfrm>
            <a:off x="6858002" y="5394965"/>
            <a:ext cx="4672615" cy="93149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2000"/>
              <a:buNone/>
              <a:defRPr b="0" i="0" sz="2000">
                <a:solidFill>
                  <a:schemeClr val="dk1"/>
                </a:solidFill>
                <a:latin typeface="IBM Plex Sans"/>
                <a:ea typeface="IBM Plex Sans"/>
                <a:cs typeface="IBM Plex Sans"/>
                <a:sym typeface="IBM Plex Sans"/>
              </a:defRPr>
            </a:lvl1pPr>
            <a:lvl2pPr indent="-228600" lvl="1" marL="914400" algn="l">
              <a:lnSpc>
                <a:spcPct val="90000"/>
              </a:lnSpc>
              <a:spcBef>
                <a:spcPts val="500"/>
              </a:spcBef>
              <a:spcAft>
                <a:spcPts val="0"/>
              </a:spcAft>
              <a:buSzPts val="2000"/>
              <a:buNone/>
              <a:defRPr sz="2000">
                <a:solidFill>
                  <a:srgbClr val="8E8F92"/>
                </a:solidFill>
              </a:defRPr>
            </a:lvl2pPr>
            <a:lvl3pPr indent="-228600" lvl="2" marL="1371600" algn="l">
              <a:lnSpc>
                <a:spcPct val="90000"/>
              </a:lnSpc>
              <a:spcBef>
                <a:spcPts val="500"/>
              </a:spcBef>
              <a:spcAft>
                <a:spcPts val="0"/>
              </a:spcAft>
              <a:buSzPts val="1800"/>
              <a:buNone/>
              <a:defRPr sz="1800">
                <a:solidFill>
                  <a:srgbClr val="8E8F92"/>
                </a:solidFill>
              </a:defRPr>
            </a:lvl3pPr>
            <a:lvl4pPr indent="-228600" lvl="3" marL="1828800" algn="l">
              <a:lnSpc>
                <a:spcPct val="90000"/>
              </a:lnSpc>
              <a:spcBef>
                <a:spcPts val="500"/>
              </a:spcBef>
              <a:spcAft>
                <a:spcPts val="0"/>
              </a:spcAft>
              <a:buSzPts val="1600"/>
              <a:buNone/>
              <a:defRPr sz="1600">
                <a:solidFill>
                  <a:srgbClr val="8E8F92"/>
                </a:solidFill>
              </a:defRPr>
            </a:lvl4pPr>
            <a:lvl5pPr indent="-228600" lvl="4" marL="2286000" algn="l">
              <a:lnSpc>
                <a:spcPct val="90000"/>
              </a:lnSpc>
              <a:spcBef>
                <a:spcPts val="500"/>
              </a:spcBef>
              <a:spcAft>
                <a:spcPts val="0"/>
              </a:spcAft>
              <a:buSzPts val="1600"/>
              <a:buNone/>
              <a:defRPr sz="1600">
                <a:solidFill>
                  <a:srgbClr val="8E8F92"/>
                </a:solidFill>
              </a:defRPr>
            </a:lvl5pPr>
            <a:lvl6pPr indent="-228600" lvl="5" marL="2743200" algn="l">
              <a:lnSpc>
                <a:spcPct val="90000"/>
              </a:lnSpc>
              <a:spcBef>
                <a:spcPts val="500"/>
              </a:spcBef>
              <a:spcAft>
                <a:spcPts val="0"/>
              </a:spcAft>
              <a:buClr>
                <a:srgbClr val="8E8F92"/>
              </a:buClr>
              <a:buSzPts val="1600"/>
              <a:buNone/>
              <a:defRPr sz="1600">
                <a:solidFill>
                  <a:srgbClr val="8E8F92"/>
                </a:solidFill>
              </a:defRPr>
            </a:lvl6pPr>
            <a:lvl7pPr indent="-228600" lvl="6" marL="3200400" algn="l">
              <a:lnSpc>
                <a:spcPct val="90000"/>
              </a:lnSpc>
              <a:spcBef>
                <a:spcPts val="500"/>
              </a:spcBef>
              <a:spcAft>
                <a:spcPts val="0"/>
              </a:spcAft>
              <a:buClr>
                <a:srgbClr val="8E8F92"/>
              </a:buClr>
              <a:buSzPts val="1600"/>
              <a:buNone/>
              <a:defRPr sz="1600">
                <a:solidFill>
                  <a:srgbClr val="8E8F92"/>
                </a:solidFill>
              </a:defRPr>
            </a:lvl7pPr>
            <a:lvl8pPr indent="-228600" lvl="7" marL="3657600" algn="l">
              <a:lnSpc>
                <a:spcPct val="90000"/>
              </a:lnSpc>
              <a:spcBef>
                <a:spcPts val="500"/>
              </a:spcBef>
              <a:spcAft>
                <a:spcPts val="0"/>
              </a:spcAft>
              <a:buClr>
                <a:srgbClr val="8E8F92"/>
              </a:buClr>
              <a:buSzPts val="1600"/>
              <a:buNone/>
              <a:defRPr sz="1600">
                <a:solidFill>
                  <a:srgbClr val="8E8F92"/>
                </a:solidFill>
              </a:defRPr>
            </a:lvl8pPr>
            <a:lvl9pPr indent="-228600" lvl="8" marL="4114800" algn="l">
              <a:lnSpc>
                <a:spcPct val="90000"/>
              </a:lnSpc>
              <a:spcBef>
                <a:spcPts val="500"/>
              </a:spcBef>
              <a:spcAft>
                <a:spcPts val="0"/>
              </a:spcAft>
              <a:buClr>
                <a:srgbClr val="8E8F92"/>
              </a:buClr>
              <a:buSzPts val="1600"/>
              <a:buNone/>
              <a:defRPr sz="1600">
                <a:solidFill>
                  <a:srgbClr val="8E8F9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head and Content">
  <p:cSld name="Title, Subhead and Content">
    <p:spTree>
      <p:nvGrpSpPr>
        <p:cNvPr id="40" name="Shape 40"/>
        <p:cNvGrpSpPr/>
        <p:nvPr/>
      </p:nvGrpSpPr>
      <p:grpSpPr>
        <a:xfrm>
          <a:off x="0" y="0"/>
          <a:ext cx="0" cy="0"/>
          <a:chOff x="0" y="0"/>
          <a:chExt cx="0" cy="0"/>
        </a:xfrm>
      </p:grpSpPr>
      <p:sp>
        <p:nvSpPr>
          <p:cNvPr id="41" name="Google Shape;41;p13"/>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3"/>
          <p:cNvSpPr txBox="1"/>
          <p:nvPr>
            <p:ph idx="2" type="body"/>
          </p:nvPr>
        </p:nvSpPr>
        <p:spPr>
          <a:xfrm>
            <a:off x="644771" y="2202874"/>
            <a:ext cx="10709031" cy="38792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45" name="Shape 45"/>
        <p:cNvGrpSpPr/>
        <p:nvPr/>
      </p:nvGrpSpPr>
      <p:grpSpPr>
        <a:xfrm>
          <a:off x="0" y="0"/>
          <a:ext cx="0" cy="0"/>
          <a:chOff x="0" y="0"/>
          <a:chExt cx="0" cy="0"/>
        </a:xfrm>
      </p:grpSpPr>
      <p:pic>
        <p:nvPicPr>
          <p:cNvPr descr="A picture containing person, crowd, event, several&#10;&#10;Description automatically generated" id="46" name="Google Shape;46;p14"/>
          <p:cNvPicPr preferRelativeResize="0"/>
          <p:nvPr/>
        </p:nvPicPr>
        <p:blipFill rotWithShape="1">
          <a:blip r:embed="rId2">
            <a:alphaModFix/>
          </a:blip>
          <a:srcRect b="0" l="28985" r="0" t="0"/>
          <a:stretch/>
        </p:blipFill>
        <p:spPr>
          <a:xfrm>
            <a:off x="2" y="0"/>
            <a:ext cx="7305260" cy="6858000"/>
          </a:xfrm>
          <a:prstGeom prst="rect">
            <a:avLst/>
          </a:prstGeom>
          <a:noFill/>
          <a:ln>
            <a:noFill/>
          </a:ln>
        </p:spPr>
      </p:pic>
      <p:pic>
        <p:nvPicPr>
          <p:cNvPr descr="A picture containing shape&#10;&#10;Description automatically generated" id="47" name="Google Shape;47;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8" name="Google Shape;48;p14"/>
          <p:cNvSpPr txBox="1"/>
          <p:nvPr/>
        </p:nvSpPr>
        <p:spPr>
          <a:xfrm>
            <a:off x="7284722" y="3144277"/>
            <a:ext cx="4245895"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5400">
                <a:solidFill>
                  <a:schemeClr val="lt1"/>
                </a:solidFill>
                <a:latin typeface="Saira Condensed Light"/>
                <a:ea typeface="Saira Condensed Light"/>
                <a:cs typeface="Saira Condensed Light"/>
                <a:sym typeface="Saira Condensed Light"/>
              </a:rPr>
              <a:t>THANK </a:t>
            </a:r>
            <a:r>
              <a:rPr b="1" i="0" lang="en-US" sz="5400">
                <a:solidFill>
                  <a:schemeClr val="lt1"/>
                </a:solidFill>
                <a:latin typeface="Saira Condensed Light"/>
                <a:ea typeface="Saira Condensed Light"/>
                <a:cs typeface="Saira Condensed Light"/>
                <a:sym typeface="Saira Condensed Light"/>
              </a:rPr>
              <a:t>YOU</a:t>
            </a:r>
            <a:endParaRPr/>
          </a:p>
        </p:txBody>
      </p:sp>
      <p:sp>
        <p:nvSpPr>
          <p:cNvPr id="49" name="Google Shape;49;p14"/>
          <p:cNvSpPr txBox="1"/>
          <p:nvPr/>
        </p:nvSpPr>
        <p:spPr>
          <a:xfrm>
            <a:off x="6096002" y="5170418"/>
            <a:ext cx="5434615"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600">
                <a:solidFill>
                  <a:schemeClr val="lt1"/>
                </a:solidFill>
                <a:latin typeface="IBM Plex Sans"/>
                <a:ea typeface="IBM Plex Sans"/>
                <a:cs typeface="IBM Plex Sans"/>
                <a:sym typeface="IBM Plex Sans"/>
              </a:rPr>
              <a:t>Stevens Institute of Technology</a:t>
            </a:r>
            <a:br>
              <a:rPr b="1" lang="en-US" sz="1600">
                <a:solidFill>
                  <a:schemeClr val="lt1"/>
                </a:solidFill>
                <a:latin typeface="IBM Plex Sans"/>
                <a:ea typeface="IBM Plex Sans"/>
                <a:cs typeface="IBM Plex Sans"/>
                <a:sym typeface="IBM Plex Sans"/>
              </a:rPr>
            </a:br>
            <a:r>
              <a:rPr lang="en-US" sz="1600">
                <a:solidFill>
                  <a:schemeClr val="lt1"/>
                </a:solidFill>
                <a:latin typeface="IBM Plex Sans"/>
                <a:ea typeface="IBM Plex Sans"/>
                <a:cs typeface="IBM Plex Sans"/>
                <a:sym typeface="IBM Plex Sans"/>
              </a:rPr>
              <a:t>1 Castle Point Terrace, Hoboken, NJ 07030</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 name="Shape 52"/>
        <p:cNvGrpSpPr/>
        <p:nvPr/>
      </p:nvGrpSpPr>
      <p:grpSpPr>
        <a:xfrm>
          <a:off x="0" y="0"/>
          <a:ext cx="0" cy="0"/>
          <a:chOff x="0" y="0"/>
          <a:chExt cx="0" cy="0"/>
        </a:xfrm>
      </p:grpSpPr>
      <p:sp>
        <p:nvSpPr>
          <p:cNvPr id="53" name="Google Shape;53;p16"/>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6"/>
          <p:cNvSpPr txBox="1"/>
          <p:nvPr>
            <p:ph idx="1" type="body"/>
          </p:nvPr>
        </p:nvSpPr>
        <p:spPr>
          <a:xfrm>
            <a:off x="644771" y="1825625"/>
            <a:ext cx="10709031" cy="4235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Font typeface="NTR"/>
              <a:buChar char="-"/>
              <a:defRPr/>
            </a:lvl2pPr>
            <a:lvl3pPr indent="-330200" lvl="2" marL="1371600" algn="l">
              <a:lnSpc>
                <a:spcPct val="90000"/>
              </a:lnSpc>
              <a:spcBef>
                <a:spcPts val="500"/>
              </a:spcBef>
              <a:spcAft>
                <a:spcPts val="0"/>
              </a:spcAft>
              <a:buSzPts val="1600"/>
              <a:buFont typeface="NTR"/>
              <a:buChar char="-"/>
              <a:defRPr/>
            </a:lvl3pPr>
            <a:lvl4pPr indent="-330200" lvl="3" marL="1828800" algn="l">
              <a:lnSpc>
                <a:spcPct val="90000"/>
              </a:lnSpc>
              <a:spcBef>
                <a:spcPts val="500"/>
              </a:spcBef>
              <a:spcAft>
                <a:spcPts val="0"/>
              </a:spcAft>
              <a:buSzPts val="1600"/>
              <a:buFont typeface="NTR"/>
              <a:buChar char="-"/>
              <a:defRPr/>
            </a:lvl4pPr>
            <a:lvl5pPr indent="-317500" lvl="4" marL="2286000" algn="l">
              <a:lnSpc>
                <a:spcPct val="90000"/>
              </a:lnSpc>
              <a:spcBef>
                <a:spcPts val="500"/>
              </a:spcBef>
              <a:spcAft>
                <a:spcPts val="0"/>
              </a:spcAft>
              <a:buSzPts val="1400"/>
              <a:buFont typeface="NTR"/>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6"/>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6" name="Shape 56"/>
        <p:cNvGrpSpPr/>
        <p:nvPr/>
      </p:nvGrpSpPr>
      <p:grpSpPr>
        <a:xfrm>
          <a:off x="0" y="0"/>
          <a:ext cx="0" cy="0"/>
          <a:chOff x="0" y="0"/>
          <a:chExt cx="0" cy="0"/>
        </a:xfrm>
      </p:grpSpPr>
      <p:sp>
        <p:nvSpPr>
          <p:cNvPr id="57" name="Google Shape;57;p17"/>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 type="body"/>
          </p:nvPr>
        </p:nvSpPr>
        <p:spPr>
          <a:xfrm>
            <a:off x="644769"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7"/>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7"/>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8"/>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8"/>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Saira Condensed SemiBold"/>
              <a:buNone/>
              <a:defRPr b="1" i="0" sz="4000" u="none" cap="none" strike="noStrike">
                <a:solidFill>
                  <a:schemeClr val="dk1"/>
                </a:solidFill>
                <a:latin typeface="Saira Condensed SemiBold"/>
                <a:ea typeface="Saira Condensed SemiBold"/>
                <a:cs typeface="Saira Condensed SemiBold"/>
                <a:sym typeface="Saira Condensed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
          <p:cNvSpPr txBox="1"/>
          <p:nvPr>
            <p:ph idx="1" type="body"/>
          </p:nvPr>
        </p:nvSpPr>
        <p:spPr>
          <a:xfrm>
            <a:off x="644771" y="1825625"/>
            <a:ext cx="10709031" cy="423517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accent4"/>
              </a:buClr>
              <a:buSzPts val="1800"/>
              <a:buFont typeface="Noto Sans Symbols"/>
              <a:buChar char="▪"/>
              <a:defRPr b="0" i="0" sz="1800" u="none" cap="none" strike="noStrike">
                <a:solidFill>
                  <a:schemeClr val="dk1"/>
                </a:solidFill>
                <a:latin typeface="IBM Plex Sans"/>
                <a:ea typeface="IBM Plex Sans"/>
                <a:cs typeface="IBM Plex Sans"/>
                <a:sym typeface="IBM Plex Sans"/>
              </a:defRPr>
            </a:lvl1pPr>
            <a:lvl2pPr indent="-342900" lvl="1" marL="914400" marR="0" rtl="0" algn="l">
              <a:lnSpc>
                <a:spcPct val="90000"/>
              </a:lnSpc>
              <a:spcBef>
                <a:spcPts val="500"/>
              </a:spcBef>
              <a:spcAft>
                <a:spcPts val="0"/>
              </a:spcAft>
              <a:buClr>
                <a:schemeClr val="accent4"/>
              </a:buClr>
              <a:buSzPts val="1800"/>
              <a:buFont typeface="NTR"/>
              <a:buChar char="-"/>
              <a:defRPr b="0" i="0" sz="1800" u="none" cap="none" strike="noStrike">
                <a:solidFill>
                  <a:schemeClr val="dk1"/>
                </a:solidFill>
                <a:latin typeface="IBM Plex Sans"/>
                <a:ea typeface="IBM Plex Sans"/>
                <a:cs typeface="IBM Plex Sans"/>
                <a:sym typeface="IBM Plex Sans"/>
              </a:defRPr>
            </a:lvl2pPr>
            <a:lvl3pPr indent="-330200" lvl="2" marL="1371600" marR="0" rtl="0" algn="l">
              <a:lnSpc>
                <a:spcPct val="90000"/>
              </a:lnSpc>
              <a:spcBef>
                <a:spcPts val="500"/>
              </a:spcBef>
              <a:spcAft>
                <a:spcPts val="0"/>
              </a:spcAft>
              <a:buClr>
                <a:schemeClr val="accent4"/>
              </a:buClr>
              <a:buSzPts val="1600"/>
              <a:buFont typeface="NTR"/>
              <a:buChar char="-"/>
              <a:defRPr b="0" i="0" sz="1600" u="none" cap="none" strike="noStrike">
                <a:solidFill>
                  <a:schemeClr val="dk1"/>
                </a:solidFill>
                <a:latin typeface="IBM Plex Sans"/>
                <a:ea typeface="IBM Plex Sans"/>
                <a:cs typeface="IBM Plex Sans"/>
                <a:sym typeface="IBM Plex Sans"/>
              </a:defRPr>
            </a:lvl3pPr>
            <a:lvl4pPr indent="-330200" lvl="3" marL="1828800" marR="0" rtl="0" algn="l">
              <a:lnSpc>
                <a:spcPct val="90000"/>
              </a:lnSpc>
              <a:spcBef>
                <a:spcPts val="500"/>
              </a:spcBef>
              <a:spcAft>
                <a:spcPts val="0"/>
              </a:spcAft>
              <a:buClr>
                <a:schemeClr val="accent4"/>
              </a:buClr>
              <a:buSzPts val="1600"/>
              <a:buFont typeface="NTR"/>
              <a:buChar char="-"/>
              <a:defRPr b="0" i="0" sz="1600" u="none" cap="none" strike="noStrike">
                <a:solidFill>
                  <a:schemeClr val="dk1"/>
                </a:solidFill>
                <a:latin typeface="IBM Plex Sans"/>
                <a:ea typeface="IBM Plex Sans"/>
                <a:cs typeface="IBM Plex Sans"/>
                <a:sym typeface="IBM Plex Sans"/>
              </a:defRPr>
            </a:lvl4pPr>
            <a:lvl5pPr indent="-317500" lvl="4" marL="2286000" marR="0" rtl="0" algn="l">
              <a:lnSpc>
                <a:spcPct val="90000"/>
              </a:lnSpc>
              <a:spcBef>
                <a:spcPts val="500"/>
              </a:spcBef>
              <a:spcAft>
                <a:spcPts val="0"/>
              </a:spcAft>
              <a:buClr>
                <a:schemeClr val="accent4"/>
              </a:buClr>
              <a:buSzPts val="1400"/>
              <a:buFont typeface="NTR"/>
              <a:buChar char="-"/>
              <a:defRPr b="0" i="0" sz="1400" u="none" cap="none" strike="noStrike">
                <a:solidFill>
                  <a:schemeClr val="dk1"/>
                </a:solidFill>
                <a:latin typeface="IBM Plex Sans"/>
                <a:ea typeface="IBM Plex Sans"/>
                <a:cs typeface="IBM Plex Sans"/>
                <a:sym typeface="IBM Plex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IBM Plex Sans"/>
                <a:ea typeface="IBM Plex Sans"/>
                <a:cs typeface="IBM Plex Sans"/>
                <a:sym typeface="IBM Plex Sans"/>
              </a:defRPr>
            </a:lvl1pPr>
            <a:lvl2pPr indent="0" lvl="1" marL="0" marR="0" rtl="0" algn="r">
              <a:spcBef>
                <a:spcPts val="0"/>
              </a:spcBef>
              <a:buNone/>
              <a:defRPr b="1" i="0" sz="1200" u="none" cap="none" strike="noStrike">
                <a:solidFill>
                  <a:schemeClr val="accent1"/>
                </a:solidFill>
                <a:latin typeface="IBM Plex Sans"/>
                <a:ea typeface="IBM Plex Sans"/>
                <a:cs typeface="IBM Plex Sans"/>
                <a:sym typeface="IBM Plex Sans"/>
              </a:defRPr>
            </a:lvl2pPr>
            <a:lvl3pPr indent="0" lvl="2" marL="0" marR="0" rtl="0" algn="r">
              <a:spcBef>
                <a:spcPts val="0"/>
              </a:spcBef>
              <a:buNone/>
              <a:defRPr b="1" i="0" sz="1200" u="none" cap="none" strike="noStrike">
                <a:solidFill>
                  <a:schemeClr val="accent1"/>
                </a:solidFill>
                <a:latin typeface="IBM Plex Sans"/>
                <a:ea typeface="IBM Plex Sans"/>
                <a:cs typeface="IBM Plex Sans"/>
                <a:sym typeface="IBM Plex Sans"/>
              </a:defRPr>
            </a:lvl3pPr>
            <a:lvl4pPr indent="0" lvl="3" marL="0" marR="0" rtl="0" algn="r">
              <a:spcBef>
                <a:spcPts val="0"/>
              </a:spcBef>
              <a:buNone/>
              <a:defRPr b="1" i="0" sz="1200" u="none" cap="none" strike="noStrike">
                <a:solidFill>
                  <a:schemeClr val="accent1"/>
                </a:solidFill>
                <a:latin typeface="IBM Plex Sans"/>
                <a:ea typeface="IBM Plex Sans"/>
                <a:cs typeface="IBM Plex Sans"/>
                <a:sym typeface="IBM Plex Sans"/>
              </a:defRPr>
            </a:lvl4pPr>
            <a:lvl5pPr indent="0" lvl="4" marL="0" marR="0" rtl="0" algn="r">
              <a:spcBef>
                <a:spcPts val="0"/>
              </a:spcBef>
              <a:buNone/>
              <a:defRPr b="1" i="0" sz="1200" u="none" cap="none" strike="noStrike">
                <a:solidFill>
                  <a:schemeClr val="accent1"/>
                </a:solidFill>
                <a:latin typeface="IBM Plex Sans"/>
                <a:ea typeface="IBM Plex Sans"/>
                <a:cs typeface="IBM Plex Sans"/>
                <a:sym typeface="IBM Plex Sans"/>
              </a:defRPr>
            </a:lvl5pPr>
            <a:lvl6pPr indent="0" lvl="5" marL="0" marR="0" rtl="0" algn="r">
              <a:spcBef>
                <a:spcPts val="0"/>
              </a:spcBef>
              <a:buNone/>
              <a:defRPr b="1" i="0" sz="1200" u="none" cap="none" strike="noStrike">
                <a:solidFill>
                  <a:schemeClr val="accent1"/>
                </a:solidFill>
                <a:latin typeface="IBM Plex Sans"/>
                <a:ea typeface="IBM Plex Sans"/>
                <a:cs typeface="IBM Plex Sans"/>
                <a:sym typeface="IBM Plex Sans"/>
              </a:defRPr>
            </a:lvl6pPr>
            <a:lvl7pPr indent="0" lvl="6" marL="0" marR="0" rtl="0" algn="r">
              <a:spcBef>
                <a:spcPts val="0"/>
              </a:spcBef>
              <a:buNone/>
              <a:defRPr b="1" i="0" sz="1200" u="none" cap="none" strike="noStrike">
                <a:solidFill>
                  <a:schemeClr val="accent1"/>
                </a:solidFill>
                <a:latin typeface="IBM Plex Sans"/>
                <a:ea typeface="IBM Plex Sans"/>
                <a:cs typeface="IBM Plex Sans"/>
                <a:sym typeface="IBM Plex Sans"/>
              </a:defRPr>
            </a:lvl7pPr>
            <a:lvl8pPr indent="0" lvl="7" marL="0" marR="0" rtl="0" algn="r">
              <a:spcBef>
                <a:spcPts val="0"/>
              </a:spcBef>
              <a:buNone/>
              <a:defRPr b="1" i="0" sz="1200" u="none" cap="none" strike="noStrike">
                <a:solidFill>
                  <a:schemeClr val="accent1"/>
                </a:solidFill>
                <a:latin typeface="IBM Plex Sans"/>
                <a:ea typeface="IBM Plex Sans"/>
                <a:cs typeface="IBM Plex Sans"/>
                <a:sym typeface="IBM Plex Sans"/>
              </a:defRPr>
            </a:lvl8pPr>
            <a:lvl9pPr indent="0" lvl="8" marL="0" marR="0" rtl="0" algn="r">
              <a:spcBef>
                <a:spcPts val="0"/>
              </a:spcBef>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4249881" y="2504921"/>
            <a:ext cx="7280733" cy="2061531"/>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Saira Condensed Light"/>
              <a:buNone/>
            </a:pPr>
            <a:r>
              <a:rPr lang="en-US"/>
              <a:t>Literature Review</a:t>
            </a:r>
            <a:endParaRPr/>
          </a:p>
        </p:txBody>
      </p:sp>
      <p:sp>
        <p:nvSpPr>
          <p:cNvPr id="145" name="Google Shape;145;p1"/>
          <p:cNvSpPr txBox="1"/>
          <p:nvPr>
            <p:ph idx="1" type="subTitle"/>
          </p:nvPr>
        </p:nvSpPr>
        <p:spPr>
          <a:xfrm>
            <a:off x="4488873" y="4591369"/>
            <a:ext cx="7041742" cy="93463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2000"/>
              <a:buNone/>
            </a:pPr>
            <a:r>
              <a:rPr lang="en-US"/>
              <a:t>Dengyu Zhang,  Junyu Lu,  Riley Heiman</a:t>
            </a:r>
            <a:endParaRPr/>
          </a:p>
        </p:txBody>
      </p:sp>
      <p:sp>
        <p:nvSpPr>
          <p:cNvPr id="146" name="Google Shape;146;p1"/>
          <p:cNvSpPr txBox="1"/>
          <p:nvPr>
            <p:ph idx="10" type="dt"/>
          </p:nvPr>
        </p:nvSpPr>
        <p:spPr>
          <a:xfrm>
            <a:off x="10416209" y="6342033"/>
            <a:ext cx="1114406" cy="246221"/>
          </a:xfrm>
          <a:prstGeom prst="rect">
            <a:avLst/>
          </a:prstGeom>
          <a:solidFill>
            <a:schemeClr val="accent1"/>
          </a:solidFill>
          <a:ln>
            <a:noFill/>
          </a:ln>
        </p:spPr>
        <p:txBody>
          <a:bodyPr anchorCtr="0" anchor="t" bIns="45700" lIns="91425" spcFirstLastPara="1" rIns="91425" wrap="square" tIns="45700">
            <a:spAutoFit/>
          </a:bodyPr>
          <a:lstStyle/>
          <a:p>
            <a:pPr indent="0" lvl="0" marL="0" rtl="0" algn="r">
              <a:spcBef>
                <a:spcPts val="0"/>
              </a:spcBef>
              <a:spcAft>
                <a:spcPts val="0"/>
              </a:spcAft>
              <a:buNone/>
            </a:pPr>
            <a:r>
              <a:rPr lang="en-US"/>
              <a:t>9/27/2022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59489491ca_0_0"/>
          <p:cNvSpPr txBox="1"/>
          <p:nvPr>
            <p:ph type="title"/>
          </p:nvPr>
        </p:nvSpPr>
        <p:spPr>
          <a:xfrm>
            <a:off x="646350" y="365125"/>
            <a:ext cx="10293900" cy="734700"/>
          </a:xfrm>
          <a:prstGeom prst="rect">
            <a:avLst/>
          </a:prstGeom>
          <a:noFill/>
          <a:ln>
            <a:noFill/>
          </a:ln>
        </p:spPr>
        <p:txBody>
          <a:bodyPr anchorCtr="0" anchor="t" bIns="45700" lIns="91425" spcFirstLastPara="1" rIns="91425" wrap="square" tIns="45700">
            <a:noAutofit/>
          </a:bodyPr>
          <a:lstStyle/>
          <a:p>
            <a:pPr indent="-114300" lvl="0" marL="228600" rtl="0" algn="l">
              <a:spcBef>
                <a:spcPts val="0"/>
              </a:spcBef>
              <a:spcAft>
                <a:spcPts val="0"/>
              </a:spcAft>
              <a:buClr>
                <a:srgbClr val="000000"/>
              </a:buClr>
              <a:buSzPts val="1800"/>
              <a:buFont typeface="Arial"/>
              <a:buNone/>
            </a:pPr>
            <a:r>
              <a:rPr b="0" lang="en-US">
                <a:latin typeface="IBM Plex Sans"/>
                <a:ea typeface="IBM Plex Sans"/>
                <a:cs typeface="IBM Plex Sans"/>
                <a:sym typeface="IBM Plex Sans"/>
              </a:rPr>
              <a:t>A Jump-Diffusion Model for Option Pricing</a:t>
            </a:r>
            <a:endParaRPr/>
          </a:p>
        </p:txBody>
      </p:sp>
      <p:sp>
        <p:nvSpPr>
          <p:cNvPr id="214" name="Google Shape;214;g159489491ca_0_0"/>
          <p:cNvSpPr txBox="1"/>
          <p:nvPr>
            <p:ph idx="2" type="body"/>
          </p:nvPr>
        </p:nvSpPr>
        <p:spPr>
          <a:xfrm>
            <a:off x="644775" y="1623775"/>
            <a:ext cx="10709100" cy="44583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lang="en-US"/>
              <a:t>Key takeaways from paper</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Two empirical phenomena challenge the assumptions of Black-Scholes model:</a:t>
            </a:r>
            <a:endParaRPr/>
          </a:p>
          <a:p>
            <a:pPr indent="-342900" lvl="1" marL="914400" rtl="0" algn="l">
              <a:spcBef>
                <a:spcPts val="0"/>
              </a:spcBef>
              <a:spcAft>
                <a:spcPts val="0"/>
              </a:spcAft>
              <a:buSzPts val="1800"/>
              <a:buChar char="-"/>
            </a:pPr>
            <a:r>
              <a:rPr lang="en-US"/>
              <a:t>Leptokurtic features (returns </a:t>
            </a:r>
            <a:r>
              <a:rPr lang="en-US"/>
              <a:t>exhibit</a:t>
            </a:r>
            <a:r>
              <a:rPr lang="en-US"/>
              <a:t> heavy tails &amp; left skewed)</a:t>
            </a:r>
            <a:endParaRPr/>
          </a:p>
          <a:p>
            <a:pPr indent="0" lvl="0" marL="914400" rtl="0" algn="l">
              <a:spcBef>
                <a:spcPts val="0"/>
              </a:spcBef>
              <a:spcAft>
                <a:spcPts val="0"/>
              </a:spcAft>
              <a:buNone/>
            </a:pPr>
            <a:r>
              <a:t/>
            </a:r>
            <a:endParaRPr/>
          </a:p>
          <a:p>
            <a:pPr indent="-342900" lvl="1" marL="914400" rtl="0" algn="l">
              <a:spcBef>
                <a:spcPts val="0"/>
              </a:spcBef>
              <a:spcAft>
                <a:spcPts val="0"/>
              </a:spcAft>
              <a:buSzPts val="1800"/>
              <a:buChar char="-"/>
            </a:pPr>
            <a:r>
              <a:rPr lang="en-US"/>
              <a:t>Existence of volatility smile </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Paper describes a </a:t>
            </a:r>
            <a:r>
              <a:rPr b="1" i="1" lang="en-US"/>
              <a:t>double exponential jump-diffusion model</a:t>
            </a:r>
            <a:r>
              <a:rPr i="1" lang="en-US"/>
              <a:t>.</a:t>
            </a:r>
            <a:endParaRPr i="1"/>
          </a:p>
          <a:p>
            <a:pPr indent="0" lvl="0" marL="457200" rtl="0" algn="l">
              <a:spcBef>
                <a:spcPts val="0"/>
              </a:spcBef>
              <a:spcAft>
                <a:spcPts val="0"/>
              </a:spcAft>
              <a:buNone/>
            </a:pPr>
            <a:r>
              <a:t/>
            </a:r>
            <a:endParaRPr sz="700"/>
          </a:p>
          <a:p>
            <a:pPr indent="-342900" lvl="1" marL="914400" rtl="0" algn="l">
              <a:spcBef>
                <a:spcPts val="0"/>
              </a:spcBef>
              <a:spcAft>
                <a:spcPts val="0"/>
              </a:spcAft>
              <a:buSzPts val="1800"/>
              <a:buChar char="-"/>
            </a:pPr>
            <a:r>
              <a:rPr lang="en-US"/>
              <a:t>Similar to Merton’s model, expect one variable follows the double exponential distribution</a:t>
            </a:r>
            <a:endParaRPr/>
          </a:p>
          <a:p>
            <a:pPr indent="0" lvl="0" marL="914400" rtl="0" algn="l">
              <a:spcBef>
                <a:spcPts val="0"/>
              </a:spcBef>
              <a:spcAft>
                <a:spcPts val="0"/>
              </a:spcAft>
              <a:buNone/>
            </a:pPr>
            <a:r>
              <a:t/>
            </a:r>
            <a:endParaRPr sz="800"/>
          </a:p>
          <a:p>
            <a:pPr indent="0" lvl="0" marL="914400" rtl="0" algn="l">
              <a:spcBef>
                <a:spcPts val="0"/>
              </a:spcBef>
              <a:spcAft>
                <a:spcPts val="0"/>
              </a:spcAft>
              <a:buNone/>
            </a:pPr>
            <a:r>
              <a:t/>
            </a:r>
            <a:endParaRPr sz="800"/>
          </a:p>
          <a:p>
            <a:pPr indent="-342900" lvl="1" marL="914400" rtl="0" algn="l">
              <a:spcBef>
                <a:spcPts val="0"/>
              </a:spcBef>
              <a:spcAft>
                <a:spcPts val="0"/>
              </a:spcAft>
              <a:buSzPts val="1800"/>
              <a:buChar char="-"/>
            </a:pPr>
            <a:r>
              <a:rPr lang="en-US"/>
              <a:t>Kou claims this model is easier to derive analytical solutions for path-dependent options</a:t>
            </a:r>
            <a:endParaRPr/>
          </a:p>
          <a:p>
            <a:pPr indent="0" lvl="0" marL="457200" rtl="0" algn="l">
              <a:spcBef>
                <a:spcPts val="0"/>
              </a:spcBef>
              <a:spcAft>
                <a:spcPts val="0"/>
              </a:spcAft>
              <a:buNone/>
            </a:pPr>
            <a:r>
              <a:t/>
            </a:r>
            <a:endParaRPr/>
          </a:p>
        </p:txBody>
      </p:sp>
      <p:sp>
        <p:nvSpPr>
          <p:cNvPr id="215" name="Google Shape;215;g159489491ca_0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5"/>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BERT for Stock Market Sentiment Analysis</a:t>
            </a:r>
            <a:endParaRPr/>
          </a:p>
        </p:txBody>
      </p:sp>
      <p:sp>
        <p:nvSpPr>
          <p:cNvPr id="221" name="Google Shape;221;p5"/>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Title: </a:t>
            </a:r>
            <a:r>
              <a:rPr lang="en-US">
                <a:solidFill>
                  <a:srgbClr val="3D3D3D"/>
                </a:solidFill>
                <a:latin typeface="Arial"/>
                <a:ea typeface="Arial"/>
                <a:cs typeface="Arial"/>
                <a:sym typeface="Arial"/>
              </a:rPr>
              <a:t>BERT for Stock Market Sentiment Analysis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Authors: </a:t>
            </a:r>
            <a:r>
              <a:rPr lang="en-US">
                <a:solidFill>
                  <a:srgbClr val="3D3D3D"/>
                </a:solidFill>
                <a:latin typeface="Arial"/>
                <a:ea typeface="Arial"/>
                <a:cs typeface="Arial"/>
                <a:sym typeface="Arial"/>
              </a:rPr>
              <a:t>Sousa M G, Sakiyama K, de Souza Rodrigues L</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Source: </a:t>
            </a:r>
            <a:r>
              <a:rPr lang="en-US">
                <a:solidFill>
                  <a:srgbClr val="3D3D3D"/>
                </a:solidFill>
                <a:latin typeface="Arial"/>
                <a:ea typeface="Arial"/>
                <a:cs typeface="Arial"/>
                <a:sym typeface="Arial"/>
              </a:rPr>
              <a:t>2019 IEEE 31st International Conference on Tools with Artificial Intelligence (ICTAI)</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Publisher: </a:t>
            </a:r>
            <a:r>
              <a:rPr lang="en-US">
                <a:solidFill>
                  <a:srgbClr val="3D3D3D"/>
                </a:solidFill>
                <a:latin typeface="Arial"/>
                <a:ea typeface="Arial"/>
                <a:cs typeface="Arial"/>
                <a:sym typeface="Arial"/>
              </a:rPr>
              <a:t>IEEE</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Year: </a:t>
            </a:r>
            <a:r>
              <a:rPr lang="en-US">
                <a:solidFill>
                  <a:srgbClr val="3D3D3D"/>
                </a:solidFill>
                <a:latin typeface="Arial"/>
                <a:ea typeface="Arial"/>
                <a:cs typeface="Arial"/>
                <a:sym typeface="Arial"/>
              </a:rPr>
              <a:t>2019</a:t>
            </a:r>
            <a:endParaRPr>
              <a:solidFill>
                <a:srgbClr val="3D3D3D"/>
              </a:solidFill>
              <a:latin typeface="Arial"/>
              <a:ea typeface="Arial"/>
              <a:cs typeface="Arial"/>
              <a:sym typeface="Arial"/>
            </a:endParaRPr>
          </a:p>
          <a:p>
            <a:pPr indent="0" lvl="0" marL="0" rtl="0" algn="l">
              <a:lnSpc>
                <a:spcPct val="90000"/>
              </a:lnSpc>
              <a:spcBef>
                <a:spcPts val="600"/>
              </a:spcBef>
              <a:spcAft>
                <a:spcPts val="0"/>
              </a:spcAft>
              <a:buSzPts val="1800"/>
              <a:buNone/>
            </a:pPr>
            <a:r>
              <a:t/>
            </a:r>
            <a:endParaRPr/>
          </a:p>
        </p:txBody>
      </p:sp>
      <p:sp>
        <p:nvSpPr>
          <p:cNvPr id="222" name="Google Shape;222;p5"/>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569415f78b_0_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BERT for Stock Market Sentiment Analysis</a:t>
            </a:r>
            <a:endParaRPr/>
          </a:p>
        </p:txBody>
      </p:sp>
      <p:sp>
        <p:nvSpPr>
          <p:cNvPr id="228" name="Google Shape;228;g1569415f78b_0_0"/>
          <p:cNvSpPr txBox="1"/>
          <p:nvPr>
            <p:ph idx="2" type="body"/>
          </p:nvPr>
        </p:nvSpPr>
        <p:spPr>
          <a:xfrm>
            <a:off x="687271" y="1616499"/>
            <a:ext cx="10709100" cy="3879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The main contribution of the paper</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Compared four popular NLP methods and found the most efficient and easy-to-use models to reduce workload.</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Discussed the accuracy of the target we chosen( industry index or single stock)</a:t>
            </a:r>
            <a:endParaRPr>
              <a:solidFill>
                <a:srgbClr val="2D3B45"/>
              </a:solidFill>
              <a:latin typeface="Arial"/>
              <a:ea typeface="Arial"/>
              <a:cs typeface="Arial"/>
              <a:sym typeface="Arial"/>
            </a:endParaRPr>
          </a:p>
          <a:p>
            <a:pPr indent="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Main methods used in the paper</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BERT model, Support Vector Machines, and Convolutional Neural Network.</a:t>
            </a:r>
            <a:endParaRPr>
              <a:solidFill>
                <a:srgbClr val="2D3B45"/>
              </a:solidFill>
              <a:latin typeface="Arial"/>
              <a:ea typeface="Arial"/>
              <a:cs typeface="Arial"/>
              <a:sym typeface="Arial"/>
            </a:endParaRPr>
          </a:p>
          <a:p>
            <a:pPr indent="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How this paper could help you with your project</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Introduced an advanced NLP model to improve the efficiency and accuracy of our analyze</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Shown the clear steps about how to apply a BERT based model for sentiment analysis</a:t>
            </a:r>
            <a:endParaRPr>
              <a:solidFill>
                <a:srgbClr val="2D3B45"/>
              </a:solidFill>
              <a:latin typeface="Arial"/>
              <a:ea typeface="Arial"/>
              <a:cs typeface="Arial"/>
              <a:sym typeface="Arial"/>
            </a:endParaRPr>
          </a:p>
          <a:p>
            <a:pPr indent="-114300" lvl="0" marL="228600" rtl="0" algn="l">
              <a:lnSpc>
                <a:spcPct val="90000"/>
              </a:lnSpc>
              <a:spcBef>
                <a:spcPts val="600"/>
              </a:spcBef>
              <a:spcAft>
                <a:spcPts val="0"/>
              </a:spcAft>
              <a:buSzPts val="1800"/>
              <a:buNone/>
            </a:pPr>
            <a:r>
              <a:t/>
            </a:r>
            <a:endParaRPr/>
          </a:p>
        </p:txBody>
      </p:sp>
      <p:sp>
        <p:nvSpPr>
          <p:cNvPr id="229" name="Google Shape;229;g1569415f78b_0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594f07481d_0_0"/>
          <p:cNvSpPr txBox="1"/>
          <p:nvPr>
            <p:ph type="title"/>
          </p:nvPr>
        </p:nvSpPr>
        <p:spPr>
          <a:xfrm>
            <a:off x="646350" y="365123"/>
            <a:ext cx="10709100" cy="14109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Deep Learning-based Research on Public Opinion Risk</a:t>
            </a:r>
            <a:endParaRPr/>
          </a:p>
          <a:p>
            <a:pPr indent="0" lvl="0" marL="0" rtl="0" algn="l">
              <a:spcBef>
                <a:spcPts val="0"/>
              </a:spcBef>
              <a:spcAft>
                <a:spcPts val="0"/>
              </a:spcAft>
              <a:buNone/>
            </a:pPr>
            <a:r>
              <a:rPr lang="en-US"/>
              <a:t>in Diversified Financial Industries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6" name="Google Shape;236;g1594f07481d_0_0"/>
          <p:cNvSpPr txBox="1"/>
          <p:nvPr>
            <p:ph idx="2" type="body"/>
          </p:nvPr>
        </p:nvSpPr>
        <p:spPr>
          <a:xfrm>
            <a:off x="644771" y="2202874"/>
            <a:ext cx="10709100" cy="3879300"/>
          </a:xfrm>
          <a:prstGeom prst="rect">
            <a:avLst/>
          </a:prstGeom>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Title: </a:t>
            </a:r>
            <a:r>
              <a:rPr lang="en-US">
                <a:solidFill>
                  <a:srgbClr val="3D3D3D"/>
                </a:solidFill>
                <a:latin typeface="Arial"/>
                <a:ea typeface="Arial"/>
                <a:cs typeface="Arial"/>
                <a:sym typeface="Arial"/>
              </a:rPr>
              <a:t>Deep Learning-based Research on Public Opinion Risk in Diversified Financial Industries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Authors: </a:t>
            </a:r>
            <a:r>
              <a:rPr lang="en-US">
                <a:solidFill>
                  <a:srgbClr val="3D3D3D"/>
                </a:solidFill>
                <a:latin typeface="Arial"/>
                <a:ea typeface="Arial"/>
                <a:cs typeface="Arial"/>
                <a:sym typeface="Arial"/>
              </a:rPr>
              <a:t>Yushan Du	</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Source: </a:t>
            </a:r>
            <a:r>
              <a:rPr lang="en-US">
                <a:solidFill>
                  <a:srgbClr val="3D3D3D"/>
                </a:solidFill>
                <a:latin typeface="Arial"/>
                <a:ea typeface="Arial"/>
                <a:cs typeface="Arial"/>
                <a:sym typeface="Arial"/>
              </a:rPr>
              <a:t>Dalian University of Foreign Languages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Publisher: </a:t>
            </a:r>
            <a:r>
              <a:rPr lang="en-US">
                <a:solidFill>
                  <a:srgbClr val="3D3D3D"/>
                </a:solidFill>
                <a:latin typeface="Arial"/>
                <a:ea typeface="Arial"/>
                <a:cs typeface="Arial"/>
                <a:sym typeface="Arial"/>
              </a:rPr>
              <a:t>CNKI</a:t>
            </a:r>
            <a:endParaRPr>
              <a:solidFill>
                <a:srgbClr val="3D3D3D"/>
              </a:solidFill>
              <a:latin typeface="Arial"/>
              <a:ea typeface="Arial"/>
              <a:cs typeface="Arial"/>
              <a:sym typeface="Arial"/>
            </a:endParaRPr>
          </a:p>
          <a:p>
            <a:pPr indent="0" lvl="0" marL="0" rtl="0" algn="l">
              <a:lnSpc>
                <a:spcPct val="115000"/>
              </a:lnSpc>
              <a:spcBef>
                <a:spcPts val="600"/>
              </a:spcBef>
              <a:spcAft>
                <a:spcPts val="600"/>
              </a:spcAft>
              <a:buNone/>
            </a:pPr>
            <a:r>
              <a:rPr b="1" lang="en-US">
                <a:solidFill>
                  <a:srgbClr val="3D3D3D"/>
                </a:solidFill>
                <a:latin typeface="Arial"/>
                <a:ea typeface="Arial"/>
                <a:cs typeface="Arial"/>
                <a:sym typeface="Arial"/>
              </a:rPr>
              <a:t>Year: </a:t>
            </a:r>
            <a:r>
              <a:rPr lang="en-US">
                <a:solidFill>
                  <a:srgbClr val="3D3D3D"/>
                </a:solidFill>
                <a:latin typeface="Arial"/>
                <a:ea typeface="Arial"/>
                <a:cs typeface="Arial"/>
                <a:sym typeface="Arial"/>
              </a:rPr>
              <a:t>2022</a:t>
            </a:r>
            <a:endParaRPr/>
          </a:p>
        </p:txBody>
      </p:sp>
      <p:sp>
        <p:nvSpPr>
          <p:cNvPr id="237" name="Google Shape;237;g1594f07481d_0_0"/>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594f07481d_0_8"/>
          <p:cNvSpPr txBox="1"/>
          <p:nvPr>
            <p:ph type="title"/>
          </p:nvPr>
        </p:nvSpPr>
        <p:spPr>
          <a:xfrm>
            <a:off x="646359" y="365127"/>
            <a:ext cx="10709100" cy="7347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Deep Learning-based Research on Public Opinion Risk</a:t>
            </a:r>
            <a:endParaRPr/>
          </a:p>
          <a:p>
            <a:pPr indent="0" lvl="0" marL="0" rtl="0" algn="l">
              <a:spcBef>
                <a:spcPts val="0"/>
              </a:spcBef>
              <a:spcAft>
                <a:spcPts val="0"/>
              </a:spcAft>
              <a:buNone/>
            </a:pPr>
            <a:r>
              <a:rPr lang="en-US"/>
              <a:t>in Diversified Financial Industries</a:t>
            </a:r>
            <a:endParaRPr/>
          </a:p>
        </p:txBody>
      </p:sp>
      <p:sp>
        <p:nvSpPr>
          <p:cNvPr id="244" name="Google Shape;244;g1594f07481d_0_8"/>
          <p:cNvSpPr txBox="1"/>
          <p:nvPr>
            <p:ph idx="2" type="body"/>
          </p:nvPr>
        </p:nvSpPr>
        <p:spPr>
          <a:xfrm>
            <a:off x="644771" y="2202874"/>
            <a:ext cx="10709100" cy="3879300"/>
          </a:xfrm>
          <a:prstGeom prst="rect">
            <a:avLst/>
          </a:prstGeom>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The main contribution of the paper</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Focus on social media comments of stocks</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Implied several BERT models and advanced Bi-LSTM model, then compared the performance</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Constructed useful factors, like Popularity Index, Sentiment Comprehensive score</a:t>
            </a:r>
            <a:endParaRPr>
              <a:solidFill>
                <a:srgbClr val="2D3B45"/>
              </a:solidFill>
              <a:latin typeface="Arial"/>
              <a:ea typeface="Arial"/>
              <a:cs typeface="Arial"/>
              <a:sym typeface="Arial"/>
            </a:endParaRPr>
          </a:p>
          <a:p>
            <a:pPr indent="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Main methods used in the paper</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Bi-LSTM, BERT, RoBERTa, RoFormer</a:t>
            </a:r>
            <a:endParaRPr>
              <a:solidFill>
                <a:srgbClr val="2D3B45"/>
              </a:solidFill>
              <a:latin typeface="Arial"/>
              <a:ea typeface="Arial"/>
              <a:cs typeface="Arial"/>
              <a:sym typeface="Arial"/>
            </a:endParaRPr>
          </a:p>
          <a:p>
            <a:pPr indent="0" lvl="0" marL="0" rtl="0" algn="l">
              <a:lnSpc>
                <a:spcPct val="115000"/>
              </a:lnSpc>
              <a:spcBef>
                <a:spcPts val="600"/>
              </a:spcBef>
              <a:spcAft>
                <a:spcPts val="0"/>
              </a:spcAft>
              <a:buNone/>
            </a:pPr>
            <a:r>
              <a:rPr lang="en-US" sz="1650">
                <a:solidFill>
                  <a:srgbClr val="903163"/>
                </a:solidFill>
                <a:latin typeface="Arial"/>
                <a:ea typeface="Arial"/>
                <a:cs typeface="Arial"/>
                <a:sym typeface="Arial"/>
              </a:rPr>
              <a:t>•</a:t>
            </a:r>
            <a:r>
              <a:rPr lang="en-US">
                <a:solidFill>
                  <a:srgbClr val="2D3B45"/>
                </a:solidFill>
                <a:latin typeface="Arial"/>
                <a:ea typeface="Arial"/>
                <a:cs typeface="Arial"/>
                <a:sym typeface="Arial"/>
              </a:rPr>
              <a:t>How this paper could help you with your project</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Gives us more detail about how to build model in many aspects, like factors, model parameters</a:t>
            </a:r>
            <a:endParaRPr>
              <a:solidFill>
                <a:srgbClr val="2D3B45"/>
              </a:solidFill>
              <a:latin typeface="Arial"/>
              <a:ea typeface="Arial"/>
              <a:cs typeface="Arial"/>
              <a:sym typeface="Arial"/>
            </a:endParaRPr>
          </a:p>
          <a:p>
            <a:pPr indent="457200" lvl="0" marL="0" rtl="0" algn="l">
              <a:lnSpc>
                <a:spcPct val="115000"/>
              </a:lnSpc>
              <a:spcBef>
                <a:spcPts val="600"/>
              </a:spcBef>
              <a:spcAft>
                <a:spcPts val="60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Shows different way to measure market sentiment </a:t>
            </a:r>
            <a:endParaRPr/>
          </a:p>
        </p:txBody>
      </p:sp>
      <p:sp>
        <p:nvSpPr>
          <p:cNvPr id="245" name="Google Shape;245;g1594f07481d_0_8"/>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56caf4a219_0_7"/>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Agenda</a:t>
            </a:r>
            <a:endParaRPr/>
          </a:p>
        </p:txBody>
      </p:sp>
      <p:sp>
        <p:nvSpPr>
          <p:cNvPr id="152" name="Google Shape;152;g156caf4a219_0_7"/>
          <p:cNvSpPr txBox="1"/>
          <p:nvPr>
            <p:ph idx="1" type="body"/>
          </p:nvPr>
        </p:nvSpPr>
        <p:spPr>
          <a:xfrm>
            <a:off x="644775" y="1040678"/>
            <a:ext cx="10709100" cy="365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2000"/>
              <a:buNone/>
            </a:pPr>
            <a:r>
              <a:rPr lang="en-US"/>
              <a:t>Chooser Option</a:t>
            </a:r>
            <a:endParaRPr/>
          </a:p>
        </p:txBody>
      </p:sp>
      <p:sp>
        <p:nvSpPr>
          <p:cNvPr id="153" name="Google Shape;153;g156caf4a219_0_7"/>
          <p:cNvSpPr txBox="1"/>
          <p:nvPr>
            <p:ph idx="2" type="body"/>
          </p:nvPr>
        </p:nvSpPr>
        <p:spPr>
          <a:xfrm>
            <a:off x="644775" y="1710575"/>
            <a:ext cx="10709100" cy="43716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lang="en-US"/>
              <a:t>The purpose of this analysis is to study chooser option and their application. </a:t>
            </a:r>
            <a:endParaRPr/>
          </a:p>
          <a:p>
            <a:pPr indent="0" lvl="0" marL="0" rtl="0" algn="l">
              <a:spcBef>
                <a:spcPts val="0"/>
              </a:spcBef>
              <a:spcAft>
                <a:spcPts val="0"/>
              </a:spcAft>
              <a:buSzPts val="1800"/>
              <a:buNone/>
            </a:pPr>
            <a:r>
              <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How to price a chooser option? </a:t>
            </a:r>
            <a:endParaRPr/>
          </a:p>
          <a:p>
            <a:pPr indent="-342900" lvl="1" marL="914400" rtl="0" algn="l">
              <a:spcBef>
                <a:spcPts val="0"/>
              </a:spcBef>
              <a:spcAft>
                <a:spcPts val="0"/>
              </a:spcAft>
              <a:buSzPts val="1800"/>
              <a:buChar char="-"/>
            </a:pPr>
            <a:r>
              <a:rPr lang="en-US"/>
              <a:t>Closed-form solution</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Simulate stock price with jumps</a:t>
            </a:r>
            <a:endParaRPr/>
          </a:p>
          <a:p>
            <a:pPr indent="-342900" lvl="1" marL="914400" rtl="0" algn="l">
              <a:spcBef>
                <a:spcPts val="0"/>
              </a:spcBef>
              <a:spcAft>
                <a:spcPts val="0"/>
              </a:spcAft>
              <a:buSzPts val="1800"/>
              <a:buChar char="-"/>
            </a:pPr>
            <a:r>
              <a:rPr lang="en-US"/>
              <a:t>Does the chooser option offer protection from extreme market jumps?</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US"/>
              <a:t>Utilize Natural Language Processing (NLP) to determine market sentiment. This could be an </a:t>
            </a:r>
            <a:r>
              <a:rPr lang="en-US"/>
              <a:t>intelligent</a:t>
            </a:r>
            <a:r>
              <a:rPr lang="en-US"/>
              <a:t> method to calibrate Jump-Diffusion</a:t>
            </a:r>
            <a:endParaRPr/>
          </a:p>
        </p:txBody>
      </p:sp>
      <p:sp>
        <p:nvSpPr>
          <p:cNvPr id="154" name="Google Shape;154;g156caf4a219_0_7"/>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569415f78b_0_7"/>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Chooser Options </a:t>
            </a:r>
            <a:endParaRPr/>
          </a:p>
        </p:txBody>
      </p:sp>
      <p:sp>
        <p:nvSpPr>
          <p:cNvPr id="160" name="Google Shape;160;g1569415f78b_0_7"/>
          <p:cNvSpPr txBox="1"/>
          <p:nvPr>
            <p:ph idx="2" type="body"/>
          </p:nvPr>
        </p:nvSpPr>
        <p:spPr>
          <a:xfrm>
            <a:off x="644775" y="1495000"/>
            <a:ext cx="10709100" cy="458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Title: </a:t>
            </a:r>
            <a:r>
              <a:rPr lang="en-US">
                <a:solidFill>
                  <a:srgbClr val="3D3D3D"/>
                </a:solidFill>
                <a:latin typeface="Arial"/>
                <a:ea typeface="Arial"/>
                <a:cs typeface="Arial"/>
                <a:sym typeface="Arial"/>
              </a:rPr>
              <a:t>EXOTIC OPTIONS: A CHOOSER OPTION AND ITS PRICING</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Authors: </a:t>
            </a:r>
            <a:r>
              <a:rPr lang="en-US">
                <a:solidFill>
                  <a:srgbClr val="3D3D3D"/>
                </a:solidFill>
                <a:latin typeface="Arial"/>
                <a:ea typeface="Arial"/>
                <a:cs typeface="Arial"/>
                <a:sym typeface="Arial"/>
              </a:rPr>
              <a:t>Raimonda Martinkutė-Kaulienė</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Source: </a:t>
            </a:r>
            <a:endParaRPr b="1">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000000"/>
                </a:solidFill>
                <a:latin typeface="Arial"/>
                <a:ea typeface="Arial"/>
                <a:cs typeface="Arial"/>
                <a:sym typeface="Arial"/>
              </a:rPr>
              <a:t>Business, ManageMent and education</a:t>
            </a:r>
            <a:endParaRPr>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000000"/>
                </a:solidFill>
                <a:latin typeface="Arial"/>
                <a:ea typeface="Arial"/>
                <a:cs typeface="Arial"/>
                <a:sym typeface="Arial"/>
              </a:rPr>
              <a:t>ISSN 2029-7491 print / ISSN 2029-6169 online</a:t>
            </a:r>
            <a:endParaRPr>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000000"/>
                </a:solidFill>
                <a:latin typeface="Arial"/>
                <a:ea typeface="Arial"/>
                <a:cs typeface="Arial"/>
                <a:sym typeface="Arial"/>
              </a:rPr>
              <a:t>2012, 10(2): 289–301 doi:10.3846/bme.2012.20</a:t>
            </a:r>
            <a:endParaRPr>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Publisher: </a:t>
            </a:r>
            <a:r>
              <a:rPr lang="en-US">
                <a:solidFill>
                  <a:srgbClr val="3D3D3D"/>
                </a:solidFill>
                <a:latin typeface="Arial"/>
                <a:ea typeface="Arial"/>
                <a:cs typeface="Arial"/>
                <a:sym typeface="Arial"/>
              </a:rPr>
              <a:t>Vilnius Gediminas Technical University</a:t>
            </a:r>
            <a:endParaRPr>
              <a:solidFill>
                <a:srgbClr val="3D3D3D"/>
              </a:solidFill>
              <a:latin typeface="Arial"/>
              <a:ea typeface="Arial"/>
              <a:cs typeface="Arial"/>
              <a:sym typeface="Arial"/>
            </a:endParaRPr>
          </a:p>
          <a:p>
            <a:pPr indent="0" lvl="0" marL="0" rtl="0" algn="l">
              <a:lnSpc>
                <a:spcPct val="115000"/>
              </a:lnSpc>
              <a:spcBef>
                <a:spcPts val="600"/>
              </a:spcBef>
              <a:spcAft>
                <a:spcPts val="600"/>
              </a:spcAft>
              <a:buNone/>
            </a:pPr>
            <a:r>
              <a:rPr b="1" lang="en-US">
                <a:solidFill>
                  <a:srgbClr val="3D3D3D"/>
                </a:solidFill>
                <a:latin typeface="Arial"/>
                <a:ea typeface="Arial"/>
                <a:cs typeface="Arial"/>
                <a:sym typeface="Arial"/>
              </a:rPr>
              <a:t>Year: </a:t>
            </a:r>
            <a:r>
              <a:rPr lang="en-US">
                <a:solidFill>
                  <a:srgbClr val="3D3D3D"/>
                </a:solidFill>
                <a:latin typeface="Arial"/>
                <a:ea typeface="Arial"/>
                <a:cs typeface="Arial"/>
                <a:sym typeface="Arial"/>
              </a:rPr>
              <a:t>2012</a:t>
            </a:r>
            <a:endParaRPr/>
          </a:p>
        </p:txBody>
      </p:sp>
      <p:sp>
        <p:nvSpPr>
          <p:cNvPr id="161" name="Google Shape;161;g1569415f78b_0_7"/>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571640d4cf_1_5"/>
          <p:cNvSpPr txBox="1"/>
          <p:nvPr>
            <p:ph type="title"/>
          </p:nvPr>
        </p:nvSpPr>
        <p:spPr>
          <a:xfrm>
            <a:off x="646359" y="365127"/>
            <a:ext cx="10709100" cy="734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Saira Condensed SemiBold"/>
              <a:buNone/>
            </a:pPr>
            <a:r>
              <a:rPr lang="en-US"/>
              <a:t>Chooser Options</a:t>
            </a:r>
            <a:endParaRPr/>
          </a:p>
        </p:txBody>
      </p:sp>
      <p:sp>
        <p:nvSpPr>
          <p:cNvPr id="168" name="Google Shape;168;g1571640d4cf_1_5"/>
          <p:cNvSpPr txBox="1"/>
          <p:nvPr>
            <p:ph idx="2" type="body"/>
          </p:nvPr>
        </p:nvSpPr>
        <p:spPr>
          <a:xfrm>
            <a:off x="644775" y="1530600"/>
            <a:ext cx="10709100" cy="455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Content:</a:t>
            </a:r>
            <a:endParaRPr/>
          </a:p>
          <a:p>
            <a:pPr indent="-342900" lvl="0" marL="457200" rtl="0" algn="l">
              <a:spcBef>
                <a:spcPts val="1000"/>
              </a:spcBef>
              <a:spcAft>
                <a:spcPts val="0"/>
              </a:spcAft>
              <a:buSzPts val="1800"/>
              <a:buChar char="▪"/>
            </a:pPr>
            <a:r>
              <a:rPr lang="en-US"/>
              <a:t>Introduced the characteristics of the chooser option and performed a mathematical method of pricing the chooser options.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Talked about the main factor that will affect the price of the chooser option</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Gave an example of how to evaluate the P&amp;L of the chooser option on a single stock.</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We can take advantage of the closed form solution of the chooser option that have already been derived by the author and use it in our portfolio risk management from both seller side and buyer side.</a:t>
            </a:r>
            <a:endParaRPr/>
          </a:p>
        </p:txBody>
      </p:sp>
      <p:sp>
        <p:nvSpPr>
          <p:cNvPr id="169" name="Google Shape;169;g1571640d4cf_1_5"/>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59785e9fbf_2_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Delta and Gamma for </a:t>
            </a:r>
            <a:r>
              <a:rPr lang="en-US"/>
              <a:t>Chooser Options </a:t>
            </a:r>
            <a:endParaRPr/>
          </a:p>
        </p:txBody>
      </p:sp>
      <p:sp>
        <p:nvSpPr>
          <p:cNvPr id="175" name="Google Shape;175;g159785e9fbf_2_0"/>
          <p:cNvSpPr txBox="1"/>
          <p:nvPr>
            <p:ph idx="2" type="body"/>
          </p:nvPr>
        </p:nvSpPr>
        <p:spPr>
          <a:xfrm>
            <a:off x="644775" y="1495000"/>
            <a:ext cx="5532900" cy="458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Title: </a:t>
            </a:r>
            <a:r>
              <a:rPr lang="en-US">
                <a:solidFill>
                  <a:srgbClr val="000000"/>
                </a:solidFill>
                <a:latin typeface="Arial"/>
                <a:ea typeface="Arial"/>
                <a:cs typeface="Arial"/>
                <a:sym typeface="Arial"/>
              </a:rPr>
              <a:t>Delta and Gamma for Chooser Options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Authors:  </a:t>
            </a:r>
            <a:r>
              <a:rPr lang="en-US">
                <a:solidFill>
                  <a:srgbClr val="000000"/>
                </a:solidFill>
                <a:latin typeface="Arial"/>
                <a:ea typeface="Arial"/>
                <a:cs typeface="Arial"/>
                <a:sym typeface="Arial"/>
              </a:rPr>
              <a:t>Ďurica M, Švábová L.</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Source: </a:t>
            </a:r>
            <a:r>
              <a:rPr lang="en-US">
                <a:solidFill>
                  <a:srgbClr val="000000"/>
                </a:solidFill>
                <a:latin typeface="Arial"/>
                <a:ea typeface="Arial"/>
                <a:cs typeface="Arial"/>
                <a:sym typeface="Arial"/>
              </a:rPr>
              <a:t>AMSE</a:t>
            </a:r>
            <a:endParaRPr b="1">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Publisher: </a:t>
            </a:r>
            <a:r>
              <a:rPr lang="en-US">
                <a:solidFill>
                  <a:srgbClr val="000000"/>
                </a:solidFill>
                <a:latin typeface="Arial"/>
                <a:ea typeface="Arial"/>
                <a:cs typeface="Arial"/>
                <a:sym typeface="Arial"/>
              </a:rPr>
              <a:t>International Scientific Conference Applications of Mathematics and Statistics in Economics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b="1">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Year: </a:t>
            </a:r>
            <a:r>
              <a:rPr lang="en-US">
                <a:solidFill>
                  <a:srgbClr val="3D3D3D"/>
                </a:solidFill>
                <a:latin typeface="Arial"/>
                <a:ea typeface="Arial"/>
                <a:cs typeface="Arial"/>
                <a:sym typeface="Arial"/>
              </a:rPr>
              <a:t>January </a:t>
            </a:r>
            <a:r>
              <a:rPr lang="en-US">
                <a:solidFill>
                  <a:srgbClr val="3D3D3D"/>
                </a:solidFill>
                <a:latin typeface="Arial"/>
                <a:ea typeface="Arial"/>
                <a:cs typeface="Arial"/>
                <a:sym typeface="Arial"/>
              </a:rPr>
              <a:t>2014</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0" lvl="0" marL="0" rtl="0" algn="l">
              <a:lnSpc>
                <a:spcPct val="115000"/>
              </a:lnSpc>
              <a:spcBef>
                <a:spcPts val="600"/>
              </a:spcBef>
              <a:spcAft>
                <a:spcPts val="600"/>
              </a:spcAft>
              <a:buNone/>
            </a:pPr>
            <a:r>
              <a:t/>
            </a:r>
            <a:endParaRPr i="1">
              <a:solidFill>
                <a:srgbClr val="3D3D3D"/>
              </a:solidFill>
              <a:latin typeface="Arial"/>
              <a:ea typeface="Arial"/>
              <a:cs typeface="Arial"/>
              <a:sym typeface="Arial"/>
            </a:endParaRPr>
          </a:p>
        </p:txBody>
      </p:sp>
      <p:sp>
        <p:nvSpPr>
          <p:cNvPr id="176" name="Google Shape;176;g159785e9fbf_2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7" name="Google Shape;177;g159785e9fbf_2_0"/>
          <p:cNvPicPr preferRelativeResize="0"/>
          <p:nvPr/>
        </p:nvPicPr>
        <p:blipFill>
          <a:blip r:embed="rId3">
            <a:alphaModFix/>
          </a:blip>
          <a:stretch>
            <a:fillRect/>
          </a:stretch>
        </p:blipFill>
        <p:spPr>
          <a:xfrm>
            <a:off x="6177675" y="2724425"/>
            <a:ext cx="5478300" cy="3357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59785e9fbf_3_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Delta and Gamma for Chooser Options </a:t>
            </a:r>
            <a:endParaRPr/>
          </a:p>
        </p:txBody>
      </p:sp>
      <p:sp>
        <p:nvSpPr>
          <p:cNvPr id="183" name="Google Shape;183;g159785e9fbf_3_0"/>
          <p:cNvSpPr txBox="1"/>
          <p:nvPr>
            <p:ph idx="2" type="body"/>
          </p:nvPr>
        </p:nvSpPr>
        <p:spPr>
          <a:xfrm>
            <a:off x="644775" y="1495000"/>
            <a:ext cx="10709100" cy="458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Key Takeaways: </a:t>
            </a:r>
            <a:endParaRPr b="1">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b="1">
              <a:solidFill>
                <a:srgbClr val="3D3D3D"/>
              </a:solidFill>
              <a:latin typeface="Arial"/>
              <a:ea typeface="Arial"/>
              <a:cs typeface="Arial"/>
              <a:sym typeface="Arial"/>
            </a:endParaRPr>
          </a:p>
          <a:p>
            <a:pPr indent="-342900" lvl="0" marL="457200" rtl="0" algn="l">
              <a:lnSpc>
                <a:spcPct val="115000"/>
              </a:lnSpc>
              <a:spcBef>
                <a:spcPts val="600"/>
              </a:spcBef>
              <a:spcAft>
                <a:spcPts val="0"/>
              </a:spcAft>
              <a:buClr>
                <a:srgbClr val="3D3D3D"/>
              </a:buClr>
              <a:buSzPts val="1800"/>
              <a:buFont typeface="Arial"/>
              <a:buChar char="▪"/>
            </a:pPr>
            <a:r>
              <a:rPr lang="en-US">
                <a:solidFill>
                  <a:srgbClr val="3D3D3D"/>
                </a:solidFill>
                <a:latin typeface="Arial"/>
                <a:ea typeface="Arial"/>
                <a:cs typeface="Arial"/>
                <a:sym typeface="Arial"/>
              </a:rPr>
              <a:t>Paper defines option greeks for chooser option (</a:t>
            </a:r>
            <a:r>
              <a:rPr lang="en-US">
                <a:solidFill>
                  <a:srgbClr val="3D3D3D"/>
                </a:solidFill>
                <a:latin typeface="Arial"/>
                <a:ea typeface="Arial"/>
                <a:cs typeface="Arial"/>
                <a:sym typeface="Arial"/>
              </a:rPr>
              <a:t>Delta &amp; Gamma)</a:t>
            </a:r>
            <a:endParaRPr>
              <a:solidFill>
                <a:srgbClr val="3D3D3D"/>
              </a:solidFill>
              <a:latin typeface="Arial"/>
              <a:ea typeface="Arial"/>
              <a:cs typeface="Arial"/>
              <a:sym typeface="Arial"/>
            </a:endParaRPr>
          </a:p>
          <a:p>
            <a:pPr indent="0" lvl="0" marL="45720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342900" lvl="0" marL="457200" rtl="0" algn="l">
              <a:lnSpc>
                <a:spcPct val="115000"/>
              </a:lnSpc>
              <a:spcBef>
                <a:spcPts val="600"/>
              </a:spcBef>
              <a:spcAft>
                <a:spcPts val="0"/>
              </a:spcAft>
              <a:buClr>
                <a:srgbClr val="3D3D3D"/>
              </a:buClr>
              <a:buSzPts val="1800"/>
              <a:buFont typeface="Arial"/>
              <a:buChar char="▪"/>
            </a:pPr>
            <a:r>
              <a:rPr lang="en-US">
                <a:solidFill>
                  <a:srgbClr val="3D3D3D"/>
                </a:solidFill>
                <a:latin typeface="Arial"/>
                <a:ea typeface="Arial"/>
                <a:cs typeface="Arial"/>
                <a:sym typeface="Arial"/>
              </a:rPr>
              <a:t>Delta can be used to dynamically hedge chooser option</a:t>
            </a:r>
            <a:endParaRPr>
              <a:solidFill>
                <a:srgbClr val="3D3D3D"/>
              </a:solidFill>
              <a:latin typeface="Arial"/>
              <a:ea typeface="Arial"/>
              <a:cs typeface="Arial"/>
              <a:sym typeface="Arial"/>
            </a:endParaRPr>
          </a:p>
          <a:p>
            <a:pPr indent="0" lvl="0" marL="457200" rtl="0" algn="l">
              <a:lnSpc>
                <a:spcPct val="115000"/>
              </a:lnSpc>
              <a:spcBef>
                <a:spcPts val="600"/>
              </a:spcBef>
              <a:spcAft>
                <a:spcPts val="0"/>
              </a:spcAft>
              <a:buNone/>
            </a:pPr>
            <a:r>
              <a:t/>
            </a:r>
            <a:endParaRPr sz="400">
              <a:solidFill>
                <a:srgbClr val="3D3D3D"/>
              </a:solidFill>
              <a:latin typeface="Arial"/>
              <a:ea typeface="Arial"/>
              <a:cs typeface="Arial"/>
              <a:sym typeface="Arial"/>
            </a:endParaRPr>
          </a:p>
          <a:p>
            <a:pPr indent="-342900" lvl="1" marL="914400" rtl="0" algn="l">
              <a:lnSpc>
                <a:spcPct val="115000"/>
              </a:lnSpc>
              <a:spcBef>
                <a:spcPts val="600"/>
              </a:spcBef>
              <a:spcAft>
                <a:spcPts val="0"/>
              </a:spcAft>
              <a:buClr>
                <a:srgbClr val="3D3D3D"/>
              </a:buClr>
              <a:buSzPts val="1800"/>
              <a:buFont typeface="Arial"/>
              <a:buChar char="-"/>
            </a:pPr>
            <a:r>
              <a:rPr lang="en-US">
                <a:solidFill>
                  <a:srgbClr val="3D3D3D"/>
                </a:solidFill>
                <a:latin typeface="Arial"/>
                <a:ea typeface="Arial"/>
                <a:cs typeface="Arial"/>
                <a:sym typeface="Arial"/>
              </a:rPr>
              <a:t>Increasing the rebalancing periods (180 days to 1 day) will minimize the risk from the underlying asset</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3D3D3D"/>
                </a:solidFill>
                <a:latin typeface="Arial"/>
                <a:ea typeface="Arial"/>
                <a:cs typeface="Arial"/>
                <a:sym typeface="Arial"/>
              </a:rPr>
              <a:t>	This paper gives us a way to implement hedging strategy (delta neutral &amp; gamma neutral).</a:t>
            </a:r>
            <a:endParaRPr>
              <a:solidFill>
                <a:srgbClr val="3D3D3D"/>
              </a:solidFill>
              <a:latin typeface="Arial"/>
              <a:ea typeface="Arial"/>
              <a:cs typeface="Arial"/>
              <a:sym typeface="Arial"/>
            </a:endParaRPr>
          </a:p>
          <a:p>
            <a:pPr indent="0" lvl="0" marL="91440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0" lvl="0" marL="0" rtl="0" algn="l">
              <a:lnSpc>
                <a:spcPct val="115000"/>
              </a:lnSpc>
              <a:spcBef>
                <a:spcPts val="600"/>
              </a:spcBef>
              <a:spcAft>
                <a:spcPts val="600"/>
              </a:spcAft>
              <a:buNone/>
            </a:pPr>
            <a:r>
              <a:t/>
            </a:r>
            <a:endParaRPr>
              <a:solidFill>
                <a:srgbClr val="3D3D3D"/>
              </a:solidFill>
              <a:latin typeface="Arial"/>
              <a:ea typeface="Arial"/>
              <a:cs typeface="Arial"/>
              <a:sym typeface="Arial"/>
            </a:endParaRPr>
          </a:p>
        </p:txBody>
      </p:sp>
      <p:sp>
        <p:nvSpPr>
          <p:cNvPr id="184" name="Google Shape;184;g159785e9fbf_3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56caf4a219_0_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Autofit/>
          </a:bodyPr>
          <a:lstStyle/>
          <a:p>
            <a:pPr indent="-114300" lvl="0" marL="228600" rtl="0" algn="l">
              <a:spcBef>
                <a:spcPts val="0"/>
              </a:spcBef>
              <a:spcAft>
                <a:spcPts val="0"/>
              </a:spcAft>
              <a:buClr>
                <a:srgbClr val="000000"/>
              </a:buClr>
              <a:buSzPts val="1800"/>
              <a:buFont typeface="Arial"/>
              <a:buNone/>
            </a:pPr>
            <a:r>
              <a:rPr b="0" lang="en-US">
                <a:latin typeface="IBM Plex Sans"/>
                <a:ea typeface="IBM Plex Sans"/>
                <a:cs typeface="IBM Plex Sans"/>
                <a:sym typeface="IBM Plex Sans"/>
              </a:rPr>
              <a:t>Option Pricing When Underlying Stock Returns are Discontinuous</a:t>
            </a:r>
            <a:endParaRPr/>
          </a:p>
        </p:txBody>
      </p:sp>
      <p:sp>
        <p:nvSpPr>
          <p:cNvPr id="190" name="Google Shape;190;g156caf4a219_0_0"/>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b="1" lang="en-US"/>
              <a:t>Title:</a:t>
            </a:r>
            <a:r>
              <a:rPr lang="en-US"/>
              <a:t> Option Pricing When Underlying Stock Returns are Discontinuous</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Authors:</a:t>
            </a:r>
            <a:r>
              <a:rPr lang="en-US"/>
              <a:t> Robert C. Merton</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Source:</a:t>
            </a:r>
            <a:r>
              <a:rPr lang="en-US"/>
              <a:t> Journal of Financial Economics </a:t>
            </a:r>
            <a:endParaRPr sz="2400"/>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Publisher:</a:t>
            </a:r>
            <a:r>
              <a:rPr lang="en-US"/>
              <a:t> North-Holland Publishing Company </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Year:</a:t>
            </a:r>
            <a:r>
              <a:rPr lang="en-US"/>
              <a:t>  1976</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t/>
            </a:r>
            <a:endParaRPr/>
          </a:p>
        </p:txBody>
      </p:sp>
      <p:sp>
        <p:nvSpPr>
          <p:cNvPr id="191" name="Google Shape;191;g156caf4a219_0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2" name="Google Shape;192;g156caf4a219_0_0"/>
          <p:cNvPicPr preferRelativeResize="0"/>
          <p:nvPr/>
        </p:nvPicPr>
        <p:blipFill>
          <a:blip r:embed="rId3">
            <a:alphaModFix/>
          </a:blip>
          <a:stretch>
            <a:fillRect/>
          </a:stretch>
        </p:blipFill>
        <p:spPr>
          <a:xfrm>
            <a:off x="6108850" y="2907650"/>
            <a:ext cx="4998024" cy="2955200"/>
          </a:xfrm>
          <a:prstGeom prst="rect">
            <a:avLst/>
          </a:prstGeom>
          <a:noFill/>
          <a:ln>
            <a:noFill/>
          </a:ln>
        </p:spPr>
      </p:pic>
      <p:pic>
        <p:nvPicPr>
          <p:cNvPr id="193" name="Google Shape;193;g156caf4a219_0_0"/>
          <p:cNvPicPr preferRelativeResize="0"/>
          <p:nvPr/>
        </p:nvPicPr>
        <p:blipFill>
          <a:blip r:embed="rId4">
            <a:alphaModFix/>
          </a:blip>
          <a:stretch>
            <a:fillRect/>
          </a:stretch>
        </p:blipFill>
        <p:spPr>
          <a:xfrm>
            <a:off x="7083800" y="4079700"/>
            <a:ext cx="4686526" cy="219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56caf4a219_0_14"/>
          <p:cNvSpPr txBox="1"/>
          <p:nvPr>
            <p:ph type="title"/>
          </p:nvPr>
        </p:nvSpPr>
        <p:spPr>
          <a:xfrm>
            <a:off x="646351" y="365125"/>
            <a:ext cx="9457800" cy="734700"/>
          </a:xfrm>
          <a:prstGeom prst="rect">
            <a:avLst/>
          </a:prstGeom>
          <a:noFill/>
          <a:ln>
            <a:noFill/>
          </a:ln>
        </p:spPr>
        <p:txBody>
          <a:bodyPr anchorCtr="0" anchor="t" bIns="45700" lIns="91425" spcFirstLastPara="1" rIns="91425" wrap="square" tIns="45700">
            <a:noAutofit/>
          </a:bodyPr>
          <a:lstStyle/>
          <a:p>
            <a:pPr indent="-114300" lvl="0" marL="228600" rtl="0" algn="l">
              <a:spcBef>
                <a:spcPts val="0"/>
              </a:spcBef>
              <a:spcAft>
                <a:spcPts val="0"/>
              </a:spcAft>
              <a:buClr>
                <a:srgbClr val="000000"/>
              </a:buClr>
              <a:buSzPts val="1800"/>
              <a:buFont typeface="Arial"/>
              <a:buNone/>
            </a:pPr>
            <a:r>
              <a:rPr b="0" lang="en-US">
                <a:latin typeface="IBM Plex Sans"/>
                <a:ea typeface="IBM Plex Sans"/>
                <a:cs typeface="IBM Plex Sans"/>
                <a:sym typeface="IBM Plex Sans"/>
              </a:rPr>
              <a:t>Option Pricing When Underlying Stock Returns are Discontinuous</a:t>
            </a:r>
            <a:endParaRPr/>
          </a:p>
        </p:txBody>
      </p:sp>
      <p:sp>
        <p:nvSpPr>
          <p:cNvPr id="199" name="Google Shape;199;g156caf4a219_0_14"/>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lang="en-US"/>
              <a:t>Key takeaways from paper</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Challenges an assumption for Black-Scholes (1973)</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Proposes an </a:t>
            </a:r>
            <a:r>
              <a:rPr lang="en-US"/>
              <a:t>improvement</a:t>
            </a:r>
            <a:r>
              <a:rPr lang="en-US"/>
              <a:t> to Geometric Brownian Motion</a:t>
            </a:r>
            <a:endParaRPr/>
          </a:p>
          <a:p>
            <a:pPr indent="0" lvl="0" marL="457200" rtl="0" algn="l">
              <a:spcBef>
                <a:spcPts val="0"/>
              </a:spcBef>
              <a:spcAft>
                <a:spcPts val="0"/>
              </a:spcAft>
              <a:buNone/>
            </a:pPr>
            <a:r>
              <a:t/>
            </a:r>
            <a:endParaRPr sz="700"/>
          </a:p>
          <a:p>
            <a:pPr indent="-342900" lvl="1" marL="914400" rtl="0" algn="l">
              <a:spcBef>
                <a:spcPts val="0"/>
              </a:spcBef>
              <a:spcAft>
                <a:spcPts val="0"/>
              </a:spcAft>
              <a:buSzPts val="1800"/>
              <a:buChar char="-"/>
            </a:pPr>
            <a:r>
              <a:rPr lang="en-US"/>
              <a:t>This includes jump component, which  follows Poisson process</a:t>
            </a:r>
            <a:endParaRPr/>
          </a:p>
          <a:p>
            <a:pPr indent="0" lvl="0" marL="914400" rtl="0" algn="l">
              <a:spcBef>
                <a:spcPts val="0"/>
              </a:spcBef>
              <a:spcAft>
                <a:spcPts val="0"/>
              </a:spcAft>
              <a:buNone/>
            </a:pPr>
            <a:r>
              <a:t/>
            </a:r>
            <a:endParaRPr sz="800"/>
          </a:p>
          <a:p>
            <a:pPr indent="-342900" lvl="1" marL="914400" rtl="0" algn="l">
              <a:spcBef>
                <a:spcPts val="0"/>
              </a:spcBef>
              <a:spcAft>
                <a:spcPts val="0"/>
              </a:spcAft>
              <a:buSzPts val="1800"/>
              <a:buChar char="-"/>
            </a:pPr>
            <a:r>
              <a:rPr lang="en-US"/>
              <a:t>Goal is to model the sudden changes in prices due to new information</a:t>
            </a:r>
            <a:endParaRPr/>
          </a:p>
          <a:p>
            <a:pPr indent="0" lvl="0" marL="914400" rtl="0" algn="l">
              <a:spcBef>
                <a:spcPts val="0"/>
              </a:spcBef>
              <a:spcAft>
                <a:spcPts val="0"/>
              </a:spcAft>
              <a:buNone/>
            </a:pPr>
            <a:r>
              <a:t/>
            </a:r>
            <a:endParaRPr sz="800"/>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Later referred to as Merton’s Jump-Diffusion Model</a:t>
            </a:r>
            <a:endParaRPr/>
          </a:p>
        </p:txBody>
      </p:sp>
      <p:sp>
        <p:nvSpPr>
          <p:cNvPr id="200" name="Google Shape;200;g156caf4a219_0_14"/>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59489491ca_0_6"/>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Autofit/>
          </a:bodyPr>
          <a:lstStyle/>
          <a:p>
            <a:pPr indent="-114300" lvl="0" marL="228600" rtl="0" algn="l">
              <a:spcBef>
                <a:spcPts val="0"/>
              </a:spcBef>
              <a:spcAft>
                <a:spcPts val="0"/>
              </a:spcAft>
              <a:buClr>
                <a:srgbClr val="000000"/>
              </a:buClr>
              <a:buSzPts val="1800"/>
              <a:buFont typeface="Arial"/>
              <a:buNone/>
            </a:pPr>
            <a:r>
              <a:rPr b="0" lang="en-US">
                <a:latin typeface="IBM Plex Sans"/>
                <a:ea typeface="IBM Plex Sans"/>
                <a:cs typeface="IBM Plex Sans"/>
                <a:sym typeface="IBM Plex Sans"/>
              </a:rPr>
              <a:t>A Jump-Diffusion Model for Option Pricing</a:t>
            </a:r>
            <a:endParaRPr/>
          </a:p>
        </p:txBody>
      </p:sp>
      <p:sp>
        <p:nvSpPr>
          <p:cNvPr id="206" name="Google Shape;206;g159489491ca_0_6"/>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b="1" lang="en-US"/>
              <a:t>Title:</a:t>
            </a:r>
            <a:r>
              <a:rPr lang="en-US"/>
              <a:t> A Jump-Diffusion Model for Option Pricing</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Authors:</a:t>
            </a:r>
            <a:r>
              <a:rPr lang="en-US"/>
              <a:t> Steven G. Kou</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Source:</a:t>
            </a:r>
            <a:r>
              <a:rPr lang="en-US"/>
              <a:t> </a:t>
            </a:r>
            <a:r>
              <a:rPr lang="en-US"/>
              <a:t>Journal of Management Science</a:t>
            </a:r>
            <a:endParaRPr sz="2400"/>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Publisher:</a:t>
            </a:r>
            <a:r>
              <a:rPr lang="en-US"/>
              <a:t> INFORMS</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Year:</a:t>
            </a:r>
            <a:r>
              <a:rPr lang="en-US"/>
              <a:t>  2002</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t/>
            </a:r>
            <a:endParaRPr/>
          </a:p>
        </p:txBody>
      </p:sp>
      <p:sp>
        <p:nvSpPr>
          <p:cNvPr id="207" name="Google Shape;207;g159489491ca_0_6"/>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8" name="Google Shape;208;g159489491ca_0_6"/>
          <p:cNvPicPr preferRelativeResize="0"/>
          <p:nvPr/>
        </p:nvPicPr>
        <p:blipFill>
          <a:blip r:embed="rId3">
            <a:alphaModFix/>
          </a:blip>
          <a:stretch>
            <a:fillRect/>
          </a:stretch>
        </p:blipFill>
        <p:spPr>
          <a:xfrm>
            <a:off x="5895850" y="3019788"/>
            <a:ext cx="5155025" cy="278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2022-06-10T19:28:06Z</dcterms:created>
  <dc:creator>Ivan Caro</dc:creator>
</cp:coreProperties>
</file>