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8589A3-BB0C-4766-AE5C-383AA043FFE7}">
  <a:tblStyle styleId="{708589A3-BB0C-4766-AE5C-383AA043FFE7}"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98457c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98457c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2e4650f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2e4650f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Riley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98457c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98457c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Riley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98457c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98457c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Riley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e4650f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2e4650f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Riley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2e4650f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2e4650f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Ansley</a:t>
            </a:r>
            <a:endParaRPr/>
          </a:p>
          <a:p>
            <a:pPr indent="0" lvl="0" marL="0" rtl="0" algn="l">
              <a:spcBef>
                <a:spcPts val="0"/>
              </a:spcBef>
              <a:spcAft>
                <a:spcPts val="0"/>
              </a:spcAft>
              <a:buNone/>
            </a:pPr>
            <a:r>
              <a:rPr lang="en"/>
              <a:t>List user stories and point value analysis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2e4650f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2e4650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2e4650f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2e4650f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2e4650f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2e4650f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What challenges have you experienced so far? Ansley?</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Setting up OSATE environment, learning OSATE environment, learning AADL, AGREE, and FACE</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 What challenges do you foresee?</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	- Finding someone outside of our team who is willing to work with the project</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 Realizing stretch goals</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Will you take me through / describe a user story?</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a:t>
            </a:r>
            <a:r>
              <a:rPr lang="en">
                <a:latin typeface="Roboto"/>
                <a:ea typeface="Roboto"/>
                <a:cs typeface="Roboto"/>
                <a:sym typeface="Roboto"/>
              </a:rPr>
              <a:t>As a system engineer, I want to put specifications and constraints on component inputs and outputs, so that the FACE model that has been </a:t>
            </a:r>
            <a:endParaRPr>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
                <a:latin typeface="Roboto"/>
                <a:ea typeface="Roboto"/>
                <a:cs typeface="Roboto"/>
                <a:sym typeface="Roboto"/>
              </a:rPr>
              <a:t>translated to AADL can be properly extended with AGREE contracts. - and explain</a:t>
            </a:r>
            <a:endParaRPr>
              <a:solidFill>
                <a:srgbClr val="4343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How will you know that the annex provided has valid syntax?</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	Currently, the UI greatly constrains what the user can put in for values to create an annex statement. This includes limiting the parameters, the comparator symbols, and even the values that the user can put in for comparison. These constraints ensure that statements should be valid AGREE.</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 What have you learned in this process?</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	- Critical systems and how they’re programmed</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	- How an Eclipse plug in is developed</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 Developing tooling rather than an </a:t>
            </a:r>
            <a:r>
              <a:rPr lang="en">
                <a:solidFill>
                  <a:srgbClr val="201F1E"/>
                </a:solidFill>
                <a:highlight>
                  <a:srgbClr val="FFFFFF"/>
                </a:highlight>
                <a:latin typeface="Roboto"/>
                <a:ea typeface="Roboto"/>
                <a:cs typeface="Roboto"/>
                <a:sym typeface="Roboto"/>
              </a:rPr>
              <a:t>independent application</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1F1E"/>
                </a:solidFill>
                <a:highlight>
                  <a:srgbClr val="FFFFFF"/>
                </a:highlight>
                <a:latin typeface="Roboto"/>
                <a:ea typeface="Roboto"/>
                <a:cs typeface="Roboto"/>
                <a:sym typeface="Roboto"/>
              </a:rPr>
              <a:t>- Do you plan testing the user interface on someone to get feedback on</a:t>
            </a:r>
            <a:endParaRPr>
              <a:solidFill>
                <a:srgbClr val="201F1E"/>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1F1E"/>
                </a:solidFill>
                <a:highlight>
                  <a:srgbClr val="FFFFFF"/>
                </a:highlight>
                <a:latin typeface="Roboto"/>
                <a:ea typeface="Roboto"/>
                <a:cs typeface="Roboto"/>
                <a:sym typeface="Roboto"/>
              </a:rPr>
              <a:t>the presentation and understandability of the interface?</a:t>
            </a:r>
            <a:endParaRPr>
              <a:solidFill>
                <a:srgbClr val="201F1E"/>
              </a:solidFill>
              <a:highlight>
                <a:srgbClr val="FFFFFF"/>
              </a:highlight>
              <a:latin typeface="Roboto"/>
              <a:ea typeface="Roboto"/>
              <a:cs typeface="Roboto"/>
              <a:sym typeface="Roboto"/>
            </a:endParaRPr>
          </a:p>
          <a:p>
            <a:pPr indent="-298450" lvl="0" marL="457200" rtl="0" algn="l">
              <a:spcBef>
                <a:spcPts val="0"/>
              </a:spcBef>
              <a:spcAft>
                <a:spcPts val="0"/>
              </a:spcAft>
              <a:buClr>
                <a:srgbClr val="201F1E"/>
              </a:buClr>
              <a:buSzPts val="1100"/>
              <a:buFont typeface="Roboto"/>
              <a:buChar char="-"/>
            </a:pPr>
            <a:r>
              <a:rPr lang="en">
                <a:solidFill>
                  <a:srgbClr val="201F1E"/>
                </a:solidFill>
                <a:highlight>
                  <a:srgbClr val="FFFFFF"/>
                </a:highlight>
                <a:latin typeface="Roboto"/>
                <a:ea typeface="Roboto"/>
                <a:cs typeface="Roboto"/>
                <a:sym typeface="Roboto"/>
              </a:rPr>
              <a:t>Yes, we would like to put the tool in the hands of system engineerings to get feedback and how the “feel” of the plugin works. Then we can follow-up with any usability changes that would be helpful</a:t>
            </a:r>
            <a:endParaRPr>
              <a:solidFill>
                <a:srgbClr val="201F1E"/>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c550ae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c550ae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Ansley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c550ae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c550ae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Ansley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2e4650f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2e4650f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Ansley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Other things to say about GUMBO: </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Verify that behaviors defined across different annexes are compatible in the modeled system</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Support other modeling approaches (e.g., SysML).</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0c66aa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0c66aa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Ansley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3c550aed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3c550aed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a:t>
            </a:r>
            <a:endParaRPr/>
          </a:p>
          <a:p>
            <a:pPr indent="-298450" lvl="0" marL="457200" rtl="0" algn="l">
              <a:spcBef>
                <a:spcPts val="0"/>
              </a:spcBef>
              <a:spcAft>
                <a:spcPts val="0"/>
              </a:spcAft>
              <a:buSzPts val="1100"/>
              <a:buChar char="-"/>
            </a:pPr>
            <a:r>
              <a:rPr lang="en"/>
              <a:t>Constraints are needed for complex systems</a:t>
            </a:r>
            <a:endParaRPr/>
          </a:p>
          <a:p>
            <a:pPr indent="-298450" lvl="0" marL="457200" rtl="0" algn="l">
              <a:spcBef>
                <a:spcPts val="0"/>
              </a:spcBef>
              <a:spcAft>
                <a:spcPts val="0"/>
              </a:spcAft>
              <a:buSzPts val="1100"/>
              <a:buChar char="-"/>
            </a:pPr>
            <a:r>
              <a:rPr lang="en"/>
              <a:t>Assertions include needed constraints as assertions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 easy to use UI that automatically generates AGREE constraints improves performance of complex systems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c550aed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c550aed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58dbdf0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58dbdf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a:t>
            </a:r>
            <a:endParaRPr/>
          </a:p>
          <a:p>
            <a:pPr indent="0" lvl="0" marL="0" rtl="0" algn="l">
              <a:spcBef>
                <a:spcPts val="0"/>
              </a:spcBef>
              <a:spcAft>
                <a:spcPts val="0"/>
              </a:spcAft>
              <a:buNone/>
            </a:pPr>
            <a:r>
              <a:rPr lang="en"/>
              <a:t>UI Constraint Generation</a:t>
            </a:r>
            <a:endParaRPr/>
          </a:p>
          <a:p>
            <a:pPr indent="-298450" lvl="0" marL="457200" rtl="0" algn="l">
              <a:spcBef>
                <a:spcPts val="0"/>
              </a:spcBef>
              <a:spcAft>
                <a:spcPts val="0"/>
              </a:spcAft>
              <a:buSzPts val="1100"/>
              <a:buChar char="-"/>
            </a:pPr>
            <a:r>
              <a:rPr lang="en"/>
              <a:t>Information taken from back end will be used to present variables for constraint generation</a:t>
            </a:r>
            <a:endParaRPr/>
          </a:p>
          <a:p>
            <a:pPr indent="-298450" lvl="0" marL="457200" rtl="0" algn="l">
              <a:spcBef>
                <a:spcPts val="0"/>
              </a:spcBef>
              <a:spcAft>
                <a:spcPts val="0"/>
              </a:spcAft>
              <a:buSzPts val="1100"/>
              <a:buChar char="-"/>
            </a:pPr>
            <a:r>
              <a:rPr lang="en"/>
              <a:t>Assumption and guarantee pages will be similar and output page will be used for putting AGREE model into the AADL file</a:t>
            </a:r>
            <a:endParaRPr/>
          </a:p>
          <a:p>
            <a:pPr indent="-298450" lvl="0" marL="457200" rtl="0" algn="l">
              <a:spcBef>
                <a:spcPts val="0"/>
              </a:spcBef>
              <a:spcAft>
                <a:spcPts val="0"/>
              </a:spcAft>
              <a:buSzPts val="1100"/>
              <a:buChar char="-"/>
            </a:pPr>
            <a:r>
              <a:rPr lang="en"/>
              <a:t>Listing variables rather than having a user fill them in reduces variability of user input, thus reducing likelihood of error</a:t>
            </a:r>
            <a:endParaRPr/>
          </a:p>
          <a:p>
            <a:pPr indent="-298450" lvl="0" marL="457200" rtl="0" algn="l">
              <a:spcBef>
                <a:spcPts val="0"/>
              </a:spcBef>
              <a:spcAft>
                <a:spcPts val="0"/>
              </a:spcAft>
              <a:buSzPts val="1100"/>
              <a:buChar char="-"/>
            </a:pPr>
            <a:r>
              <a:rPr lang="en"/>
              <a:t>Previously generated assertions will be stored in a JSON file for future reference if necessary</a:t>
            </a:r>
            <a:endParaRPr/>
          </a:p>
          <a:p>
            <a:pPr indent="0" lvl="0" marL="0" rtl="0" algn="l">
              <a:spcBef>
                <a:spcPts val="0"/>
              </a:spcBef>
              <a:spcAft>
                <a:spcPts val="0"/>
              </a:spcAft>
              <a:buNone/>
            </a:pPr>
            <a:r>
              <a:rPr lang="en"/>
              <a:t>AADL File Iteration</a:t>
            </a:r>
            <a:endParaRPr/>
          </a:p>
          <a:p>
            <a:pPr indent="-298450" lvl="0" marL="457200" rtl="0" algn="l">
              <a:spcBef>
                <a:spcPts val="0"/>
              </a:spcBef>
              <a:spcAft>
                <a:spcPts val="0"/>
              </a:spcAft>
              <a:buSzPts val="1100"/>
              <a:buChar char="-"/>
            </a:pPr>
            <a:r>
              <a:rPr lang="en"/>
              <a:t>Selected AADL files hold a lot of information in an object that can help with assertion generation ready to be parsed</a:t>
            </a:r>
            <a:endParaRPr/>
          </a:p>
          <a:p>
            <a:pPr indent="-298450" lvl="0" marL="457200" rtl="0" algn="l">
              <a:spcBef>
                <a:spcPts val="0"/>
              </a:spcBef>
              <a:spcAft>
                <a:spcPts val="0"/>
              </a:spcAft>
              <a:buSzPts val="1100"/>
              <a:buChar char="-"/>
            </a:pPr>
            <a:r>
              <a:rPr lang="en"/>
              <a:t>Components meaning components, subcomponents, features (inputs and outputs), ports, and previous annexes</a:t>
            </a:r>
            <a:endParaRPr/>
          </a:p>
          <a:p>
            <a:pPr indent="-298450" lvl="0" marL="457200" rtl="0" algn="l">
              <a:spcBef>
                <a:spcPts val="0"/>
              </a:spcBef>
              <a:spcAft>
                <a:spcPts val="0"/>
              </a:spcAft>
              <a:buSzPts val="1100"/>
              <a:buChar char="-"/>
            </a:pPr>
            <a:r>
              <a:rPr lang="en"/>
              <a:t>Translating the AADL file object data into </a:t>
            </a:r>
            <a:r>
              <a:rPr lang="en"/>
              <a:t>something</a:t>
            </a:r>
            <a:r>
              <a:rPr lang="en"/>
              <a:t> that is easier for us to work with is helpful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2e4650f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2e4650f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dventium-gumbo-ui-prototype.netlify.app/"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Ansley Schug, Charles Kanoy, Jeremy Rylicki, Riley Abrahamson</a:t>
            </a:r>
            <a:endParaRPr/>
          </a:p>
        </p:txBody>
      </p:sp>
      <p:pic>
        <p:nvPicPr>
          <p:cNvPr id="66" name="Google Shape;66;p13"/>
          <p:cNvPicPr preferRelativeResize="0"/>
          <p:nvPr/>
        </p:nvPicPr>
        <p:blipFill>
          <a:blip r:embed="rId3">
            <a:alphaModFix/>
          </a:blip>
          <a:stretch>
            <a:fillRect/>
          </a:stretch>
        </p:blipFill>
        <p:spPr>
          <a:xfrm>
            <a:off x="311700" y="134276"/>
            <a:ext cx="3914625" cy="174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4733150" y="80550"/>
            <a:ext cx="4190100" cy="49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666666"/>
                </a:solidFill>
              </a:rPr>
              <a:t>Sprint 1:</a:t>
            </a:r>
            <a:endParaRPr sz="1400">
              <a:solidFill>
                <a:srgbClr val="666666"/>
              </a:solidFill>
            </a:endParaRPr>
          </a:p>
          <a:p>
            <a:pPr indent="-317500" lvl="0" marL="457200" rtl="0" algn="l">
              <a:lnSpc>
                <a:spcPct val="100000"/>
              </a:lnSpc>
              <a:spcBef>
                <a:spcPts val="1200"/>
              </a:spcBef>
              <a:spcAft>
                <a:spcPts val="0"/>
              </a:spcAft>
              <a:buClr>
                <a:srgbClr val="666666"/>
              </a:buClr>
              <a:buSzPts val="1400"/>
              <a:buChar char="●"/>
            </a:pPr>
            <a:r>
              <a:rPr lang="en" sz="1400" strike="sngStrike">
                <a:solidFill>
                  <a:srgbClr val="666666"/>
                </a:solidFill>
              </a:rPr>
              <a:t>Install OSATE environment with AADL, FACE, and AGREE support plug-ins</a:t>
            </a:r>
            <a:endParaRPr sz="1400" strike="sngStrike">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strike="sngStrike">
                <a:solidFill>
                  <a:srgbClr val="666666"/>
                </a:solidFill>
              </a:rPr>
              <a:t>Develop a web prototype of the plug-in for demonstration purposes</a:t>
            </a:r>
            <a:endParaRPr sz="1400" strike="sngStrike">
              <a:solidFill>
                <a:srgbClr val="666666"/>
              </a:solidFill>
            </a:endParaRPr>
          </a:p>
          <a:p>
            <a:pPr indent="0" lvl="0" marL="0" rtl="0" algn="l">
              <a:spcBef>
                <a:spcPts val="0"/>
              </a:spcBef>
              <a:spcAft>
                <a:spcPts val="0"/>
              </a:spcAft>
              <a:buNone/>
            </a:pPr>
            <a:r>
              <a:rPr lang="en" sz="1400">
                <a:solidFill>
                  <a:srgbClr val="666666"/>
                </a:solidFill>
              </a:rPr>
              <a:t>Sprint 2:</a:t>
            </a:r>
            <a:endParaRPr sz="1400">
              <a:solidFill>
                <a:srgbClr val="666666"/>
              </a:solidFill>
            </a:endParaRPr>
          </a:p>
          <a:p>
            <a:pPr indent="-317500" lvl="0" marL="457200" rtl="0" algn="l">
              <a:lnSpc>
                <a:spcPct val="100000"/>
              </a:lnSpc>
              <a:spcBef>
                <a:spcPts val="1200"/>
              </a:spcBef>
              <a:spcAft>
                <a:spcPts val="0"/>
              </a:spcAft>
              <a:buClr>
                <a:srgbClr val="666666"/>
              </a:buClr>
              <a:buSzPts val="1400"/>
              <a:buChar char="●"/>
            </a:pPr>
            <a:r>
              <a:rPr lang="en" sz="1400">
                <a:solidFill>
                  <a:srgbClr val="666666"/>
                </a:solidFill>
              </a:rPr>
              <a:t>Develop an initial version of the plug-in with full constraint adding functionality</a:t>
            </a:r>
            <a:endParaRPr sz="1400">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a:solidFill>
                  <a:srgbClr val="666666"/>
                </a:solidFill>
              </a:rPr>
              <a:t>Test for accuracy of the ports, connections, systems, and features</a:t>
            </a:r>
            <a:endParaRPr sz="1400">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strike="sngStrike">
                <a:solidFill>
                  <a:srgbClr val="666666"/>
                </a:solidFill>
              </a:rPr>
              <a:t>Simplify the UI</a:t>
            </a:r>
            <a:endParaRPr sz="1400" strike="sngStrike">
              <a:solidFill>
                <a:srgbClr val="666666"/>
              </a:solidFill>
            </a:endParaRPr>
          </a:p>
          <a:p>
            <a:pPr indent="0" lvl="0" marL="0" rtl="0" algn="l">
              <a:spcBef>
                <a:spcPts val="0"/>
              </a:spcBef>
              <a:spcAft>
                <a:spcPts val="0"/>
              </a:spcAft>
              <a:buNone/>
            </a:pPr>
            <a:r>
              <a:rPr lang="en" sz="1400">
                <a:solidFill>
                  <a:srgbClr val="666666"/>
                </a:solidFill>
              </a:rPr>
              <a:t>Sprint 3:</a:t>
            </a:r>
            <a:endParaRPr sz="1400">
              <a:solidFill>
                <a:srgbClr val="666666"/>
              </a:solidFill>
            </a:endParaRPr>
          </a:p>
          <a:p>
            <a:pPr indent="-317500" lvl="0" marL="457200" rtl="0" algn="l">
              <a:lnSpc>
                <a:spcPct val="100000"/>
              </a:lnSpc>
              <a:spcBef>
                <a:spcPts val="1200"/>
              </a:spcBef>
              <a:spcAft>
                <a:spcPts val="0"/>
              </a:spcAft>
              <a:buClr>
                <a:srgbClr val="666666"/>
              </a:buClr>
              <a:buSzPts val="1400"/>
              <a:buChar char="●"/>
            </a:pPr>
            <a:r>
              <a:rPr lang="en" sz="1400">
                <a:solidFill>
                  <a:srgbClr val="666666"/>
                </a:solidFill>
              </a:rPr>
              <a:t>Constrain user input to reduce syntax errors</a:t>
            </a:r>
            <a:endParaRPr sz="1400">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a:solidFill>
                  <a:srgbClr val="666666"/>
                </a:solidFill>
              </a:rPr>
              <a:t>Polish UI field - instructions are clear</a:t>
            </a:r>
            <a:endParaRPr sz="1400">
              <a:solidFill>
                <a:srgbClr val="666666"/>
              </a:solidFill>
            </a:endParaRPr>
          </a:p>
          <a:p>
            <a:pPr indent="0" lvl="0" marL="0" rtl="0" algn="l">
              <a:spcBef>
                <a:spcPts val="0"/>
              </a:spcBef>
              <a:spcAft>
                <a:spcPts val="0"/>
              </a:spcAft>
              <a:buNone/>
            </a:pPr>
            <a:r>
              <a:rPr lang="en" sz="1400">
                <a:solidFill>
                  <a:srgbClr val="666666"/>
                </a:solidFill>
              </a:rPr>
              <a:t>Sprint 4:</a:t>
            </a:r>
            <a:endParaRPr sz="1400">
              <a:solidFill>
                <a:srgbClr val="666666"/>
              </a:solidFill>
            </a:endParaRPr>
          </a:p>
          <a:p>
            <a:pPr indent="-317500" lvl="0" marL="457200" rtl="0" algn="l">
              <a:lnSpc>
                <a:spcPct val="100000"/>
              </a:lnSpc>
              <a:spcBef>
                <a:spcPts val="1200"/>
              </a:spcBef>
              <a:spcAft>
                <a:spcPts val="0"/>
              </a:spcAft>
              <a:buClr>
                <a:srgbClr val="666666"/>
              </a:buClr>
              <a:buSzPts val="1400"/>
              <a:buChar char="●"/>
            </a:pPr>
            <a:r>
              <a:rPr lang="en" sz="1400"/>
              <a:t>Improve time efficiency of the algorithm.</a:t>
            </a:r>
            <a:endParaRPr sz="1400">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a:t>Packaging the plugin</a:t>
            </a:r>
            <a:endParaRPr sz="1400">
              <a:solidFill>
                <a:srgbClr val="666666"/>
              </a:solidFill>
            </a:endParaRPr>
          </a:p>
          <a:p>
            <a:pPr indent="-317500" lvl="0" marL="457200" rtl="0" algn="l">
              <a:lnSpc>
                <a:spcPct val="100000"/>
              </a:lnSpc>
              <a:spcBef>
                <a:spcPts val="0"/>
              </a:spcBef>
              <a:spcAft>
                <a:spcPts val="0"/>
              </a:spcAft>
              <a:buClr>
                <a:srgbClr val="666666"/>
              </a:buClr>
              <a:buSzPts val="1400"/>
              <a:buChar char="●"/>
            </a:pPr>
            <a:r>
              <a:rPr lang="en" sz="1400">
                <a:solidFill>
                  <a:srgbClr val="666666"/>
                </a:solidFill>
              </a:rPr>
              <a:t>Create documentation to assist future users</a:t>
            </a:r>
            <a:endParaRPr sz="1400">
              <a:solidFill>
                <a:srgbClr val="666666"/>
              </a:solidFill>
            </a:endParaRPr>
          </a:p>
        </p:txBody>
      </p:sp>
      <p:sp>
        <p:nvSpPr>
          <p:cNvPr id="124" name="Google Shape;124;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a:t>
            </a:r>
            <a:r>
              <a:rPr lang="en"/>
              <a:t>Schedule</a:t>
            </a:r>
            <a:endParaRPr/>
          </a:p>
        </p:txBody>
      </p:sp>
      <p:sp>
        <p:nvSpPr>
          <p:cNvPr id="125" name="Google Shape;125;p22"/>
          <p:cNvSpPr/>
          <p:nvPr/>
        </p:nvSpPr>
        <p:spPr>
          <a:xfrm>
            <a:off x="4860800" y="1772700"/>
            <a:ext cx="3934800" cy="92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nvSpPr>
        <p:spPr>
          <a:xfrm>
            <a:off x="3397550" y="2012850"/>
            <a:ext cx="13356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0000"/>
                </a:solidFill>
                <a:latin typeface="Roboto"/>
                <a:ea typeface="Roboto"/>
                <a:cs typeface="Roboto"/>
                <a:sym typeface="Roboto"/>
              </a:rPr>
              <a:t>In-progress</a:t>
            </a:r>
            <a:endParaRPr b="1" sz="1700">
              <a:solidFill>
                <a:srgbClr val="FF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Status</a:t>
            </a:r>
            <a:endParaRPr/>
          </a:p>
        </p:txBody>
      </p:sp>
      <p:sp>
        <p:nvSpPr>
          <p:cNvPr id="132" name="Google Shape;132;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Frontend </a:t>
            </a:r>
            <a:endParaRPr sz="1700"/>
          </a:p>
          <a:p>
            <a:pPr indent="-336550" lvl="1" marL="914400" rtl="0" algn="l">
              <a:spcBef>
                <a:spcPts val="0"/>
              </a:spcBef>
              <a:spcAft>
                <a:spcPts val="0"/>
              </a:spcAft>
              <a:buSzPts val="1700"/>
              <a:buChar char="○"/>
            </a:pPr>
            <a:r>
              <a:rPr lang="en" sz="1700"/>
              <a:t>Polishing UI </a:t>
            </a:r>
            <a:endParaRPr sz="1700"/>
          </a:p>
          <a:p>
            <a:pPr indent="-336550" lvl="1" marL="914400" rtl="0" algn="l">
              <a:spcBef>
                <a:spcPts val="0"/>
              </a:spcBef>
              <a:spcAft>
                <a:spcPts val="0"/>
              </a:spcAft>
              <a:buSzPts val="1700"/>
              <a:buChar char="○"/>
            </a:pPr>
            <a:r>
              <a:rPr lang="en" sz="1700"/>
              <a:t>Connecting to backend</a:t>
            </a:r>
            <a:endParaRPr sz="1700"/>
          </a:p>
          <a:p>
            <a:pPr indent="-336550" lvl="0" marL="457200" rtl="0" algn="l">
              <a:spcBef>
                <a:spcPts val="0"/>
              </a:spcBef>
              <a:spcAft>
                <a:spcPts val="0"/>
              </a:spcAft>
              <a:buSzPts val="1700"/>
              <a:buChar char="●"/>
            </a:pPr>
            <a:r>
              <a:rPr lang="en" sz="1700"/>
              <a:t>Backend </a:t>
            </a:r>
            <a:endParaRPr sz="1700"/>
          </a:p>
          <a:p>
            <a:pPr indent="-336550" lvl="1" marL="914400" rtl="0" algn="l">
              <a:spcBef>
                <a:spcPts val="0"/>
              </a:spcBef>
              <a:spcAft>
                <a:spcPts val="0"/>
              </a:spcAft>
              <a:buSzPts val="1700"/>
              <a:buChar char="○"/>
            </a:pPr>
            <a:r>
              <a:rPr lang="en" sz="1700"/>
              <a:t>Finishing the iteration process</a:t>
            </a:r>
            <a:endParaRPr sz="1700"/>
          </a:p>
          <a:p>
            <a:pPr indent="-336550" lvl="1" marL="914400" rtl="0" algn="l">
              <a:spcBef>
                <a:spcPts val="0"/>
              </a:spcBef>
              <a:spcAft>
                <a:spcPts val="0"/>
              </a:spcAft>
              <a:buSzPts val="1700"/>
              <a:buChar char="○"/>
            </a:pPr>
            <a:r>
              <a:rPr lang="en" sz="1700"/>
              <a:t>Connecting to </a:t>
            </a:r>
            <a:r>
              <a:rPr lang="en" sz="1700"/>
              <a:t>frontend</a:t>
            </a:r>
            <a:endParaRPr sz="1700"/>
          </a:p>
          <a:p>
            <a:pPr indent="-336550" lvl="0" marL="457200" rtl="0" algn="l">
              <a:spcBef>
                <a:spcPts val="0"/>
              </a:spcBef>
              <a:spcAft>
                <a:spcPts val="0"/>
              </a:spcAft>
              <a:buSzPts val="1700"/>
              <a:buChar char="●"/>
            </a:pPr>
            <a:r>
              <a:rPr lang="en" sz="1700"/>
              <a:t>Storage</a:t>
            </a:r>
            <a:endParaRPr sz="1700"/>
          </a:p>
          <a:p>
            <a:pPr indent="-336550" lvl="1" marL="914400" rtl="0" algn="l">
              <a:spcBef>
                <a:spcPts val="0"/>
              </a:spcBef>
              <a:spcAft>
                <a:spcPts val="0"/>
              </a:spcAft>
              <a:buSzPts val="1700"/>
              <a:buChar char="○"/>
            </a:pPr>
            <a:r>
              <a:rPr lang="en" sz="1700"/>
              <a:t>Research and early development</a:t>
            </a:r>
            <a:endParaRPr sz="1700"/>
          </a:p>
          <a:p>
            <a:pPr indent="-336550" lvl="0" marL="457200" rtl="0" algn="l">
              <a:spcBef>
                <a:spcPts val="0"/>
              </a:spcBef>
              <a:spcAft>
                <a:spcPts val="0"/>
              </a:spcAft>
              <a:buSzPts val="1700"/>
              <a:buChar char="●"/>
            </a:pPr>
            <a:r>
              <a:rPr lang="en" sz="1700"/>
              <a:t>Packaging and Finalization</a:t>
            </a:r>
            <a:endParaRPr sz="1700"/>
          </a:p>
          <a:p>
            <a:pPr indent="-336550" lvl="1" marL="914400" rtl="0" algn="l">
              <a:spcBef>
                <a:spcPts val="0"/>
              </a:spcBef>
              <a:spcAft>
                <a:spcPts val="0"/>
              </a:spcAft>
              <a:buSzPts val="1700"/>
              <a:buChar char="○"/>
            </a:pPr>
            <a:r>
              <a:rPr lang="en" sz="1700"/>
              <a:t>Research and early development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Prototype</a:t>
            </a:r>
            <a:endParaRPr/>
          </a:p>
        </p:txBody>
      </p:sp>
      <p:sp>
        <p:nvSpPr>
          <p:cNvPr id="138" name="Google Shape;138;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UI Prototype was built </a:t>
            </a:r>
            <a:r>
              <a:rPr lang="en"/>
              <a:t>prior</a:t>
            </a:r>
            <a:r>
              <a:rPr lang="en"/>
              <a:t> to plugin coding</a:t>
            </a:r>
            <a:endParaRPr/>
          </a:p>
          <a:p>
            <a:pPr indent="-298450" lvl="1" marL="914400" rtl="0" algn="l">
              <a:spcBef>
                <a:spcPts val="0"/>
              </a:spcBef>
              <a:spcAft>
                <a:spcPts val="0"/>
              </a:spcAft>
              <a:buSzPts val="1100"/>
              <a:buChar char="○"/>
            </a:pPr>
            <a:r>
              <a:rPr lang="en"/>
              <a:t>It was developed as a web app</a:t>
            </a:r>
            <a:endParaRPr/>
          </a:p>
          <a:p>
            <a:pPr indent="-298450" lvl="2" marL="1371600" rtl="0" algn="l">
              <a:spcBef>
                <a:spcPts val="0"/>
              </a:spcBef>
              <a:spcAft>
                <a:spcPts val="0"/>
              </a:spcAft>
              <a:buSzPts val="1100"/>
              <a:buChar char="■"/>
            </a:pPr>
            <a:r>
              <a:rPr lang="en"/>
              <a:t>Created with React</a:t>
            </a:r>
            <a:endParaRPr/>
          </a:p>
          <a:p>
            <a:pPr indent="-298450" lvl="2" marL="1371600" rtl="0" algn="l">
              <a:spcBef>
                <a:spcPts val="0"/>
              </a:spcBef>
              <a:spcAft>
                <a:spcPts val="0"/>
              </a:spcAft>
              <a:buSzPts val="1100"/>
              <a:buChar char="■"/>
            </a:pPr>
            <a:r>
              <a:rPr lang="en"/>
              <a:t>Hosted on Netlify</a:t>
            </a:r>
            <a:endParaRPr/>
          </a:p>
          <a:p>
            <a:pPr indent="-311150" lvl="0" marL="457200" rtl="0" algn="l">
              <a:spcBef>
                <a:spcPts val="0"/>
              </a:spcBef>
              <a:spcAft>
                <a:spcPts val="0"/>
              </a:spcAft>
              <a:buSzPts val="1300"/>
              <a:buChar char="●"/>
            </a:pPr>
            <a:r>
              <a:rPr lang="en"/>
              <a:t>Went through two rounds of revision with Adventium system engineers</a:t>
            </a:r>
            <a:endParaRPr/>
          </a:p>
          <a:p>
            <a:pPr indent="-311150" lvl="0" marL="457200" rtl="0" algn="l">
              <a:spcBef>
                <a:spcPts val="0"/>
              </a:spcBef>
              <a:spcAft>
                <a:spcPts val="0"/>
              </a:spcAft>
              <a:buSzPts val="1300"/>
              <a:buChar char="●"/>
            </a:pPr>
            <a:r>
              <a:rPr lang="en"/>
              <a:t>Live link is available at: </a:t>
            </a:r>
            <a:r>
              <a:rPr lang="en" sz="1200" u="sng">
                <a:solidFill>
                  <a:schemeClr val="hlink"/>
                </a:solidFill>
                <a:hlinkClick r:id="rId3"/>
              </a:rPr>
              <a:t>https://adventium-gumbo-ui-prototype.netlify.app/</a:t>
            </a:r>
            <a:endParaRPr b="1"/>
          </a:p>
        </p:txBody>
      </p:sp>
      <p:pic>
        <p:nvPicPr>
          <p:cNvPr id="139" name="Google Shape;139;p24"/>
          <p:cNvPicPr preferRelativeResize="0"/>
          <p:nvPr/>
        </p:nvPicPr>
        <p:blipFill>
          <a:blip r:embed="rId4">
            <a:alphaModFix/>
          </a:blip>
          <a:stretch>
            <a:fillRect/>
          </a:stretch>
        </p:blipFill>
        <p:spPr>
          <a:xfrm>
            <a:off x="5265063" y="2441975"/>
            <a:ext cx="2925625" cy="257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Eclipse UI Demo</a:t>
            </a:r>
            <a:endParaRPr/>
          </a:p>
        </p:txBody>
      </p:sp>
      <p:sp>
        <p:nvSpPr>
          <p:cNvPr id="145" name="Google Shape;145;p25"/>
          <p:cNvSpPr txBox="1"/>
          <p:nvPr>
            <p:ph idx="1" type="body"/>
          </p:nvPr>
        </p:nvSpPr>
        <p:spPr>
          <a:xfrm>
            <a:off x="4644675" y="8057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Demo in Eclipse</a:t>
            </a:r>
            <a:endParaRPr/>
          </a:p>
        </p:txBody>
      </p:sp>
      <p:pic>
        <p:nvPicPr>
          <p:cNvPr descr="Eclipse Logo PNG Transparent &amp; SVG Vector - Freebie Supply" id="146" name="Google Shape;146;p25"/>
          <p:cNvPicPr preferRelativeResize="0"/>
          <p:nvPr/>
        </p:nvPicPr>
        <p:blipFill>
          <a:blip r:embed="rId3">
            <a:alphaModFix/>
          </a:blip>
          <a:stretch>
            <a:fillRect/>
          </a:stretch>
        </p:blipFill>
        <p:spPr>
          <a:xfrm>
            <a:off x="5467625" y="1269350"/>
            <a:ext cx="2520500" cy="236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Issues/Risks</a:t>
            </a:r>
            <a:endParaRPr/>
          </a:p>
        </p:txBody>
      </p:sp>
      <p:sp>
        <p:nvSpPr>
          <p:cNvPr id="152" name="Google Shape;152;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Eclipse environments breaking initially</a:t>
            </a:r>
            <a:endParaRPr sz="1700"/>
          </a:p>
          <a:p>
            <a:pPr indent="-336550" lvl="0" marL="457200" rtl="0" algn="l">
              <a:spcBef>
                <a:spcPts val="0"/>
              </a:spcBef>
              <a:spcAft>
                <a:spcPts val="0"/>
              </a:spcAft>
              <a:buSzPts val="1700"/>
              <a:buChar char="●"/>
            </a:pPr>
            <a:r>
              <a:rPr lang="en" sz="1700"/>
              <a:t>Breaking down the project</a:t>
            </a:r>
            <a:endParaRPr sz="1700"/>
          </a:p>
          <a:p>
            <a:pPr indent="-336550" lvl="1" marL="914400" rtl="0" algn="l">
              <a:spcBef>
                <a:spcPts val="0"/>
              </a:spcBef>
              <a:spcAft>
                <a:spcPts val="0"/>
              </a:spcAft>
              <a:buSzPts val="1700"/>
              <a:buChar char="○"/>
            </a:pPr>
            <a:r>
              <a:rPr lang="en" sz="1700"/>
              <a:t>User Interface</a:t>
            </a:r>
            <a:endParaRPr sz="1700"/>
          </a:p>
          <a:p>
            <a:pPr indent="-336550" lvl="1" marL="914400" rtl="0" algn="l">
              <a:spcBef>
                <a:spcPts val="0"/>
              </a:spcBef>
              <a:spcAft>
                <a:spcPts val="0"/>
              </a:spcAft>
              <a:buSzPts val="1700"/>
              <a:buChar char="○"/>
            </a:pPr>
            <a:r>
              <a:rPr lang="en" sz="1700"/>
              <a:t>File Iteration</a:t>
            </a:r>
            <a:endParaRPr sz="1700"/>
          </a:p>
          <a:p>
            <a:pPr indent="-336550" lvl="1" marL="914400" rtl="0" algn="l">
              <a:spcBef>
                <a:spcPts val="0"/>
              </a:spcBef>
              <a:spcAft>
                <a:spcPts val="0"/>
              </a:spcAft>
              <a:buSzPts val="1700"/>
              <a:buChar char="○"/>
            </a:pPr>
            <a:r>
              <a:rPr lang="en" sz="1700"/>
              <a:t>Storage</a:t>
            </a:r>
            <a:endParaRPr sz="1700"/>
          </a:p>
          <a:p>
            <a:pPr indent="-336550" lvl="1" marL="914400" rtl="0" algn="l">
              <a:spcBef>
                <a:spcPts val="0"/>
              </a:spcBef>
              <a:spcAft>
                <a:spcPts val="0"/>
              </a:spcAft>
              <a:buSzPts val="1700"/>
              <a:buChar char="○"/>
            </a:pPr>
            <a:r>
              <a:rPr lang="en" sz="1700"/>
              <a:t>Packaging and Finalization</a:t>
            </a:r>
            <a:endParaRPr sz="1700"/>
          </a:p>
          <a:p>
            <a:pPr indent="-336550" lvl="0" marL="457200" rtl="0" algn="l">
              <a:spcBef>
                <a:spcPts val="0"/>
              </a:spcBef>
              <a:spcAft>
                <a:spcPts val="0"/>
              </a:spcAft>
              <a:buSzPts val="1700"/>
              <a:buChar char="●"/>
            </a:pPr>
            <a:r>
              <a:rPr lang="en" sz="1700"/>
              <a:t>Creating a visually pleasing UI within the Swing framework</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56675"/>
            <a:ext cx="8520600" cy="6237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User Story Point Analysis</a:t>
            </a:r>
            <a:endParaRPr/>
          </a:p>
        </p:txBody>
      </p:sp>
      <p:graphicFrame>
        <p:nvGraphicFramePr>
          <p:cNvPr id="158" name="Google Shape;158;p27"/>
          <p:cNvGraphicFramePr/>
          <p:nvPr/>
        </p:nvGraphicFramePr>
        <p:xfrm>
          <a:off x="703050" y="1356425"/>
          <a:ext cx="3000000" cy="3000000"/>
        </p:xfrm>
        <a:graphic>
          <a:graphicData uri="http://schemas.openxmlformats.org/drawingml/2006/table">
            <a:tbl>
              <a:tblPr bandCol="1" bandRow="1">
                <a:noFill/>
                <a:tableStyleId>{708589A3-BB0C-4766-AE5C-383AA043FFE7}</a:tableStyleId>
              </a:tblPr>
              <a:tblGrid>
                <a:gridCol w="847450"/>
                <a:gridCol w="5652725"/>
                <a:gridCol w="1548700"/>
              </a:tblGrid>
              <a:tr h="144250">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F1</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As a team member I want to i</a:t>
                      </a:r>
                      <a:r>
                        <a:rPr lang="en" sz="1100" strike="sngStrike">
                          <a:solidFill>
                            <a:srgbClr val="666666"/>
                          </a:solidFill>
                          <a:latin typeface="Roboto"/>
                          <a:ea typeface="Roboto"/>
                          <a:cs typeface="Roboto"/>
                          <a:sym typeface="Roboto"/>
                        </a:rPr>
                        <a:t>nstall OSATE environment</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3</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110975">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F2</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As a team member, d</a:t>
                      </a:r>
                      <a:r>
                        <a:rPr lang="en" sz="1100" strike="sngStrike">
                          <a:solidFill>
                            <a:srgbClr val="666666"/>
                          </a:solidFill>
                          <a:latin typeface="Roboto"/>
                          <a:ea typeface="Roboto"/>
                          <a:cs typeface="Roboto"/>
                          <a:sym typeface="Roboto"/>
                        </a:rPr>
                        <a:t>evelop a UI prototype</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3</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443900">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F3</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system engineer, I want to put specifications and constraints on component inputs and outputs, so that the FACE model that has been translated to AADL can be properly extended with AGREE contracts.</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3</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332925">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F4</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project manager, I need translated AGREE contracts to be accurate with all ports, connections, features, and systems from the FACE model accounted for in the AADL model.</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2</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38300">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F5</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As a project manager, I would like the user interface to be simple and intuitive, so that the rest of the team can use it efficiently.</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2</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332925">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F6</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As a project manager, I would like the user interface to constrain user input so that it allows for easier translation to an AGREE model and reduces syntax errors.</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strike="sngStrike">
                          <a:solidFill>
                            <a:srgbClr val="666666"/>
                          </a:solidFill>
                          <a:latin typeface="Roboto"/>
                          <a:ea typeface="Roboto"/>
                          <a:cs typeface="Roboto"/>
                          <a:sym typeface="Roboto"/>
                        </a:rPr>
                        <a:t>2</a:t>
                      </a:r>
                      <a:endParaRPr sz="1100" strike="sngStrike">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332925">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F7</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project manager, I would like the finished product to create and show a syntax error free AGREE model that can extend the AADL model.</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2</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332925">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F8</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project manager, I want the interface to be easily understood and well organized, so that the new users and the stakeholders can pick up on how to use the project quickly.</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1</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332925">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F9</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project manager, I want the interface to both be functional and good looking so that the stakeholders can be satisfied with the outcome of the project.</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1</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21950">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F10</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system engineer, I want the process of generating AGREE contracts to occur within a reasonable amount of time.</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1</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221950">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F11</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As a system engineer, I want to view documentation of how to install and use the plug-in.</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666666"/>
                          </a:solidFill>
                          <a:latin typeface="Roboto"/>
                          <a:ea typeface="Roboto"/>
                          <a:cs typeface="Roboto"/>
                          <a:sym typeface="Roboto"/>
                        </a:rPr>
                        <a:t>3</a:t>
                      </a:r>
                      <a:endParaRPr sz="1100">
                        <a:solidFill>
                          <a:srgbClr val="666666"/>
                        </a:solidFill>
                        <a:latin typeface="Roboto"/>
                        <a:ea typeface="Roboto"/>
                        <a:cs typeface="Roboto"/>
                        <a:sym typeface="Roboto"/>
                      </a:endParaRPr>
                    </a:p>
                  </a:txBody>
                  <a:tcPr marT="0" marB="0" marR="73025" marL="730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a:t>
            </a:r>
            <a:endParaRPr/>
          </a:p>
        </p:txBody>
      </p:sp>
      <p:sp>
        <p:nvSpPr>
          <p:cNvPr id="164" name="Google Shape;164;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Areas of Improvement</a:t>
            </a:r>
            <a:endParaRPr sz="1700"/>
          </a:p>
          <a:p>
            <a:pPr indent="-336550" lvl="0" marL="457200" rtl="0" algn="l">
              <a:spcBef>
                <a:spcPts val="1200"/>
              </a:spcBef>
              <a:spcAft>
                <a:spcPts val="0"/>
              </a:spcAft>
              <a:buSzPts val="1700"/>
              <a:buChar char="●"/>
            </a:pPr>
            <a:r>
              <a:rPr lang="en" sz="1700"/>
              <a:t>Slow Start</a:t>
            </a:r>
            <a:endParaRPr sz="1700"/>
          </a:p>
          <a:p>
            <a:pPr indent="-336550" lvl="0" marL="457200" rtl="0" algn="l">
              <a:spcBef>
                <a:spcPts val="0"/>
              </a:spcBef>
              <a:spcAft>
                <a:spcPts val="0"/>
              </a:spcAft>
              <a:buSzPts val="1700"/>
              <a:buChar char="●"/>
            </a:pPr>
            <a:r>
              <a:rPr lang="en" sz="1700"/>
              <a:t>Maintaining a consistent pace</a:t>
            </a:r>
            <a:endParaRPr sz="1700"/>
          </a:p>
          <a:p>
            <a:pPr indent="0" lvl="0" marL="0" rtl="0" algn="l">
              <a:spcBef>
                <a:spcPts val="1200"/>
              </a:spcBef>
              <a:spcAft>
                <a:spcPts val="0"/>
              </a:spcAft>
              <a:buNone/>
            </a:pPr>
            <a:r>
              <a:rPr lang="en" sz="1700"/>
              <a:t>Areas of Satisfaction</a:t>
            </a:r>
            <a:endParaRPr sz="1700"/>
          </a:p>
          <a:p>
            <a:pPr indent="-336550" lvl="0" marL="457200" rtl="0" algn="l">
              <a:spcBef>
                <a:spcPts val="1200"/>
              </a:spcBef>
              <a:spcAft>
                <a:spcPts val="0"/>
              </a:spcAft>
              <a:buSzPts val="1700"/>
              <a:buChar char="●"/>
            </a:pPr>
            <a:r>
              <a:rPr lang="en" sz="1700"/>
              <a:t>Unanimous satisfaction with progress</a:t>
            </a:r>
            <a:endParaRPr sz="1700"/>
          </a:p>
          <a:p>
            <a:pPr indent="-336550" lvl="0" marL="457200" rtl="0" algn="l">
              <a:spcBef>
                <a:spcPts val="0"/>
              </a:spcBef>
              <a:spcAft>
                <a:spcPts val="0"/>
              </a:spcAft>
              <a:buSzPts val="1700"/>
              <a:buChar char="●"/>
            </a:pPr>
            <a:r>
              <a:rPr lang="en" sz="1700"/>
              <a:t>Work well as a team</a:t>
            </a:r>
            <a:endParaRPr sz="1700"/>
          </a:p>
          <a:p>
            <a:pPr indent="-336550" lvl="0" marL="457200" rtl="0" algn="l">
              <a:spcBef>
                <a:spcPts val="0"/>
              </a:spcBef>
              <a:spcAft>
                <a:spcPts val="0"/>
              </a:spcAft>
              <a:buSzPts val="1700"/>
              <a:buChar char="●"/>
            </a:pPr>
            <a:r>
              <a:rPr lang="en" sz="1700"/>
              <a:t>Great communication between teammates and sponsor</a:t>
            </a:r>
            <a:endParaRPr sz="1700"/>
          </a:p>
          <a:p>
            <a:pPr indent="0" lvl="0" marL="457200" rtl="0" algn="l">
              <a:spcBef>
                <a:spcPts val="1200"/>
              </a:spcBef>
              <a:spcAft>
                <a:spcPts val="12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70" name="Google Shape;170;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Create a JSON file or a similar file </a:t>
            </a:r>
            <a:endParaRPr sz="1700"/>
          </a:p>
          <a:p>
            <a:pPr indent="-336550" lvl="1" marL="914400" rtl="0" algn="l">
              <a:spcBef>
                <a:spcPts val="0"/>
              </a:spcBef>
              <a:spcAft>
                <a:spcPts val="0"/>
              </a:spcAft>
              <a:buSzPts val="1700"/>
              <a:buChar char="○"/>
            </a:pPr>
            <a:r>
              <a:rPr lang="en" sz="1700"/>
              <a:t>Will hold created assumptions and guarantees</a:t>
            </a:r>
            <a:endParaRPr sz="1700"/>
          </a:p>
          <a:p>
            <a:pPr indent="-336550" lvl="0" marL="457200" rtl="0" algn="l">
              <a:spcBef>
                <a:spcPts val="0"/>
              </a:spcBef>
              <a:spcAft>
                <a:spcPts val="0"/>
              </a:spcAft>
              <a:buSzPts val="1700"/>
              <a:buChar char="●"/>
            </a:pPr>
            <a:r>
              <a:rPr lang="en" sz="1700"/>
              <a:t>Connect the Frontend to the Backend</a:t>
            </a:r>
            <a:endParaRPr sz="1700"/>
          </a:p>
          <a:p>
            <a:pPr indent="-336550" lvl="0" marL="457200" rtl="0" algn="l">
              <a:spcBef>
                <a:spcPts val="0"/>
              </a:spcBef>
              <a:spcAft>
                <a:spcPts val="0"/>
              </a:spcAft>
              <a:buSzPts val="1700"/>
              <a:buChar char="●"/>
            </a:pPr>
            <a:r>
              <a:rPr lang="en" sz="1700"/>
              <a:t>Polish UI instructions and make UI appealing </a:t>
            </a:r>
            <a:endParaRPr sz="1700"/>
          </a:p>
          <a:p>
            <a:pPr indent="-336550" lvl="0" marL="457200" rtl="0" algn="l">
              <a:spcBef>
                <a:spcPts val="0"/>
              </a:spcBef>
              <a:spcAft>
                <a:spcPts val="0"/>
              </a:spcAft>
              <a:buSzPts val="1700"/>
              <a:buChar char="●"/>
            </a:pPr>
            <a:r>
              <a:rPr lang="en" sz="1700"/>
              <a:t>Improve time </a:t>
            </a:r>
            <a:r>
              <a:rPr lang="en" sz="1700"/>
              <a:t>efficiency</a:t>
            </a:r>
            <a:r>
              <a:rPr lang="en" sz="1700"/>
              <a:t> </a:t>
            </a:r>
            <a:endParaRPr sz="1700"/>
          </a:p>
          <a:p>
            <a:pPr indent="-336550" lvl="0" marL="457200" rtl="0" algn="l">
              <a:spcBef>
                <a:spcPts val="0"/>
              </a:spcBef>
              <a:spcAft>
                <a:spcPts val="0"/>
              </a:spcAft>
              <a:buSzPts val="1700"/>
              <a:buChar char="●"/>
            </a:pPr>
            <a:r>
              <a:rPr lang="en" sz="1700"/>
              <a:t>Testing the plugin</a:t>
            </a:r>
            <a:endParaRPr sz="1700"/>
          </a:p>
          <a:p>
            <a:pPr indent="-336550" lvl="0" marL="457200" rtl="0" algn="l">
              <a:spcBef>
                <a:spcPts val="0"/>
              </a:spcBef>
              <a:spcAft>
                <a:spcPts val="0"/>
              </a:spcAft>
              <a:buSzPts val="1700"/>
              <a:buChar char="●"/>
            </a:pPr>
            <a:r>
              <a:rPr lang="en" sz="1700"/>
              <a:t>Package the plugin</a:t>
            </a:r>
            <a:endParaRPr sz="1700"/>
          </a:p>
          <a:p>
            <a:pPr indent="-336550" lvl="0" marL="457200" rtl="0" algn="l">
              <a:spcBef>
                <a:spcPts val="0"/>
              </a:spcBef>
              <a:spcAft>
                <a:spcPts val="0"/>
              </a:spcAft>
              <a:buSzPts val="1700"/>
              <a:buChar char="●"/>
            </a:pPr>
            <a:r>
              <a:rPr lang="en" sz="1700"/>
              <a:t>Create documentation for users</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36550" y="193050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263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 name="Google Shape;72;p14"/>
          <p:cNvSpPr txBox="1"/>
          <p:nvPr>
            <p:ph idx="4294967295" type="body"/>
          </p:nvPr>
        </p:nvSpPr>
        <p:spPr>
          <a:xfrm>
            <a:off x="311700" y="1700200"/>
            <a:ext cx="4260300" cy="25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Team:</a:t>
            </a:r>
            <a:r>
              <a:rPr lang="en" sz="1700"/>
              <a:t> Ansley Schug, Riley Abrahamson, Jeremy Rylicki, and Charles Kanoy</a:t>
            </a:r>
            <a:endParaRPr sz="1700"/>
          </a:p>
          <a:p>
            <a:pPr indent="0" lvl="0" marL="0" rtl="0" algn="l">
              <a:spcBef>
                <a:spcPts val="1200"/>
              </a:spcBef>
              <a:spcAft>
                <a:spcPts val="0"/>
              </a:spcAft>
              <a:buNone/>
            </a:pPr>
            <a:r>
              <a:rPr b="1" lang="en" sz="1700"/>
              <a:t>Company:</a:t>
            </a:r>
            <a:r>
              <a:rPr lang="en" sz="1700"/>
              <a:t> Adventium Labs</a:t>
            </a:r>
            <a:endParaRPr sz="1700"/>
          </a:p>
          <a:p>
            <a:pPr indent="0" lvl="0" marL="0" rtl="0" algn="l">
              <a:spcBef>
                <a:spcPts val="1200"/>
              </a:spcBef>
              <a:spcAft>
                <a:spcPts val="0"/>
              </a:spcAft>
              <a:buNone/>
            </a:pPr>
            <a:r>
              <a:rPr b="1" lang="en" sz="1700"/>
              <a:t>Sponsor: </a:t>
            </a:r>
            <a:r>
              <a:rPr lang="en" sz="1700"/>
              <a:t>Danielle Stewart</a:t>
            </a:r>
            <a:endParaRPr sz="1700"/>
          </a:p>
          <a:p>
            <a:pPr indent="0" lvl="0" marL="0" rtl="0" algn="l">
              <a:spcBef>
                <a:spcPts val="1200"/>
              </a:spcBef>
              <a:spcAft>
                <a:spcPts val="0"/>
              </a:spcAft>
              <a:buNone/>
            </a:pPr>
            <a:r>
              <a:rPr b="1" lang="en" sz="1700"/>
              <a:t>Stakeholder: </a:t>
            </a:r>
            <a:r>
              <a:rPr lang="en" sz="1700"/>
              <a:t>U.S. Army</a:t>
            </a:r>
            <a:endParaRPr sz="1700"/>
          </a:p>
          <a:p>
            <a:pPr indent="0" lvl="0" marL="0" rtl="0" algn="l">
              <a:spcBef>
                <a:spcPts val="1200"/>
              </a:spcBef>
              <a:spcAft>
                <a:spcPts val="1200"/>
              </a:spcAft>
              <a:buNone/>
            </a:pPr>
            <a:r>
              <a:t/>
            </a:r>
            <a:endParaRPr sz="1700"/>
          </a:p>
        </p:txBody>
      </p:sp>
      <p:pic>
        <p:nvPicPr>
          <p:cNvPr id="73" name="Google Shape;73;p14"/>
          <p:cNvPicPr preferRelativeResize="0"/>
          <p:nvPr/>
        </p:nvPicPr>
        <p:blipFill>
          <a:blip r:embed="rId3">
            <a:alphaModFix/>
          </a:blip>
          <a:stretch>
            <a:fillRect/>
          </a:stretch>
        </p:blipFill>
        <p:spPr>
          <a:xfrm>
            <a:off x="4748125" y="1579353"/>
            <a:ext cx="4084174" cy="3241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263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Overview - Adventium Labs</a:t>
            </a:r>
            <a:endParaRPr/>
          </a:p>
        </p:txBody>
      </p:sp>
      <p:sp>
        <p:nvSpPr>
          <p:cNvPr id="79" name="Google Shape;79;p15"/>
          <p:cNvSpPr txBox="1"/>
          <p:nvPr/>
        </p:nvSpPr>
        <p:spPr>
          <a:xfrm>
            <a:off x="162300" y="1552100"/>
            <a:ext cx="4409700" cy="333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solidFill>
                  <a:srgbClr val="666666"/>
                </a:solidFill>
                <a:latin typeface="Roboto"/>
                <a:ea typeface="Roboto"/>
                <a:cs typeface="Roboto"/>
                <a:sym typeface="Roboto"/>
              </a:rPr>
              <a:t>Based in Minneapolis, MN</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666666"/>
                </a:solidFill>
                <a:latin typeface="Roboto"/>
                <a:ea typeface="Roboto"/>
                <a:cs typeface="Roboto"/>
                <a:sym typeface="Roboto"/>
              </a:rPr>
              <a:t>Research and development in model-based system engineering</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666666"/>
                </a:solidFill>
                <a:latin typeface="Roboto"/>
                <a:ea typeface="Roboto"/>
                <a:cs typeface="Roboto"/>
                <a:sym typeface="Roboto"/>
              </a:rPr>
              <a:t>Develop solutions for safe and secure software-intensive </a:t>
            </a:r>
            <a:r>
              <a:rPr lang="en" sz="1700">
                <a:solidFill>
                  <a:srgbClr val="666666"/>
                </a:solidFill>
                <a:latin typeface="Roboto"/>
                <a:ea typeface="Roboto"/>
                <a:cs typeface="Roboto"/>
                <a:sym typeface="Roboto"/>
              </a:rPr>
              <a:t>complex</a:t>
            </a:r>
            <a:r>
              <a:rPr lang="en" sz="1700">
                <a:solidFill>
                  <a:srgbClr val="666666"/>
                </a:solidFill>
                <a:latin typeface="Roboto"/>
                <a:ea typeface="Roboto"/>
                <a:cs typeface="Roboto"/>
                <a:sym typeface="Roboto"/>
              </a:rPr>
              <a:t> systems</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666666"/>
                </a:solidFill>
                <a:latin typeface="Roboto"/>
                <a:ea typeface="Roboto"/>
                <a:cs typeface="Roboto"/>
                <a:sym typeface="Roboto"/>
              </a:rPr>
              <a:t>Partnership with various federal research and military departments</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1200"/>
              </a:spcAft>
              <a:buNone/>
            </a:pPr>
            <a:r>
              <a:t/>
            </a:r>
            <a:endParaRPr sz="1700">
              <a:solidFill>
                <a:srgbClr val="666666"/>
              </a:solidFill>
              <a:latin typeface="Roboto"/>
              <a:ea typeface="Roboto"/>
              <a:cs typeface="Roboto"/>
              <a:sym typeface="Roboto"/>
            </a:endParaRPr>
          </a:p>
        </p:txBody>
      </p:sp>
      <p:pic>
        <p:nvPicPr>
          <p:cNvPr id="80" name="Google Shape;80;p15"/>
          <p:cNvPicPr preferRelativeResize="0"/>
          <p:nvPr/>
        </p:nvPicPr>
        <p:blipFill>
          <a:blip r:embed="rId3">
            <a:alphaModFix/>
          </a:blip>
          <a:stretch>
            <a:fillRect/>
          </a:stretch>
        </p:blipFill>
        <p:spPr>
          <a:xfrm>
            <a:off x="4721400" y="2064350"/>
            <a:ext cx="4117800" cy="1981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263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Overview - GUMBO Project</a:t>
            </a:r>
            <a:endParaRPr/>
          </a:p>
        </p:txBody>
      </p:sp>
      <p:sp>
        <p:nvSpPr>
          <p:cNvPr id="86" name="Google Shape;86;p16"/>
          <p:cNvSpPr txBox="1"/>
          <p:nvPr/>
        </p:nvSpPr>
        <p:spPr>
          <a:xfrm>
            <a:off x="162300" y="1552100"/>
            <a:ext cx="4409700" cy="320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00">
                <a:solidFill>
                  <a:srgbClr val="666666"/>
                </a:solidFill>
                <a:latin typeface="Roboto"/>
                <a:ea typeface="Roboto"/>
                <a:cs typeface="Roboto"/>
                <a:sym typeface="Roboto"/>
              </a:rPr>
              <a:t>Overarching Project:</a:t>
            </a:r>
            <a:endParaRPr b="1"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666666"/>
                </a:solidFill>
                <a:latin typeface="Roboto"/>
                <a:ea typeface="Roboto"/>
                <a:cs typeface="Roboto"/>
                <a:sym typeface="Roboto"/>
              </a:rPr>
              <a:t>Grand Unified Modeling of Behavioral Operators (GUMBO)</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rgbClr val="666666"/>
                </a:solidFill>
                <a:latin typeface="Roboto"/>
                <a:ea typeface="Roboto"/>
                <a:cs typeface="Roboto"/>
                <a:sym typeface="Roboto"/>
              </a:rPr>
              <a:t>Goal is to unify a cross-section of behavior representations in AADL to support unified behavioral analysis</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1200"/>
              </a:spcAft>
              <a:buNone/>
            </a:pPr>
            <a:r>
              <a:t/>
            </a:r>
            <a:endParaRPr sz="1700">
              <a:solidFill>
                <a:srgbClr val="666666"/>
              </a:solidFill>
              <a:latin typeface="Roboto"/>
              <a:ea typeface="Roboto"/>
              <a:cs typeface="Roboto"/>
              <a:sym typeface="Roboto"/>
            </a:endParaRPr>
          </a:p>
        </p:txBody>
      </p:sp>
      <p:sp>
        <p:nvSpPr>
          <p:cNvPr id="87" name="Google Shape;87;p16"/>
          <p:cNvSpPr txBox="1"/>
          <p:nvPr/>
        </p:nvSpPr>
        <p:spPr>
          <a:xfrm>
            <a:off x="4572000" y="1552100"/>
            <a:ext cx="4409700" cy="3201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700">
                <a:solidFill>
                  <a:srgbClr val="666666"/>
                </a:solidFill>
                <a:latin typeface="Roboto"/>
                <a:ea typeface="Roboto"/>
                <a:cs typeface="Roboto"/>
                <a:sym typeface="Roboto"/>
              </a:rPr>
              <a:t>Our Job:</a:t>
            </a:r>
            <a:endParaRPr b="1" sz="17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Create a plugin for the OSATE environment that translates FACE models to AADL documents in the AGREE format.</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700">
                <a:solidFill>
                  <a:schemeClr val="dk2"/>
                </a:solidFill>
                <a:latin typeface="Roboto"/>
                <a:ea typeface="Roboto"/>
                <a:cs typeface="Roboto"/>
                <a:sym typeface="Roboto"/>
              </a:rPr>
              <a:t>Plugin consists of UI for system engineers to determine and set specific parameters and limitations to FACE models</a:t>
            </a:r>
            <a:endParaRPr sz="1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rgbClr val="666666"/>
              </a:solidFill>
              <a:latin typeface="Roboto"/>
              <a:ea typeface="Roboto"/>
              <a:cs typeface="Roboto"/>
              <a:sym typeface="Roboto"/>
            </a:endParaRPr>
          </a:p>
          <a:p>
            <a:pPr indent="0" lvl="0" marL="0" rtl="0" algn="l">
              <a:lnSpc>
                <a:spcPct val="115000"/>
              </a:lnSpc>
              <a:spcBef>
                <a:spcPts val="1200"/>
              </a:spcBef>
              <a:spcAft>
                <a:spcPts val="1200"/>
              </a:spcAft>
              <a:buNone/>
            </a:pPr>
            <a:r>
              <a:t/>
            </a:r>
            <a:endParaRPr sz="1700">
              <a:solidFill>
                <a:srgbClr val="666666"/>
              </a:solidFill>
              <a:latin typeface="Roboto"/>
              <a:ea typeface="Roboto"/>
              <a:cs typeface="Roboto"/>
              <a:sym typeface="Roboto"/>
            </a:endParaRPr>
          </a:p>
        </p:txBody>
      </p:sp>
      <p:cxnSp>
        <p:nvCxnSpPr>
          <p:cNvPr id="88" name="Google Shape;88;p16"/>
          <p:cNvCxnSpPr/>
          <p:nvPr/>
        </p:nvCxnSpPr>
        <p:spPr>
          <a:xfrm>
            <a:off x="4485450" y="1552100"/>
            <a:ext cx="13500" cy="32553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Grand Unified Modeling of Behavioral Operators (GUMBO)</a:t>
            </a:r>
            <a:endParaRPr/>
          </a:p>
        </p:txBody>
      </p:sp>
      <p:sp>
        <p:nvSpPr>
          <p:cNvPr id="94" name="Google Shape;94;p17"/>
          <p:cNvSpPr txBox="1"/>
          <p:nvPr>
            <p:ph idx="1" type="body"/>
          </p:nvPr>
        </p:nvSpPr>
        <p:spPr>
          <a:xfrm>
            <a:off x="4572000" y="148350"/>
            <a:ext cx="4166400" cy="484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OSATE is an Eclipse-based IDE for AADL modeling</a:t>
            </a:r>
            <a:endParaRPr sz="1500"/>
          </a:p>
          <a:p>
            <a:pPr indent="-323850" lvl="0" marL="457200" rtl="0" algn="l">
              <a:spcBef>
                <a:spcPts val="0"/>
              </a:spcBef>
              <a:spcAft>
                <a:spcPts val="0"/>
              </a:spcAft>
              <a:buSzPts val="1500"/>
              <a:buChar char="●"/>
            </a:pPr>
            <a:r>
              <a:rPr lang="en" sz="1500"/>
              <a:t>AADL is used for modeling software and hardware systems</a:t>
            </a:r>
            <a:endParaRPr sz="1500"/>
          </a:p>
          <a:p>
            <a:pPr indent="-323850" lvl="0" marL="457200" rtl="0" algn="l">
              <a:spcBef>
                <a:spcPts val="0"/>
              </a:spcBef>
              <a:spcAft>
                <a:spcPts val="0"/>
              </a:spcAft>
              <a:buSzPts val="1500"/>
              <a:buChar char="●"/>
            </a:pPr>
            <a:r>
              <a:rPr lang="en" sz="1500"/>
              <a:t>FACE is a model to describe system architectures</a:t>
            </a:r>
            <a:endParaRPr sz="1500"/>
          </a:p>
          <a:p>
            <a:pPr indent="-323850" lvl="0" marL="457200" rtl="0" algn="l">
              <a:spcBef>
                <a:spcPts val="0"/>
              </a:spcBef>
              <a:spcAft>
                <a:spcPts val="0"/>
              </a:spcAft>
              <a:buSzPts val="1500"/>
              <a:buChar char="●"/>
            </a:pPr>
            <a:r>
              <a:rPr lang="en" sz="1500"/>
              <a:t>AGREE is used to model assumptions and guarantees for AADL models</a:t>
            </a:r>
            <a:endParaRPr sz="1500"/>
          </a:p>
          <a:p>
            <a:pPr indent="-323850" lvl="0" marL="457200" rtl="0" algn="l">
              <a:spcBef>
                <a:spcPts val="0"/>
              </a:spcBef>
              <a:spcAft>
                <a:spcPts val="0"/>
              </a:spcAft>
              <a:buSzPts val="1500"/>
              <a:buChar char="●"/>
            </a:pPr>
            <a:r>
              <a:rPr lang="en" sz="1500"/>
              <a:t>OSATE includes a plugin that translates FACE models to AADL</a:t>
            </a:r>
            <a:endParaRPr sz="1500"/>
          </a:p>
          <a:p>
            <a:pPr indent="0" lvl="0" marL="0" rtl="0" algn="l">
              <a:spcBef>
                <a:spcPts val="1200"/>
              </a:spcBef>
              <a:spcAft>
                <a:spcPts val="0"/>
              </a:spcAft>
              <a:buNone/>
            </a:pPr>
            <a:r>
              <a:rPr b="1" lang="en" sz="1500"/>
              <a:t>Our Job:</a:t>
            </a:r>
            <a:endParaRPr b="1" sz="1500"/>
          </a:p>
          <a:p>
            <a:pPr indent="-323850" lvl="0" marL="457200" rtl="0" algn="l">
              <a:spcBef>
                <a:spcPts val="1200"/>
              </a:spcBef>
              <a:spcAft>
                <a:spcPts val="0"/>
              </a:spcAft>
              <a:buSzPts val="1500"/>
              <a:buChar char="●"/>
            </a:pPr>
            <a:r>
              <a:rPr lang="en" sz="1500"/>
              <a:t>Create an OSATE plugin that reads an AADL instance model and translates it to an AGREE model</a:t>
            </a:r>
            <a:endParaRPr sz="1500"/>
          </a:p>
          <a:p>
            <a:pPr indent="-323850" lvl="0" marL="457200" rtl="0" algn="l">
              <a:spcBef>
                <a:spcPts val="0"/>
              </a:spcBef>
              <a:spcAft>
                <a:spcPts val="0"/>
              </a:spcAft>
              <a:buSzPts val="1500"/>
              <a:buChar char="●"/>
            </a:pPr>
            <a:r>
              <a:rPr lang="en" sz="1500"/>
              <a:t>C</a:t>
            </a:r>
            <a:r>
              <a:rPr lang="en" sz="1500">
                <a:solidFill>
                  <a:srgbClr val="666666"/>
                </a:solidFill>
              </a:rPr>
              <a:t>reate UI for system engineers to determine set specific parameters and limitations to FACE models</a:t>
            </a:r>
            <a:endParaRPr sz="15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Need, Problem, Opportunity</a:t>
            </a:r>
            <a:endParaRPr/>
          </a:p>
        </p:txBody>
      </p:sp>
      <p:sp>
        <p:nvSpPr>
          <p:cNvPr id="100" name="Google Shape;100;p18"/>
          <p:cNvSpPr txBox="1"/>
          <p:nvPr>
            <p:ph idx="1" type="body"/>
          </p:nvPr>
        </p:nvSpPr>
        <p:spPr>
          <a:xfrm>
            <a:off x="4637275" y="395400"/>
            <a:ext cx="4166400" cy="435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FACE models do not include constraints</a:t>
            </a:r>
            <a:endParaRPr sz="1700"/>
          </a:p>
          <a:p>
            <a:pPr indent="-336550" lvl="0" marL="457200" rtl="0" algn="l">
              <a:spcBef>
                <a:spcPts val="0"/>
              </a:spcBef>
              <a:spcAft>
                <a:spcPts val="0"/>
              </a:spcAft>
              <a:buSzPts val="1700"/>
              <a:buChar char="●"/>
            </a:pPr>
            <a:r>
              <a:rPr lang="en" sz="1700"/>
              <a:t>AGREE models require assertions</a:t>
            </a:r>
            <a:endParaRPr sz="1700"/>
          </a:p>
          <a:p>
            <a:pPr indent="-336550" lvl="1" marL="914400" rtl="0" algn="l">
              <a:spcBef>
                <a:spcPts val="0"/>
              </a:spcBef>
              <a:spcAft>
                <a:spcPts val="0"/>
              </a:spcAft>
              <a:buSzPts val="1700"/>
              <a:buChar char="○"/>
            </a:pPr>
            <a:r>
              <a:rPr lang="en" sz="1700"/>
              <a:t>Assumptions</a:t>
            </a:r>
            <a:endParaRPr sz="1700"/>
          </a:p>
          <a:p>
            <a:pPr indent="-336550" lvl="1" marL="914400" rtl="0" algn="l">
              <a:spcBef>
                <a:spcPts val="0"/>
              </a:spcBef>
              <a:spcAft>
                <a:spcPts val="0"/>
              </a:spcAft>
              <a:buSzPts val="1700"/>
              <a:buChar char="○"/>
            </a:pPr>
            <a:r>
              <a:rPr lang="en" sz="1700"/>
              <a:t>Guarantees</a:t>
            </a:r>
            <a:endParaRPr sz="1700"/>
          </a:p>
          <a:p>
            <a:pPr indent="0" lvl="0" marL="9144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Users of GUMBO need AGREE constraints</a:t>
            </a:r>
            <a:endParaRPr sz="1700"/>
          </a:p>
          <a:p>
            <a:pPr indent="-336550" lvl="1" marL="914400" rtl="0" algn="l">
              <a:spcBef>
                <a:spcPts val="0"/>
              </a:spcBef>
              <a:spcAft>
                <a:spcPts val="0"/>
              </a:spcAft>
              <a:buSzPts val="1700"/>
              <a:buChar char="○"/>
            </a:pPr>
            <a:r>
              <a:rPr lang="en" sz="1700"/>
              <a:t>Ease of use</a:t>
            </a:r>
            <a:endParaRPr sz="1700"/>
          </a:p>
          <a:p>
            <a:pPr indent="-336550" lvl="1" marL="914400" rtl="0" algn="l">
              <a:spcBef>
                <a:spcPts val="0"/>
              </a:spcBef>
              <a:spcAft>
                <a:spcPts val="0"/>
              </a:spcAft>
              <a:buSzPts val="1700"/>
              <a:buChar char="○"/>
            </a:pPr>
            <a:r>
              <a:rPr lang="en" sz="1700"/>
              <a:t>Risk reduction</a:t>
            </a:r>
            <a:br>
              <a:rPr lang="en" sz="1700"/>
            </a:br>
            <a:endParaRPr sz="1700"/>
          </a:p>
          <a:p>
            <a:pPr indent="-336550" lvl="0" marL="457200" rtl="0" algn="l">
              <a:spcBef>
                <a:spcPts val="0"/>
              </a:spcBef>
              <a:spcAft>
                <a:spcPts val="0"/>
              </a:spcAft>
              <a:buSzPts val="1700"/>
              <a:buChar char="●"/>
            </a:pPr>
            <a:r>
              <a:rPr lang="en" sz="1700"/>
              <a:t>UI must be </a:t>
            </a:r>
            <a:r>
              <a:rPr lang="en" sz="1700"/>
              <a:t>efficient</a:t>
            </a:r>
            <a:r>
              <a:rPr lang="en" sz="1700"/>
              <a:t> otherwise developers won’t use it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106" name="Google Shape;106;p19"/>
          <p:cNvSpPr txBox="1"/>
          <p:nvPr>
            <p:ph idx="1" type="body"/>
          </p:nvPr>
        </p:nvSpPr>
        <p:spPr>
          <a:xfrm>
            <a:off x="4631225" y="673500"/>
            <a:ext cx="4166400" cy="37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Generating assertions</a:t>
            </a:r>
            <a:endParaRPr sz="1700"/>
          </a:p>
          <a:p>
            <a:pPr indent="-336550" lvl="0" marL="457200" rtl="0" algn="l">
              <a:spcBef>
                <a:spcPts val="1200"/>
              </a:spcBef>
              <a:spcAft>
                <a:spcPts val="0"/>
              </a:spcAft>
              <a:buSzPts val="1700"/>
              <a:buChar char="●"/>
            </a:pPr>
            <a:r>
              <a:rPr lang="en" sz="1700"/>
              <a:t>Requirements</a:t>
            </a:r>
            <a:r>
              <a:rPr lang="en" sz="1700"/>
              <a:t>:</a:t>
            </a:r>
            <a:endParaRPr sz="1700"/>
          </a:p>
          <a:p>
            <a:pPr indent="-336550" lvl="1" marL="914400" rtl="0" algn="l">
              <a:spcBef>
                <a:spcPts val="0"/>
              </a:spcBef>
              <a:spcAft>
                <a:spcPts val="0"/>
              </a:spcAft>
              <a:buSzPts val="1700"/>
              <a:buChar char="○"/>
            </a:pPr>
            <a:r>
              <a:rPr lang="en" sz="1700"/>
              <a:t>User interface constraint generation</a:t>
            </a:r>
            <a:endParaRPr sz="1700"/>
          </a:p>
          <a:p>
            <a:pPr indent="-336550" lvl="1" marL="914400" rtl="0" algn="l">
              <a:spcBef>
                <a:spcPts val="0"/>
              </a:spcBef>
              <a:spcAft>
                <a:spcPts val="0"/>
              </a:spcAft>
              <a:buSzPts val="1700"/>
              <a:buChar char="○"/>
            </a:pPr>
            <a:r>
              <a:rPr lang="en" sz="1700"/>
              <a:t>AADL file iteration</a:t>
            </a:r>
            <a:endParaRPr sz="1700"/>
          </a:p>
          <a:p>
            <a:pPr indent="0" lvl="0" marL="0" rtl="0" algn="l">
              <a:spcBef>
                <a:spcPts val="1200"/>
              </a:spcBef>
              <a:spcAft>
                <a:spcPts val="0"/>
              </a:spcAft>
              <a:buNone/>
            </a:pPr>
            <a:r>
              <a:rPr lang="en" sz="1700"/>
              <a:t>Simple interface</a:t>
            </a:r>
            <a:endParaRPr sz="1700"/>
          </a:p>
          <a:p>
            <a:pPr indent="-336550" lvl="0" marL="457200" rtl="0" algn="l">
              <a:spcBef>
                <a:spcPts val="1200"/>
              </a:spcBef>
              <a:spcAft>
                <a:spcPts val="0"/>
              </a:spcAft>
              <a:buSzPts val="1700"/>
              <a:buChar char="●"/>
            </a:pPr>
            <a:r>
              <a:rPr lang="en" sz="1700"/>
              <a:t>Three pages</a:t>
            </a:r>
            <a:endParaRPr sz="1700"/>
          </a:p>
          <a:p>
            <a:pPr indent="-336550" lvl="0" marL="457200" rtl="0" algn="l">
              <a:spcBef>
                <a:spcPts val="0"/>
              </a:spcBef>
              <a:spcAft>
                <a:spcPts val="0"/>
              </a:spcAft>
              <a:buSzPts val="1700"/>
              <a:buChar char="●"/>
            </a:pPr>
            <a:r>
              <a:rPr lang="en" sz="1700"/>
              <a:t>Easy add and delete design</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112" name="Google Shape;112;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UI Constraint Generation</a:t>
            </a:r>
            <a:endParaRPr sz="1700"/>
          </a:p>
          <a:p>
            <a:pPr indent="-336550" lvl="0" marL="457200" rtl="0" algn="l">
              <a:spcBef>
                <a:spcPts val="1200"/>
              </a:spcBef>
              <a:spcAft>
                <a:spcPts val="0"/>
              </a:spcAft>
              <a:buSzPts val="1700"/>
              <a:buChar char="●"/>
            </a:pPr>
            <a:r>
              <a:rPr lang="en" sz="1700"/>
              <a:t>A</a:t>
            </a:r>
            <a:r>
              <a:rPr lang="en" sz="1700"/>
              <a:t>utomatic p</a:t>
            </a:r>
            <a:r>
              <a:rPr lang="en" sz="1700"/>
              <a:t>resentation of variables for constraints</a:t>
            </a:r>
            <a:endParaRPr sz="1700"/>
          </a:p>
          <a:p>
            <a:pPr indent="-336550" lvl="0" marL="457200" rtl="0" algn="l">
              <a:spcBef>
                <a:spcPts val="0"/>
              </a:spcBef>
              <a:spcAft>
                <a:spcPts val="0"/>
              </a:spcAft>
              <a:buSzPts val="1700"/>
              <a:buChar char="●"/>
            </a:pPr>
            <a:r>
              <a:rPr lang="en" sz="1700"/>
              <a:t>Assumption, </a:t>
            </a:r>
            <a:r>
              <a:rPr lang="en" sz="1700"/>
              <a:t>guarantee, and output pages</a:t>
            </a:r>
            <a:endParaRPr sz="1700"/>
          </a:p>
          <a:p>
            <a:pPr indent="-336550" lvl="0" marL="457200" rtl="0" algn="l">
              <a:spcBef>
                <a:spcPts val="0"/>
              </a:spcBef>
              <a:spcAft>
                <a:spcPts val="0"/>
              </a:spcAft>
              <a:buSzPts val="1700"/>
              <a:buChar char="●"/>
            </a:pPr>
            <a:r>
              <a:rPr lang="en" sz="1700"/>
              <a:t>Error reduction through finite options</a:t>
            </a:r>
            <a:endParaRPr sz="1700"/>
          </a:p>
          <a:p>
            <a:pPr indent="-336550" lvl="0" marL="457200" rtl="0" algn="l">
              <a:spcBef>
                <a:spcPts val="0"/>
              </a:spcBef>
              <a:spcAft>
                <a:spcPts val="0"/>
              </a:spcAft>
              <a:buSzPts val="1700"/>
              <a:buChar char="●"/>
            </a:pPr>
            <a:r>
              <a:rPr lang="en" sz="1700"/>
              <a:t>Storage of previous assertions</a:t>
            </a:r>
            <a:endParaRPr sz="1700"/>
          </a:p>
          <a:p>
            <a:pPr indent="0" lvl="0" marL="0" rtl="0" algn="l">
              <a:spcBef>
                <a:spcPts val="1200"/>
              </a:spcBef>
              <a:spcAft>
                <a:spcPts val="0"/>
              </a:spcAft>
              <a:buNone/>
            </a:pPr>
            <a:r>
              <a:rPr lang="en" sz="1700"/>
              <a:t>AADL File Iteration</a:t>
            </a:r>
            <a:endParaRPr sz="1700"/>
          </a:p>
          <a:p>
            <a:pPr indent="-336550" lvl="0" marL="457200" rtl="0" algn="l">
              <a:spcBef>
                <a:spcPts val="1200"/>
              </a:spcBef>
              <a:spcAft>
                <a:spcPts val="0"/>
              </a:spcAft>
              <a:buSzPts val="1700"/>
              <a:buChar char="●"/>
            </a:pPr>
            <a:r>
              <a:rPr lang="en" sz="1700"/>
              <a:t>Access data of selected AADL file</a:t>
            </a:r>
            <a:endParaRPr sz="1700"/>
          </a:p>
          <a:p>
            <a:pPr indent="-336550" lvl="0" marL="457200" rtl="0" algn="l">
              <a:spcBef>
                <a:spcPts val="0"/>
              </a:spcBef>
              <a:spcAft>
                <a:spcPts val="0"/>
              </a:spcAft>
              <a:buSzPts val="1700"/>
              <a:buChar char="●"/>
            </a:pPr>
            <a:r>
              <a:rPr lang="en" sz="1700"/>
              <a:t>Gather information about components</a:t>
            </a:r>
            <a:endParaRPr sz="1700"/>
          </a:p>
          <a:p>
            <a:pPr indent="-336550" lvl="0" marL="457200" rtl="0" algn="l">
              <a:spcBef>
                <a:spcPts val="0"/>
              </a:spcBef>
              <a:spcAft>
                <a:spcPts val="0"/>
              </a:spcAft>
              <a:buSzPts val="1700"/>
              <a:buChar char="●"/>
            </a:pPr>
            <a:r>
              <a:rPr lang="en" sz="1700"/>
              <a:t>Store information in an object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4498850" y="228300"/>
            <a:ext cx="4190100" cy="46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666666"/>
                </a:solidFill>
              </a:rPr>
              <a:t>Aside from </a:t>
            </a:r>
            <a:r>
              <a:rPr lang="en" sz="1700">
                <a:solidFill>
                  <a:srgbClr val="666666"/>
                </a:solidFill>
              </a:rPr>
              <a:t>class time</a:t>
            </a:r>
            <a:r>
              <a:rPr lang="en" sz="1700">
                <a:solidFill>
                  <a:srgbClr val="666666"/>
                </a:solidFill>
              </a:rPr>
              <a:t>: </a:t>
            </a:r>
            <a:endParaRPr sz="1700">
              <a:solidFill>
                <a:srgbClr val="666666"/>
              </a:solidFill>
            </a:endParaRPr>
          </a:p>
          <a:p>
            <a:pPr indent="0" lvl="0" marL="0" rtl="0" algn="l">
              <a:spcBef>
                <a:spcPts val="1200"/>
              </a:spcBef>
              <a:spcAft>
                <a:spcPts val="0"/>
              </a:spcAft>
              <a:buNone/>
            </a:pPr>
            <a:r>
              <a:rPr lang="en" sz="1700">
                <a:solidFill>
                  <a:srgbClr val="666666"/>
                </a:solidFill>
              </a:rPr>
              <a:t>Tuesdays at 12:45pm: Team meeting</a:t>
            </a:r>
            <a:endParaRPr sz="1700">
              <a:solidFill>
                <a:srgbClr val="666666"/>
              </a:solidFill>
            </a:endParaRPr>
          </a:p>
          <a:p>
            <a:pPr indent="-336550" lvl="0" marL="457200" rtl="0" algn="l">
              <a:spcBef>
                <a:spcPts val="1200"/>
              </a:spcBef>
              <a:spcAft>
                <a:spcPts val="0"/>
              </a:spcAft>
              <a:buClr>
                <a:srgbClr val="666666"/>
              </a:buClr>
              <a:buSzPts val="1700"/>
              <a:buChar char="-"/>
            </a:pPr>
            <a:r>
              <a:rPr lang="en" sz="1700"/>
              <a:t>Go over current contribution of each member and next steps</a:t>
            </a:r>
            <a:endParaRPr sz="1700">
              <a:solidFill>
                <a:srgbClr val="666666"/>
              </a:solidFill>
            </a:endParaRPr>
          </a:p>
          <a:p>
            <a:pPr indent="0" lvl="0" marL="0" rtl="0" algn="l">
              <a:spcBef>
                <a:spcPts val="1200"/>
              </a:spcBef>
              <a:spcAft>
                <a:spcPts val="0"/>
              </a:spcAft>
              <a:buNone/>
            </a:pPr>
            <a:r>
              <a:rPr lang="en" sz="1700">
                <a:solidFill>
                  <a:srgbClr val="666666"/>
                </a:solidFill>
              </a:rPr>
              <a:t>Thursdays at 12:45pm: Team meeting with sponsor</a:t>
            </a:r>
            <a:endParaRPr sz="1700">
              <a:solidFill>
                <a:srgbClr val="666666"/>
              </a:solidFill>
            </a:endParaRPr>
          </a:p>
          <a:p>
            <a:pPr indent="-336550" lvl="0" marL="457200" rtl="0" algn="l">
              <a:spcBef>
                <a:spcPts val="1200"/>
              </a:spcBef>
              <a:spcAft>
                <a:spcPts val="0"/>
              </a:spcAft>
              <a:buSzPts val="1700"/>
              <a:buChar char="-"/>
            </a:pPr>
            <a:r>
              <a:rPr lang="en" sz="1700"/>
              <a:t>Go over examples and present our current team progress to our sponsor, asking questions as needed</a:t>
            </a:r>
            <a:endParaRPr sz="1700"/>
          </a:p>
          <a:p>
            <a:pPr indent="0" lvl="0" marL="0" rtl="0" algn="l">
              <a:spcBef>
                <a:spcPts val="1200"/>
              </a:spcBef>
              <a:spcAft>
                <a:spcPts val="0"/>
              </a:spcAft>
              <a:buNone/>
            </a:pPr>
            <a:r>
              <a:t/>
            </a:r>
            <a:endParaRPr sz="1700">
              <a:solidFill>
                <a:srgbClr val="666666"/>
              </a:solidFill>
            </a:endParaRPr>
          </a:p>
          <a:p>
            <a:pPr indent="0" lvl="0" marL="0" rtl="0" algn="l">
              <a:spcBef>
                <a:spcPts val="1200"/>
              </a:spcBef>
              <a:spcAft>
                <a:spcPts val="1200"/>
              </a:spcAft>
              <a:buNone/>
            </a:pPr>
            <a:r>
              <a:rPr lang="en" sz="1700"/>
              <a:t>Any other communication occurs through Slack as needed</a:t>
            </a:r>
            <a:endParaRPr sz="1700">
              <a:solidFill>
                <a:srgbClr val="666666"/>
              </a:solidFill>
            </a:endParaRPr>
          </a:p>
        </p:txBody>
      </p:sp>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Meeting Schedule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