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9" r:id="rId4"/>
    <p:sldId id="260" r:id="rId5"/>
    <p:sldId id="261" r:id="rId6"/>
    <p:sldId id="262" r:id="rId7"/>
    <p:sldId id="263" r:id="rId8"/>
    <p:sldId id="266" r:id="rId9"/>
    <p:sldId id="264" r:id="rId10"/>
    <p:sldId id="267"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76" d="100"/>
          <a:sy n="76" d="100"/>
        </p:scale>
        <p:origin x="132" y="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072F70-49E7-4CE1-BAFF-5DD0FFFCE0EA}"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384C4-6687-4304-964C-5952FFF4D1A9}" type="slidenum">
              <a:rPr lang="en-US" smtClean="0"/>
              <a:t>‹#›</a:t>
            </a:fld>
            <a:endParaRPr lang="en-US"/>
          </a:p>
        </p:txBody>
      </p:sp>
    </p:spTree>
    <p:extLst>
      <p:ext uri="{BB962C8B-B14F-4D97-AF65-F5344CB8AC3E}">
        <p14:creationId xmlns:p14="http://schemas.microsoft.com/office/powerpoint/2010/main" val="308119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072F70-49E7-4CE1-BAFF-5DD0FFFCE0EA}"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4384C4-6687-4304-964C-5952FFF4D1A9}" type="slidenum">
              <a:rPr lang="en-US" smtClean="0"/>
              <a:t>‹#›</a:t>
            </a:fld>
            <a:endParaRPr lang="en-US"/>
          </a:p>
        </p:txBody>
      </p:sp>
    </p:spTree>
    <p:extLst>
      <p:ext uri="{BB962C8B-B14F-4D97-AF65-F5344CB8AC3E}">
        <p14:creationId xmlns:p14="http://schemas.microsoft.com/office/powerpoint/2010/main" val="428506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4072F70-49E7-4CE1-BAFF-5DD0FFFCE0EA}"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384C4-6687-4304-964C-5952FFF4D1A9}" type="slidenum">
              <a:rPr lang="en-US" smtClean="0"/>
              <a:t>‹#›</a:t>
            </a:fld>
            <a:endParaRPr lang="en-US"/>
          </a:p>
        </p:txBody>
      </p:sp>
    </p:spTree>
    <p:extLst>
      <p:ext uri="{BB962C8B-B14F-4D97-AF65-F5344CB8AC3E}">
        <p14:creationId xmlns:p14="http://schemas.microsoft.com/office/powerpoint/2010/main" val="2279582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4072F70-49E7-4CE1-BAFF-5DD0FFFCE0EA}"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384C4-6687-4304-964C-5952FFF4D1A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649102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072F70-49E7-4CE1-BAFF-5DD0FFFCE0EA}"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384C4-6687-4304-964C-5952FFF4D1A9}" type="slidenum">
              <a:rPr lang="en-US" smtClean="0"/>
              <a:t>‹#›</a:t>
            </a:fld>
            <a:endParaRPr lang="en-US"/>
          </a:p>
        </p:txBody>
      </p:sp>
    </p:spTree>
    <p:extLst>
      <p:ext uri="{BB962C8B-B14F-4D97-AF65-F5344CB8AC3E}">
        <p14:creationId xmlns:p14="http://schemas.microsoft.com/office/powerpoint/2010/main" val="2387181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072F70-49E7-4CE1-BAFF-5DD0FFFCE0EA}" type="datetimeFigureOut">
              <a:rPr lang="en-US" smtClean="0"/>
              <a:t>3/7/2021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384C4-6687-4304-964C-5952FFF4D1A9}" type="slidenum">
              <a:rPr lang="en-US" smtClean="0"/>
              <a:t>‹#›</a:t>
            </a:fld>
            <a:endParaRPr lang="en-US"/>
          </a:p>
        </p:txBody>
      </p:sp>
    </p:spTree>
    <p:extLst>
      <p:ext uri="{BB962C8B-B14F-4D97-AF65-F5344CB8AC3E}">
        <p14:creationId xmlns:p14="http://schemas.microsoft.com/office/powerpoint/2010/main" val="1221844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072F70-49E7-4CE1-BAFF-5DD0FFFCE0EA}" type="datetimeFigureOut">
              <a:rPr lang="en-US" smtClean="0"/>
              <a:t>3/7/2021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384C4-6687-4304-964C-5952FFF4D1A9}" type="slidenum">
              <a:rPr lang="en-US" smtClean="0"/>
              <a:t>‹#›</a:t>
            </a:fld>
            <a:endParaRPr lang="en-US"/>
          </a:p>
        </p:txBody>
      </p:sp>
    </p:spTree>
    <p:extLst>
      <p:ext uri="{BB962C8B-B14F-4D97-AF65-F5344CB8AC3E}">
        <p14:creationId xmlns:p14="http://schemas.microsoft.com/office/powerpoint/2010/main" val="236617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72F70-49E7-4CE1-BAFF-5DD0FFFCE0EA}"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384C4-6687-4304-964C-5952FFF4D1A9}" type="slidenum">
              <a:rPr lang="en-US" smtClean="0"/>
              <a:t>‹#›</a:t>
            </a:fld>
            <a:endParaRPr lang="en-US"/>
          </a:p>
        </p:txBody>
      </p:sp>
    </p:spTree>
    <p:extLst>
      <p:ext uri="{BB962C8B-B14F-4D97-AF65-F5344CB8AC3E}">
        <p14:creationId xmlns:p14="http://schemas.microsoft.com/office/powerpoint/2010/main" val="400646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72F70-49E7-4CE1-BAFF-5DD0FFFCE0EA}"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384C4-6687-4304-964C-5952FFF4D1A9}" type="slidenum">
              <a:rPr lang="en-US" smtClean="0"/>
              <a:t>‹#›</a:t>
            </a:fld>
            <a:endParaRPr lang="en-US"/>
          </a:p>
        </p:txBody>
      </p:sp>
    </p:spTree>
    <p:extLst>
      <p:ext uri="{BB962C8B-B14F-4D97-AF65-F5344CB8AC3E}">
        <p14:creationId xmlns:p14="http://schemas.microsoft.com/office/powerpoint/2010/main" val="266658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72F70-49E7-4CE1-BAFF-5DD0FFFCE0EA}"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384C4-6687-4304-964C-5952FFF4D1A9}" type="slidenum">
              <a:rPr lang="en-US" smtClean="0"/>
              <a:t>‹#›</a:t>
            </a:fld>
            <a:endParaRPr lang="en-US"/>
          </a:p>
        </p:txBody>
      </p:sp>
    </p:spTree>
    <p:extLst>
      <p:ext uri="{BB962C8B-B14F-4D97-AF65-F5344CB8AC3E}">
        <p14:creationId xmlns:p14="http://schemas.microsoft.com/office/powerpoint/2010/main" val="2929167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072F70-49E7-4CE1-BAFF-5DD0FFFCE0EA}"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384C4-6687-4304-964C-5952FFF4D1A9}" type="slidenum">
              <a:rPr lang="en-US" smtClean="0"/>
              <a:t>‹#›</a:t>
            </a:fld>
            <a:endParaRPr lang="en-US"/>
          </a:p>
        </p:txBody>
      </p:sp>
    </p:spTree>
    <p:extLst>
      <p:ext uri="{BB962C8B-B14F-4D97-AF65-F5344CB8AC3E}">
        <p14:creationId xmlns:p14="http://schemas.microsoft.com/office/powerpoint/2010/main" val="2532339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072F70-49E7-4CE1-BAFF-5DD0FFFCE0EA}"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4384C4-6687-4304-964C-5952FFF4D1A9}" type="slidenum">
              <a:rPr lang="en-US" smtClean="0"/>
              <a:t>‹#›</a:t>
            </a:fld>
            <a:endParaRPr lang="en-US"/>
          </a:p>
        </p:txBody>
      </p:sp>
    </p:spTree>
    <p:extLst>
      <p:ext uri="{BB962C8B-B14F-4D97-AF65-F5344CB8AC3E}">
        <p14:creationId xmlns:p14="http://schemas.microsoft.com/office/powerpoint/2010/main" val="436574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072F70-49E7-4CE1-BAFF-5DD0FFFCE0EA}" type="datetimeFigureOut">
              <a:rPr lang="en-US" smtClean="0"/>
              <a:t>3/7/2021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4384C4-6687-4304-964C-5952FFF4D1A9}" type="slidenum">
              <a:rPr lang="en-US" smtClean="0"/>
              <a:t>‹#›</a:t>
            </a:fld>
            <a:endParaRPr lang="en-US"/>
          </a:p>
        </p:txBody>
      </p:sp>
    </p:spTree>
    <p:extLst>
      <p:ext uri="{BB962C8B-B14F-4D97-AF65-F5344CB8AC3E}">
        <p14:creationId xmlns:p14="http://schemas.microsoft.com/office/powerpoint/2010/main" val="345590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4072F70-49E7-4CE1-BAFF-5DD0FFFCE0EA}" type="datetimeFigureOut">
              <a:rPr lang="en-US" smtClean="0"/>
              <a:t>3/7/2021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04384C4-6687-4304-964C-5952FFF4D1A9}" type="slidenum">
              <a:rPr lang="en-US" smtClean="0"/>
              <a:t>‹#›</a:t>
            </a:fld>
            <a:endParaRPr lang="en-US"/>
          </a:p>
        </p:txBody>
      </p:sp>
    </p:spTree>
    <p:extLst>
      <p:ext uri="{BB962C8B-B14F-4D97-AF65-F5344CB8AC3E}">
        <p14:creationId xmlns:p14="http://schemas.microsoft.com/office/powerpoint/2010/main" val="91284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4072F70-49E7-4CE1-BAFF-5DD0FFFCE0EA}" type="datetimeFigureOut">
              <a:rPr lang="en-US" smtClean="0"/>
              <a:t>3/7/2021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04384C4-6687-4304-964C-5952FFF4D1A9}" type="slidenum">
              <a:rPr lang="en-US" smtClean="0"/>
              <a:t>‹#›</a:t>
            </a:fld>
            <a:endParaRPr lang="en-US"/>
          </a:p>
        </p:txBody>
      </p:sp>
    </p:spTree>
    <p:extLst>
      <p:ext uri="{BB962C8B-B14F-4D97-AF65-F5344CB8AC3E}">
        <p14:creationId xmlns:p14="http://schemas.microsoft.com/office/powerpoint/2010/main" val="3591781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4072F70-49E7-4CE1-BAFF-5DD0FFFCE0EA}" type="datetimeFigureOut">
              <a:rPr lang="en-US" smtClean="0"/>
              <a:t>3/7/2021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04384C4-6687-4304-964C-5952FFF4D1A9}" type="slidenum">
              <a:rPr lang="en-US" smtClean="0"/>
              <a:t>‹#›</a:t>
            </a:fld>
            <a:endParaRPr lang="en-US"/>
          </a:p>
        </p:txBody>
      </p:sp>
    </p:spTree>
    <p:extLst>
      <p:ext uri="{BB962C8B-B14F-4D97-AF65-F5344CB8AC3E}">
        <p14:creationId xmlns:p14="http://schemas.microsoft.com/office/powerpoint/2010/main" val="271794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072F70-49E7-4CE1-BAFF-5DD0FFFCE0EA}"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4384C4-6687-4304-964C-5952FFF4D1A9}" type="slidenum">
              <a:rPr lang="en-US" smtClean="0"/>
              <a:t>‹#›</a:t>
            </a:fld>
            <a:endParaRPr lang="en-US"/>
          </a:p>
        </p:txBody>
      </p:sp>
    </p:spTree>
    <p:extLst>
      <p:ext uri="{BB962C8B-B14F-4D97-AF65-F5344CB8AC3E}">
        <p14:creationId xmlns:p14="http://schemas.microsoft.com/office/powerpoint/2010/main" val="2048277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4072F70-49E7-4CE1-BAFF-5DD0FFFCE0EA}" type="datetimeFigureOut">
              <a:rPr lang="en-US" smtClean="0"/>
              <a:t>3/7/2021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04384C4-6687-4304-964C-5952FFF4D1A9}" type="slidenum">
              <a:rPr lang="en-US" smtClean="0"/>
              <a:t>‹#›</a:t>
            </a:fld>
            <a:endParaRPr lang="en-US"/>
          </a:p>
        </p:txBody>
      </p:sp>
    </p:spTree>
    <p:extLst>
      <p:ext uri="{BB962C8B-B14F-4D97-AF65-F5344CB8AC3E}">
        <p14:creationId xmlns:p14="http://schemas.microsoft.com/office/powerpoint/2010/main" val="1737815837"/>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DFA786-E50D-4A67-9D86-C1B9B001A98A}"/>
              </a:ext>
            </a:extLst>
          </p:cNvPr>
          <p:cNvSpPr>
            <a:spLocks noGrp="1"/>
          </p:cNvSpPr>
          <p:nvPr>
            <p:ph type="title"/>
          </p:nvPr>
        </p:nvSpPr>
        <p:spPr/>
        <p:txBody>
          <a:bodyPr/>
          <a:lstStyle/>
          <a:p>
            <a:pPr algn="ctr"/>
            <a:r>
              <a:rPr lang="en-US" dirty="0"/>
              <a:t>The Statistical Question</a:t>
            </a:r>
          </a:p>
        </p:txBody>
      </p:sp>
      <p:sp>
        <p:nvSpPr>
          <p:cNvPr id="5" name="Content Placeholder 4">
            <a:extLst>
              <a:ext uri="{FF2B5EF4-FFF2-40B4-BE49-F238E27FC236}">
                <a16:creationId xmlns:a16="http://schemas.microsoft.com/office/drawing/2014/main" id="{AEFB5724-55F6-48AD-A92F-0B7A8196DCFA}"/>
              </a:ext>
            </a:extLst>
          </p:cNvPr>
          <p:cNvSpPr>
            <a:spLocks noGrp="1"/>
          </p:cNvSpPr>
          <p:nvPr>
            <p:ph idx="1"/>
          </p:nvPr>
        </p:nvSpPr>
        <p:spPr>
          <a:xfrm>
            <a:off x="838200" y="1867570"/>
            <a:ext cx="10515600" cy="1043410"/>
          </a:xfrm>
        </p:spPr>
        <p:txBody>
          <a:bodyPr/>
          <a:lstStyle/>
          <a:p>
            <a:r>
              <a:rPr lang="en-US" dirty="0"/>
              <a:t>Out of the five variables selected which variable is the most impactful predictor of life expectancy?</a:t>
            </a:r>
          </a:p>
          <a:p>
            <a:endParaRPr lang="en-US" dirty="0"/>
          </a:p>
        </p:txBody>
      </p:sp>
      <p:sp>
        <p:nvSpPr>
          <p:cNvPr id="6" name="TextBox 5">
            <a:extLst>
              <a:ext uri="{FF2B5EF4-FFF2-40B4-BE49-F238E27FC236}">
                <a16:creationId xmlns:a16="http://schemas.microsoft.com/office/drawing/2014/main" id="{C1505B1E-801B-4A11-A869-D0F03F938F53}"/>
              </a:ext>
            </a:extLst>
          </p:cNvPr>
          <p:cNvSpPr txBox="1"/>
          <p:nvPr/>
        </p:nvSpPr>
        <p:spPr>
          <a:xfrm>
            <a:off x="646111" y="2958292"/>
            <a:ext cx="9404723" cy="769441"/>
          </a:xfrm>
          <a:prstGeom prst="rect">
            <a:avLst/>
          </a:prstGeom>
          <a:noFill/>
        </p:spPr>
        <p:txBody>
          <a:bodyPr wrap="square" rtlCol="0">
            <a:spAutoFit/>
          </a:bodyPr>
          <a:lstStyle/>
          <a:p>
            <a:pPr algn="ctr"/>
            <a:r>
              <a:rPr lang="en-US" sz="4400" dirty="0">
                <a:latin typeface="+mj-lt"/>
              </a:rPr>
              <a:t>The Hypothesis</a:t>
            </a:r>
          </a:p>
        </p:txBody>
      </p:sp>
      <p:sp>
        <p:nvSpPr>
          <p:cNvPr id="7" name="TextBox 6">
            <a:extLst>
              <a:ext uri="{FF2B5EF4-FFF2-40B4-BE49-F238E27FC236}">
                <a16:creationId xmlns:a16="http://schemas.microsoft.com/office/drawing/2014/main" id="{4EE42934-07B6-4420-A1D4-6C0170A0B1C1}"/>
              </a:ext>
            </a:extLst>
          </p:cNvPr>
          <p:cNvSpPr txBox="1"/>
          <p:nvPr/>
        </p:nvSpPr>
        <p:spPr>
          <a:xfrm>
            <a:off x="1040235" y="3775046"/>
            <a:ext cx="10393959" cy="2512226"/>
          </a:xfrm>
          <a:prstGeom prst="rect">
            <a:avLst/>
          </a:prstGeom>
          <a:noFill/>
        </p:spPr>
        <p:txBody>
          <a:bodyPr wrap="square" rtlCol="0">
            <a:spAutoFit/>
          </a:bodyPr>
          <a:lstStyle/>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rPr>
              <a:t>H</a:t>
            </a:r>
            <a:r>
              <a:rPr lang="en-US" sz="2800" baseline="-25000" dirty="0">
                <a:effectLst/>
                <a:latin typeface="Times New Roman" panose="02020603050405020304" pitchFamily="18" charset="0"/>
                <a:ea typeface="Calibri" panose="020F0502020204030204" pitchFamily="34" charset="0"/>
              </a:rPr>
              <a:t>o</a:t>
            </a:r>
            <a:r>
              <a:rPr lang="en-US" sz="2800" dirty="0">
                <a:effectLst/>
                <a:latin typeface="Times New Roman" panose="02020603050405020304" pitchFamily="18" charset="0"/>
                <a:ea typeface="Calibri" panose="020F0502020204030204" pitchFamily="34" charset="0"/>
              </a:rPr>
              <a:t>: β</a:t>
            </a:r>
            <a:r>
              <a:rPr lang="en-US" sz="2800" baseline="-25000" dirty="0">
                <a:effectLst/>
                <a:latin typeface="Times New Roman" panose="02020603050405020304" pitchFamily="18" charset="0"/>
                <a:ea typeface="Calibri" panose="020F0502020204030204" pitchFamily="34" charset="0"/>
              </a:rPr>
              <a:t>1</a:t>
            </a:r>
            <a:r>
              <a:rPr lang="en-US" sz="2800" dirty="0">
                <a:effectLst/>
                <a:latin typeface="Times New Roman" panose="02020603050405020304" pitchFamily="18" charset="0"/>
                <a:ea typeface="Calibri" panose="020F0502020204030204" pitchFamily="34" charset="0"/>
              </a:rPr>
              <a:t> + β</a:t>
            </a:r>
            <a:r>
              <a:rPr lang="en-US" sz="2800" baseline="-25000" dirty="0">
                <a:effectLst/>
                <a:latin typeface="Times New Roman" panose="02020603050405020304" pitchFamily="18" charset="0"/>
                <a:ea typeface="Calibri" panose="020F0502020204030204" pitchFamily="34" charset="0"/>
              </a:rPr>
              <a:t>2</a:t>
            </a:r>
            <a:r>
              <a:rPr lang="en-US" sz="2800" dirty="0">
                <a:effectLst/>
                <a:latin typeface="Times New Roman" panose="02020603050405020304" pitchFamily="18" charset="0"/>
                <a:ea typeface="Calibri" panose="020F0502020204030204" pitchFamily="34" charset="0"/>
              </a:rPr>
              <a:t> +</a:t>
            </a:r>
            <a:r>
              <a:rPr lang="en-US" sz="2800" baseline="-25000"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β</a:t>
            </a:r>
            <a:r>
              <a:rPr lang="en-US" sz="2800" baseline="-25000" dirty="0">
                <a:effectLst/>
                <a:latin typeface="Times New Roman" panose="02020603050405020304" pitchFamily="18" charset="0"/>
                <a:ea typeface="Calibri" panose="020F0502020204030204" pitchFamily="34" charset="0"/>
              </a:rPr>
              <a:t>3</a:t>
            </a:r>
            <a:r>
              <a:rPr lang="en-US" sz="2800" dirty="0">
                <a:effectLst/>
                <a:latin typeface="Times New Roman" panose="02020603050405020304" pitchFamily="18" charset="0"/>
                <a:ea typeface="Calibri" panose="020F0502020204030204" pitchFamily="34" charset="0"/>
              </a:rPr>
              <a:t> + β</a:t>
            </a:r>
            <a:r>
              <a:rPr lang="en-US" sz="2800" baseline="-25000" dirty="0">
                <a:effectLst/>
                <a:latin typeface="Times New Roman" panose="02020603050405020304" pitchFamily="18" charset="0"/>
                <a:ea typeface="Calibri" panose="020F0502020204030204" pitchFamily="34" charset="0"/>
              </a:rPr>
              <a:t>4</a:t>
            </a:r>
            <a:r>
              <a:rPr lang="en-US" sz="2800" dirty="0">
                <a:effectLst/>
                <a:latin typeface="Times New Roman" panose="02020603050405020304" pitchFamily="18" charset="0"/>
                <a:ea typeface="Calibri" panose="020F0502020204030204" pitchFamily="34" charset="0"/>
              </a:rPr>
              <a:t> + β</a:t>
            </a:r>
            <a:r>
              <a:rPr lang="en-US" sz="2800" baseline="-25000" dirty="0">
                <a:effectLst/>
                <a:latin typeface="Times New Roman" panose="02020603050405020304" pitchFamily="18" charset="0"/>
                <a:ea typeface="Calibri" panose="020F0502020204030204" pitchFamily="34" charset="0"/>
              </a:rPr>
              <a:t>5 </a:t>
            </a:r>
            <a:r>
              <a:rPr lang="en-US" sz="2800" dirty="0">
                <a:effectLst/>
                <a:latin typeface="Times New Roman" panose="02020603050405020304" pitchFamily="18" charset="0"/>
                <a:ea typeface="Calibri" panose="020F0502020204030204" pitchFamily="34" charset="0"/>
              </a:rPr>
              <a:t>= 0</a:t>
            </a:r>
          </a:p>
          <a:p>
            <a:pPr marL="0" marR="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rPr>
              <a:t>H</a:t>
            </a:r>
            <a:r>
              <a:rPr lang="en-US" sz="2800" baseline="-25000" dirty="0">
                <a:effectLst/>
                <a:latin typeface="Times New Roman" panose="02020603050405020304" pitchFamily="18" charset="0"/>
                <a:ea typeface="Calibri" panose="020F0502020204030204" pitchFamily="34" charset="0"/>
              </a:rPr>
              <a:t>a</a:t>
            </a:r>
            <a:r>
              <a:rPr lang="en-US" sz="2800" dirty="0">
                <a:effectLst/>
                <a:latin typeface="Times New Roman" panose="02020603050405020304" pitchFamily="18" charset="0"/>
                <a:ea typeface="Calibri" panose="020F0502020204030204" pitchFamily="34" charset="0"/>
              </a:rPr>
              <a:t>: β</a:t>
            </a:r>
            <a:r>
              <a:rPr lang="en-US" sz="2800" baseline="-25000" dirty="0">
                <a:effectLst/>
                <a:latin typeface="Times New Roman" panose="02020603050405020304" pitchFamily="18" charset="0"/>
                <a:ea typeface="Calibri" panose="020F0502020204030204" pitchFamily="34" charset="0"/>
              </a:rPr>
              <a:t>1</a:t>
            </a:r>
            <a:r>
              <a:rPr lang="en-US" sz="2800" dirty="0">
                <a:effectLst/>
                <a:latin typeface="Times New Roman" panose="02020603050405020304" pitchFamily="18" charset="0"/>
                <a:ea typeface="Calibri" panose="020F0502020204030204" pitchFamily="34" charset="0"/>
              </a:rPr>
              <a:t> + β</a:t>
            </a:r>
            <a:r>
              <a:rPr lang="en-US" sz="2800" baseline="-25000" dirty="0">
                <a:effectLst/>
                <a:latin typeface="Times New Roman" panose="02020603050405020304" pitchFamily="18" charset="0"/>
                <a:ea typeface="Calibri" panose="020F0502020204030204" pitchFamily="34" charset="0"/>
              </a:rPr>
              <a:t>2</a:t>
            </a:r>
            <a:r>
              <a:rPr lang="en-US" sz="2800" dirty="0">
                <a:effectLst/>
                <a:latin typeface="Times New Roman" panose="02020603050405020304" pitchFamily="18" charset="0"/>
                <a:ea typeface="Calibri" panose="020F0502020204030204" pitchFamily="34" charset="0"/>
              </a:rPr>
              <a:t> +</a:t>
            </a:r>
            <a:r>
              <a:rPr lang="en-US" sz="2800" baseline="-25000"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β</a:t>
            </a:r>
            <a:r>
              <a:rPr lang="en-US" sz="2800" baseline="-25000" dirty="0">
                <a:effectLst/>
                <a:latin typeface="Times New Roman" panose="02020603050405020304" pitchFamily="18" charset="0"/>
                <a:ea typeface="Calibri" panose="020F0502020204030204" pitchFamily="34" charset="0"/>
              </a:rPr>
              <a:t>3</a:t>
            </a:r>
            <a:r>
              <a:rPr lang="en-US" sz="2800" dirty="0">
                <a:effectLst/>
                <a:latin typeface="Times New Roman" panose="02020603050405020304" pitchFamily="18" charset="0"/>
                <a:ea typeface="Calibri" panose="020F0502020204030204" pitchFamily="34" charset="0"/>
              </a:rPr>
              <a:t> + β</a:t>
            </a:r>
            <a:r>
              <a:rPr lang="en-US" sz="2800" baseline="-25000" dirty="0">
                <a:effectLst/>
                <a:latin typeface="Times New Roman" panose="02020603050405020304" pitchFamily="18" charset="0"/>
                <a:ea typeface="Calibri" panose="020F0502020204030204" pitchFamily="34" charset="0"/>
              </a:rPr>
              <a:t>4</a:t>
            </a:r>
            <a:r>
              <a:rPr lang="en-US" sz="2800" dirty="0">
                <a:effectLst/>
                <a:latin typeface="Times New Roman" panose="02020603050405020304" pitchFamily="18" charset="0"/>
                <a:ea typeface="Calibri" panose="020F0502020204030204" pitchFamily="34" charset="0"/>
              </a:rPr>
              <a:t> + β</a:t>
            </a:r>
            <a:r>
              <a:rPr lang="en-US" sz="2800" baseline="-25000" dirty="0">
                <a:effectLst/>
                <a:latin typeface="Times New Roman" panose="02020603050405020304" pitchFamily="18" charset="0"/>
                <a:ea typeface="Calibri" panose="020F0502020204030204" pitchFamily="34" charset="0"/>
              </a:rPr>
              <a:t>5 </a:t>
            </a:r>
            <a:r>
              <a:rPr lang="en-US" sz="2800" dirty="0">
                <a:effectLst/>
                <a:latin typeface="Times New Roman" panose="02020603050405020304" pitchFamily="18" charset="0"/>
                <a:ea typeface="Calibri" panose="020F0502020204030204" pitchFamily="34" charset="0"/>
              </a:rPr>
              <a:t>≠ 0</a:t>
            </a:r>
          </a:p>
          <a:p>
            <a:r>
              <a:rPr lang="en-US" sz="2800" dirty="0"/>
              <a:t>Note: With the hypothesis this is only testing if at least one of the predictor variables is significant. As per the question, we will be looking at which is the most impactful in terms of </a:t>
            </a:r>
            <a:r>
              <a:rPr lang="en-US" sz="2800" dirty="0">
                <a:effectLst/>
                <a:latin typeface="Times New Roman" panose="02020603050405020304" pitchFamily="18" charset="0"/>
                <a:ea typeface="Calibri" panose="020F0502020204030204" pitchFamily="34" charset="0"/>
              </a:rPr>
              <a:t>β.</a:t>
            </a:r>
            <a:endParaRPr lang="en-US" sz="2800" dirty="0"/>
          </a:p>
        </p:txBody>
      </p:sp>
    </p:spTree>
    <p:extLst>
      <p:ext uri="{BB962C8B-B14F-4D97-AF65-F5344CB8AC3E}">
        <p14:creationId xmlns:p14="http://schemas.microsoft.com/office/powerpoint/2010/main" val="3430486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9C165-92CE-4A50-ACDA-F8669FA3ED26}"/>
              </a:ext>
            </a:extLst>
          </p:cNvPr>
          <p:cNvSpPr>
            <a:spLocks noGrp="1"/>
          </p:cNvSpPr>
          <p:nvPr>
            <p:ph type="title"/>
          </p:nvPr>
        </p:nvSpPr>
        <p:spPr>
          <a:xfrm>
            <a:off x="646111" y="452718"/>
            <a:ext cx="9831739" cy="1400530"/>
          </a:xfrm>
        </p:spPr>
        <p:txBody>
          <a:bodyPr/>
          <a:lstStyle/>
          <a:p>
            <a:r>
              <a:rPr lang="en-US" dirty="0"/>
              <a:t>PMF of </a:t>
            </a:r>
            <a:r>
              <a:rPr lang="en-US" b="1" dirty="0"/>
              <a:t>Life Expectancy </a:t>
            </a:r>
            <a:r>
              <a:rPr lang="en-US" dirty="0"/>
              <a:t>between </a:t>
            </a:r>
            <a:r>
              <a:rPr lang="en-US" b="1" dirty="0"/>
              <a:t>Developing</a:t>
            </a:r>
            <a:r>
              <a:rPr lang="en-US" dirty="0"/>
              <a:t> and </a:t>
            </a:r>
            <a:r>
              <a:rPr lang="en-US" b="1" dirty="0"/>
              <a:t>Developed</a:t>
            </a:r>
            <a:r>
              <a:rPr lang="en-US" dirty="0"/>
              <a:t> Nations</a:t>
            </a:r>
          </a:p>
        </p:txBody>
      </p:sp>
      <p:pic>
        <p:nvPicPr>
          <p:cNvPr id="9" name="Picture 8">
            <a:extLst>
              <a:ext uri="{FF2B5EF4-FFF2-40B4-BE49-F238E27FC236}">
                <a16:creationId xmlns:a16="http://schemas.microsoft.com/office/drawing/2014/main" id="{B8C6FD27-D7D0-437C-94C1-6DD355000038}"/>
              </a:ext>
            </a:extLst>
          </p:cNvPr>
          <p:cNvPicPr>
            <a:picLocks noChangeAspect="1"/>
          </p:cNvPicPr>
          <p:nvPr/>
        </p:nvPicPr>
        <p:blipFill>
          <a:blip r:embed="rId2"/>
          <a:stretch>
            <a:fillRect/>
          </a:stretch>
        </p:blipFill>
        <p:spPr>
          <a:xfrm>
            <a:off x="741926" y="1853248"/>
            <a:ext cx="5053968" cy="3326984"/>
          </a:xfrm>
          <a:prstGeom prst="rect">
            <a:avLst/>
          </a:prstGeom>
        </p:spPr>
      </p:pic>
      <p:sp>
        <p:nvSpPr>
          <p:cNvPr id="10" name="TextBox 9">
            <a:extLst>
              <a:ext uri="{FF2B5EF4-FFF2-40B4-BE49-F238E27FC236}">
                <a16:creationId xmlns:a16="http://schemas.microsoft.com/office/drawing/2014/main" id="{3008DCFA-1122-4C23-9E1D-A34578E80303}"/>
              </a:ext>
            </a:extLst>
          </p:cNvPr>
          <p:cNvSpPr txBox="1"/>
          <p:nvPr/>
        </p:nvSpPr>
        <p:spPr>
          <a:xfrm>
            <a:off x="6333688" y="2274838"/>
            <a:ext cx="4144162" cy="2308324"/>
          </a:xfrm>
          <a:prstGeom prst="rect">
            <a:avLst/>
          </a:prstGeom>
          <a:noFill/>
        </p:spPr>
        <p:txBody>
          <a:bodyPr wrap="square" rtlCol="0">
            <a:spAutoFit/>
          </a:bodyPr>
          <a:lstStyle/>
          <a:p>
            <a:r>
              <a:rPr lang="en-US" dirty="0"/>
              <a:t>Looking at the pmf it really isn’t all too surprising although I didn’t expect to see any developing countries in the high 80s. It’s clear though from the pmf that there is quite a stark difference between developed and developing nations. </a:t>
            </a:r>
          </a:p>
        </p:txBody>
      </p:sp>
    </p:spTree>
    <p:extLst>
      <p:ext uri="{BB962C8B-B14F-4D97-AF65-F5344CB8AC3E}">
        <p14:creationId xmlns:p14="http://schemas.microsoft.com/office/powerpoint/2010/main" val="4114949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197B-D938-4720-BE47-5CD028AC7DBD}"/>
              </a:ext>
            </a:extLst>
          </p:cNvPr>
          <p:cNvSpPr>
            <a:spLocks noGrp="1"/>
          </p:cNvSpPr>
          <p:nvPr>
            <p:ph type="title"/>
          </p:nvPr>
        </p:nvSpPr>
        <p:spPr>
          <a:xfrm>
            <a:off x="874220" y="402384"/>
            <a:ext cx="9404723" cy="1400530"/>
          </a:xfrm>
        </p:spPr>
        <p:txBody>
          <a:bodyPr/>
          <a:lstStyle/>
          <a:p>
            <a:pPr algn="ctr"/>
            <a:r>
              <a:rPr lang="en-US" dirty="0"/>
              <a:t>CDF of </a:t>
            </a:r>
            <a:r>
              <a:rPr lang="en-US" b="1" dirty="0"/>
              <a:t>Life Expectancy</a:t>
            </a:r>
            <a:br>
              <a:rPr lang="en-US" b="1" dirty="0"/>
            </a:br>
            <a:endParaRPr lang="en-US" dirty="0"/>
          </a:p>
        </p:txBody>
      </p:sp>
      <p:pic>
        <p:nvPicPr>
          <p:cNvPr id="5" name="Picture 4">
            <a:extLst>
              <a:ext uri="{FF2B5EF4-FFF2-40B4-BE49-F238E27FC236}">
                <a16:creationId xmlns:a16="http://schemas.microsoft.com/office/drawing/2014/main" id="{D089CBF5-EA13-4876-BF4E-73210F390F85}"/>
              </a:ext>
            </a:extLst>
          </p:cNvPr>
          <p:cNvPicPr>
            <a:picLocks noChangeAspect="1"/>
          </p:cNvPicPr>
          <p:nvPr/>
        </p:nvPicPr>
        <p:blipFill>
          <a:blip r:embed="rId2"/>
          <a:stretch>
            <a:fillRect/>
          </a:stretch>
        </p:blipFill>
        <p:spPr>
          <a:xfrm>
            <a:off x="1194413" y="1765508"/>
            <a:ext cx="4901587" cy="3326984"/>
          </a:xfrm>
          <a:prstGeom prst="rect">
            <a:avLst/>
          </a:prstGeom>
        </p:spPr>
      </p:pic>
      <p:sp>
        <p:nvSpPr>
          <p:cNvPr id="6" name="TextBox 5">
            <a:extLst>
              <a:ext uri="{FF2B5EF4-FFF2-40B4-BE49-F238E27FC236}">
                <a16:creationId xmlns:a16="http://schemas.microsoft.com/office/drawing/2014/main" id="{4D28B162-B09A-411E-9449-0482A2204360}"/>
              </a:ext>
            </a:extLst>
          </p:cNvPr>
          <p:cNvSpPr txBox="1"/>
          <p:nvPr/>
        </p:nvSpPr>
        <p:spPr>
          <a:xfrm>
            <a:off x="6534644" y="1997839"/>
            <a:ext cx="4462943" cy="2862322"/>
          </a:xfrm>
          <a:prstGeom prst="rect">
            <a:avLst/>
          </a:prstGeom>
          <a:noFill/>
        </p:spPr>
        <p:txBody>
          <a:bodyPr wrap="square" rtlCol="0">
            <a:spAutoFit/>
          </a:bodyPr>
          <a:lstStyle/>
          <a:p>
            <a:r>
              <a:rPr lang="en-US" dirty="0"/>
              <a:t>The cdf of </a:t>
            </a:r>
            <a:r>
              <a:rPr lang="en-US" b="1" dirty="0"/>
              <a:t>Life Expectancy</a:t>
            </a:r>
            <a:r>
              <a:rPr lang="en-US" dirty="0"/>
              <a:t> more or less looked like what I had anticipated as well. Given the information from the pmf, it seems that the overall distribution of life expectancy is actually fairly high, with only about 20% of the values being below 60 years. Also, the 50% mark being at about 75 years is fairly high given the maximum of 89. </a:t>
            </a:r>
          </a:p>
        </p:txBody>
      </p:sp>
    </p:spTree>
    <p:extLst>
      <p:ext uri="{BB962C8B-B14F-4D97-AF65-F5344CB8AC3E}">
        <p14:creationId xmlns:p14="http://schemas.microsoft.com/office/powerpoint/2010/main" val="2197301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197B-D938-4720-BE47-5CD028AC7DBD}"/>
              </a:ext>
            </a:extLst>
          </p:cNvPr>
          <p:cNvSpPr>
            <a:spLocks noGrp="1"/>
          </p:cNvSpPr>
          <p:nvPr>
            <p:ph type="title"/>
          </p:nvPr>
        </p:nvSpPr>
        <p:spPr>
          <a:xfrm>
            <a:off x="874220" y="402384"/>
            <a:ext cx="9404723" cy="1400530"/>
          </a:xfrm>
        </p:spPr>
        <p:txBody>
          <a:bodyPr/>
          <a:lstStyle/>
          <a:p>
            <a:pPr algn="ctr"/>
            <a:r>
              <a:rPr lang="en-US" dirty="0"/>
              <a:t>Normal Probability Plot of </a:t>
            </a:r>
            <a:r>
              <a:rPr lang="en-US" b="1" dirty="0"/>
              <a:t>Life Expectancy</a:t>
            </a:r>
            <a:br>
              <a:rPr lang="en-US" b="1" dirty="0"/>
            </a:br>
            <a:endParaRPr lang="en-US" dirty="0"/>
          </a:p>
        </p:txBody>
      </p:sp>
      <p:pic>
        <p:nvPicPr>
          <p:cNvPr id="4" name="Picture 3">
            <a:extLst>
              <a:ext uri="{FF2B5EF4-FFF2-40B4-BE49-F238E27FC236}">
                <a16:creationId xmlns:a16="http://schemas.microsoft.com/office/drawing/2014/main" id="{20BFB235-FA9C-4002-9747-D60B8E8F2F89}"/>
              </a:ext>
            </a:extLst>
          </p:cNvPr>
          <p:cNvPicPr>
            <a:picLocks noChangeAspect="1"/>
          </p:cNvPicPr>
          <p:nvPr/>
        </p:nvPicPr>
        <p:blipFill>
          <a:blip r:embed="rId2"/>
          <a:stretch>
            <a:fillRect/>
          </a:stretch>
        </p:blipFill>
        <p:spPr>
          <a:xfrm>
            <a:off x="1156318" y="1802914"/>
            <a:ext cx="4939682" cy="3530159"/>
          </a:xfrm>
          <a:prstGeom prst="rect">
            <a:avLst/>
          </a:prstGeom>
        </p:spPr>
      </p:pic>
      <p:sp>
        <p:nvSpPr>
          <p:cNvPr id="7" name="TextBox 6">
            <a:extLst>
              <a:ext uri="{FF2B5EF4-FFF2-40B4-BE49-F238E27FC236}">
                <a16:creationId xmlns:a16="http://schemas.microsoft.com/office/drawing/2014/main" id="{EF03503E-FF8C-40E0-9C34-1E64FDFA07B3}"/>
              </a:ext>
            </a:extLst>
          </p:cNvPr>
          <p:cNvSpPr txBox="1"/>
          <p:nvPr/>
        </p:nvSpPr>
        <p:spPr>
          <a:xfrm>
            <a:off x="6736360" y="1998333"/>
            <a:ext cx="4009937" cy="3139321"/>
          </a:xfrm>
          <a:prstGeom prst="rect">
            <a:avLst/>
          </a:prstGeom>
          <a:noFill/>
        </p:spPr>
        <p:txBody>
          <a:bodyPr wrap="square" rtlCol="0">
            <a:spAutoFit/>
          </a:bodyPr>
          <a:lstStyle/>
          <a:p>
            <a:r>
              <a:rPr lang="en-US" dirty="0"/>
              <a:t>I wanted to check the normal distribution of life expectancy to check for normality and unfortunately I think this plot makes indicates that the data are not normally distributed, at least for this variable. I wanted confirmation for this after seeing the pmf. I will have to check the residuals of the model afterwards to confirm normality. </a:t>
            </a:r>
          </a:p>
        </p:txBody>
      </p:sp>
    </p:spTree>
    <p:extLst>
      <p:ext uri="{BB962C8B-B14F-4D97-AF65-F5344CB8AC3E}">
        <p14:creationId xmlns:p14="http://schemas.microsoft.com/office/powerpoint/2010/main" val="1480503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197B-D938-4720-BE47-5CD028AC7DBD}"/>
              </a:ext>
            </a:extLst>
          </p:cNvPr>
          <p:cNvSpPr>
            <a:spLocks noGrp="1"/>
          </p:cNvSpPr>
          <p:nvPr>
            <p:ph type="title"/>
          </p:nvPr>
        </p:nvSpPr>
        <p:spPr>
          <a:xfrm>
            <a:off x="874220" y="402384"/>
            <a:ext cx="9404723" cy="1400530"/>
          </a:xfrm>
        </p:spPr>
        <p:txBody>
          <a:bodyPr/>
          <a:lstStyle/>
          <a:p>
            <a:pPr algn="ctr"/>
            <a:r>
              <a:rPr lang="en-US" dirty="0"/>
              <a:t>Scatter plot of </a:t>
            </a:r>
            <a:r>
              <a:rPr lang="en-US" b="1" dirty="0"/>
              <a:t>Life Expectancy </a:t>
            </a:r>
            <a:r>
              <a:rPr lang="en-US" dirty="0"/>
              <a:t>vs </a:t>
            </a:r>
            <a:r>
              <a:rPr lang="en-US" b="1" dirty="0"/>
              <a:t>Alcohol Consumption</a:t>
            </a:r>
            <a:br>
              <a:rPr lang="en-US" b="1" dirty="0"/>
            </a:br>
            <a:endParaRPr lang="en-US" dirty="0"/>
          </a:p>
        </p:txBody>
      </p:sp>
      <p:pic>
        <p:nvPicPr>
          <p:cNvPr id="5" name="Picture 4">
            <a:extLst>
              <a:ext uri="{FF2B5EF4-FFF2-40B4-BE49-F238E27FC236}">
                <a16:creationId xmlns:a16="http://schemas.microsoft.com/office/drawing/2014/main" id="{350FE76F-8EA3-432B-BC3B-60923B9D2154}"/>
              </a:ext>
            </a:extLst>
          </p:cNvPr>
          <p:cNvPicPr>
            <a:picLocks noChangeAspect="1"/>
          </p:cNvPicPr>
          <p:nvPr/>
        </p:nvPicPr>
        <p:blipFill>
          <a:blip r:embed="rId2"/>
          <a:stretch>
            <a:fillRect/>
          </a:stretch>
        </p:blipFill>
        <p:spPr>
          <a:xfrm>
            <a:off x="1362787" y="2146316"/>
            <a:ext cx="4733213" cy="3708003"/>
          </a:xfrm>
          <a:prstGeom prst="rect">
            <a:avLst/>
          </a:prstGeom>
        </p:spPr>
      </p:pic>
      <p:sp>
        <p:nvSpPr>
          <p:cNvPr id="9" name="TextBox 8">
            <a:extLst>
              <a:ext uri="{FF2B5EF4-FFF2-40B4-BE49-F238E27FC236}">
                <a16:creationId xmlns:a16="http://schemas.microsoft.com/office/drawing/2014/main" id="{5C1F0052-9586-48AF-B897-0E69F4D990E7}"/>
              </a:ext>
            </a:extLst>
          </p:cNvPr>
          <p:cNvSpPr txBox="1"/>
          <p:nvPr/>
        </p:nvSpPr>
        <p:spPr>
          <a:xfrm>
            <a:off x="6862194" y="2284135"/>
            <a:ext cx="3514013" cy="3139321"/>
          </a:xfrm>
          <a:prstGeom prst="rect">
            <a:avLst/>
          </a:prstGeom>
          <a:noFill/>
        </p:spPr>
        <p:txBody>
          <a:bodyPr wrap="square" rtlCol="0">
            <a:spAutoFit/>
          </a:bodyPr>
          <a:lstStyle/>
          <a:p>
            <a:r>
              <a:rPr lang="en-US" dirty="0"/>
              <a:t>Unfortunately, this scatterplot indicates that this variable probably has an extremely weak relationship with life expectancy. I could run a correlation test to check but it is fairly clear from the plot that these variables have very little relation if any at all and I don’t think it will be a useful predictor. </a:t>
            </a:r>
          </a:p>
        </p:txBody>
      </p:sp>
    </p:spTree>
    <p:extLst>
      <p:ext uri="{BB962C8B-B14F-4D97-AF65-F5344CB8AC3E}">
        <p14:creationId xmlns:p14="http://schemas.microsoft.com/office/powerpoint/2010/main" val="52454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197B-D938-4720-BE47-5CD028AC7DBD}"/>
              </a:ext>
            </a:extLst>
          </p:cNvPr>
          <p:cNvSpPr>
            <a:spLocks noGrp="1"/>
          </p:cNvSpPr>
          <p:nvPr>
            <p:ph type="title"/>
          </p:nvPr>
        </p:nvSpPr>
        <p:spPr>
          <a:xfrm>
            <a:off x="874220" y="402384"/>
            <a:ext cx="9404723" cy="1400530"/>
          </a:xfrm>
        </p:spPr>
        <p:txBody>
          <a:bodyPr/>
          <a:lstStyle/>
          <a:p>
            <a:pPr algn="ctr"/>
            <a:r>
              <a:rPr lang="en-US" dirty="0"/>
              <a:t>Scatter plot of </a:t>
            </a:r>
            <a:r>
              <a:rPr lang="en-US" b="1" dirty="0"/>
              <a:t>Life Expectancy </a:t>
            </a:r>
            <a:r>
              <a:rPr lang="en-US" dirty="0"/>
              <a:t>vs </a:t>
            </a:r>
            <a:r>
              <a:rPr lang="en-US" b="1" dirty="0"/>
              <a:t>HDI</a:t>
            </a:r>
            <a:br>
              <a:rPr lang="en-US" dirty="0"/>
            </a:br>
            <a:br>
              <a:rPr lang="en-US" b="1" dirty="0"/>
            </a:br>
            <a:endParaRPr lang="en-US" dirty="0"/>
          </a:p>
        </p:txBody>
      </p:sp>
      <p:pic>
        <p:nvPicPr>
          <p:cNvPr id="4" name="Picture 3">
            <a:extLst>
              <a:ext uri="{FF2B5EF4-FFF2-40B4-BE49-F238E27FC236}">
                <a16:creationId xmlns:a16="http://schemas.microsoft.com/office/drawing/2014/main" id="{2D9875FA-697C-42E9-86CF-1BE321EDA81A}"/>
              </a:ext>
            </a:extLst>
          </p:cNvPr>
          <p:cNvPicPr>
            <a:picLocks noChangeAspect="1"/>
          </p:cNvPicPr>
          <p:nvPr/>
        </p:nvPicPr>
        <p:blipFill>
          <a:blip r:embed="rId2"/>
          <a:stretch>
            <a:fillRect/>
          </a:stretch>
        </p:blipFill>
        <p:spPr>
          <a:xfrm>
            <a:off x="1362787" y="2146316"/>
            <a:ext cx="4850793" cy="3530159"/>
          </a:xfrm>
          <a:prstGeom prst="rect">
            <a:avLst/>
          </a:prstGeom>
        </p:spPr>
      </p:pic>
      <p:sp>
        <p:nvSpPr>
          <p:cNvPr id="6" name="TextBox 5">
            <a:extLst>
              <a:ext uri="{FF2B5EF4-FFF2-40B4-BE49-F238E27FC236}">
                <a16:creationId xmlns:a16="http://schemas.microsoft.com/office/drawing/2014/main" id="{47FDF6E9-7E71-403F-A8D9-C80ABBBA78F8}"/>
              </a:ext>
            </a:extLst>
          </p:cNvPr>
          <p:cNvSpPr txBox="1"/>
          <p:nvPr/>
        </p:nvSpPr>
        <p:spPr>
          <a:xfrm>
            <a:off x="6862194" y="2284135"/>
            <a:ext cx="3514013" cy="2308324"/>
          </a:xfrm>
          <a:prstGeom prst="rect">
            <a:avLst/>
          </a:prstGeom>
          <a:noFill/>
        </p:spPr>
        <p:txBody>
          <a:bodyPr wrap="square" rtlCol="0">
            <a:spAutoFit/>
          </a:bodyPr>
          <a:lstStyle/>
          <a:p>
            <a:r>
              <a:rPr lang="en-US" dirty="0"/>
              <a:t>This is actually an awesome scatter plot because it demonstrates a fairly clear linear relationship between the two variables. I anticipate that this will be the most useful variable in the regression analysis. </a:t>
            </a:r>
          </a:p>
        </p:txBody>
      </p:sp>
    </p:spTree>
    <p:extLst>
      <p:ext uri="{BB962C8B-B14F-4D97-AF65-F5344CB8AC3E}">
        <p14:creationId xmlns:p14="http://schemas.microsoft.com/office/powerpoint/2010/main" val="1884688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197B-D938-4720-BE47-5CD028AC7DBD}"/>
              </a:ext>
            </a:extLst>
          </p:cNvPr>
          <p:cNvSpPr>
            <a:spLocks noGrp="1"/>
          </p:cNvSpPr>
          <p:nvPr>
            <p:ph type="title"/>
          </p:nvPr>
        </p:nvSpPr>
        <p:spPr>
          <a:xfrm>
            <a:off x="874220" y="402384"/>
            <a:ext cx="9404723" cy="1400530"/>
          </a:xfrm>
        </p:spPr>
        <p:txBody>
          <a:bodyPr/>
          <a:lstStyle/>
          <a:p>
            <a:pPr algn="ctr"/>
            <a:r>
              <a:rPr lang="en-US" dirty="0"/>
              <a:t>Scatter plot of </a:t>
            </a:r>
            <a:r>
              <a:rPr lang="en-US" b="1" dirty="0"/>
              <a:t>Life Expectancy </a:t>
            </a:r>
            <a:r>
              <a:rPr lang="en-US" dirty="0"/>
              <a:t>vs </a:t>
            </a:r>
            <a:r>
              <a:rPr lang="en-US" b="1" dirty="0"/>
              <a:t>Total Expenditure</a:t>
            </a:r>
            <a:br>
              <a:rPr lang="en-US" dirty="0"/>
            </a:br>
            <a:br>
              <a:rPr lang="en-US" b="1" dirty="0"/>
            </a:br>
            <a:endParaRPr lang="en-US" dirty="0"/>
          </a:p>
        </p:txBody>
      </p:sp>
      <p:pic>
        <p:nvPicPr>
          <p:cNvPr id="5" name="Picture 4">
            <a:extLst>
              <a:ext uri="{FF2B5EF4-FFF2-40B4-BE49-F238E27FC236}">
                <a16:creationId xmlns:a16="http://schemas.microsoft.com/office/drawing/2014/main" id="{4C7706DD-5927-4375-9F9C-A430D3F02985}"/>
              </a:ext>
            </a:extLst>
          </p:cNvPr>
          <p:cNvPicPr>
            <a:picLocks noChangeAspect="1"/>
          </p:cNvPicPr>
          <p:nvPr/>
        </p:nvPicPr>
        <p:blipFill>
          <a:blip r:embed="rId2"/>
          <a:stretch>
            <a:fillRect/>
          </a:stretch>
        </p:blipFill>
        <p:spPr>
          <a:xfrm>
            <a:off x="1245207" y="2284705"/>
            <a:ext cx="4850793" cy="3530159"/>
          </a:xfrm>
          <a:prstGeom prst="rect">
            <a:avLst/>
          </a:prstGeom>
        </p:spPr>
      </p:pic>
      <p:sp>
        <p:nvSpPr>
          <p:cNvPr id="6" name="TextBox 5">
            <a:extLst>
              <a:ext uri="{FF2B5EF4-FFF2-40B4-BE49-F238E27FC236}">
                <a16:creationId xmlns:a16="http://schemas.microsoft.com/office/drawing/2014/main" id="{4906D1F4-A86B-4ECE-83EB-AB40DA15F856}"/>
              </a:ext>
            </a:extLst>
          </p:cNvPr>
          <p:cNvSpPr txBox="1"/>
          <p:nvPr/>
        </p:nvSpPr>
        <p:spPr>
          <a:xfrm>
            <a:off x="6764930" y="3172621"/>
            <a:ext cx="3514013" cy="1754326"/>
          </a:xfrm>
          <a:prstGeom prst="rect">
            <a:avLst/>
          </a:prstGeom>
          <a:noFill/>
        </p:spPr>
        <p:txBody>
          <a:bodyPr wrap="square" rtlCol="0">
            <a:spAutoFit/>
          </a:bodyPr>
          <a:lstStyle/>
          <a:p>
            <a:r>
              <a:rPr lang="en-US" dirty="0"/>
              <a:t>Unfortunately, this scatterplot also indicates a similar message as Alcohol Consumption. There really isn’t much of a relationship here at all. </a:t>
            </a:r>
          </a:p>
        </p:txBody>
      </p:sp>
    </p:spTree>
    <p:extLst>
      <p:ext uri="{BB962C8B-B14F-4D97-AF65-F5344CB8AC3E}">
        <p14:creationId xmlns:p14="http://schemas.microsoft.com/office/powerpoint/2010/main" val="2352808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197B-D938-4720-BE47-5CD028AC7DBD}"/>
              </a:ext>
            </a:extLst>
          </p:cNvPr>
          <p:cNvSpPr>
            <a:spLocks noGrp="1"/>
          </p:cNvSpPr>
          <p:nvPr>
            <p:ph type="title"/>
          </p:nvPr>
        </p:nvSpPr>
        <p:spPr>
          <a:xfrm>
            <a:off x="874220" y="402384"/>
            <a:ext cx="9404723" cy="1400530"/>
          </a:xfrm>
        </p:spPr>
        <p:txBody>
          <a:bodyPr/>
          <a:lstStyle/>
          <a:p>
            <a:pPr algn="ctr"/>
            <a:r>
              <a:rPr lang="en-US" dirty="0"/>
              <a:t>Scatter plot of </a:t>
            </a:r>
            <a:r>
              <a:rPr lang="en-US" b="1" dirty="0"/>
              <a:t>GDP </a:t>
            </a:r>
            <a:r>
              <a:rPr lang="en-US" dirty="0"/>
              <a:t>vs </a:t>
            </a:r>
            <a:r>
              <a:rPr lang="en-US" b="1" dirty="0"/>
              <a:t>Life Expectancy</a:t>
            </a:r>
            <a:endParaRPr lang="en-US" dirty="0"/>
          </a:p>
        </p:txBody>
      </p:sp>
      <p:pic>
        <p:nvPicPr>
          <p:cNvPr id="7" name="Picture 6">
            <a:extLst>
              <a:ext uri="{FF2B5EF4-FFF2-40B4-BE49-F238E27FC236}">
                <a16:creationId xmlns:a16="http://schemas.microsoft.com/office/drawing/2014/main" id="{57F56AA5-85DD-47D1-9212-38DF453541FB}"/>
              </a:ext>
            </a:extLst>
          </p:cNvPr>
          <p:cNvPicPr>
            <a:picLocks noChangeAspect="1"/>
          </p:cNvPicPr>
          <p:nvPr/>
        </p:nvPicPr>
        <p:blipFill>
          <a:blip r:embed="rId2"/>
          <a:stretch>
            <a:fillRect/>
          </a:stretch>
        </p:blipFill>
        <p:spPr>
          <a:xfrm>
            <a:off x="915048" y="2192427"/>
            <a:ext cx="5180952" cy="3530159"/>
          </a:xfrm>
          <a:prstGeom prst="rect">
            <a:avLst/>
          </a:prstGeom>
        </p:spPr>
      </p:pic>
      <p:sp>
        <p:nvSpPr>
          <p:cNvPr id="8" name="TextBox 7">
            <a:extLst>
              <a:ext uri="{FF2B5EF4-FFF2-40B4-BE49-F238E27FC236}">
                <a16:creationId xmlns:a16="http://schemas.microsoft.com/office/drawing/2014/main" id="{7B6441AC-32A6-4C89-B592-20D5AF6314D6}"/>
              </a:ext>
            </a:extLst>
          </p:cNvPr>
          <p:cNvSpPr txBox="1"/>
          <p:nvPr/>
        </p:nvSpPr>
        <p:spPr>
          <a:xfrm>
            <a:off x="6837027" y="1972347"/>
            <a:ext cx="3514013" cy="3970318"/>
          </a:xfrm>
          <a:prstGeom prst="rect">
            <a:avLst/>
          </a:prstGeom>
          <a:noFill/>
        </p:spPr>
        <p:txBody>
          <a:bodyPr wrap="square" rtlCol="0">
            <a:spAutoFit/>
          </a:bodyPr>
          <a:lstStyle/>
          <a:p>
            <a:r>
              <a:rPr lang="en-US" dirty="0"/>
              <a:t>What is interesting about this scatterplot is that it suggests that GDP and Life Expectancy have an exponential relationship with one another. This means that if I perform a log transformation on GDP I should end up with a fairly linear relationship between the two. Also, I flipped the axes on this scatter plot because it was easy to see the relationship in this way. </a:t>
            </a:r>
          </a:p>
        </p:txBody>
      </p:sp>
    </p:spTree>
    <p:extLst>
      <p:ext uri="{BB962C8B-B14F-4D97-AF65-F5344CB8AC3E}">
        <p14:creationId xmlns:p14="http://schemas.microsoft.com/office/powerpoint/2010/main" val="2958228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197B-D938-4720-BE47-5CD028AC7DBD}"/>
              </a:ext>
            </a:extLst>
          </p:cNvPr>
          <p:cNvSpPr>
            <a:spLocks noGrp="1"/>
          </p:cNvSpPr>
          <p:nvPr>
            <p:ph type="title"/>
          </p:nvPr>
        </p:nvSpPr>
        <p:spPr>
          <a:xfrm>
            <a:off x="874220" y="402384"/>
            <a:ext cx="9404723" cy="1400530"/>
          </a:xfrm>
        </p:spPr>
        <p:txBody>
          <a:bodyPr/>
          <a:lstStyle/>
          <a:p>
            <a:pPr algn="ctr"/>
            <a:r>
              <a:rPr lang="en-US" dirty="0"/>
              <a:t>Scatter plot of </a:t>
            </a:r>
            <a:r>
              <a:rPr lang="en-US" b="1" dirty="0"/>
              <a:t>Log(GDP) </a:t>
            </a:r>
            <a:r>
              <a:rPr lang="en-US" dirty="0"/>
              <a:t>vs </a:t>
            </a:r>
            <a:r>
              <a:rPr lang="en-US" b="1" dirty="0"/>
              <a:t>Life Expectancy</a:t>
            </a:r>
            <a:endParaRPr lang="en-US" dirty="0"/>
          </a:p>
        </p:txBody>
      </p:sp>
      <p:sp>
        <p:nvSpPr>
          <p:cNvPr id="8" name="TextBox 7">
            <a:extLst>
              <a:ext uri="{FF2B5EF4-FFF2-40B4-BE49-F238E27FC236}">
                <a16:creationId xmlns:a16="http://schemas.microsoft.com/office/drawing/2014/main" id="{7B6441AC-32A6-4C89-B592-20D5AF6314D6}"/>
              </a:ext>
            </a:extLst>
          </p:cNvPr>
          <p:cNvSpPr txBox="1"/>
          <p:nvPr/>
        </p:nvSpPr>
        <p:spPr>
          <a:xfrm>
            <a:off x="6870583" y="2664843"/>
            <a:ext cx="3514013" cy="2585323"/>
          </a:xfrm>
          <a:prstGeom prst="rect">
            <a:avLst/>
          </a:prstGeom>
          <a:noFill/>
        </p:spPr>
        <p:txBody>
          <a:bodyPr wrap="square" rtlCol="0">
            <a:spAutoFit/>
          </a:bodyPr>
          <a:lstStyle/>
          <a:p>
            <a:r>
              <a:rPr lang="en-US" dirty="0"/>
              <a:t>Bingo! With the transformation of taking the log of GDP, the relationship between Life Expectancy and Log(GDP) looks to be linear. I’m not sure how strong the relationship is, but I am interested to see how this variable will act as a predictor! </a:t>
            </a:r>
          </a:p>
        </p:txBody>
      </p:sp>
      <p:pic>
        <p:nvPicPr>
          <p:cNvPr id="4" name="Picture 3">
            <a:extLst>
              <a:ext uri="{FF2B5EF4-FFF2-40B4-BE49-F238E27FC236}">
                <a16:creationId xmlns:a16="http://schemas.microsoft.com/office/drawing/2014/main" id="{D580728A-BFB4-4A4D-B487-B7D3E32EBFEB}"/>
              </a:ext>
            </a:extLst>
          </p:cNvPr>
          <p:cNvPicPr>
            <a:picLocks noChangeAspect="1"/>
          </p:cNvPicPr>
          <p:nvPr/>
        </p:nvPicPr>
        <p:blipFill>
          <a:blip r:embed="rId2"/>
          <a:stretch>
            <a:fillRect/>
          </a:stretch>
        </p:blipFill>
        <p:spPr>
          <a:xfrm>
            <a:off x="1245207" y="2192426"/>
            <a:ext cx="4850793" cy="3530159"/>
          </a:xfrm>
          <a:prstGeom prst="rect">
            <a:avLst/>
          </a:prstGeom>
        </p:spPr>
      </p:pic>
    </p:spTree>
    <p:extLst>
      <p:ext uri="{BB962C8B-B14F-4D97-AF65-F5344CB8AC3E}">
        <p14:creationId xmlns:p14="http://schemas.microsoft.com/office/powerpoint/2010/main" val="346734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62399-C8AD-4CDA-A815-93E6659DD5C0}"/>
              </a:ext>
            </a:extLst>
          </p:cNvPr>
          <p:cNvSpPr>
            <a:spLocks noGrp="1"/>
          </p:cNvSpPr>
          <p:nvPr>
            <p:ph type="title"/>
          </p:nvPr>
        </p:nvSpPr>
        <p:spPr>
          <a:xfrm>
            <a:off x="742950" y="385606"/>
            <a:ext cx="9667264" cy="1400530"/>
          </a:xfrm>
        </p:spPr>
        <p:txBody>
          <a:bodyPr/>
          <a:lstStyle/>
          <a:p>
            <a:pPr algn="ctr"/>
            <a:r>
              <a:rPr lang="en-US" dirty="0"/>
              <a:t>Linear Regression and the Hypothesis Test</a:t>
            </a:r>
          </a:p>
        </p:txBody>
      </p:sp>
      <p:pic>
        <p:nvPicPr>
          <p:cNvPr id="5" name="Picture 4">
            <a:extLst>
              <a:ext uri="{FF2B5EF4-FFF2-40B4-BE49-F238E27FC236}">
                <a16:creationId xmlns:a16="http://schemas.microsoft.com/office/drawing/2014/main" id="{1819AAE6-A307-4F70-A9F2-2E7310AA1E74}"/>
              </a:ext>
            </a:extLst>
          </p:cNvPr>
          <p:cNvPicPr>
            <a:picLocks noChangeAspect="1"/>
          </p:cNvPicPr>
          <p:nvPr/>
        </p:nvPicPr>
        <p:blipFill>
          <a:blip r:embed="rId2"/>
          <a:stretch>
            <a:fillRect/>
          </a:stretch>
        </p:blipFill>
        <p:spPr>
          <a:xfrm>
            <a:off x="140516" y="2181750"/>
            <a:ext cx="6629400" cy="3752850"/>
          </a:xfrm>
          <a:prstGeom prst="rect">
            <a:avLst/>
          </a:prstGeom>
        </p:spPr>
      </p:pic>
      <p:sp>
        <p:nvSpPr>
          <p:cNvPr id="6" name="TextBox 5">
            <a:extLst>
              <a:ext uri="{FF2B5EF4-FFF2-40B4-BE49-F238E27FC236}">
                <a16:creationId xmlns:a16="http://schemas.microsoft.com/office/drawing/2014/main" id="{128BB740-D18A-4C0E-A88F-E926872168F3}"/>
              </a:ext>
            </a:extLst>
          </p:cNvPr>
          <p:cNvSpPr txBox="1"/>
          <p:nvPr/>
        </p:nvSpPr>
        <p:spPr>
          <a:xfrm>
            <a:off x="6769916" y="2181750"/>
            <a:ext cx="5234730" cy="2308324"/>
          </a:xfrm>
          <a:prstGeom prst="rect">
            <a:avLst/>
          </a:prstGeom>
          <a:noFill/>
        </p:spPr>
        <p:txBody>
          <a:bodyPr wrap="square" rtlCol="0">
            <a:spAutoFit/>
          </a:bodyPr>
          <a:lstStyle/>
          <a:p>
            <a:r>
              <a:rPr lang="en-US" b="1" dirty="0"/>
              <a:t>Hypothesis Test Results:</a:t>
            </a:r>
          </a:p>
          <a:p>
            <a:r>
              <a:rPr lang="en-US" dirty="0"/>
              <a:t>Looking at the results for the hypothesis test given in the beginning of the PowerPoint, we can see that the p-value for the f-test-statistic is 0. Which tells us that we reject the null hypothesis and that at least one of the variables in the model is a significant predictor of Life Expectancy. </a:t>
            </a:r>
          </a:p>
        </p:txBody>
      </p:sp>
    </p:spTree>
    <p:extLst>
      <p:ext uri="{BB962C8B-B14F-4D97-AF65-F5344CB8AC3E}">
        <p14:creationId xmlns:p14="http://schemas.microsoft.com/office/powerpoint/2010/main" val="2452212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C7EDD-A305-47BE-BB74-E4B339047190}"/>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6BF1BB4C-2C07-45E0-A161-C930F8FD6F10}"/>
              </a:ext>
            </a:extLst>
          </p:cNvPr>
          <p:cNvSpPr>
            <a:spLocks noGrp="1"/>
          </p:cNvSpPr>
          <p:nvPr>
            <p:ph idx="1"/>
          </p:nvPr>
        </p:nvSpPr>
        <p:spPr/>
        <p:txBody>
          <a:bodyPr>
            <a:normAutofit lnSpcReduction="10000"/>
          </a:bodyPr>
          <a:lstStyle/>
          <a:p>
            <a:r>
              <a:rPr lang="en-US" dirty="0"/>
              <a:t>For the hypothesis test we ended up rejecting the null due to the p-value for the F-statistic which lead us to conclude that at least one of our predictors were significant.  </a:t>
            </a:r>
          </a:p>
          <a:p>
            <a:r>
              <a:rPr lang="en-US" dirty="0"/>
              <a:t>Out of the variables that I had chosen the most impactful predictor of Life Expectancy was the Human Development Index. Not surprisingly, the “status” of the country was the next most impactful predictor.</a:t>
            </a:r>
          </a:p>
          <a:p>
            <a:r>
              <a:rPr lang="en-US" dirty="0"/>
              <a:t>One of the more surprising bits of the analysis was that alcohol and Total expenditure were not that impactful at all. I anticipated that this would be the case when we looked at the scatterplots but it was still surprising at the moment because I had thought for sure that both of these things would have had a fairly important impact on Life Expectancy just from a logical perspective. </a:t>
            </a:r>
          </a:p>
        </p:txBody>
      </p:sp>
    </p:spTree>
    <p:extLst>
      <p:ext uri="{BB962C8B-B14F-4D97-AF65-F5344CB8AC3E}">
        <p14:creationId xmlns:p14="http://schemas.microsoft.com/office/powerpoint/2010/main" val="4207876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6284C-ACBB-4FD5-803D-14149B1C9AAA}"/>
              </a:ext>
            </a:extLst>
          </p:cNvPr>
          <p:cNvSpPr>
            <a:spLocks noGrp="1"/>
          </p:cNvSpPr>
          <p:nvPr>
            <p:ph type="title"/>
          </p:nvPr>
        </p:nvSpPr>
        <p:spPr/>
        <p:txBody>
          <a:bodyPr/>
          <a:lstStyle/>
          <a:p>
            <a:pPr algn="ctr"/>
            <a:r>
              <a:rPr lang="en-US" dirty="0"/>
              <a:t>The Variables</a:t>
            </a:r>
          </a:p>
        </p:txBody>
      </p:sp>
      <p:sp>
        <p:nvSpPr>
          <p:cNvPr id="3" name="Content Placeholder 2">
            <a:extLst>
              <a:ext uri="{FF2B5EF4-FFF2-40B4-BE49-F238E27FC236}">
                <a16:creationId xmlns:a16="http://schemas.microsoft.com/office/drawing/2014/main" id="{2AF3B905-3269-4E67-A82A-DB5194A0EC39}"/>
              </a:ext>
            </a:extLst>
          </p:cNvPr>
          <p:cNvSpPr>
            <a:spLocks noGrp="1"/>
          </p:cNvSpPr>
          <p:nvPr>
            <p:ph idx="1"/>
          </p:nvPr>
        </p:nvSpPr>
        <p:spPr>
          <a:xfrm>
            <a:off x="1103312" y="2052918"/>
            <a:ext cx="8946541" cy="4507273"/>
          </a:xfrm>
        </p:spPr>
        <p:txBody>
          <a:bodyPr/>
          <a:lstStyle/>
          <a:p>
            <a:r>
              <a:rPr lang="en-US" b="1" dirty="0"/>
              <a:t>Status:</a:t>
            </a:r>
            <a:r>
              <a:rPr lang="en-US" dirty="0"/>
              <a:t> A binary categorical variable which denotes whether or not a country is considered a developed country, or developing country. </a:t>
            </a:r>
          </a:p>
          <a:p>
            <a:r>
              <a:rPr lang="en-US" b="1" dirty="0"/>
              <a:t>Alcohol:</a:t>
            </a:r>
            <a:r>
              <a:rPr lang="en-US" dirty="0"/>
              <a:t> Alcohol, reported per capita consumption (in liters of pure alcohol).</a:t>
            </a:r>
          </a:p>
          <a:p>
            <a:r>
              <a:rPr lang="en-US" b="1" dirty="0"/>
              <a:t>HDI:</a:t>
            </a:r>
            <a:r>
              <a:rPr lang="en-US" dirty="0"/>
              <a:t> Human Develop Index, in terms of income composition of resources.</a:t>
            </a:r>
            <a:endParaRPr lang="en-US" b="1" dirty="0"/>
          </a:p>
          <a:p>
            <a:r>
              <a:rPr lang="en-US" b="1" dirty="0"/>
              <a:t>Total Expenditure: </a:t>
            </a:r>
            <a:r>
              <a:rPr lang="en-US" dirty="0"/>
              <a:t>Government expenditure on health as a percentage of total government expenditure. </a:t>
            </a:r>
          </a:p>
          <a:p>
            <a:r>
              <a:rPr lang="en-US" b="1" dirty="0"/>
              <a:t>GDP:</a:t>
            </a:r>
            <a:r>
              <a:rPr lang="en-US" dirty="0"/>
              <a:t> GDP per capita in USD. </a:t>
            </a:r>
          </a:p>
          <a:p>
            <a:r>
              <a:rPr lang="en-US" b="1" dirty="0"/>
              <a:t>Life Expectancy:</a:t>
            </a:r>
            <a:r>
              <a:rPr lang="en-US" dirty="0"/>
              <a:t> This is going to be our response variable and it is as it states. This is the average life expectancy in years. </a:t>
            </a:r>
            <a:endParaRPr lang="en-US" b="1" dirty="0"/>
          </a:p>
        </p:txBody>
      </p:sp>
    </p:spTree>
    <p:extLst>
      <p:ext uri="{BB962C8B-B14F-4D97-AF65-F5344CB8AC3E}">
        <p14:creationId xmlns:p14="http://schemas.microsoft.com/office/powerpoint/2010/main" val="1239288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7AEB-4F2F-4A27-9633-386F814A5998}"/>
              </a:ext>
            </a:extLst>
          </p:cNvPr>
          <p:cNvSpPr>
            <a:spLocks noGrp="1"/>
          </p:cNvSpPr>
          <p:nvPr>
            <p:ph type="title"/>
          </p:nvPr>
        </p:nvSpPr>
        <p:spPr>
          <a:xfrm>
            <a:off x="1393638" y="373742"/>
            <a:ext cx="9404723" cy="1400530"/>
          </a:xfrm>
        </p:spPr>
        <p:txBody>
          <a:bodyPr/>
          <a:lstStyle/>
          <a:p>
            <a:pPr algn="ctr"/>
            <a:r>
              <a:rPr lang="en-US" dirty="0"/>
              <a:t>Histogram for </a:t>
            </a:r>
            <a:r>
              <a:rPr lang="en-US" b="1" dirty="0"/>
              <a:t>Status</a:t>
            </a:r>
            <a:endParaRPr lang="en-US" dirty="0"/>
          </a:p>
        </p:txBody>
      </p:sp>
      <p:pic>
        <p:nvPicPr>
          <p:cNvPr id="4" name="Picture 3">
            <a:extLst>
              <a:ext uri="{FF2B5EF4-FFF2-40B4-BE49-F238E27FC236}">
                <a16:creationId xmlns:a16="http://schemas.microsoft.com/office/drawing/2014/main" id="{FC323247-5F2F-419C-AF4D-C65410EF5F9F}"/>
              </a:ext>
            </a:extLst>
          </p:cNvPr>
          <p:cNvPicPr>
            <a:picLocks noChangeAspect="1"/>
          </p:cNvPicPr>
          <p:nvPr/>
        </p:nvPicPr>
        <p:blipFill>
          <a:blip r:embed="rId2"/>
          <a:stretch>
            <a:fillRect/>
          </a:stretch>
        </p:blipFill>
        <p:spPr>
          <a:xfrm>
            <a:off x="1105523" y="1854397"/>
            <a:ext cx="4990476" cy="3149206"/>
          </a:xfrm>
          <a:prstGeom prst="rect">
            <a:avLst/>
          </a:prstGeom>
        </p:spPr>
      </p:pic>
      <p:sp>
        <p:nvSpPr>
          <p:cNvPr id="5" name="TextBox 4">
            <a:extLst>
              <a:ext uri="{FF2B5EF4-FFF2-40B4-BE49-F238E27FC236}">
                <a16:creationId xmlns:a16="http://schemas.microsoft.com/office/drawing/2014/main" id="{FE015FF0-270D-4EDF-94DC-475BB048A79A}"/>
              </a:ext>
            </a:extLst>
          </p:cNvPr>
          <p:cNvSpPr txBox="1"/>
          <p:nvPr/>
        </p:nvSpPr>
        <p:spPr>
          <a:xfrm>
            <a:off x="1105523" y="5172992"/>
            <a:ext cx="6475358" cy="1754326"/>
          </a:xfrm>
          <a:prstGeom prst="rect">
            <a:avLst/>
          </a:prstGeom>
          <a:noFill/>
        </p:spPr>
        <p:txBody>
          <a:bodyPr wrap="square" rtlCol="0">
            <a:spAutoFit/>
          </a:bodyPr>
          <a:lstStyle/>
          <a:p>
            <a:r>
              <a:rPr lang="en-US" dirty="0"/>
              <a:t>Of course there aren’t over 2500 countries in the world. This is counting each country multiple times since the data is across a period of 15 years. The actual count isn’t all too important but rather the comparison of how many countries are considered developing versus developed.  </a:t>
            </a:r>
          </a:p>
        </p:txBody>
      </p:sp>
      <p:pic>
        <p:nvPicPr>
          <p:cNvPr id="10" name="Picture 9">
            <a:extLst>
              <a:ext uri="{FF2B5EF4-FFF2-40B4-BE49-F238E27FC236}">
                <a16:creationId xmlns:a16="http://schemas.microsoft.com/office/drawing/2014/main" id="{03D39456-07D0-4C3A-9D96-B6114FF46AD9}"/>
              </a:ext>
            </a:extLst>
          </p:cNvPr>
          <p:cNvPicPr>
            <a:picLocks noChangeAspect="1"/>
          </p:cNvPicPr>
          <p:nvPr/>
        </p:nvPicPr>
        <p:blipFill>
          <a:blip r:embed="rId3"/>
          <a:stretch>
            <a:fillRect/>
          </a:stretch>
        </p:blipFill>
        <p:spPr>
          <a:xfrm>
            <a:off x="1105523" y="1854397"/>
            <a:ext cx="4990476" cy="3326984"/>
          </a:xfrm>
          <a:prstGeom prst="rect">
            <a:avLst/>
          </a:prstGeom>
        </p:spPr>
      </p:pic>
    </p:spTree>
    <p:extLst>
      <p:ext uri="{BB962C8B-B14F-4D97-AF65-F5344CB8AC3E}">
        <p14:creationId xmlns:p14="http://schemas.microsoft.com/office/powerpoint/2010/main" val="1381604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7AEB-4F2F-4A27-9633-386F814A5998}"/>
              </a:ext>
            </a:extLst>
          </p:cNvPr>
          <p:cNvSpPr>
            <a:spLocks noGrp="1"/>
          </p:cNvSpPr>
          <p:nvPr>
            <p:ph type="title"/>
          </p:nvPr>
        </p:nvSpPr>
        <p:spPr>
          <a:xfrm>
            <a:off x="1393638" y="373742"/>
            <a:ext cx="9404723" cy="1400530"/>
          </a:xfrm>
        </p:spPr>
        <p:txBody>
          <a:bodyPr/>
          <a:lstStyle/>
          <a:p>
            <a:pPr algn="ctr"/>
            <a:r>
              <a:rPr lang="en-US" dirty="0"/>
              <a:t>Histogram and Summary Statistics for </a:t>
            </a:r>
            <a:r>
              <a:rPr lang="en-US" b="1" dirty="0"/>
              <a:t>Alcohol</a:t>
            </a:r>
            <a:endParaRPr lang="en-US" dirty="0"/>
          </a:p>
        </p:txBody>
      </p:sp>
      <p:pic>
        <p:nvPicPr>
          <p:cNvPr id="6" name="Picture 5">
            <a:extLst>
              <a:ext uri="{FF2B5EF4-FFF2-40B4-BE49-F238E27FC236}">
                <a16:creationId xmlns:a16="http://schemas.microsoft.com/office/drawing/2014/main" id="{055AADEC-FE41-4E83-862F-96CDE17EFEE6}"/>
              </a:ext>
            </a:extLst>
          </p:cNvPr>
          <p:cNvPicPr>
            <a:picLocks noChangeAspect="1"/>
          </p:cNvPicPr>
          <p:nvPr/>
        </p:nvPicPr>
        <p:blipFill>
          <a:blip r:embed="rId2"/>
          <a:stretch>
            <a:fillRect/>
          </a:stretch>
        </p:blipFill>
        <p:spPr>
          <a:xfrm>
            <a:off x="1334094" y="1765508"/>
            <a:ext cx="4761905" cy="3326984"/>
          </a:xfrm>
          <a:prstGeom prst="rect">
            <a:avLst/>
          </a:prstGeom>
        </p:spPr>
      </p:pic>
      <p:pic>
        <p:nvPicPr>
          <p:cNvPr id="8" name="Picture 7">
            <a:extLst>
              <a:ext uri="{FF2B5EF4-FFF2-40B4-BE49-F238E27FC236}">
                <a16:creationId xmlns:a16="http://schemas.microsoft.com/office/drawing/2014/main" id="{32B581AD-BF5D-48BA-AC4C-1F40CCF77D19}"/>
              </a:ext>
            </a:extLst>
          </p:cNvPr>
          <p:cNvPicPr>
            <a:picLocks noChangeAspect="1"/>
          </p:cNvPicPr>
          <p:nvPr/>
        </p:nvPicPr>
        <p:blipFill>
          <a:blip r:embed="rId3"/>
          <a:stretch>
            <a:fillRect/>
          </a:stretch>
        </p:blipFill>
        <p:spPr>
          <a:xfrm>
            <a:off x="8417111" y="2561844"/>
            <a:ext cx="2381250" cy="1743075"/>
          </a:xfrm>
          <a:prstGeom prst="rect">
            <a:avLst/>
          </a:prstGeom>
        </p:spPr>
      </p:pic>
    </p:spTree>
    <p:extLst>
      <p:ext uri="{BB962C8B-B14F-4D97-AF65-F5344CB8AC3E}">
        <p14:creationId xmlns:p14="http://schemas.microsoft.com/office/powerpoint/2010/main" val="2979518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7AEB-4F2F-4A27-9633-386F814A5998}"/>
              </a:ext>
            </a:extLst>
          </p:cNvPr>
          <p:cNvSpPr>
            <a:spLocks noGrp="1"/>
          </p:cNvSpPr>
          <p:nvPr>
            <p:ph type="title"/>
          </p:nvPr>
        </p:nvSpPr>
        <p:spPr>
          <a:xfrm>
            <a:off x="1393638" y="373742"/>
            <a:ext cx="9404723" cy="1400530"/>
          </a:xfrm>
        </p:spPr>
        <p:txBody>
          <a:bodyPr/>
          <a:lstStyle/>
          <a:p>
            <a:pPr algn="ctr"/>
            <a:r>
              <a:rPr lang="en-US" dirty="0"/>
              <a:t>Histogram and Summary Statistics for </a:t>
            </a:r>
            <a:r>
              <a:rPr lang="en-US" b="1" dirty="0"/>
              <a:t>HDI</a:t>
            </a:r>
            <a:endParaRPr lang="en-US" dirty="0"/>
          </a:p>
        </p:txBody>
      </p:sp>
      <p:pic>
        <p:nvPicPr>
          <p:cNvPr id="4" name="Picture 3">
            <a:extLst>
              <a:ext uri="{FF2B5EF4-FFF2-40B4-BE49-F238E27FC236}">
                <a16:creationId xmlns:a16="http://schemas.microsoft.com/office/drawing/2014/main" id="{B036B63F-6C86-49BB-B3DC-8C8C34988868}"/>
              </a:ext>
            </a:extLst>
          </p:cNvPr>
          <p:cNvPicPr>
            <a:picLocks noChangeAspect="1"/>
          </p:cNvPicPr>
          <p:nvPr/>
        </p:nvPicPr>
        <p:blipFill>
          <a:blip r:embed="rId2"/>
          <a:stretch>
            <a:fillRect/>
          </a:stretch>
        </p:blipFill>
        <p:spPr>
          <a:xfrm>
            <a:off x="1334094" y="1765508"/>
            <a:ext cx="4761905" cy="3326984"/>
          </a:xfrm>
          <a:prstGeom prst="rect">
            <a:avLst/>
          </a:prstGeom>
        </p:spPr>
      </p:pic>
      <p:pic>
        <p:nvPicPr>
          <p:cNvPr id="9" name="Picture 8">
            <a:extLst>
              <a:ext uri="{FF2B5EF4-FFF2-40B4-BE49-F238E27FC236}">
                <a16:creationId xmlns:a16="http://schemas.microsoft.com/office/drawing/2014/main" id="{3C1596F9-B971-464E-8D46-B3186FE6FDB3}"/>
              </a:ext>
            </a:extLst>
          </p:cNvPr>
          <p:cNvPicPr>
            <a:picLocks noChangeAspect="1"/>
          </p:cNvPicPr>
          <p:nvPr/>
        </p:nvPicPr>
        <p:blipFill>
          <a:blip r:embed="rId3"/>
          <a:stretch>
            <a:fillRect/>
          </a:stretch>
        </p:blipFill>
        <p:spPr>
          <a:xfrm>
            <a:off x="8436161" y="2571369"/>
            <a:ext cx="2362200" cy="1724025"/>
          </a:xfrm>
          <a:prstGeom prst="rect">
            <a:avLst/>
          </a:prstGeom>
        </p:spPr>
      </p:pic>
    </p:spTree>
    <p:extLst>
      <p:ext uri="{BB962C8B-B14F-4D97-AF65-F5344CB8AC3E}">
        <p14:creationId xmlns:p14="http://schemas.microsoft.com/office/powerpoint/2010/main" val="1070554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7AEB-4F2F-4A27-9633-386F814A5998}"/>
              </a:ext>
            </a:extLst>
          </p:cNvPr>
          <p:cNvSpPr>
            <a:spLocks noGrp="1"/>
          </p:cNvSpPr>
          <p:nvPr>
            <p:ph type="title"/>
          </p:nvPr>
        </p:nvSpPr>
        <p:spPr>
          <a:xfrm>
            <a:off x="1393638" y="373742"/>
            <a:ext cx="9404723" cy="1400530"/>
          </a:xfrm>
        </p:spPr>
        <p:txBody>
          <a:bodyPr/>
          <a:lstStyle/>
          <a:p>
            <a:pPr algn="ctr"/>
            <a:r>
              <a:rPr lang="en-US" dirty="0"/>
              <a:t>Histogram and Summary Statistics for </a:t>
            </a:r>
            <a:r>
              <a:rPr lang="en-US" b="1" dirty="0"/>
              <a:t>Total Expenditure</a:t>
            </a:r>
            <a:r>
              <a:rPr lang="en-US" dirty="0"/>
              <a:t>  </a:t>
            </a:r>
          </a:p>
        </p:txBody>
      </p:sp>
      <p:pic>
        <p:nvPicPr>
          <p:cNvPr id="5" name="Picture 4">
            <a:extLst>
              <a:ext uri="{FF2B5EF4-FFF2-40B4-BE49-F238E27FC236}">
                <a16:creationId xmlns:a16="http://schemas.microsoft.com/office/drawing/2014/main" id="{88B3FC39-0F95-4890-8084-2003E554A24D}"/>
              </a:ext>
            </a:extLst>
          </p:cNvPr>
          <p:cNvPicPr>
            <a:picLocks noChangeAspect="1"/>
          </p:cNvPicPr>
          <p:nvPr/>
        </p:nvPicPr>
        <p:blipFill>
          <a:blip r:embed="rId2"/>
          <a:stretch>
            <a:fillRect/>
          </a:stretch>
        </p:blipFill>
        <p:spPr>
          <a:xfrm>
            <a:off x="1334094" y="1765508"/>
            <a:ext cx="4761905" cy="3326984"/>
          </a:xfrm>
          <a:prstGeom prst="rect">
            <a:avLst/>
          </a:prstGeom>
        </p:spPr>
      </p:pic>
      <p:pic>
        <p:nvPicPr>
          <p:cNvPr id="7" name="Picture 6">
            <a:extLst>
              <a:ext uri="{FF2B5EF4-FFF2-40B4-BE49-F238E27FC236}">
                <a16:creationId xmlns:a16="http://schemas.microsoft.com/office/drawing/2014/main" id="{1C266D8F-AFB5-4125-9A71-B478A38F8C8F}"/>
              </a:ext>
            </a:extLst>
          </p:cNvPr>
          <p:cNvPicPr>
            <a:picLocks noChangeAspect="1"/>
          </p:cNvPicPr>
          <p:nvPr/>
        </p:nvPicPr>
        <p:blipFill>
          <a:blip r:embed="rId3"/>
          <a:stretch>
            <a:fillRect/>
          </a:stretch>
        </p:blipFill>
        <p:spPr>
          <a:xfrm>
            <a:off x="7664636" y="2571369"/>
            <a:ext cx="3133725" cy="1724025"/>
          </a:xfrm>
          <a:prstGeom prst="rect">
            <a:avLst/>
          </a:prstGeom>
        </p:spPr>
      </p:pic>
    </p:spTree>
    <p:extLst>
      <p:ext uri="{BB962C8B-B14F-4D97-AF65-F5344CB8AC3E}">
        <p14:creationId xmlns:p14="http://schemas.microsoft.com/office/powerpoint/2010/main" val="697490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7AEB-4F2F-4A27-9633-386F814A5998}"/>
              </a:ext>
            </a:extLst>
          </p:cNvPr>
          <p:cNvSpPr>
            <a:spLocks noGrp="1"/>
          </p:cNvSpPr>
          <p:nvPr>
            <p:ph type="title"/>
          </p:nvPr>
        </p:nvSpPr>
        <p:spPr>
          <a:xfrm>
            <a:off x="1393638" y="373742"/>
            <a:ext cx="9404723" cy="1400530"/>
          </a:xfrm>
        </p:spPr>
        <p:txBody>
          <a:bodyPr/>
          <a:lstStyle/>
          <a:p>
            <a:pPr algn="ctr"/>
            <a:r>
              <a:rPr lang="en-US" dirty="0"/>
              <a:t>Histogram and Summary Statistics for </a:t>
            </a:r>
            <a:r>
              <a:rPr lang="en-US" b="1" dirty="0"/>
              <a:t>GDP</a:t>
            </a:r>
            <a:br>
              <a:rPr lang="en-US" b="1" dirty="0"/>
            </a:br>
            <a:endParaRPr lang="en-US" dirty="0"/>
          </a:p>
        </p:txBody>
      </p:sp>
      <p:pic>
        <p:nvPicPr>
          <p:cNvPr id="4" name="Picture 3">
            <a:extLst>
              <a:ext uri="{FF2B5EF4-FFF2-40B4-BE49-F238E27FC236}">
                <a16:creationId xmlns:a16="http://schemas.microsoft.com/office/drawing/2014/main" id="{F3042FE0-AA54-420E-81FA-0FBD78C14877}"/>
              </a:ext>
            </a:extLst>
          </p:cNvPr>
          <p:cNvPicPr>
            <a:picLocks noChangeAspect="1"/>
          </p:cNvPicPr>
          <p:nvPr/>
        </p:nvPicPr>
        <p:blipFill>
          <a:blip r:embed="rId2"/>
          <a:stretch>
            <a:fillRect/>
          </a:stretch>
        </p:blipFill>
        <p:spPr>
          <a:xfrm>
            <a:off x="1181713" y="1765508"/>
            <a:ext cx="4914286" cy="3326984"/>
          </a:xfrm>
          <a:prstGeom prst="rect">
            <a:avLst/>
          </a:prstGeom>
        </p:spPr>
      </p:pic>
      <p:pic>
        <p:nvPicPr>
          <p:cNvPr id="7" name="Picture 6">
            <a:extLst>
              <a:ext uri="{FF2B5EF4-FFF2-40B4-BE49-F238E27FC236}">
                <a16:creationId xmlns:a16="http://schemas.microsoft.com/office/drawing/2014/main" id="{E8A1D2D2-326D-4489-9714-9A8FAE61A7C1}"/>
              </a:ext>
            </a:extLst>
          </p:cNvPr>
          <p:cNvPicPr>
            <a:picLocks noChangeAspect="1"/>
          </p:cNvPicPr>
          <p:nvPr/>
        </p:nvPicPr>
        <p:blipFill>
          <a:blip r:embed="rId3"/>
          <a:stretch>
            <a:fillRect/>
          </a:stretch>
        </p:blipFill>
        <p:spPr>
          <a:xfrm>
            <a:off x="8474261" y="2562225"/>
            <a:ext cx="2324100" cy="1733550"/>
          </a:xfrm>
          <a:prstGeom prst="rect">
            <a:avLst/>
          </a:prstGeom>
        </p:spPr>
      </p:pic>
    </p:spTree>
    <p:extLst>
      <p:ext uri="{BB962C8B-B14F-4D97-AF65-F5344CB8AC3E}">
        <p14:creationId xmlns:p14="http://schemas.microsoft.com/office/powerpoint/2010/main" val="1594397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7AEB-4F2F-4A27-9633-386F814A5998}"/>
              </a:ext>
            </a:extLst>
          </p:cNvPr>
          <p:cNvSpPr>
            <a:spLocks noGrp="1"/>
          </p:cNvSpPr>
          <p:nvPr>
            <p:ph type="title"/>
          </p:nvPr>
        </p:nvSpPr>
        <p:spPr>
          <a:xfrm>
            <a:off x="1393638" y="373742"/>
            <a:ext cx="9404723" cy="1400530"/>
          </a:xfrm>
        </p:spPr>
        <p:txBody>
          <a:bodyPr/>
          <a:lstStyle/>
          <a:p>
            <a:pPr algn="ctr"/>
            <a:r>
              <a:rPr lang="en-US" dirty="0"/>
              <a:t>Histogram and Summary Statistics for </a:t>
            </a:r>
            <a:r>
              <a:rPr lang="en-US" b="1" dirty="0"/>
              <a:t>Life Expectancy</a:t>
            </a:r>
            <a:br>
              <a:rPr lang="en-US" b="1" dirty="0"/>
            </a:br>
            <a:endParaRPr lang="en-US" dirty="0"/>
          </a:p>
        </p:txBody>
      </p:sp>
      <p:pic>
        <p:nvPicPr>
          <p:cNvPr id="5" name="Picture 4">
            <a:extLst>
              <a:ext uri="{FF2B5EF4-FFF2-40B4-BE49-F238E27FC236}">
                <a16:creationId xmlns:a16="http://schemas.microsoft.com/office/drawing/2014/main" id="{B50273ED-A008-4EF0-A778-8E7D50806C33}"/>
              </a:ext>
            </a:extLst>
          </p:cNvPr>
          <p:cNvPicPr>
            <a:picLocks noChangeAspect="1"/>
          </p:cNvPicPr>
          <p:nvPr/>
        </p:nvPicPr>
        <p:blipFill>
          <a:blip r:embed="rId2"/>
          <a:stretch>
            <a:fillRect/>
          </a:stretch>
        </p:blipFill>
        <p:spPr>
          <a:xfrm>
            <a:off x="1334094" y="2126234"/>
            <a:ext cx="4761905" cy="3326984"/>
          </a:xfrm>
          <a:prstGeom prst="rect">
            <a:avLst/>
          </a:prstGeom>
        </p:spPr>
      </p:pic>
      <p:pic>
        <p:nvPicPr>
          <p:cNvPr id="8" name="Picture 7">
            <a:extLst>
              <a:ext uri="{FF2B5EF4-FFF2-40B4-BE49-F238E27FC236}">
                <a16:creationId xmlns:a16="http://schemas.microsoft.com/office/drawing/2014/main" id="{556C4723-B61A-49A9-9FA1-405D6DF7A197}"/>
              </a:ext>
            </a:extLst>
          </p:cNvPr>
          <p:cNvPicPr>
            <a:picLocks noChangeAspect="1"/>
          </p:cNvPicPr>
          <p:nvPr/>
        </p:nvPicPr>
        <p:blipFill>
          <a:blip r:embed="rId3"/>
          <a:stretch>
            <a:fillRect/>
          </a:stretch>
        </p:blipFill>
        <p:spPr>
          <a:xfrm>
            <a:off x="7807511" y="2557462"/>
            <a:ext cx="2990850" cy="1743075"/>
          </a:xfrm>
          <a:prstGeom prst="rect">
            <a:avLst/>
          </a:prstGeom>
        </p:spPr>
      </p:pic>
    </p:spTree>
    <p:extLst>
      <p:ext uri="{BB962C8B-B14F-4D97-AF65-F5344CB8AC3E}">
        <p14:creationId xmlns:p14="http://schemas.microsoft.com/office/powerpoint/2010/main" val="800682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9267A-5A1C-4259-802A-D66F200AC862}"/>
              </a:ext>
            </a:extLst>
          </p:cNvPr>
          <p:cNvSpPr>
            <a:spLocks noGrp="1"/>
          </p:cNvSpPr>
          <p:nvPr>
            <p:ph type="title"/>
          </p:nvPr>
        </p:nvSpPr>
        <p:spPr>
          <a:xfrm>
            <a:off x="874220" y="133936"/>
            <a:ext cx="9404723" cy="738519"/>
          </a:xfrm>
        </p:spPr>
        <p:txBody>
          <a:bodyPr/>
          <a:lstStyle/>
          <a:p>
            <a:pPr algn="ctr"/>
            <a:r>
              <a:rPr lang="en-US" dirty="0"/>
              <a:t>Summary of Outliers </a:t>
            </a:r>
          </a:p>
        </p:txBody>
      </p:sp>
      <p:sp>
        <p:nvSpPr>
          <p:cNvPr id="3" name="Content Placeholder 2">
            <a:extLst>
              <a:ext uri="{FF2B5EF4-FFF2-40B4-BE49-F238E27FC236}">
                <a16:creationId xmlns:a16="http://schemas.microsoft.com/office/drawing/2014/main" id="{0D2EBEDB-364E-4DD9-A2E8-B0FC329162AE}"/>
              </a:ext>
            </a:extLst>
          </p:cNvPr>
          <p:cNvSpPr>
            <a:spLocks noGrp="1"/>
          </p:cNvSpPr>
          <p:nvPr>
            <p:ph idx="1"/>
          </p:nvPr>
        </p:nvSpPr>
        <p:spPr>
          <a:xfrm>
            <a:off x="974888" y="3152164"/>
            <a:ext cx="9813354" cy="3571900"/>
          </a:xfrm>
        </p:spPr>
        <p:txBody>
          <a:bodyPr>
            <a:normAutofit lnSpcReduction="10000"/>
          </a:bodyPr>
          <a:lstStyle/>
          <a:p>
            <a:pPr marL="0" indent="0">
              <a:buNone/>
            </a:pPr>
            <a:r>
              <a:rPr lang="en-US" dirty="0"/>
              <a:t>The outliers as seen above are fairly expected. The outliers were selected using a z-score method. Any value above 3 standard deviations for each variable is listed above. I anticipated quite a few for GDP given the distribution of the histogram, and the distribution of Status as well. Also, from my general knowledge alone I know a lot of countries, if not the vast majority are pretty low on the GDP scale. Since the variable I am trying to predict is Life Expectancy I don’t plan on removing the outliers as of right now. I’m not sure if this is the proper course of action but given that Life Expectancy only has two outliers, both on the low end, I’m not sure that the outliers of the other variables would be impactful in this case in terms of generating a model, especially since they are occurring on the high end rather than the lower end. I’m not sure if this line of reasoning is sound but it’s seems to be correct.</a:t>
            </a:r>
          </a:p>
        </p:txBody>
      </p:sp>
      <p:pic>
        <p:nvPicPr>
          <p:cNvPr id="6" name="Picture 5">
            <a:extLst>
              <a:ext uri="{FF2B5EF4-FFF2-40B4-BE49-F238E27FC236}">
                <a16:creationId xmlns:a16="http://schemas.microsoft.com/office/drawing/2014/main" id="{CE71E7FB-6743-45CD-BD22-59C52B832ABC}"/>
              </a:ext>
            </a:extLst>
          </p:cNvPr>
          <p:cNvPicPr>
            <a:picLocks noChangeAspect="1"/>
          </p:cNvPicPr>
          <p:nvPr/>
        </p:nvPicPr>
        <p:blipFill>
          <a:blip r:embed="rId2"/>
          <a:stretch>
            <a:fillRect/>
          </a:stretch>
        </p:blipFill>
        <p:spPr>
          <a:xfrm>
            <a:off x="1642284" y="872455"/>
            <a:ext cx="8277225" cy="2219325"/>
          </a:xfrm>
          <a:prstGeom prst="rect">
            <a:avLst/>
          </a:prstGeom>
        </p:spPr>
      </p:pic>
    </p:spTree>
    <p:extLst>
      <p:ext uri="{BB962C8B-B14F-4D97-AF65-F5344CB8AC3E}">
        <p14:creationId xmlns:p14="http://schemas.microsoft.com/office/powerpoint/2010/main" val="12035867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2974</TotalTime>
  <Words>1151</Words>
  <Application>Microsoft Office PowerPoint</Application>
  <PresentationFormat>Widescreen</PresentationFormat>
  <Paragraphs>45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Times New Roman</vt:lpstr>
      <vt:lpstr>Wingdings 3</vt:lpstr>
      <vt:lpstr>Ion</vt:lpstr>
      <vt:lpstr>The Statistical Question</vt:lpstr>
      <vt:lpstr>The Variables</vt:lpstr>
      <vt:lpstr>Histogram for Status</vt:lpstr>
      <vt:lpstr>Histogram and Summary Statistics for Alcohol</vt:lpstr>
      <vt:lpstr>Histogram and Summary Statistics for HDI</vt:lpstr>
      <vt:lpstr>Histogram and Summary Statistics for Total Expenditure  </vt:lpstr>
      <vt:lpstr>Histogram and Summary Statistics for GDP </vt:lpstr>
      <vt:lpstr>Histogram and Summary Statistics for Life Expectancy </vt:lpstr>
      <vt:lpstr>Summary of Outliers </vt:lpstr>
      <vt:lpstr>PMF of Life Expectancy between Developing and Developed Nations</vt:lpstr>
      <vt:lpstr>CDF of Life Expectancy </vt:lpstr>
      <vt:lpstr>Normal Probability Plot of Life Expectancy </vt:lpstr>
      <vt:lpstr>Scatter plot of Life Expectancy vs Alcohol Consumption </vt:lpstr>
      <vt:lpstr>Scatter plot of Life Expectancy vs HDI  </vt:lpstr>
      <vt:lpstr>Scatter plot of Life Expectancy vs Total Expenditure  </vt:lpstr>
      <vt:lpstr>Scatter plot of GDP vs Life Expectancy</vt:lpstr>
      <vt:lpstr>Scatter plot of Log(GDP) vs Life Expectancy</vt:lpstr>
      <vt:lpstr>Linear Regression and the Hypothesis Test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Statistical Question</dc:title>
  <dc:creator>Riley Fencl</dc:creator>
  <cp:lastModifiedBy>Riley Fencl</cp:lastModifiedBy>
  <cp:revision>26</cp:revision>
  <dcterms:created xsi:type="dcterms:W3CDTF">2021-03-06T02:05:44Z</dcterms:created>
  <dcterms:modified xsi:type="dcterms:W3CDTF">2021-03-08T04:04:58Z</dcterms:modified>
</cp:coreProperties>
</file>