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aleway"/>
      <p:regular r:id="rId48"/>
      <p:bold r:id="rId49"/>
      <p:italic r:id="rId50"/>
      <p:boldItalic r:id="rId51"/>
    </p:embeddedFont>
    <p:embeddedFont>
      <p:font typeface="La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69B37A-BA3B-4ADF-8639-D5CD51B93261}">
  <a:tblStyle styleId="{3A69B37A-BA3B-4ADF-8639-D5CD51B932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regular.fntdata"/><Relationship Id="rId47" Type="http://schemas.openxmlformats.org/officeDocument/2006/relationships/slide" Target="slides/slide41.xml"/><Relationship Id="rId49"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5.xml"/><Relationship Id="rId55" Type="http://schemas.openxmlformats.org/officeDocument/2006/relationships/font" Target="fonts/Lato-boldItalic.fntdata"/><Relationship Id="rId10" Type="http://schemas.openxmlformats.org/officeDocument/2006/relationships/slide" Target="slides/slide4.xml"/><Relationship Id="rId54"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0e284b87c_2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0e284b87c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0e284b87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0e284b87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0e284b87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0e284b87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0e284b87c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0e284b87c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0e284b87c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0e284b87c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bcc5b2c4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bcc5b2c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bcc5b2c4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bcc5b2c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bcc5b2c4c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bcc5b2c4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bcc5b2c4c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bcc5b2c4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bcc5b2c4c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bcc5b2c4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bcc5b2c4c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bcc5b2c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0e26d8e39_2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0e26d8e39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0e26d8e39_3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0e26d8e3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0e26d8e39_2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0e26d8e39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0e284b87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0e284b87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0c6892ec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0c6892e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0c6892ec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0c6892e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0e284b87c_2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0e284b87c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0e284b87c_2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0e284b87c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0e284b87c_2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0e284b87c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0e284b87c_2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0e284b87c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0e284b87c_2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0e284b87c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0e284b87c_2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0e284b87c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0e284b87c_2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0e284b87c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0e284b87c_2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0e284b87c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0c6892ec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f0c6892ec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0e284b87c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0e284b87c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0e284b87c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0e284b87c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0e284b87c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0e284b87c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bcc5b2c4c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bcc5b2c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0e284b87c_2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0e284b87c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0e284b87c_2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0e284b87c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0e284b87c_2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0e284b87c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0e284b87c_2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0e284b87c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9600"/>
              <a:buFont typeface="Lato"/>
              <a:buNone/>
              <a:defRPr sz="9600">
                <a:solidFill>
                  <a:schemeClr val="accent3"/>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3600"/>
              <a:buNone/>
              <a:defRPr sz="3600">
                <a:solidFill>
                  <a:schemeClr val="accent3"/>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ssheggrud.github.io/Mod_20_Project/index.html" TargetMode="External"/><Relationship Id="rId4" Type="http://schemas.openxmlformats.org/officeDocument/2006/relationships/hyperlink" Target="https://public.tableau.com/views/ElectionsFinanceData/Dashboard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nyccfb.info/follow-the-money/data-librar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509200" y="630225"/>
            <a:ext cx="61941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Group 5 Project:</a:t>
            </a:r>
            <a:endParaRPr sz="4200"/>
          </a:p>
          <a:p>
            <a:pPr indent="0" lvl="0" marL="0" rtl="0" algn="l">
              <a:spcBef>
                <a:spcPts val="0"/>
              </a:spcBef>
              <a:spcAft>
                <a:spcPts val="0"/>
              </a:spcAft>
              <a:buNone/>
            </a:pPr>
            <a:r>
              <a:rPr lang="en" sz="4200"/>
              <a:t>NYC Election Analysis</a:t>
            </a:r>
            <a:endParaRPr sz="4200"/>
          </a:p>
        </p:txBody>
      </p:sp>
      <p:sp>
        <p:nvSpPr>
          <p:cNvPr id="73" name="Google Shape;73;p13"/>
          <p:cNvSpPr txBox="1"/>
          <p:nvPr>
            <p:ph idx="1" type="subTitle"/>
          </p:nvPr>
        </p:nvSpPr>
        <p:spPr>
          <a:xfrm>
            <a:off x="2509200" y="3238450"/>
            <a:ext cx="62127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Abir Hossain</a:t>
            </a:r>
            <a:endParaRPr/>
          </a:p>
          <a:p>
            <a:pPr indent="0" lvl="0" marL="0" rtl="0" algn="l">
              <a:spcBef>
                <a:spcPts val="0"/>
              </a:spcBef>
              <a:spcAft>
                <a:spcPts val="0"/>
              </a:spcAft>
              <a:buNone/>
            </a:pPr>
            <a:r>
              <a:rPr lang="en"/>
              <a:t>Brandon Bell</a:t>
            </a:r>
            <a:endParaRPr/>
          </a:p>
          <a:p>
            <a:pPr indent="0" lvl="0" marL="0" rtl="0" algn="l">
              <a:spcBef>
                <a:spcPts val="0"/>
              </a:spcBef>
              <a:spcAft>
                <a:spcPts val="0"/>
              </a:spcAft>
              <a:buNone/>
            </a:pPr>
            <a:r>
              <a:rPr lang="en"/>
              <a:t>Jose Pascual</a:t>
            </a:r>
            <a:endParaRPr/>
          </a:p>
          <a:p>
            <a:pPr indent="0" lvl="0" marL="0" rtl="0" algn="l">
              <a:spcBef>
                <a:spcPts val="0"/>
              </a:spcBef>
              <a:spcAft>
                <a:spcPts val="0"/>
              </a:spcAft>
              <a:buNone/>
            </a:pPr>
            <a:r>
              <a:rPr lang="en"/>
              <a:t>Pooja Srivastava</a:t>
            </a:r>
            <a:endParaRPr/>
          </a:p>
          <a:p>
            <a:pPr indent="0" lvl="0" marL="0" rtl="0" algn="l">
              <a:spcBef>
                <a:spcPts val="0"/>
              </a:spcBef>
              <a:spcAft>
                <a:spcPts val="0"/>
              </a:spcAft>
              <a:buNone/>
            </a:pPr>
            <a:r>
              <a:rPr lang="en"/>
              <a:t>Riley Corpac</a:t>
            </a:r>
            <a:endParaRPr/>
          </a:p>
          <a:p>
            <a:pPr indent="0" lvl="0" marL="0" rtl="0" algn="l">
              <a:spcBef>
                <a:spcPts val="0"/>
              </a:spcBef>
              <a:spcAft>
                <a:spcPts val="0"/>
              </a:spcAft>
              <a:buNone/>
            </a:pPr>
            <a:r>
              <a:rPr lang="en"/>
              <a:t>Sherry Sheggrud							• 09.22.2021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Transformation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 Steps</a:t>
            </a:r>
            <a:endParaRPr/>
          </a:p>
        </p:txBody>
      </p:sp>
      <p:sp>
        <p:nvSpPr>
          <p:cNvPr id="131" name="Google Shape;131;p23"/>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Downloaded </a:t>
            </a:r>
            <a:r>
              <a:rPr lang="en" sz="1600"/>
              <a:t>from the New York City Campaign Finance Board website data for the six most recent election years, viz. 2001, 2003, 2005, 2009, 2013, 2017, and 2021 </a:t>
            </a:r>
            <a:r>
              <a:rPr lang="en" sz="1600"/>
              <a:t>that contain individual and committee donation contributions for each candidate as separate .csv files.</a:t>
            </a:r>
            <a:endParaRPr sz="1600"/>
          </a:p>
          <a:p>
            <a:pPr indent="0" lvl="0" marL="0" rtl="0" algn="l">
              <a:spcBef>
                <a:spcPts val="1600"/>
              </a:spcBef>
              <a:spcAft>
                <a:spcPts val="0"/>
              </a:spcAft>
              <a:buNone/>
            </a:pPr>
            <a:r>
              <a:rPr lang="en" sz="1600"/>
              <a:t>• Extracted </a:t>
            </a:r>
            <a:r>
              <a:rPr lang="en" sz="1600"/>
              <a:t>each candidate’s expenditures </a:t>
            </a:r>
            <a:r>
              <a:rPr lang="en" sz="1600"/>
              <a:t>from the said .csv file</a:t>
            </a:r>
            <a:r>
              <a:rPr lang="en" sz="1600"/>
              <a:t>s</a:t>
            </a:r>
            <a:r>
              <a:rPr lang="en" sz="1600"/>
              <a:t>.</a:t>
            </a:r>
            <a:endParaRPr sz="1600"/>
          </a:p>
          <a:p>
            <a:pPr indent="0" lvl="0" marL="0" rtl="0" algn="l">
              <a:spcBef>
                <a:spcPts val="1600"/>
              </a:spcBef>
              <a:spcAft>
                <a:spcPts val="1600"/>
              </a:spcAft>
              <a:buNone/>
            </a:pPr>
            <a:r>
              <a:rPr lang="en" sz="1600"/>
              <a:t>• </a:t>
            </a:r>
            <a:r>
              <a:rPr lang="en" sz="1600"/>
              <a:t>Studied </a:t>
            </a:r>
            <a:r>
              <a:rPr lang="en" sz="1600"/>
              <a:t>each of </a:t>
            </a:r>
            <a:r>
              <a:rPr lang="en" sz="1600"/>
              <a:t>the </a:t>
            </a:r>
            <a:r>
              <a:rPr lang="en" sz="1600"/>
              <a:t>data sets, 18 in total, in Microsoft Excel to determine which columns are relevant for the desired final outcome. (All raw .csv files are available in Resources &gt; Raw CSVs Folder)</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 Steps (cont.)</a:t>
            </a:r>
            <a:endParaRPr/>
          </a:p>
        </p:txBody>
      </p:sp>
      <p:sp>
        <p:nvSpPr>
          <p:cNvPr id="137" name="Google Shape;137;p24"/>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Created an RDS and S3 session within Amazon Web Services to store the data sets and share publicly.</a:t>
            </a:r>
            <a:endParaRPr sz="1600"/>
          </a:p>
          <a:p>
            <a:pPr indent="0" lvl="0" marL="0" rtl="0" algn="l">
              <a:spcBef>
                <a:spcPts val="1600"/>
              </a:spcBef>
              <a:spcAft>
                <a:spcPts val="0"/>
              </a:spcAft>
              <a:buNone/>
            </a:pPr>
            <a:r>
              <a:rPr lang="en" sz="1600"/>
              <a:t>• Uploaded each .csv for individual donations, committee donations, and candidate expenditures within Google Colab.</a:t>
            </a:r>
            <a:endParaRPr sz="1600"/>
          </a:p>
          <a:p>
            <a:pPr indent="0" lvl="0" marL="0" rtl="0" algn="l">
              <a:spcBef>
                <a:spcPts val="1600"/>
              </a:spcBef>
              <a:spcAft>
                <a:spcPts val="1600"/>
              </a:spcAft>
              <a:buNone/>
            </a:pPr>
            <a:r>
              <a:rPr lang="en" sz="1600"/>
              <a:t>• Performed Pyspark functions of reading .csv files in data frames, dropped columns, changed data types, changed column names, converted the value names within each column, filtered the data frames to display only the mayoral elections and participants within a given election year, and created a total sum column added by the donation amount, candidate match amount, and previous donation amount.</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 Steps (cont.)</a:t>
            </a:r>
            <a:endParaRPr/>
          </a:p>
        </p:txBody>
      </p:sp>
      <p:sp>
        <p:nvSpPr>
          <p:cNvPr id="143" name="Google Shape;143;p25"/>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Once the data frame is reviewed and approved by the team, exported the clean data frame into a new .csv (Transformed data frames into new .csv files are available in Resources &gt; Clean CSVs as of Sept 11)</a:t>
            </a:r>
            <a:endParaRPr sz="1600"/>
          </a:p>
          <a:p>
            <a:pPr indent="0" lvl="0" marL="0" rtl="0" algn="l">
              <a:spcBef>
                <a:spcPts val="1600"/>
              </a:spcBef>
              <a:spcAft>
                <a:spcPts val="0"/>
              </a:spcAft>
              <a:buNone/>
            </a:pPr>
            <a:r>
              <a:rPr lang="en" sz="1600"/>
              <a:t>• Exported the clean data frame tables for each election year to connect with the RDS server and postgreSQL.</a:t>
            </a:r>
            <a:endParaRPr sz="1600"/>
          </a:p>
          <a:p>
            <a:pPr indent="0" lvl="0" marL="0" rtl="0" algn="l">
              <a:spcBef>
                <a:spcPts val="1600"/>
              </a:spcBef>
              <a:spcAft>
                <a:spcPts val="1600"/>
              </a:spcAft>
              <a:buNone/>
            </a:pPr>
            <a:r>
              <a:rPr lang="en" sz="1600"/>
              <a:t>• Created the join on committees and individual tables to prepare for ML.</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 Steps (cont.)</a:t>
            </a:r>
            <a:endParaRPr/>
          </a:p>
        </p:txBody>
      </p:sp>
      <p:sp>
        <p:nvSpPr>
          <p:cNvPr id="149" name="Google Shape;149;p26"/>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Merged the tables by individual data frame, committee contribution data frame, as well as by expenditure report dataframes all as a single .csv per year.</a:t>
            </a:r>
            <a:endParaRPr sz="1600"/>
          </a:p>
          <a:p>
            <a:pPr indent="0" lvl="0" marL="0" rtl="0" algn="l">
              <a:spcBef>
                <a:spcPts val="1600"/>
              </a:spcBef>
              <a:spcAft>
                <a:spcPts val="0"/>
              </a:spcAft>
              <a:buClr>
                <a:schemeClr val="dk2"/>
              </a:buClr>
              <a:buSzPts val="1100"/>
              <a:buFont typeface="Arial"/>
              <a:buNone/>
            </a:pPr>
            <a:r>
              <a:rPr lang="en" sz="1600"/>
              <a:t>• Determining which columns are necessary for ML.</a:t>
            </a:r>
            <a:endParaRPr sz="1600"/>
          </a:p>
          <a:p>
            <a:pPr indent="0" lvl="0" marL="0" rtl="0" algn="l">
              <a:spcBef>
                <a:spcPts val="1600"/>
              </a:spcBef>
              <a:spcAft>
                <a:spcPts val="1600"/>
              </a:spcAft>
              <a:buClr>
                <a:schemeClr val="dk2"/>
              </a:buClr>
              <a:buSzPts val="1100"/>
              <a:buFont typeface="Arial"/>
              <a:buNone/>
            </a:pPr>
            <a:r>
              <a:rPr lang="en" sz="1600"/>
              <a:t>• Connect pgAdmin with Pandas to read in the merged files by election year to begin ML analysis.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3" name="Shape 153"/>
        <p:cNvGrpSpPr/>
        <p:nvPr/>
      </p:nvGrpSpPr>
      <p:grpSpPr>
        <a:xfrm>
          <a:off x="0" y="0"/>
          <a:ext cx="0" cy="0"/>
          <a:chOff x="0" y="0"/>
          <a:chExt cx="0" cy="0"/>
        </a:xfrm>
      </p:grpSpPr>
      <p:sp>
        <p:nvSpPr>
          <p:cNvPr id="154" name="Google Shape;154;p2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Visualization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2435625" y="575950"/>
            <a:ext cx="6286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Data Visualization Overview</a:t>
            </a:r>
            <a:endParaRPr/>
          </a:p>
          <a:p>
            <a:pPr indent="0" lvl="0" marL="0" rtl="0" algn="l">
              <a:spcBef>
                <a:spcPts val="0"/>
              </a:spcBef>
              <a:spcAft>
                <a:spcPts val="0"/>
              </a:spcAft>
              <a:buNone/>
            </a:pPr>
            <a:r>
              <a:t/>
            </a:r>
            <a:endParaRPr/>
          </a:p>
        </p:txBody>
      </p:sp>
      <p:sp>
        <p:nvSpPr>
          <p:cNvPr id="160" name="Google Shape;160;p28"/>
          <p:cNvSpPr txBox="1"/>
          <p:nvPr>
            <p:ph idx="1" type="body"/>
          </p:nvPr>
        </p:nvSpPr>
        <p:spPr>
          <a:xfrm>
            <a:off x="2400250" y="1211350"/>
            <a:ext cx="3005100" cy="339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accent3"/>
                </a:solidFill>
              </a:rPr>
              <a:t>Tools used:</a:t>
            </a:r>
            <a:endParaRPr b="1" sz="1800">
              <a:solidFill>
                <a:schemeClr val="accent3"/>
              </a:solidFill>
            </a:endParaRPr>
          </a:p>
          <a:p>
            <a:pPr indent="0" lvl="0" marL="0" rtl="0" algn="l">
              <a:lnSpc>
                <a:spcPct val="100000"/>
              </a:lnSpc>
              <a:spcBef>
                <a:spcPts val="1600"/>
              </a:spcBef>
              <a:spcAft>
                <a:spcPts val="0"/>
              </a:spcAft>
              <a:buNone/>
            </a:pPr>
            <a:r>
              <a:rPr lang="en" sz="1200"/>
              <a:t>Tableau Public, Tableau JavaScript API</a:t>
            </a:r>
            <a:endParaRPr sz="1200"/>
          </a:p>
          <a:p>
            <a:pPr indent="0" lvl="0" marL="0" rtl="0" algn="l">
              <a:lnSpc>
                <a:spcPct val="100000"/>
              </a:lnSpc>
              <a:spcBef>
                <a:spcPts val="1600"/>
              </a:spcBef>
              <a:spcAft>
                <a:spcPts val="0"/>
              </a:spcAft>
              <a:buNone/>
            </a:pPr>
            <a:r>
              <a:rPr b="1" lang="en" sz="1800">
                <a:solidFill>
                  <a:schemeClr val="accent3"/>
                </a:solidFill>
              </a:rPr>
              <a:t>Links:</a:t>
            </a:r>
            <a:endParaRPr b="1" sz="1800">
              <a:solidFill>
                <a:schemeClr val="accent3"/>
              </a:solidFill>
            </a:endParaRPr>
          </a:p>
          <a:p>
            <a:pPr indent="0" lvl="0" marL="0" rtl="0" algn="l">
              <a:lnSpc>
                <a:spcPct val="100000"/>
              </a:lnSpc>
              <a:spcBef>
                <a:spcPts val="1600"/>
              </a:spcBef>
              <a:spcAft>
                <a:spcPts val="0"/>
              </a:spcAft>
              <a:buNone/>
            </a:pPr>
            <a:r>
              <a:rPr lang="en" sz="1200"/>
              <a:t>Our Presentation Dashboard:</a:t>
            </a:r>
            <a:endParaRPr sz="1200"/>
          </a:p>
          <a:p>
            <a:pPr indent="0" lvl="0" marL="0" rtl="0" algn="l">
              <a:lnSpc>
                <a:spcPct val="100000"/>
              </a:lnSpc>
              <a:spcBef>
                <a:spcPts val="1200"/>
              </a:spcBef>
              <a:spcAft>
                <a:spcPts val="0"/>
              </a:spcAft>
              <a:buNone/>
            </a:pPr>
            <a:r>
              <a:rPr lang="en" sz="1200" u="sng">
                <a:solidFill>
                  <a:schemeClr val="hlink"/>
                </a:solidFill>
                <a:hlinkClick r:id="rId3"/>
              </a:rPr>
              <a:t>https://ssheggrud.github.io/Mod_20_Project/index.html</a:t>
            </a:r>
            <a:endParaRPr sz="1200"/>
          </a:p>
          <a:p>
            <a:pPr indent="0" lvl="0" marL="0" rtl="0" algn="l">
              <a:lnSpc>
                <a:spcPct val="100000"/>
              </a:lnSpc>
              <a:spcBef>
                <a:spcPts val="1200"/>
              </a:spcBef>
              <a:spcAft>
                <a:spcPts val="0"/>
              </a:spcAft>
              <a:buNone/>
            </a:pPr>
            <a:r>
              <a:rPr lang="en" sz="1200"/>
              <a:t>Our Tableau Viz:</a:t>
            </a:r>
            <a:endParaRPr sz="1200"/>
          </a:p>
          <a:p>
            <a:pPr indent="0" lvl="0" marL="0" rtl="0" algn="l">
              <a:lnSpc>
                <a:spcPct val="100000"/>
              </a:lnSpc>
              <a:spcBef>
                <a:spcPts val="1200"/>
              </a:spcBef>
              <a:spcAft>
                <a:spcPts val="0"/>
              </a:spcAft>
              <a:buNone/>
            </a:pPr>
            <a:r>
              <a:rPr lang="en" sz="1200" u="sng">
                <a:solidFill>
                  <a:schemeClr val="hlink"/>
                </a:solidFill>
                <a:hlinkClick r:id="rId4"/>
              </a:rPr>
              <a:t>https://public.tableau.com/views/ElectionsFinanceData/Dashboard1</a:t>
            </a:r>
            <a:endParaRPr sz="1200"/>
          </a:p>
          <a:p>
            <a:pPr indent="0" lvl="0" marL="0" rtl="0" algn="l">
              <a:lnSpc>
                <a:spcPct val="100000"/>
              </a:lnSpc>
              <a:spcBef>
                <a:spcPts val="1200"/>
              </a:spcBef>
              <a:spcAft>
                <a:spcPts val="1200"/>
              </a:spcAft>
              <a:buNone/>
            </a:pPr>
            <a:r>
              <a:t/>
            </a:r>
            <a:endParaRPr sz="1200"/>
          </a:p>
        </p:txBody>
      </p:sp>
      <p:sp>
        <p:nvSpPr>
          <p:cNvPr id="161" name="Google Shape;161;p28"/>
          <p:cNvSpPr txBox="1"/>
          <p:nvPr>
            <p:ph idx="2" type="body"/>
          </p:nvPr>
        </p:nvSpPr>
        <p:spPr>
          <a:xfrm>
            <a:off x="5650575" y="1169975"/>
            <a:ext cx="3071400" cy="34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rPr>
              <a:t>Our strategy:</a:t>
            </a:r>
            <a:endParaRPr b="1" sz="1800">
              <a:solidFill>
                <a:schemeClr val="accent3"/>
              </a:solidFill>
            </a:endParaRPr>
          </a:p>
          <a:p>
            <a:pPr indent="0" lvl="0" marL="0" rtl="0" algn="l">
              <a:spcBef>
                <a:spcPts val="1600"/>
              </a:spcBef>
              <a:spcAft>
                <a:spcPts val="1200"/>
              </a:spcAft>
              <a:buNone/>
            </a:pPr>
            <a:r>
              <a:rPr lang="en" sz="1500"/>
              <a:t>We have built our visualizations using Tableau.  Also, we have built our website using the Tableau JavaScript API, and have hosted it on Github.</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API</a:t>
            </a:r>
            <a:endParaRPr/>
          </a:p>
        </p:txBody>
      </p:sp>
      <p:sp>
        <p:nvSpPr>
          <p:cNvPr id="167" name="Google Shape;167;p29"/>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We have a container in which each of the dashboards appear after clicking either the Previous or Next buttons.</a:t>
            </a:r>
            <a:endParaRPr sz="1500"/>
          </a:p>
          <a:p>
            <a:pPr indent="-323850" lvl="0" marL="457200" rtl="0" algn="l">
              <a:spcBef>
                <a:spcPts val="0"/>
              </a:spcBef>
              <a:spcAft>
                <a:spcPts val="0"/>
              </a:spcAft>
              <a:buSzPts val="1500"/>
              <a:buChar char="●"/>
            </a:pPr>
            <a:r>
              <a:rPr lang="en" sz="1500"/>
              <a:t>Upon entering the homepage, one is taken to the first dashboard, so the Previous button is disabled.</a:t>
            </a:r>
            <a:endParaRPr sz="1500"/>
          </a:p>
          <a:p>
            <a:pPr indent="-323850" lvl="0" marL="457200" rtl="0" algn="l">
              <a:spcBef>
                <a:spcPts val="0"/>
              </a:spcBef>
              <a:spcAft>
                <a:spcPts val="0"/>
              </a:spcAft>
              <a:buSzPts val="1500"/>
              <a:buChar char="●"/>
            </a:pPr>
            <a:r>
              <a:rPr lang="en" sz="1500"/>
              <a:t>The Next button takes the user from the first dashboard to the next, and is then disabled once the user reaches the last dashboard.  The user can always click on the Home button to return to the homepage.</a:t>
            </a:r>
            <a:endParaRPr sz="1500"/>
          </a:p>
          <a:p>
            <a:pPr indent="-323850" lvl="0" marL="457200" rtl="0" algn="l">
              <a:spcBef>
                <a:spcPts val="0"/>
              </a:spcBef>
              <a:spcAft>
                <a:spcPts val="0"/>
              </a:spcAft>
              <a:buSzPts val="1500"/>
              <a:buChar char="●"/>
            </a:pPr>
            <a:r>
              <a:rPr lang="en" sz="1500"/>
              <a:t>Clicking on the Machine Learning Model shows all of the linear regression results for each election using ML, and for that dashboard, both the Previous and Next buttons are disabled.</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API (continued)</a:t>
            </a:r>
            <a:endParaRPr/>
          </a:p>
        </p:txBody>
      </p:sp>
      <p:sp>
        <p:nvSpPr>
          <p:cNvPr id="173" name="Google Shape;173;p30"/>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There is a graph that shows how many contributions came in for each of the candidates.  Here, the candidate name can be selected to see data changes in the map and quarterly contribution graphs.</a:t>
            </a:r>
            <a:endParaRPr sz="1500"/>
          </a:p>
          <a:p>
            <a:pPr indent="-323850" lvl="0" marL="457200" rtl="0" algn="l">
              <a:spcBef>
                <a:spcPts val="0"/>
              </a:spcBef>
              <a:spcAft>
                <a:spcPts val="0"/>
              </a:spcAft>
              <a:buSzPts val="1500"/>
              <a:buChar char="●"/>
            </a:pPr>
            <a:r>
              <a:rPr lang="en" sz="1500"/>
              <a:t>The map is color-coded to better identify which zip codes had higher contributions.</a:t>
            </a:r>
            <a:endParaRPr sz="1500"/>
          </a:p>
          <a:p>
            <a:pPr indent="-323850" lvl="0" marL="457200" rtl="0" algn="l">
              <a:spcBef>
                <a:spcPts val="0"/>
              </a:spcBef>
              <a:spcAft>
                <a:spcPts val="0"/>
              </a:spcAft>
              <a:buSzPts val="1500"/>
              <a:buChar char="●"/>
            </a:pPr>
            <a:r>
              <a:rPr lang="en" sz="1500"/>
              <a:t>Our visualization shows the top candidates sorted by the amount received and spent.  Highlight Hover action has been created on this page to enhance visual effects.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79" name="Google Shape;179;p31"/>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What will our visualizations tell us?</a:t>
            </a:r>
            <a:endParaRPr b="1" sz="2000">
              <a:solidFill>
                <a:schemeClr val="accent3"/>
              </a:solidFill>
            </a:endParaRPr>
          </a:p>
          <a:p>
            <a:pPr indent="0" lvl="0" marL="0" rtl="0" algn="l">
              <a:spcBef>
                <a:spcPts val="1600"/>
              </a:spcBef>
              <a:spcAft>
                <a:spcPts val="0"/>
              </a:spcAft>
              <a:buNone/>
            </a:pPr>
            <a:r>
              <a:rPr lang="en" sz="1700"/>
              <a:t>We have tried to visually understand how some of the data variables differ for a given candidate, such as ZIP codes, quarters (of a year), number and total amount of contributions, and total amount of expenditures per election year.</a:t>
            </a:r>
            <a:endParaRPr sz="1700"/>
          </a:p>
          <a:p>
            <a:pPr indent="0" lvl="0" marL="0" rtl="0" algn="l">
              <a:spcBef>
                <a:spcPts val="1200"/>
              </a:spcBef>
              <a:spcAft>
                <a:spcPts val="1200"/>
              </a:spcAft>
              <a:buNone/>
            </a:pPr>
            <a:r>
              <a:rPr lang="en" sz="1700"/>
              <a:t>We have contributions and expenditures received and spent for each participating candidate.  The range we have chosen is between 2001 and 2021 (the general election for the latter has yet to take place,) inclusive.</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and Sources Used</a:t>
            </a:r>
            <a:endParaRPr>
              <a:solidFill>
                <a:schemeClr val="accent3"/>
              </a:solidFill>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Technologies Used:</a:t>
            </a:r>
            <a:endParaRPr b="1"/>
          </a:p>
          <a:p>
            <a:pPr indent="0" lvl="0" marL="0" rtl="0" algn="l">
              <a:spcBef>
                <a:spcPts val="0"/>
              </a:spcBef>
              <a:spcAft>
                <a:spcPts val="0"/>
              </a:spcAft>
              <a:buNone/>
            </a:pPr>
            <a:r>
              <a:rPr lang="en" sz="1500"/>
              <a:t>Python3 (Pandas, sklearn</a:t>
            </a:r>
            <a:r>
              <a:rPr lang="en" sz="1500"/>
              <a:t>, </a:t>
            </a:r>
            <a:r>
              <a:rPr lang="en" sz="1500"/>
              <a:t>Plotly) </a:t>
            </a:r>
            <a:r>
              <a:rPr lang="en" sz="1500"/>
              <a:t>Amazon RDS, JavaScript, PostgreSQL, Tableau</a:t>
            </a:r>
            <a:endParaRPr sz="1500"/>
          </a:p>
          <a:p>
            <a:pPr indent="0" lvl="0" marL="0" rtl="0" algn="l">
              <a:spcBef>
                <a:spcPts val="1600"/>
              </a:spcBef>
              <a:spcAft>
                <a:spcPts val="0"/>
              </a:spcAft>
              <a:buNone/>
            </a:pPr>
            <a:r>
              <a:rPr b="1" lang="en"/>
              <a:t>Data Source</a:t>
            </a:r>
            <a:r>
              <a:rPr b="1" lang="en"/>
              <a:t>:</a:t>
            </a:r>
            <a:endParaRPr b="1"/>
          </a:p>
          <a:p>
            <a:pPr indent="0" lvl="0" marL="0" rtl="0" algn="l">
              <a:spcBef>
                <a:spcPts val="0"/>
              </a:spcBef>
              <a:spcAft>
                <a:spcPts val="1600"/>
              </a:spcAft>
              <a:buNone/>
            </a:pPr>
            <a:r>
              <a:rPr lang="en" sz="1500"/>
              <a:t>https://www.nyccfb.info/follow-the-money/cunymap-2021</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(continued)</a:t>
            </a:r>
            <a:endParaRPr/>
          </a:p>
        </p:txBody>
      </p:sp>
      <p:sp>
        <p:nvSpPr>
          <p:cNvPr id="185" name="Google Shape;185;p32"/>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How do we add interactive elements to our dashboard?</a:t>
            </a:r>
            <a:endParaRPr b="1" sz="2000">
              <a:solidFill>
                <a:schemeClr val="accent3"/>
              </a:solidFill>
            </a:endParaRPr>
          </a:p>
          <a:p>
            <a:pPr indent="0" lvl="0" marL="0" rtl="0" algn="l">
              <a:spcBef>
                <a:spcPts val="1600"/>
              </a:spcBef>
              <a:spcAft>
                <a:spcPts val="0"/>
              </a:spcAft>
              <a:buNone/>
            </a:pPr>
            <a:r>
              <a:rPr lang="en" sz="1500"/>
              <a:t>We have added interactive elements to our dashboard, as follows:</a:t>
            </a:r>
            <a:endParaRPr sz="1500"/>
          </a:p>
          <a:p>
            <a:pPr indent="-323850" lvl="0" marL="457200" rtl="0" algn="l">
              <a:spcBef>
                <a:spcPts val="1200"/>
              </a:spcBef>
              <a:spcAft>
                <a:spcPts val="0"/>
              </a:spcAft>
              <a:buSzPts val="1500"/>
              <a:buChar char="●"/>
            </a:pPr>
            <a:r>
              <a:rPr lang="en" sz="1500"/>
              <a:t>We have added filters to our dashboard, making them available via the All Using Related Data Sources option, so that any selection through the filter applies to all worksheets that are in any way related to the data source.</a:t>
            </a:r>
            <a:endParaRPr sz="1500"/>
          </a:p>
          <a:p>
            <a:pPr indent="-323850" lvl="0" marL="457200" rtl="0" algn="l">
              <a:spcBef>
                <a:spcPts val="0"/>
              </a:spcBef>
              <a:spcAft>
                <a:spcPts val="0"/>
              </a:spcAft>
              <a:buSzPts val="1500"/>
              <a:buChar char="●"/>
            </a:pPr>
            <a:r>
              <a:rPr lang="en" sz="1500"/>
              <a:t>Please note that we have used multiple data sources and have used the Edit Blend Relationships option to link primary and secondary data sources.</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(continued)</a:t>
            </a:r>
            <a:endParaRPr/>
          </a:p>
        </p:txBody>
      </p:sp>
      <p:sp>
        <p:nvSpPr>
          <p:cNvPr id="191" name="Google Shape;191;p33"/>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How do we add interactive elements to our dashboard? (continued)</a:t>
            </a:r>
            <a:endParaRPr b="1" sz="2000">
              <a:solidFill>
                <a:schemeClr val="accent3"/>
              </a:solidFill>
            </a:endParaRPr>
          </a:p>
          <a:p>
            <a:pPr indent="-323850" lvl="0" marL="457200" rtl="0" algn="l">
              <a:spcBef>
                <a:spcPts val="1600"/>
              </a:spcBef>
              <a:spcAft>
                <a:spcPts val="0"/>
              </a:spcAft>
              <a:buSzPts val="1500"/>
              <a:buChar char="●"/>
            </a:pPr>
            <a:r>
              <a:rPr lang="en" sz="1500"/>
              <a:t>We have added Highlight Actions to our dashboard which work when a user hovers over the source sheets.</a:t>
            </a:r>
            <a:endParaRPr sz="1500"/>
          </a:p>
          <a:p>
            <a:pPr indent="-323850" lvl="0" marL="457200" rtl="0" algn="l">
              <a:spcBef>
                <a:spcPts val="0"/>
              </a:spcBef>
              <a:spcAft>
                <a:spcPts val="0"/>
              </a:spcAft>
              <a:buSzPts val="1500"/>
              <a:buChar char="●"/>
            </a:pPr>
            <a:r>
              <a:rPr lang="en" sz="1500"/>
              <a:t>We have added interactive text to our dashboard which dynamically change the text based on which election year was selected.</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95" name="Shape 195"/>
        <p:cNvGrpSpPr/>
        <p:nvPr/>
      </p:nvGrpSpPr>
      <p:grpSpPr>
        <a:xfrm>
          <a:off x="0" y="0"/>
          <a:ext cx="0" cy="0"/>
          <a:chOff x="0" y="0"/>
          <a:chExt cx="0" cy="0"/>
        </a:xfrm>
      </p:grpSpPr>
      <p:sp>
        <p:nvSpPr>
          <p:cNvPr id="196" name="Google Shape;196;p3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SQL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Overview</a:t>
            </a:r>
            <a:endParaRPr/>
          </a:p>
        </p:txBody>
      </p:sp>
      <p:sp>
        <p:nvSpPr>
          <p:cNvPr id="202" name="Google Shape;202;p35"/>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used a pgAdmin4 SQL interface stored on Amazon Web Services to store and analyze the cleaned data.</a:t>
            </a:r>
            <a:endParaRPr sz="1600"/>
          </a:p>
          <a:p>
            <a:pPr indent="-330200" lvl="0" marL="457200" rtl="0" algn="l">
              <a:spcBef>
                <a:spcPts val="0"/>
              </a:spcBef>
              <a:spcAft>
                <a:spcPts val="0"/>
              </a:spcAft>
              <a:buSzPts val="1600"/>
              <a:buChar char="●"/>
            </a:pPr>
            <a:r>
              <a:rPr lang="en" sz="1600"/>
              <a:t>Within SQL, we joined and merged the Committee, Individual, and Expenditure reports into a single table for each election year to further test using ML.</a:t>
            </a:r>
            <a:endParaRPr sz="1600"/>
          </a:p>
          <a:p>
            <a:pPr indent="-330200" lvl="0" marL="457200" rtl="0" algn="l">
              <a:spcBef>
                <a:spcPts val="0"/>
              </a:spcBef>
              <a:spcAft>
                <a:spcPts val="0"/>
              </a:spcAft>
              <a:buSzPts val="1600"/>
              <a:buChar char="●"/>
            </a:pPr>
            <a:r>
              <a:rPr lang="en" sz="1600"/>
              <a:t>After processing the data within the interface, we exported the SQL tables from our server and established a connection to Jupyter Notebook (Pandas) for ML analysis.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 Diagram</a:t>
            </a:r>
            <a:endParaRPr/>
          </a:p>
        </p:txBody>
      </p:sp>
      <p:pic>
        <p:nvPicPr>
          <p:cNvPr id="208" name="Google Shape;208;p36"/>
          <p:cNvPicPr preferRelativeResize="0"/>
          <p:nvPr/>
        </p:nvPicPr>
        <p:blipFill rotWithShape="1">
          <a:blip r:embed="rId3">
            <a:alphaModFix/>
          </a:blip>
          <a:srcRect b="0" l="0" r="0" t="0"/>
          <a:stretch/>
        </p:blipFill>
        <p:spPr>
          <a:xfrm>
            <a:off x="2480138" y="1137725"/>
            <a:ext cx="6185281" cy="36273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12" name="Shape 212"/>
        <p:cNvGrpSpPr/>
        <p:nvPr/>
      </p:nvGrpSpPr>
      <p:grpSpPr>
        <a:xfrm>
          <a:off x="0" y="0"/>
          <a:ext cx="0" cy="0"/>
          <a:chOff x="0" y="0"/>
          <a:chExt cx="0" cy="0"/>
        </a:xfrm>
      </p:grpSpPr>
      <p:sp>
        <p:nvSpPr>
          <p:cNvPr id="213" name="Google Shape;213;p3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a:t>
            </a:r>
            <a:r>
              <a:rPr lang="en"/>
              <a:t>:</a:t>
            </a:r>
            <a:endParaRPr/>
          </a:p>
        </p:txBody>
      </p:sp>
      <p:sp>
        <p:nvSpPr>
          <p:cNvPr id="219" name="Google Shape;219;p38"/>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000">
                <a:solidFill>
                  <a:schemeClr val="accent3"/>
                </a:solidFill>
              </a:rPr>
              <a:t>Feature Engineering</a:t>
            </a:r>
            <a:endParaRPr b="1" sz="2000">
              <a:solidFill>
                <a:schemeClr val="accent3"/>
              </a:solidFill>
            </a:endParaRPr>
          </a:p>
          <a:p>
            <a:pPr indent="0" lvl="0" marL="0" rtl="0" algn="l">
              <a:spcBef>
                <a:spcPts val="1600"/>
              </a:spcBef>
              <a:spcAft>
                <a:spcPts val="1200"/>
              </a:spcAft>
              <a:buNone/>
            </a:pPr>
            <a:r>
              <a:rPr lang="en" sz="1700"/>
              <a:t>We</a:t>
            </a:r>
            <a:r>
              <a:rPr lang="en" sz="1600"/>
              <a:t> used data from .csv files that were initially sourced from the NYC Campaign Finance Board website that we had already processed using SQL and pgAdmin, and then loaded onto a notebook.  The raw .csv files had columns for the amount, matched amount, and previous contributions, </a:t>
            </a:r>
            <a:r>
              <a:rPr lang="en" sz="1600"/>
              <a:t>which we then aggregated to create a new column with the total amount of contributions given to a particular candidate.  We then used the groupby function in Pandas to group the sum of the total amount of contributions based on the zip code from where the donation originated.</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25" name="Google Shape;225;p39"/>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Feature Selection</a:t>
            </a:r>
            <a:endParaRPr b="1" sz="2000">
              <a:solidFill>
                <a:schemeClr val="accent3"/>
              </a:solidFill>
            </a:endParaRPr>
          </a:p>
          <a:p>
            <a:pPr indent="0" lvl="0" marL="0" rtl="0" algn="l">
              <a:spcBef>
                <a:spcPts val="1600"/>
              </a:spcBef>
              <a:spcAft>
                <a:spcPts val="1200"/>
              </a:spcAft>
              <a:buClr>
                <a:schemeClr val="dk2"/>
              </a:buClr>
              <a:buSzPts val="1100"/>
              <a:buFont typeface="Arial"/>
              <a:buNone/>
            </a:pPr>
            <a:r>
              <a:rPr lang="en" sz="1600"/>
              <a:t>We began by graphing our raw data to determine if a relationship between the total amount of money raised and a given ZIP code could be established.  Using both Pandas’ groupby function and matplotlib, we created bar charts to determine such a relationship.  The initial goal was to create a supervised classification model to determine the outcome of previous elections using said features, but such a model was ruled unfeasible due to time constraints, so the regression model was chosen.  During the feature selection process, we did find that said features also applied to linear regression. </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31" name="Google Shape;231;p40"/>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Feature Selection (continued)</a:t>
            </a:r>
            <a:endParaRPr b="1" sz="2000">
              <a:solidFill>
                <a:schemeClr val="accent3"/>
              </a:solidFill>
            </a:endParaRPr>
          </a:p>
          <a:p>
            <a:pPr indent="0" lvl="0" marL="0" rtl="0" algn="l">
              <a:spcBef>
                <a:spcPts val="1600"/>
              </a:spcBef>
              <a:spcAft>
                <a:spcPts val="1200"/>
              </a:spcAft>
              <a:buNone/>
            </a:pPr>
            <a:r>
              <a:rPr lang="en" sz="1600"/>
              <a:t>As for which features to consider, we quickly rejected two columns as adding no value to our model, one for the election year and the other for the previous amount.  Eventually, the following features were selected: ZIP code, type of contribution, date of contribution, city of contribution, state of contribution, amount of contribution, amount of contribution matched by the city, and the amount of money spent by the candidate’s campaign (expenditures.)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37" name="Google Shape;237;p41"/>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Encoding</a:t>
            </a:r>
            <a:endParaRPr b="1" sz="2000">
              <a:solidFill>
                <a:schemeClr val="accent3"/>
              </a:solidFill>
            </a:endParaRPr>
          </a:p>
          <a:p>
            <a:pPr indent="0" lvl="0" marL="0" rtl="0" algn="l">
              <a:spcBef>
                <a:spcPts val="1600"/>
              </a:spcBef>
              <a:spcAft>
                <a:spcPts val="1200"/>
              </a:spcAft>
              <a:buNone/>
            </a:pPr>
            <a:r>
              <a:rPr lang="en" sz="1600"/>
              <a:t>To encode our data we used sklearn's LabelEncoder. We encoded all non-numerical data within our dataset with sklearn's fit_transform function to ensure our model would be able to read it. We did not encode the amount, matched amount, expenditures, and total amount, as we needed them unencoded to be able to visually analyze our data and there did not seem to be any major effects to our model without such encoding.</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Mission:</a:t>
            </a:r>
            <a:endParaRPr/>
          </a:p>
        </p:txBody>
      </p:sp>
      <p:sp>
        <p:nvSpPr>
          <p:cNvPr id="85" name="Google Shape;85;p15"/>
          <p:cNvSpPr txBox="1"/>
          <p:nvPr>
            <p:ph idx="1" type="body"/>
          </p:nvPr>
        </p:nvSpPr>
        <p:spPr>
          <a:xfrm>
            <a:off x="2400300" y="1211350"/>
            <a:ext cx="6321600" cy="339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chemeClr val="accent3"/>
                </a:solidFill>
              </a:rPr>
              <a:t>Analyzing the extent to which campaign donations influence elections</a:t>
            </a:r>
            <a:endParaRPr b="1" sz="2100">
              <a:solidFill>
                <a:schemeClr val="accent3"/>
              </a:solidFill>
            </a:endParaRPr>
          </a:p>
          <a:p>
            <a:pPr indent="-330200" lvl="0" marL="457200" rtl="0" algn="l">
              <a:spcBef>
                <a:spcPts val="1600"/>
              </a:spcBef>
              <a:spcAft>
                <a:spcPts val="0"/>
              </a:spcAft>
              <a:buSzPts val="1600"/>
              <a:buChar char="●"/>
            </a:pPr>
            <a:r>
              <a:rPr lang="en" sz="1600"/>
              <a:t>Our project will analyze New York City mayoral elections.</a:t>
            </a:r>
            <a:endParaRPr sz="1600"/>
          </a:p>
          <a:p>
            <a:pPr indent="-330200" lvl="0" marL="457200" rtl="0" algn="l">
              <a:spcBef>
                <a:spcPts val="1200"/>
              </a:spcBef>
              <a:spcAft>
                <a:spcPts val="1200"/>
              </a:spcAft>
              <a:buSzPts val="1600"/>
              <a:buChar char="●"/>
            </a:pPr>
            <a:r>
              <a:rPr lang="en" sz="1600"/>
              <a:t>We will determine whether there exists a relationship between the </a:t>
            </a:r>
            <a:r>
              <a:rPr lang="en" sz="1600"/>
              <a:t>quantity of campaign finance donations and electoral results</a:t>
            </a:r>
            <a:r>
              <a:rPr lang="en" sz="1600"/>
              <a:t>, and whether a donation sum from a particular occupation or industry is likewise related.</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43" name="Google Shape;243;p42"/>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Model Choice</a:t>
            </a:r>
            <a:endParaRPr b="1" sz="2000">
              <a:solidFill>
                <a:schemeClr val="accent3"/>
              </a:solidFill>
            </a:endParaRPr>
          </a:p>
          <a:p>
            <a:pPr indent="0" lvl="0" marL="0" rtl="0" algn="l">
              <a:lnSpc>
                <a:spcPct val="115000"/>
              </a:lnSpc>
              <a:spcBef>
                <a:spcPts val="1600"/>
              </a:spcBef>
              <a:spcAft>
                <a:spcPts val="0"/>
              </a:spcAft>
              <a:buNone/>
            </a:pPr>
            <a:r>
              <a:rPr lang="en" sz="1600"/>
              <a:t>We used a Random Forest Regressor for our model. We chose this model for a variety of reasons, which are as follows:</a:t>
            </a:r>
            <a:endParaRPr sz="1600"/>
          </a:p>
          <a:p>
            <a:pPr indent="-330200" lvl="0" marL="457200" rtl="0" algn="l">
              <a:lnSpc>
                <a:spcPct val="115000"/>
              </a:lnSpc>
              <a:spcBef>
                <a:spcPts val="1200"/>
              </a:spcBef>
              <a:spcAft>
                <a:spcPts val="0"/>
              </a:spcAft>
              <a:buSzPts val="1600"/>
              <a:buChar char="●"/>
            </a:pPr>
            <a:r>
              <a:rPr lang="en" sz="1600"/>
              <a:t>Ability to work around outliers</a:t>
            </a:r>
            <a:endParaRPr sz="1600"/>
          </a:p>
          <a:p>
            <a:pPr indent="-330200" lvl="0" marL="457200" rtl="0" algn="l">
              <a:lnSpc>
                <a:spcPct val="115000"/>
              </a:lnSpc>
              <a:spcBef>
                <a:spcPts val="0"/>
              </a:spcBef>
              <a:spcAft>
                <a:spcPts val="0"/>
              </a:spcAft>
              <a:buSzPts val="1600"/>
              <a:buChar char="●"/>
            </a:pPr>
            <a:r>
              <a:rPr lang="en" sz="1600"/>
              <a:t>Quick training and prediction speeds</a:t>
            </a:r>
            <a:endParaRPr sz="1600"/>
          </a:p>
          <a:p>
            <a:pPr indent="-330200" lvl="0" marL="457200" rtl="0" algn="l">
              <a:lnSpc>
                <a:spcPct val="115000"/>
              </a:lnSpc>
              <a:spcBef>
                <a:spcPts val="0"/>
              </a:spcBef>
              <a:spcAft>
                <a:spcPts val="0"/>
              </a:spcAft>
              <a:buSzPts val="1600"/>
              <a:buChar char="●"/>
            </a:pPr>
            <a:r>
              <a:rPr lang="en" sz="1600"/>
              <a:t>Contains low bias and moderate variance</a:t>
            </a:r>
            <a:endParaRPr sz="1600"/>
          </a:p>
          <a:p>
            <a:pPr indent="-330200" lvl="0" marL="457200" rtl="0" algn="l">
              <a:lnSpc>
                <a:spcPct val="115000"/>
              </a:lnSpc>
              <a:spcBef>
                <a:spcPts val="0"/>
              </a:spcBef>
              <a:spcAft>
                <a:spcPts val="0"/>
              </a:spcAft>
              <a:buSzPts val="1600"/>
              <a:buChar char="●"/>
            </a:pPr>
            <a:r>
              <a:rPr lang="en" sz="1600"/>
              <a:t>Capable of handling unbalanced data.  The model is not without its drawbacks, as it can be difficult to interpret, can often overfit the data, and can take up a lot of memory if the dataset is large.</a:t>
            </a:r>
            <a:endParaRPr sz="1600"/>
          </a:p>
          <a:p>
            <a:pPr indent="0" lvl="0" marL="0" rtl="0" algn="l">
              <a:spcBef>
                <a:spcPts val="1200"/>
              </a:spcBef>
              <a:spcAft>
                <a:spcPts val="1200"/>
              </a:spcAft>
              <a:buNone/>
            </a:pPr>
            <a:r>
              <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49" name="Google Shape;249;p43"/>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Model Choice (continued)</a:t>
            </a:r>
            <a:endParaRPr b="1" sz="2000">
              <a:solidFill>
                <a:schemeClr val="accent3"/>
              </a:solidFill>
            </a:endParaRPr>
          </a:p>
          <a:p>
            <a:pPr indent="0" lvl="0" marL="0" rtl="0" algn="l">
              <a:lnSpc>
                <a:spcPct val="115000"/>
              </a:lnSpc>
              <a:spcBef>
                <a:spcPts val="1600"/>
              </a:spcBef>
              <a:spcAft>
                <a:spcPts val="0"/>
              </a:spcAft>
              <a:buNone/>
            </a:pPr>
            <a:r>
              <a:rPr lang="en" sz="1600"/>
              <a:t>Initially, we were using the Random Forest Classifier for our model as we were attempting to create a classification model which can predict the outcomes of an election, but we decided that a regression model to predict the total amount of money raised would be more realistic to complete within the allotted time. We therefore decided to change our model to the current one.</a:t>
            </a:r>
            <a:endParaRPr sz="1600"/>
          </a:p>
          <a:p>
            <a:pPr indent="0" lvl="0" marL="0" rtl="0" algn="l">
              <a:spcBef>
                <a:spcPts val="1200"/>
              </a:spcBef>
              <a:spcAft>
                <a:spcPts val="1200"/>
              </a:spcAft>
              <a:buNone/>
            </a:pPr>
            <a:r>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55" name="Google Shape;255;p44"/>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Training and Testing</a:t>
            </a:r>
            <a:endParaRPr b="1" sz="2000">
              <a:solidFill>
                <a:schemeClr val="accent3"/>
              </a:solidFill>
            </a:endParaRPr>
          </a:p>
          <a:p>
            <a:pPr indent="0" lvl="0" marL="0" rtl="0" algn="l">
              <a:lnSpc>
                <a:spcPct val="115000"/>
              </a:lnSpc>
              <a:spcBef>
                <a:spcPts val="1600"/>
              </a:spcBef>
              <a:spcAft>
                <a:spcPts val="0"/>
              </a:spcAft>
              <a:buNone/>
            </a:pPr>
            <a:r>
              <a:rPr lang="en" sz="1600"/>
              <a:t>We trained and tested our dataset using sklearn's train_test_split. The features listed above were all used as the X values and the total amount raised was used as the y value. The training size was 0.7 and testing size was 0.3 which was determined after various test models suggested this was the optimal split. The data was then fitted and tested using the Random Forest Regressor, after which the predictions were generated.</a:t>
            </a:r>
            <a:endParaRPr sz="1600"/>
          </a:p>
          <a:p>
            <a:pPr indent="0" lvl="0" marL="0" rtl="0" algn="l">
              <a:spcBef>
                <a:spcPts val="1200"/>
              </a:spcBef>
              <a:spcAft>
                <a:spcPts val="1200"/>
              </a:spcAft>
              <a:buNone/>
            </a:pPr>
            <a:r>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61" name="Google Shape;261;p45"/>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Accuracy Score</a:t>
            </a:r>
            <a:endParaRPr b="1" sz="2000">
              <a:solidFill>
                <a:schemeClr val="accent3"/>
              </a:solidFill>
            </a:endParaRPr>
          </a:p>
          <a:p>
            <a:pPr indent="0" lvl="0" marL="0" rtl="0" algn="l">
              <a:lnSpc>
                <a:spcPct val="115000"/>
              </a:lnSpc>
              <a:spcBef>
                <a:spcPts val="1600"/>
              </a:spcBef>
              <a:spcAft>
                <a:spcPts val="1200"/>
              </a:spcAft>
              <a:buNone/>
            </a:pPr>
            <a:r>
              <a:rPr lang="en" sz="1600"/>
              <a:t>To test for accuracy, we applied the R-squared function to our predictions. As we tested the model on four datasets, the R-squared values are as follows:</a:t>
            </a:r>
            <a:endParaRPr sz="1600"/>
          </a:p>
        </p:txBody>
      </p:sp>
      <p:graphicFrame>
        <p:nvGraphicFramePr>
          <p:cNvPr id="262" name="Google Shape;262;p45"/>
          <p:cNvGraphicFramePr/>
          <p:nvPr/>
        </p:nvGraphicFramePr>
        <p:xfrm>
          <a:off x="2930650" y="3323950"/>
          <a:ext cx="3000000" cy="3000000"/>
        </p:xfrm>
        <a:graphic>
          <a:graphicData uri="http://schemas.openxmlformats.org/drawingml/2006/table">
            <a:tbl>
              <a:tblPr>
                <a:noFill/>
                <a:tableStyleId>{3A69B37A-BA3B-4ADF-8639-D5CD51B93261}</a:tableStyleId>
              </a:tblPr>
              <a:tblGrid>
                <a:gridCol w="1158250"/>
                <a:gridCol w="1158250"/>
                <a:gridCol w="1158250"/>
                <a:gridCol w="1158250"/>
                <a:gridCol w="1158250"/>
              </a:tblGrid>
              <a:tr h="381000">
                <a:tc>
                  <a:txBody>
                    <a:bodyPr/>
                    <a:lstStyle/>
                    <a:p>
                      <a:pPr indent="0" lvl="0" marL="0" rtl="0" algn="l">
                        <a:spcBef>
                          <a:spcPts val="0"/>
                        </a:spcBef>
                        <a:spcAft>
                          <a:spcPts val="0"/>
                        </a:spcAft>
                        <a:buNone/>
                      </a:pPr>
                      <a:r>
                        <a:rPr lang="en"/>
                        <a:t>2005</a:t>
                      </a:r>
                      <a:endParaRPr/>
                    </a:p>
                  </a:txBody>
                  <a:tcPr marT="91425" marB="91425" marR="91425" marL="91425"/>
                </a:tc>
                <a:tc>
                  <a:txBody>
                    <a:bodyPr/>
                    <a:lstStyle/>
                    <a:p>
                      <a:pPr indent="0" lvl="0" marL="0" rtl="0" algn="l">
                        <a:spcBef>
                          <a:spcPts val="0"/>
                        </a:spcBef>
                        <a:spcAft>
                          <a:spcPts val="0"/>
                        </a:spcAft>
                        <a:buNone/>
                      </a:pPr>
                      <a:r>
                        <a:rPr lang="en"/>
                        <a:t>2009</a:t>
                      </a:r>
                      <a:endParaRPr/>
                    </a:p>
                  </a:txBody>
                  <a:tcPr marT="91425" marB="91425" marR="91425" marL="91425"/>
                </a:tc>
                <a:tc>
                  <a:txBody>
                    <a:bodyPr/>
                    <a:lstStyle/>
                    <a:p>
                      <a:pPr indent="0" lvl="0" marL="0" rtl="0" algn="l">
                        <a:spcBef>
                          <a:spcPts val="0"/>
                        </a:spcBef>
                        <a:spcAft>
                          <a:spcPts val="0"/>
                        </a:spcAft>
                        <a:buNone/>
                      </a:pPr>
                      <a:r>
                        <a:rPr lang="en"/>
                        <a:t>2013</a:t>
                      </a:r>
                      <a:endParaRPr/>
                    </a:p>
                  </a:txBody>
                  <a:tcPr marT="91425" marB="91425" marR="91425" marL="91425"/>
                </a:tc>
                <a:tc>
                  <a:txBody>
                    <a:bodyPr/>
                    <a:lstStyle/>
                    <a:p>
                      <a:pPr indent="0" lvl="0" marL="0" rtl="0" algn="l">
                        <a:spcBef>
                          <a:spcPts val="0"/>
                        </a:spcBef>
                        <a:spcAft>
                          <a:spcPts val="0"/>
                        </a:spcAft>
                        <a:buNone/>
                      </a:pPr>
                      <a:r>
                        <a:rPr lang="en"/>
                        <a:t>2017</a:t>
                      </a:r>
                      <a:endParaRPr/>
                    </a:p>
                  </a:txBody>
                  <a:tcPr marT="91425" marB="91425" marR="91425" marL="91425"/>
                </a:tc>
                <a:tc>
                  <a:txBody>
                    <a:bodyPr/>
                    <a:lstStyle/>
                    <a:p>
                      <a:pPr indent="0" lvl="0" marL="0" rtl="0" algn="l">
                        <a:spcBef>
                          <a:spcPts val="0"/>
                        </a:spcBef>
                        <a:spcAft>
                          <a:spcPts val="0"/>
                        </a:spcAft>
                        <a:buNone/>
                      </a:pPr>
                      <a:r>
                        <a:rPr lang="en"/>
                        <a:t>2021</a:t>
                      </a:r>
                      <a:endParaRPr/>
                    </a:p>
                  </a:txBody>
                  <a:tcPr marT="91425" marB="91425" marR="91425" marL="91425"/>
                </a:tc>
              </a:tr>
              <a:tr h="381000">
                <a:tc>
                  <a:txBody>
                    <a:bodyPr/>
                    <a:lstStyle/>
                    <a:p>
                      <a:pPr indent="0" lvl="0" marL="0" rtl="0" algn="l">
                        <a:spcBef>
                          <a:spcPts val="0"/>
                        </a:spcBef>
                        <a:spcAft>
                          <a:spcPts val="0"/>
                        </a:spcAft>
                        <a:buNone/>
                      </a:pPr>
                      <a:r>
                        <a:rPr lang="en"/>
                        <a:t>0.71</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c>
                  <a:txBody>
                    <a:bodyPr/>
                    <a:lstStyle/>
                    <a:p>
                      <a:pPr indent="0" lvl="0" marL="0" rtl="0" algn="l">
                        <a:spcBef>
                          <a:spcPts val="0"/>
                        </a:spcBef>
                        <a:spcAft>
                          <a:spcPts val="0"/>
                        </a:spcAft>
                        <a:buNone/>
                      </a:pPr>
                      <a:r>
                        <a:rPr lang="en"/>
                        <a:t>0.88</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68" name="Google Shape;268;p46"/>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Accuracy Score (continued)</a:t>
            </a:r>
            <a:endParaRPr b="1" sz="2000">
              <a:solidFill>
                <a:schemeClr val="accent3"/>
              </a:solidFill>
            </a:endParaRPr>
          </a:p>
          <a:p>
            <a:pPr indent="0" lvl="0" marL="0" rtl="0" algn="l">
              <a:spcBef>
                <a:spcPts val="1600"/>
              </a:spcBef>
              <a:spcAft>
                <a:spcPts val="1200"/>
              </a:spcAft>
              <a:buNone/>
            </a:pPr>
            <a:r>
              <a:rPr lang="en" sz="1600"/>
              <a:t>These high correlation results indicates that there is a correlation between the features we selected for our model and the total amount of money raised in a particular ZIP code. The rather high correlation calculated by our model can also indicate that there were bugs in our code that led to some kind of imbalance that skewed our data. Further analyses must be done before we can use these as conclusive results. We plan on also calculating Root Mean Squared Error (RMSE), Residual Standard Error (RSE), and the Mean Absolute Error (MAE) to further analyze the accuracy of our model.</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2" name="Shape 272"/>
        <p:cNvGrpSpPr/>
        <p:nvPr/>
      </p:nvGrpSpPr>
      <p:grpSpPr>
        <a:xfrm>
          <a:off x="0" y="0"/>
          <a:ext cx="0" cy="0"/>
          <a:chOff x="0" y="0"/>
          <a:chExt cx="0" cy="0"/>
        </a:xfrm>
      </p:grpSpPr>
      <p:sp>
        <p:nvSpPr>
          <p:cNvPr id="273" name="Google Shape;273;p4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Total c</a:t>
            </a:r>
            <a:r>
              <a:rPr lang="en" sz="1700"/>
              <a:t>ontributions, by category of contribution (left) and by contributor type (right)</a:t>
            </a:r>
            <a:endParaRPr sz="1700"/>
          </a:p>
        </p:txBody>
      </p:sp>
      <p:pic>
        <p:nvPicPr>
          <p:cNvPr id="279" name="Google Shape;279;p48"/>
          <p:cNvPicPr preferRelativeResize="0"/>
          <p:nvPr/>
        </p:nvPicPr>
        <p:blipFill rotWithShape="1">
          <a:blip r:embed="rId3">
            <a:alphaModFix/>
          </a:blip>
          <a:srcRect b="0" l="2281" r="2271" t="0"/>
          <a:stretch/>
        </p:blipFill>
        <p:spPr>
          <a:xfrm>
            <a:off x="328025" y="203900"/>
            <a:ext cx="3543300" cy="3762375"/>
          </a:xfrm>
          <a:prstGeom prst="rect">
            <a:avLst/>
          </a:prstGeom>
          <a:noFill/>
          <a:ln>
            <a:noFill/>
          </a:ln>
        </p:spPr>
      </p:pic>
      <p:pic>
        <p:nvPicPr>
          <p:cNvPr id="280" name="Google Shape;280;p48"/>
          <p:cNvPicPr preferRelativeResize="0"/>
          <p:nvPr/>
        </p:nvPicPr>
        <p:blipFill rotWithShape="1">
          <a:blip r:embed="rId4">
            <a:alphaModFix/>
          </a:blip>
          <a:srcRect b="0" l="2281" r="2271" t="0"/>
          <a:stretch/>
        </p:blipFill>
        <p:spPr>
          <a:xfrm>
            <a:off x="5173325" y="203900"/>
            <a:ext cx="3543300" cy="3762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9"/>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Linear regression for the 2005 (left) and 2009 (right) general elections.</a:t>
            </a:r>
            <a:endParaRPr sz="1700"/>
          </a:p>
        </p:txBody>
      </p:sp>
      <p:pic>
        <p:nvPicPr>
          <p:cNvPr id="286" name="Google Shape;286;p49"/>
          <p:cNvPicPr preferRelativeResize="0"/>
          <p:nvPr/>
        </p:nvPicPr>
        <p:blipFill rotWithShape="1">
          <a:blip r:embed="rId3">
            <a:alphaModFix/>
          </a:blip>
          <a:srcRect b="0" l="2597" r="2597" t="0"/>
          <a:stretch/>
        </p:blipFill>
        <p:spPr>
          <a:xfrm>
            <a:off x="4572000" y="912424"/>
            <a:ext cx="4124900" cy="2749933"/>
          </a:xfrm>
          <a:prstGeom prst="rect">
            <a:avLst/>
          </a:prstGeom>
          <a:noFill/>
          <a:ln>
            <a:noFill/>
          </a:ln>
        </p:spPr>
      </p:pic>
      <p:pic>
        <p:nvPicPr>
          <p:cNvPr id="287" name="Google Shape;287;p49"/>
          <p:cNvPicPr preferRelativeResize="0"/>
          <p:nvPr/>
        </p:nvPicPr>
        <p:blipFill rotWithShape="1">
          <a:blip r:embed="rId4">
            <a:alphaModFix/>
          </a:blip>
          <a:srcRect b="0" l="0" r="219" t="0"/>
          <a:stretch/>
        </p:blipFill>
        <p:spPr>
          <a:xfrm>
            <a:off x="328025" y="912425"/>
            <a:ext cx="4263701" cy="2842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Linear regression for the 2013 (left) and 2017 (right) general elections.</a:t>
            </a:r>
            <a:endParaRPr sz="1700"/>
          </a:p>
        </p:txBody>
      </p:sp>
      <p:pic>
        <p:nvPicPr>
          <p:cNvPr id="293" name="Google Shape;293;p50"/>
          <p:cNvPicPr preferRelativeResize="0"/>
          <p:nvPr/>
        </p:nvPicPr>
        <p:blipFill rotWithShape="1">
          <a:blip r:embed="rId3">
            <a:alphaModFix/>
          </a:blip>
          <a:srcRect b="0" l="1285" r="1295" t="0"/>
          <a:stretch/>
        </p:blipFill>
        <p:spPr>
          <a:xfrm>
            <a:off x="4572000" y="912424"/>
            <a:ext cx="4124901" cy="2749933"/>
          </a:xfrm>
          <a:prstGeom prst="rect">
            <a:avLst/>
          </a:prstGeom>
          <a:noFill/>
          <a:ln>
            <a:noFill/>
          </a:ln>
        </p:spPr>
      </p:pic>
      <p:pic>
        <p:nvPicPr>
          <p:cNvPr id="294" name="Google Shape;294;p50"/>
          <p:cNvPicPr preferRelativeResize="0"/>
          <p:nvPr/>
        </p:nvPicPr>
        <p:blipFill rotWithShape="1">
          <a:blip r:embed="rId4">
            <a:alphaModFix/>
          </a:blip>
          <a:srcRect b="0" l="3349" r="3358" t="0"/>
          <a:stretch/>
        </p:blipFill>
        <p:spPr>
          <a:xfrm>
            <a:off x="328025" y="912425"/>
            <a:ext cx="4263702" cy="2842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1"/>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Linear regression for the 2021 primary election.</a:t>
            </a:r>
            <a:endParaRPr sz="1700"/>
          </a:p>
        </p:txBody>
      </p:sp>
      <p:pic>
        <p:nvPicPr>
          <p:cNvPr id="300" name="Google Shape;300;p51"/>
          <p:cNvPicPr preferRelativeResize="0"/>
          <p:nvPr/>
        </p:nvPicPr>
        <p:blipFill rotWithShape="1">
          <a:blip r:embed="rId3">
            <a:alphaModFix/>
          </a:blip>
          <a:srcRect b="0" l="2767" r="2776" t="0"/>
          <a:stretch/>
        </p:blipFill>
        <p:spPr>
          <a:xfrm>
            <a:off x="1952700" y="343450"/>
            <a:ext cx="5139250" cy="3426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91" name="Google Shape;91;p16"/>
          <p:cNvSpPr txBox="1"/>
          <p:nvPr>
            <p:ph idx="1" type="body"/>
          </p:nvPr>
        </p:nvSpPr>
        <p:spPr>
          <a:xfrm>
            <a:off x="2516500" y="1361300"/>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Who is our target audience?</a:t>
            </a:r>
            <a:endParaRPr b="1" sz="2000">
              <a:solidFill>
                <a:schemeClr val="accent3"/>
              </a:solidFill>
            </a:endParaRPr>
          </a:p>
          <a:p>
            <a:pPr indent="0" lvl="0" marL="0" rtl="0" algn="l">
              <a:spcBef>
                <a:spcPts val="1600"/>
              </a:spcBef>
              <a:spcAft>
                <a:spcPts val="1200"/>
              </a:spcAft>
              <a:buNone/>
            </a:pPr>
            <a:r>
              <a:rPr lang="en" sz="1500"/>
              <a:t>Anyone who is interested in learning about the role finance has on New York City’s mayoral elections.  They can see the difference between contributions and expenditures between candidates, as well as their significance.</a:t>
            </a:r>
            <a:endParaRPr sz="1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Reserved for data summary</a:t>
            </a:r>
            <a:endParaRPr/>
          </a:p>
        </p:txBody>
      </p:sp>
      <p:sp>
        <p:nvSpPr>
          <p:cNvPr id="306" name="Google Shape;306;p5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3"/>
                </a:solidFill>
              </a:rPr>
              <a:t>Assignment 1</a:t>
            </a:r>
            <a:endParaRPr b="1" sz="2100">
              <a:solidFill>
                <a:schemeClr val="accent3"/>
              </a:solidFill>
            </a:endParaRPr>
          </a:p>
          <a:p>
            <a:pPr indent="0" lvl="0" marL="0" rtl="0" algn="l">
              <a:spcBef>
                <a:spcPts val="0"/>
              </a:spcBef>
              <a:spcAft>
                <a:spcPts val="0"/>
              </a:spcAft>
              <a:buNone/>
            </a:pPr>
            <a:r>
              <a:rPr lang="en" sz="1600"/>
              <a:t>Lorem ipsum dolor sit amet</a:t>
            </a:r>
            <a:endParaRPr sz="1600"/>
          </a:p>
          <a:p>
            <a:pPr indent="0" lvl="0" marL="0" rtl="0" algn="l">
              <a:spcBef>
                <a:spcPts val="0"/>
              </a:spcBef>
              <a:spcAft>
                <a:spcPts val="0"/>
              </a:spcAft>
              <a:buNone/>
            </a:pPr>
            <a:r>
              <a:rPr lang="en" sz="1600"/>
              <a:t>Consectetur adipiscing elit, sed do eiusmod tempor</a:t>
            </a:r>
            <a:endParaRPr sz="1600"/>
          </a:p>
          <a:p>
            <a:pPr indent="0" lvl="0" marL="0" rtl="0" algn="l">
              <a:spcBef>
                <a:spcPts val="1600"/>
              </a:spcBef>
              <a:spcAft>
                <a:spcPts val="0"/>
              </a:spcAft>
              <a:buNone/>
            </a:pPr>
            <a:r>
              <a:rPr b="1" lang="en" sz="2100">
                <a:solidFill>
                  <a:schemeClr val="accent3"/>
                </a:solidFill>
              </a:rPr>
              <a:t>Assignment 2</a:t>
            </a:r>
            <a:endParaRPr b="1" sz="2100">
              <a:solidFill>
                <a:schemeClr val="accent3"/>
              </a:solidFill>
            </a:endParaRPr>
          </a:p>
          <a:p>
            <a:pPr indent="0" lvl="0" marL="0" rtl="0" algn="l">
              <a:spcBef>
                <a:spcPts val="0"/>
              </a:spcBef>
              <a:spcAft>
                <a:spcPts val="0"/>
              </a:spcAft>
              <a:buNone/>
            </a:pPr>
            <a:r>
              <a:rPr lang="en" sz="1600"/>
              <a:t>Lorem ipsum dolor sit amet</a:t>
            </a:r>
            <a:endParaRPr sz="1600"/>
          </a:p>
          <a:p>
            <a:pPr indent="0" lvl="0" marL="0" rtl="0" algn="l">
              <a:spcBef>
                <a:spcPts val="1600"/>
              </a:spcBef>
              <a:spcAft>
                <a:spcPts val="0"/>
              </a:spcAft>
              <a:buNone/>
            </a:pPr>
            <a:r>
              <a:rPr b="1" lang="en" sz="2100">
                <a:solidFill>
                  <a:schemeClr val="accent3"/>
                </a:solidFill>
              </a:rPr>
              <a:t>Assignment 3</a:t>
            </a:r>
            <a:endParaRPr b="1" sz="2100">
              <a:solidFill>
                <a:schemeClr val="accent3"/>
              </a:solidFill>
            </a:endParaRPr>
          </a:p>
          <a:p>
            <a:pPr indent="0" lvl="0" marL="0" rtl="0" algn="l">
              <a:spcBef>
                <a:spcPts val="0"/>
              </a:spcBef>
              <a:spcAft>
                <a:spcPts val="0"/>
              </a:spcAft>
              <a:buNone/>
            </a:pPr>
            <a:r>
              <a:rPr lang="en" sz="1600"/>
              <a:t>Consectetur adipiscing elit, sed do eiusmod tempor</a:t>
            </a:r>
            <a:endParaRPr sz="1600"/>
          </a:p>
          <a:p>
            <a:pPr indent="0" lvl="0" marL="0" rtl="0" algn="l">
              <a:spcBef>
                <a:spcPts val="1200"/>
              </a:spcBef>
              <a:spcAft>
                <a:spcPts val="1600"/>
              </a:spcAft>
              <a:buNone/>
            </a:pPr>
            <a:r>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3"/>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Summary</a:t>
            </a:r>
            <a:endParaRPr>
              <a:solidFill>
                <a:schemeClr val="accent3"/>
              </a:solidFill>
            </a:endParaRPr>
          </a:p>
        </p:txBody>
      </p:sp>
      <p:sp>
        <p:nvSpPr>
          <p:cNvPr id="312" name="Google Shape;312;p5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There exists/does not exist a relationship...</a:t>
            </a:r>
            <a:endParaRPr/>
          </a:p>
          <a:p>
            <a:pPr indent="-342900" lvl="0" marL="457200" rtl="0" algn="l">
              <a:spcBef>
                <a:spcPts val="1600"/>
              </a:spcBef>
              <a:spcAft>
                <a:spcPts val="0"/>
              </a:spcAft>
              <a:buSzPts val="1800"/>
              <a:buAutoNum type="arabicPeriod"/>
            </a:pPr>
            <a:r>
              <a:rPr lang="en"/>
              <a:t>Occupations and industries associated with winning candidates include…</a:t>
            </a:r>
            <a:r>
              <a:rPr lang="en"/>
              <a:t>,</a:t>
            </a:r>
            <a:endParaRPr/>
          </a:p>
          <a:p>
            <a:pPr indent="-342900" lvl="0" marL="457200" rtl="0" algn="l">
              <a:spcBef>
                <a:spcPts val="1600"/>
              </a:spcBef>
              <a:spcAft>
                <a:spcPts val="1600"/>
              </a:spcAft>
              <a:buSzPts val="1800"/>
              <a:buAutoNum type="arabicPeriod"/>
            </a:pPr>
            <a:r>
              <a:rPr lang="en"/>
              <a:t>Occupations and industries associated with losing candidates include…,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Process:</a:t>
            </a:r>
            <a:endParaRPr/>
          </a:p>
        </p:txBody>
      </p:sp>
      <p:sp>
        <p:nvSpPr>
          <p:cNvPr id="97" name="Google Shape;97;p17"/>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Performing ETL (Extract, Transform, Load) on our chosen .csv source files via PySpark.</a:t>
            </a:r>
            <a:endParaRPr sz="1500"/>
          </a:p>
          <a:p>
            <a:pPr indent="-323850" lvl="0" marL="457200" rtl="0" algn="l">
              <a:spcBef>
                <a:spcPts val="0"/>
              </a:spcBef>
              <a:spcAft>
                <a:spcPts val="0"/>
              </a:spcAft>
              <a:buSzPts val="1500"/>
              <a:buChar char="●"/>
            </a:pPr>
            <a:r>
              <a:rPr lang="en" sz="1500"/>
              <a:t>Storing the data in AWS via PySpark and then transforming it within an SQL session, performing joins to consolidate data together.</a:t>
            </a:r>
            <a:endParaRPr sz="1500"/>
          </a:p>
          <a:p>
            <a:pPr indent="-323850" lvl="0" marL="457200" rtl="0" algn="l">
              <a:spcBef>
                <a:spcPts val="0"/>
              </a:spcBef>
              <a:spcAft>
                <a:spcPts val="0"/>
              </a:spcAft>
              <a:buSzPts val="1500"/>
              <a:buChar char="●"/>
            </a:pPr>
            <a:r>
              <a:rPr lang="en" sz="1500"/>
              <a:t>Creating a supervised machine learning (ML) model in Jupyter Notebook with the transformed data to predict the results of the NYC mayoral elections.</a:t>
            </a:r>
            <a:endParaRPr sz="1500"/>
          </a:p>
          <a:p>
            <a:pPr indent="-330200" lvl="0" marL="457200" rtl="0" algn="l">
              <a:spcBef>
                <a:spcPts val="0"/>
              </a:spcBef>
              <a:spcAft>
                <a:spcPts val="0"/>
              </a:spcAft>
              <a:buSzPts val="1600"/>
              <a:buChar char="●"/>
            </a:pPr>
            <a:r>
              <a:rPr lang="en" sz="1600"/>
              <a:t>Visualizing the results with the Plotly tool and the Tableau software, displaying data distribution, outliers, trends, hypotheses, predictions, and conclusions.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Sources Explanation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Explanation:</a:t>
            </a:r>
            <a:endParaRPr/>
          </a:p>
        </p:txBody>
      </p:sp>
      <p:sp>
        <p:nvSpPr>
          <p:cNvPr id="108" name="Google Shape;108;p19"/>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500"/>
              <a:t>The data we obtained for this project include publicly available records for each NYC mayoral election campaign donation reports from Individuals and Committee/Organizations. The following records also included the Expenditure spending per election year that were tracked by each candidate. We were able to gather the data reports for the six most recent election terms, namely for 2001, 2005, 2009, 2013, 2017, and 2021.</a:t>
            </a:r>
            <a:endParaRPr sz="1500"/>
          </a:p>
          <a:p>
            <a:pPr indent="-323850" lvl="0" marL="457200" rtl="0" algn="l">
              <a:spcBef>
                <a:spcPts val="0"/>
              </a:spcBef>
              <a:spcAft>
                <a:spcPts val="0"/>
              </a:spcAft>
              <a:buSzPts val="1500"/>
              <a:buChar char="●"/>
            </a:pPr>
            <a:r>
              <a:rPr lang="en" sz="1500"/>
              <a:t>The following data that was obtained from the New York City Campaign Finance Board contained three separate .csv files for each election year: Individual, Committee and Expenditure reports.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Explanation (cont):</a:t>
            </a:r>
            <a:endParaRPr/>
          </a:p>
        </p:txBody>
      </p:sp>
      <p:sp>
        <p:nvSpPr>
          <p:cNvPr id="114" name="Google Shape;114;p20"/>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Individual Donation reports contained data that was tracked based on an individual’s donation contribution to a particular candidate. Each row highlights the donation amount, the donor's State, City, and ZIP Code and the date each transaction was made. The following transactions contained an estimated amount of 65,000 records of tracked donations per election year.</a:t>
            </a:r>
            <a:endParaRPr sz="1500"/>
          </a:p>
          <a:p>
            <a:pPr indent="-323850" lvl="0" marL="457200" rtl="0" algn="l">
              <a:spcBef>
                <a:spcPts val="0"/>
              </a:spcBef>
              <a:spcAft>
                <a:spcPts val="0"/>
              </a:spcAft>
              <a:buSzPts val="1500"/>
              <a:buChar char="●"/>
            </a:pPr>
            <a:r>
              <a:rPr lang="en" sz="1500"/>
              <a:t>The Committee Donation reports were similar to the Individual Donation reports. The main difference was that the donations were tracked based on larger Corporation, Labor Union, Organizations, LLC, Political Action Committees, and Party Committees donations. The following tracked Committee Donations per election year contained an average amount of 300-500 records per election.</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Explanation</a:t>
            </a:r>
            <a:r>
              <a:rPr lang="en"/>
              <a:t> (cont)</a:t>
            </a:r>
            <a:r>
              <a:rPr lang="en"/>
              <a:t>:</a:t>
            </a:r>
            <a:endParaRPr/>
          </a:p>
        </p:txBody>
      </p:sp>
      <p:sp>
        <p:nvSpPr>
          <p:cNvPr id="120" name="Google Shape;120;p21"/>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Expenditure report tracked each participating candidate per election year expenditure spending during their campaigning. Some highlighted records that were tracked are Television and Radio advertisements, Professional Services, Campaign Worker Salaries, Polling Costs, and many others. The following expenditure transactions were tracked by the location of the transaction that included the amount, date of transaction, City, State, and ZIP Codes. The Expenditure reports contained an average amount of 12,000 tracked transactions per election year.</a:t>
            </a:r>
            <a:endParaRPr sz="1500"/>
          </a:p>
          <a:p>
            <a:pPr indent="-323850" lvl="0" marL="457200" rtl="0" algn="l">
              <a:lnSpc>
                <a:spcPct val="100000"/>
              </a:lnSpc>
              <a:spcBef>
                <a:spcPts val="0"/>
              </a:spcBef>
              <a:spcAft>
                <a:spcPts val="0"/>
              </a:spcAft>
              <a:buSzPts val="1500"/>
              <a:buChar char="●"/>
            </a:pPr>
            <a:r>
              <a:rPr lang="en" sz="1500"/>
              <a:t>Data Resources:</a:t>
            </a:r>
            <a:endParaRPr sz="1500"/>
          </a:p>
          <a:p>
            <a:pPr indent="0" lvl="0" marL="457200" rtl="0" algn="l">
              <a:lnSpc>
                <a:spcPct val="100000"/>
              </a:lnSpc>
              <a:spcBef>
                <a:spcPts val="1200"/>
              </a:spcBef>
              <a:spcAft>
                <a:spcPts val="1200"/>
              </a:spcAft>
              <a:buNone/>
            </a:pPr>
            <a:r>
              <a:rPr lang="en" sz="1500" u="sng">
                <a:solidFill>
                  <a:schemeClr val="hlink"/>
                </a:solidFill>
                <a:hlinkClick r:id="rId3"/>
              </a:rPr>
              <a:t>https://www.nyccfb.info/follow-the-money/data-library/</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