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e26d8e39_2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e26d8e3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0e26d8e3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0e26d8e3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0e26d8e39_2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0e26d8e3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0e284b8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0e284b8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c6892ec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0c6892e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c6892ec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c6892e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0e26d8e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0e26d8e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c6892e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0c6892e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ssheggrud.github.io/Mod_20_Project/index.html" TargetMode="External"/><Relationship Id="rId4" Type="http://schemas.openxmlformats.org/officeDocument/2006/relationships/hyperlink" Target="https://public.tableau.com/views/ElectionsFinanceData/Dashboard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27" name="Google Shape;127;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indent="0" lvl="0" marL="0" rtl="0" algn="l">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33" name="Google Shape;133;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0"/>
              </a:spcAft>
              <a:buNone/>
            </a:pPr>
            <a:r>
              <a:rPr lang="en" sz="1500"/>
              <a:t>We have added interactive elements to our dashboard, as follows:</a:t>
            </a:r>
            <a:endParaRPr sz="1500"/>
          </a:p>
          <a:p>
            <a:pPr indent="-323850" lvl="0" marL="457200" rtl="0" algn="l">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indent="-323850" lvl="0" marL="457200" rtl="0" algn="l">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39" name="Google Shape;139;p24"/>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 (continued)</a:t>
            </a:r>
            <a:endParaRPr b="1" sz="2000">
              <a:solidFill>
                <a:schemeClr val="accent3"/>
              </a:solidFill>
            </a:endParaRPr>
          </a:p>
          <a:p>
            <a:pPr indent="-323850" lvl="0" marL="457200" rtl="0" algn="l">
              <a:spcBef>
                <a:spcPts val="1600"/>
              </a:spcBef>
              <a:spcAft>
                <a:spcPts val="0"/>
              </a:spcAft>
              <a:buSzPts val="1500"/>
              <a:buChar char="●"/>
            </a:pPr>
            <a:r>
              <a:rPr lang="en" sz="1500"/>
              <a:t>We have added Highlight Actions to our dashboard which work when a user hovers over the source sheets.</a:t>
            </a:r>
            <a:endParaRPr sz="1500"/>
          </a:p>
          <a:p>
            <a:pPr indent="-323850" lvl="0" marL="457200" rtl="0" algn="l">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SQL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Overview</a:t>
            </a:r>
            <a:endParaRPr/>
          </a:p>
        </p:txBody>
      </p:sp>
      <p:sp>
        <p:nvSpPr>
          <p:cNvPr id="150" name="Google Shape;150;p26"/>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used a pgAdmin4 SQL interface stored on Amazon Web Services to store and analyze the cleaned data.</a:t>
            </a:r>
            <a:endParaRPr sz="1600"/>
          </a:p>
          <a:p>
            <a:pPr indent="-330200" lvl="0" marL="457200" rtl="0" algn="l">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indent="-330200" lvl="0" marL="457200" rtl="0" algn="l">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 Diagram</a:t>
            </a:r>
            <a:endParaRPr/>
          </a:p>
        </p:txBody>
      </p:sp>
      <p:pic>
        <p:nvPicPr>
          <p:cNvPr id="156" name="Google Shape;156;p27"/>
          <p:cNvPicPr preferRelativeResize="0"/>
          <p:nvPr/>
        </p:nvPicPr>
        <p:blipFill rotWithShape="1">
          <a:blip r:embed="rId3">
            <a:alphaModFix/>
          </a:blip>
          <a:srcRect b="0" l="0" r="0" t="0"/>
          <a:stretch/>
        </p:blipFill>
        <p:spPr>
          <a:xfrm>
            <a:off x="2480138" y="1137725"/>
            <a:ext cx="6185281" cy="3627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r>
              <a:rPr lang="en"/>
              <a:t>:</a:t>
            </a:r>
            <a:endParaRPr/>
          </a:p>
        </p:txBody>
      </p:sp>
      <p:sp>
        <p:nvSpPr>
          <p:cNvPr id="167" name="Google Shape;167;p29"/>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selected the Balanced Random Forest algorithm for our project to randomly undersample our data to balance it.</a:t>
            </a:r>
            <a:endParaRPr sz="1600"/>
          </a:p>
          <a:p>
            <a:pPr indent="-330200" lvl="0" marL="457200" rtl="0" algn="l">
              <a:spcBef>
                <a:spcPts val="0"/>
              </a:spcBef>
              <a:spcAft>
                <a:spcPts val="0"/>
              </a:spcAft>
              <a:buSzPts val="1600"/>
              <a:buChar char="●"/>
            </a:pPr>
            <a:r>
              <a:rPr lang="en" sz="1600"/>
              <a:t>We chose a supervised learning approach, and despite already knowing the outcome, we used our data to see if the </a:t>
            </a:r>
            <a:r>
              <a:rPr lang="en" sz="1600"/>
              <a:t>ML</a:t>
            </a:r>
            <a:r>
              <a:rPr lang="en" sz="1600"/>
              <a:t> prediction matched said outcome.</a:t>
            </a:r>
            <a:endParaRPr sz="1600"/>
          </a:p>
          <a:p>
            <a:pPr indent="-330200" lvl="0" marL="457200" rtl="0" algn="l">
              <a:spcBef>
                <a:spcPts val="0"/>
              </a:spcBef>
              <a:spcAft>
                <a:spcPts val="0"/>
              </a:spcAft>
              <a:buSzPts val="1600"/>
              <a:buChar char="●"/>
            </a:pPr>
            <a:r>
              <a:rPr lang="en" sz="1600"/>
              <a:t>We encoded the data using LabelEncoder to numerically process string values in our data.</a:t>
            </a:r>
            <a:endParaRPr sz="1600"/>
          </a:p>
          <a:p>
            <a:pPr indent="-330200" lvl="0" marL="457200" rtl="0" algn="l">
              <a:spcBef>
                <a:spcPts val="0"/>
              </a:spcBef>
              <a:spcAft>
                <a:spcPts val="0"/>
              </a:spcAft>
              <a:buSzPts val="1600"/>
              <a:buChar char="●"/>
            </a:pPr>
            <a:r>
              <a:rPr lang="en" sz="1600"/>
              <a:t>We then tested our data using a train-test split model at a 70/30 ratio to carry out our predictions.</a:t>
            </a:r>
            <a:endParaRPr sz="1600"/>
          </a:p>
          <a:p>
            <a:pPr indent="-330200" lvl="0" marL="457200" rtl="0" algn="l">
              <a:spcBef>
                <a:spcPts val="0"/>
              </a:spcBef>
              <a:spcAft>
                <a:spcPts val="0"/>
              </a:spcAft>
              <a:buSzPts val="1600"/>
              <a:buChar char="●"/>
            </a:pPr>
            <a:r>
              <a:rPr lang="en" sz="1600"/>
              <a:t>Finally, we created visualizations of our ML results to graphically present them for analysis.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73" name="Google Shape;173;p30"/>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4" name="Google Shape;174;p30"/>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8" name="Shape 178"/>
        <p:cNvGrpSpPr/>
        <p:nvPr/>
      </p:nvGrpSpPr>
      <p:grpSpPr>
        <a:xfrm>
          <a:off x="0" y="0"/>
          <a:ext cx="0" cy="0"/>
          <a:chOff x="0" y="0"/>
          <a:chExt cx="0" cy="0"/>
        </a:xfrm>
      </p:grpSpPr>
      <p:sp>
        <p:nvSpPr>
          <p:cNvPr id="179" name="Google Shape;179;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sklearn</a:t>
            </a:r>
            <a:r>
              <a:rPr lang="en" sz="1500"/>
              <a:t>,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Total c</a:t>
            </a:r>
            <a:r>
              <a:rPr lang="en" sz="1700"/>
              <a:t>ontributions, by category of contribution (left) and by contributor type (right)</a:t>
            </a:r>
            <a:endParaRPr sz="1700"/>
          </a:p>
        </p:txBody>
      </p:sp>
      <p:pic>
        <p:nvPicPr>
          <p:cNvPr id="185" name="Google Shape;185;p32"/>
          <p:cNvPicPr preferRelativeResize="0"/>
          <p:nvPr/>
        </p:nvPicPr>
        <p:blipFill rotWithShape="1">
          <a:blip r:embed="rId3">
            <a:alphaModFix/>
          </a:blip>
          <a:srcRect b="0" l="2281" r="2271" t="0"/>
          <a:stretch/>
        </p:blipFill>
        <p:spPr>
          <a:xfrm>
            <a:off x="328025" y="203900"/>
            <a:ext cx="3543300" cy="3762375"/>
          </a:xfrm>
          <a:prstGeom prst="rect">
            <a:avLst/>
          </a:prstGeom>
          <a:noFill/>
          <a:ln>
            <a:noFill/>
          </a:ln>
        </p:spPr>
      </p:pic>
      <p:pic>
        <p:nvPicPr>
          <p:cNvPr id="186" name="Google Shape;186;p32"/>
          <p:cNvPicPr preferRelativeResize="0"/>
          <p:nvPr/>
        </p:nvPicPr>
        <p:blipFill rotWithShape="1">
          <a:blip r:embed="rId4">
            <a:alphaModFix/>
          </a:blip>
          <a:srcRect b="0" l="2281" r="2271" t="0"/>
          <a:stretch/>
        </p:blipFill>
        <p:spPr>
          <a:xfrm>
            <a:off x="5173325" y="203900"/>
            <a:ext cx="3543300" cy="376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92" name="Google Shape;192;p3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98" name="Google Shape;198;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influence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New York City mayoral elections.</a:t>
            </a:r>
            <a:endParaRPr sz="1600"/>
          </a:p>
          <a:p>
            <a:pPr indent="-330200" lvl="0" marL="457200" rtl="0" algn="l">
              <a:spcBef>
                <a:spcPts val="1200"/>
              </a:spcBef>
              <a:spcAft>
                <a:spcPts val="1200"/>
              </a:spcAft>
              <a:buSzPts val="1600"/>
              <a:buChar char="●"/>
            </a:pPr>
            <a:r>
              <a:rPr lang="en" sz="1600"/>
              <a:t>We will determine whether there exists a relationship between the </a:t>
            </a:r>
            <a:r>
              <a:rPr lang="en" sz="1600"/>
              <a:t>quantity of campaign finance donations and electoral results</a:t>
            </a:r>
            <a:r>
              <a:rPr lang="en" sz="1600"/>
              <a: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91" name="Google Shape;91;p16"/>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Process:</a:t>
            </a:r>
            <a:endParaRPr/>
          </a:p>
        </p:txBody>
      </p:sp>
      <p:sp>
        <p:nvSpPr>
          <p:cNvPr id="97" name="Google Shape;97;p17"/>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indent="-323850" lvl="0" marL="457200" rtl="0" algn="l">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08" name="Google Shape;108;p19"/>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Our Presentation Dashboard:</a:t>
            </a:r>
            <a:endParaRPr sz="1200"/>
          </a:p>
          <a:p>
            <a:pPr indent="0" lvl="0" marL="0" rtl="0" algn="l">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indent="0" lvl="0" marL="0" rtl="0" algn="l">
              <a:lnSpc>
                <a:spcPct val="100000"/>
              </a:lnSpc>
              <a:spcBef>
                <a:spcPts val="1200"/>
              </a:spcBef>
              <a:spcAft>
                <a:spcPts val="0"/>
              </a:spcAft>
              <a:buNone/>
            </a:pPr>
            <a:r>
              <a:rPr lang="en" sz="1200"/>
              <a:t>Our Tableau Viz:</a:t>
            </a:r>
            <a:endParaRPr sz="1200"/>
          </a:p>
          <a:p>
            <a:pPr indent="0" lvl="0" marL="0" rtl="0" algn="l">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indent="0" lvl="0" marL="0" rtl="0" algn="l">
              <a:lnSpc>
                <a:spcPct val="100000"/>
              </a:lnSpc>
              <a:spcBef>
                <a:spcPts val="1200"/>
              </a:spcBef>
              <a:spcAft>
                <a:spcPts val="1200"/>
              </a:spcAft>
              <a:buNone/>
            </a:pPr>
            <a:r>
              <a:t/>
            </a:r>
            <a:endParaRPr sz="1200"/>
          </a:p>
        </p:txBody>
      </p:sp>
      <p:sp>
        <p:nvSpPr>
          <p:cNvPr id="109" name="Google Shape;109;p19"/>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a:t>
            </a:r>
            <a:endParaRPr/>
          </a:p>
        </p:txBody>
      </p:sp>
      <p:sp>
        <p:nvSpPr>
          <p:cNvPr id="115" name="Google Shape;115;p2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have a container in which each of the dashboards appear after clicking either the Previous or Next buttons.</a:t>
            </a:r>
            <a:endParaRPr sz="1500"/>
          </a:p>
          <a:p>
            <a:pPr indent="-323850" lvl="0" marL="457200" rtl="0" algn="l">
              <a:spcBef>
                <a:spcPts val="0"/>
              </a:spcBef>
              <a:spcAft>
                <a:spcPts val="0"/>
              </a:spcAft>
              <a:buSzPts val="1500"/>
              <a:buChar char="●"/>
            </a:pPr>
            <a:r>
              <a:rPr lang="en" sz="1500"/>
              <a:t>Upon entering the homepage, one is taken to the first dashboard, so the Previous button is disabled.</a:t>
            </a:r>
            <a:endParaRPr sz="1500"/>
          </a:p>
          <a:p>
            <a:pPr indent="-323850" lvl="0" marL="457200" rtl="0" algn="l">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API (continued)</a:t>
            </a:r>
            <a:endParaRPr/>
          </a:p>
        </p:txBody>
      </p:sp>
      <p:sp>
        <p:nvSpPr>
          <p:cNvPr id="121" name="Google Shape;121;p2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map is color-coded to better identify which zip codes had higher contributions.</a:t>
            </a:r>
            <a:endParaRPr sz="1500"/>
          </a:p>
          <a:p>
            <a:pPr indent="-323850" lvl="0" marL="457200" rtl="0" algn="l">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