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bcc5b2c4c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bcc5b2c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bcc5b2c4c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bcc5b2c4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bcc5b2c4c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bcc5b2c4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bcc5b2c4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bcc5b2c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bcc5b2c4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bcc5b2c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bcc5b2c4c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bcc5b2c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bcc5b2c4c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bcc5b2c4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9600"/>
              <a:buFont typeface="Lato"/>
              <a:buNone/>
              <a:defRPr sz="9600">
                <a:solidFill>
                  <a:schemeClr val="accent3"/>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3600"/>
              <a:buNone/>
              <a:defRPr sz="3600">
                <a:solidFill>
                  <a:schemeClr val="accent3"/>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help.tableau.com/current/api/js_api/en-us/JavaScriptAPI/js_api.htm" TargetMode="External"/><Relationship Id="rId4" Type="http://schemas.openxmlformats.org/officeDocument/2006/relationships/hyperlink" Target="https://public.tableau.com/app/profile/pooja.srivastava3629/viz/Elections_16312857232880/Story1?publish=y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509200" y="630225"/>
            <a:ext cx="61941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Group 5 Project:</a:t>
            </a:r>
            <a:endParaRPr sz="4200"/>
          </a:p>
          <a:p>
            <a:pPr indent="0" lvl="0" marL="0" rtl="0" algn="l">
              <a:spcBef>
                <a:spcPts val="0"/>
              </a:spcBef>
              <a:spcAft>
                <a:spcPts val="0"/>
              </a:spcAft>
              <a:buNone/>
            </a:pPr>
            <a:r>
              <a:rPr lang="en" sz="4200"/>
              <a:t>NYC Election Analysis</a:t>
            </a:r>
            <a:endParaRPr sz="4200"/>
          </a:p>
        </p:txBody>
      </p:sp>
      <p:sp>
        <p:nvSpPr>
          <p:cNvPr id="73" name="Google Shape;73;p13"/>
          <p:cNvSpPr txBox="1"/>
          <p:nvPr>
            <p:ph idx="1" type="subTitle"/>
          </p:nvPr>
        </p:nvSpPr>
        <p:spPr>
          <a:xfrm>
            <a:off x="2509200" y="3238450"/>
            <a:ext cx="62127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Abir Hossain</a:t>
            </a:r>
            <a:endParaRPr/>
          </a:p>
          <a:p>
            <a:pPr indent="0" lvl="0" marL="0" rtl="0" algn="l">
              <a:spcBef>
                <a:spcPts val="0"/>
              </a:spcBef>
              <a:spcAft>
                <a:spcPts val="0"/>
              </a:spcAft>
              <a:buNone/>
            </a:pPr>
            <a:r>
              <a:rPr lang="en"/>
              <a:t>Brandon Bell</a:t>
            </a:r>
            <a:endParaRPr/>
          </a:p>
          <a:p>
            <a:pPr indent="0" lvl="0" marL="0" rtl="0" algn="l">
              <a:spcBef>
                <a:spcPts val="0"/>
              </a:spcBef>
              <a:spcAft>
                <a:spcPts val="0"/>
              </a:spcAft>
              <a:buNone/>
            </a:pPr>
            <a:r>
              <a:rPr lang="en"/>
              <a:t>Jose Pascual</a:t>
            </a:r>
            <a:endParaRPr/>
          </a:p>
          <a:p>
            <a:pPr indent="0" lvl="0" marL="0" rtl="0" algn="l">
              <a:spcBef>
                <a:spcPts val="0"/>
              </a:spcBef>
              <a:spcAft>
                <a:spcPts val="0"/>
              </a:spcAft>
              <a:buNone/>
            </a:pPr>
            <a:r>
              <a:rPr lang="en"/>
              <a:t>Pooja Srivastava</a:t>
            </a:r>
            <a:endParaRPr/>
          </a:p>
          <a:p>
            <a:pPr indent="0" lvl="0" marL="0" rtl="0" algn="l">
              <a:spcBef>
                <a:spcPts val="0"/>
              </a:spcBef>
              <a:spcAft>
                <a:spcPts val="0"/>
              </a:spcAft>
              <a:buNone/>
            </a:pPr>
            <a:r>
              <a:rPr lang="en"/>
              <a:t>Riley Corpac</a:t>
            </a:r>
            <a:endParaRPr/>
          </a:p>
          <a:p>
            <a:pPr indent="0" lvl="0" marL="0" rtl="0" algn="l">
              <a:spcBef>
                <a:spcPts val="0"/>
              </a:spcBef>
              <a:spcAft>
                <a:spcPts val="0"/>
              </a:spcAft>
              <a:buNone/>
            </a:pPr>
            <a:r>
              <a:rPr lang="en"/>
              <a:t>Sherry Sheggrud							• 09.22.2021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(continued)</a:t>
            </a:r>
            <a:endParaRPr/>
          </a:p>
        </p:txBody>
      </p:sp>
      <p:sp>
        <p:nvSpPr>
          <p:cNvPr id="129" name="Google Shape;129;p22"/>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How do we add interactive elements to our dashboard?</a:t>
            </a:r>
            <a:endParaRPr b="1" sz="2000">
              <a:solidFill>
                <a:schemeClr val="accent3"/>
              </a:solidFill>
            </a:endParaRPr>
          </a:p>
          <a:p>
            <a:pPr indent="0" lvl="0" marL="0" rtl="0" algn="l">
              <a:spcBef>
                <a:spcPts val="1600"/>
              </a:spcBef>
              <a:spcAft>
                <a:spcPts val="1200"/>
              </a:spcAft>
              <a:buNone/>
            </a:pPr>
            <a:r>
              <a:rPr lang="en" sz="1500"/>
              <a:t>We are going to include election year data from 2001 to 2021.  As of now, we have made a few visualizations for the 2017 election year.  Also, we have only worked with the individual contributions for that year.  This coming week, we are going to focus on adding data sources for the remaining years as well.  Beyond that, we will include committee contributions, expenditure data, as well as total votes received by the top two candidates to derive a full picture.</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1</a:t>
            </a:r>
            <a:endParaRPr/>
          </a:p>
        </p:txBody>
      </p:sp>
      <p:sp>
        <p:nvSpPr>
          <p:cNvPr id="135" name="Google Shape;135;p23"/>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first source to filter is by election year.  For now, the default year is set to 2017.</a:t>
            </a:r>
            <a:endParaRPr sz="1500"/>
          </a:p>
          <a:p>
            <a:pPr indent="0" lvl="0" marL="0" rtl="0" algn="l">
              <a:spcBef>
                <a:spcPts val="1600"/>
              </a:spcBef>
              <a:spcAft>
                <a:spcPts val="0"/>
              </a:spcAft>
              <a:buNone/>
            </a:pPr>
            <a:r>
              <a:rPr lang="en" sz="1500"/>
              <a:t>There is a Candidate Name multiple-selection dropdown filter in place to see the joint data of candidates.  Only relevant values will be shown.</a:t>
            </a:r>
            <a:endParaRPr sz="1500"/>
          </a:p>
          <a:p>
            <a:pPr indent="0" lvl="0" marL="0" rtl="0" algn="l">
              <a:spcBef>
                <a:spcPts val="1200"/>
              </a:spcBef>
              <a:spcAft>
                <a:spcPts val="0"/>
              </a:spcAft>
              <a:buNone/>
            </a:pPr>
            <a:r>
              <a:rPr lang="en" sz="1500"/>
              <a:t>There is a graph that shows how many contributions came in for each of the candidates.  Here, the candidate name can be selected to see data changes in the map and quarterly contribution graphs.</a:t>
            </a:r>
            <a:endParaRPr sz="1500"/>
          </a:p>
          <a:p>
            <a:pPr indent="0" lvl="0" marL="0" rtl="0" algn="l">
              <a:spcBef>
                <a:spcPts val="1200"/>
              </a:spcBef>
              <a:spcAft>
                <a:spcPts val="1200"/>
              </a:spcAft>
              <a:buNone/>
            </a:pPr>
            <a:r>
              <a:rPr lang="en" sz="1500"/>
              <a:t>The map is color coded to better identify which zip codes had higher contributions.</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2</a:t>
            </a:r>
            <a:endParaRPr/>
          </a:p>
        </p:txBody>
      </p:sp>
      <p:sp>
        <p:nvSpPr>
          <p:cNvPr id="141" name="Google Shape;141;p24"/>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The dashboard shows the top four candidates who qualified by percentage of contributions received.  Highlight Hover action has been created on this page to enhance visual effects.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5" name="Shape 145"/>
        <p:cNvGrpSpPr/>
        <p:nvPr/>
      </p:nvGrpSpPr>
      <p:grpSpPr>
        <a:xfrm>
          <a:off x="0" y="0"/>
          <a:ext cx="0" cy="0"/>
          <a:chOff x="0" y="0"/>
          <a:chExt cx="0" cy="0"/>
        </a:xfrm>
      </p:grpSpPr>
      <p:sp>
        <p:nvSpPr>
          <p:cNvPr id="146" name="Google Shape;146;p2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descr="Background pointer shape in timeline graphic" id="151" name="Google Shape;151;p26"/>
          <p:cNvSpPr/>
          <p:nvPr/>
        </p:nvSpPr>
        <p:spPr>
          <a:xfrm>
            <a:off x="340934" y="2199000"/>
            <a:ext cx="1872300" cy="745500"/>
          </a:xfrm>
          <a:prstGeom prst="homePlate">
            <a:avLst>
              <a:gd fmla="val 50000" name="adj"/>
            </a:avLst>
          </a:prstGeom>
          <a:solidFill>
            <a:schemeClr val="accent3"/>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2" name="Google Shape;152;p26"/>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09.05.XX</a:t>
            </a:r>
            <a:endParaRPr b="1" sz="1600">
              <a:solidFill>
                <a:schemeClr val="lt1"/>
              </a:solidFill>
            </a:endParaRPr>
          </a:p>
        </p:txBody>
      </p:sp>
      <p:grpSp>
        <p:nvGrpSpPr>
          <p:cNvPr id="153" name="Google Shape;153;p26"/>
          <p:cNvGrpSpPr/>
          <p:nvPr/>
        </p:nvGrpSpPr>
        <p:grpSpPr>
          <a:xfrm>
            <a:off x="969270" y="1610215"/>
            <a:ext cx="198900" cy="593656"/>
            <a:chOff x="777447" y="1610215"/>
            <a:chExt cx="198900" cy="593656"/>
          </a:xfrm>
        </p:grpSpPr>
        <p:cxnSp>
          <p:nvCxnSpPr>
            <p:cNvPr id="154" name="Google Shape;154;p26"/>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5" name="Google Shape;155;p26"/>
            <p:cNvSpPr/>
            <p:nvPr/>
          </p:nvSpPr>
          <p:spPr>
            <a:xfrm>
              <a:off x="777447" y="1610215"/>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6"/>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This page reserved for graphs</a:t>
            </a:r>
            <a:endParaRPr sz="1600"/>
          </a:p>
        </p:txBody>
      </p:sp>
      <p:sp>
        <p:nvSpPr>
          <p:cNvPr descr="Background pointer shape in timeline graphic" id="157" name="Google Shape;157;p26"/>
          <p:cNvSpPr/>
          <p:nvPr/>
        </p:nvSpPr>
        <p:spPr>
          <a:xfrm>
            <a:off x="1817054" y="2199000"/>
            <a:ext cx="2051100" cy="745500"/>
          </a:xfrm>
          <a:prstGeom prst="chevron">
            <a:avLst>
              <a:gd fmla="val 50000" name="adj"/>
            </a:avLst>
          </a:prstGeom>
          <a:solidFill>
            <a:schemeClr val="accent3"/>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8" name="Google Shape;158;p26"/>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09.17.XX</a:t>
            </a:r>
            <a:endParaRPr b="1" sz="1600">
              <a:solidFill>
                <a:schemeClr val="lt1"/>
              </a:solidFill>
            </a:endParaRPr>
          </a:p>
        </p:txBody>
      </p:sp>
      <p:grpSp>
        <p:nvGrpSpPr>
          <p:cNvPr id="159" name="Google Shape;159;p26"/>
          <p:cNvGrpSpPr/>
          <p:nvPr/>
        </p:nvGrpSpPr>
        <p:grpSpPr>
          <a:xfrm>
            <a:off x="2684632" y="2938958"/>
            <a:ext cx="198900" cy="593656"/>
            <a:chOff x="2223534" y="2938958"/>
            <a:chExt cx="198900" cy="593656"/>
          </a:xfrm>
        </p:grpSpPr>
        <p:cxnSp>
          <p:nvCxnSpPr>
            <p:cNvPr id="160" name="Google Shape;160;p26"/>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1" name="Google Shape;161;p26"/>
            <p:cNvSpPr/>
            <p:nvPr/>
          </p:nvSpPr>
          <p:spPr>
            <a:xfrm flipH="1" rot="10800000">
              <a:off x="2223534" y="3333714"/>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6"/>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163" name="Google Shape;163;p26"/>
          <p:cNvSpPr/>
          <p:nvPr/>
        </p:nvSpPr>
        <p:spPr>
          <a:xfrm>
            <a:off x="3471973" y="2199000"/>
            <a:ext cx="2051100" cy="745500"/>
          </a:xfrm>
          <a:prstGeom prst="chevron">
            <a:avLst>
              <a:gd fmla="val 50000" name="adj"/>
            </a:avLst>
          </a:prstGeom>
          <a:solidFill>
            <a:schemeClr val="accent3"/>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4" name="Google Shape;164;p26"/>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10.13.XX</a:t>
            </a:r>
            <a:endParaRPr b="1" sz="1600">
              <a:solidFill>
                <a:schemeClr val="lt1"/>
              </a:solidFill>
            </a:endParaRPr>
          </a:p>
        </p:txBody>
      </p:sp>
      <p:grpSp>
        <p:nvGrpSpPr>
          <p:cNvPr id="165" name="Google Shape;165;p26"/>
          <p:cNvGrpSpPr/>
          <p:nvPr/>
        </p:nvGrpSpPr>
        <p:grpSpPr>
          <a:xfrm>
            <a:off x="4319545" y="1610215"/>
            <a:ext cx="198900" cy="593656"/>
            <a:chOff x="3918084" y="1610215"/>
            <a:chExt cx="198900" cy="593656"/>
          </a:xfrm>
        </p:grpSpPr>
        <p:cxnSp>
          <p:nvCxnSpPr>
            <p:cNvPr id="166" name="Google Shape;166;p2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7" name="Google Shape;167;p26"/>
            <p:cNvSpPr/>
            <p:nvPr/>
          </p:nvSpPr>
          <p:spPr>
            <a:xfrm>
              <a:off x="3918084" y="1610215"/>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6"/>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169" name="Google Shape;169;p26"/>
          <p:cNvSpPr/>
          <p:nvPr/>
        </p:nvSpPr>
        <p:spPr>
          <a:xfrm>
            <a:off x="5126893" y="2199000"/>
            <a:ext cx="2051100" cy="745500"/>
          </a:xfrm>
          <a:prstGeom prst="chevron">
            <a:avLst>
              <a:gd fmla="val 50000" name="adj"/>
            </a:avLst>
          </a:prstGeom>
          <a:solidFill>
            <a:schemeClr val="accent3"/>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0" name="Google Shape;170;p26"/>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10.20.XX</a:t>
            </a:r>
            <a:endParaRPr b="1" sz="1600">
              <a:solidFill>
                <a:schemeClr val="lt1"/>
              </a:solidFill>
            </a:endParaRPr>
          </a:p>
        </p:txBody>
      </p:sp>
      <p:grpSp>
        <p:nvGrpSpPr>
          <p:cNvPr id="171" name="Google Shape;171;p26"/>
          <p:cNvGrpSpPr/>
          <p:nvPr/>
        </p:nvGrpSpPr>
        <p:grpSpPr>
          <a:xfrm>
            <a:off x="5973070" y="2938958"/>
            <a:ext cx="198900" cy="593656"/>
            <a:chOff x="5958946" y="2938958"/>
            <a:chExt cx="198900" cy="593656"/>
          </a:xfrm>
        </p:grpSpPr>
        <p:cxnSp>
          <p:nvCxnSpPr>
            <p:cNvPr id="172" name="Google Shape;172;p2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73" name="Google Shape;173;p26"/>
            <p:cNvSpPr/>
            <p:nvPr/>
          </p:nvSpPr>
          <p:spPr>
            <a:xfrm flipH="1" rot="10800000">
              <a:off x="5958946" y="3333714"/>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6"/>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175" name="Google Shape;175;p26"/>
          <p:cNvSpPr/>
          <p:nvPr/>
        </p:nvSpPr>
        <p:spPr>
          <a:xfrm>
            <a:off x="6781813" y="2199000"/>
            <a:ext cx="2051100" cy="745500"/>
          </a:xfrm>
          <a:prstGeom prst="chevron">
            <a:avLst>
              <a:gd fmla="val 50000" name="adj"/>
            </a:avLst>
          </a:prstGeom>
          <a:solidFill>
            <a:schemeClr val="accent3"/>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6" name="Google Shape;176;p26"/>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11.01.XX</a:t>
            </a:r>
            <a:endParaRPr b="1" sz="1600">
              <a:solidFill>
                <a:schemeClr val="lt1"/>
              </a:solidFill>
            </a:endParaRPr>
          </a:p>
        </p:txBody>
      </p:sp>
      <p:grpSp>
        <p:nvGrpSpPr>
          <p:cNvPr id="177" name="Google Shape;177;p26"/>
          <p:cNvGrpSpPr/>
          <p:nvPr/>
        </p:nvGrpSpPr>
        <p:grpSpPr>
          <a:xfrm>
            <a:off x="7669807" y="1610215"/>
            <a:ext cx="198900" cy="593656"/>
            <a:chOff x="3918084" y="1610215"/>
            <a:chExt cx="198900" cy="593656"/>
          </a:xfrm>
        </p:grpSpPr>
        <p:cxnSp>
          <p:nvCxnSpPr>
            <p:cNvPr id="178" name="Google Shape;178;p2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9" name="Google Shape;179;p26"/>
            <p:cNvSpPr/>
            <p:nvPr/>
          </p:nvSpPr>
          <p:spPr>
            <a:xfrm>
              <a:off x="3918084" y="1610215"/>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6"/>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Reserved for data summary</a:t>
            </a:r>
            <a:endParaRPr/>
          </a:p>
        </p:txBody>
      </p:sp>
      <p:sp>
        <p:nvSpPr>
          <p:cNvPr id="186" name="Google Shape;186;p2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3"/>
                </a:solidFill>
              </a:rPr>
              <a:t>Assignment 1</a:t>
            </a:r>
            <a:endParaRPr b="1" sz="2100">
              <a:solidFill>
                <a:schemeClr val="accent3"/>
              </a:solidFill>
            </a:endParaRPr>
          </a:p>
          <a:p>
            <a:pPr indent="0" lvl="0" marL="0" rtl="0" algn="l">
              <a:spcBef>
                <a:spcPts val="0"/>
              </a:spcBef>
              <a:spcAft>
                <a:spcPts val="0"/>
              </a:spcAft>
              <a:buNone/>
            </a:pPr>
            <a:r>
              <a:rPr lang="en" sz="1600"/>
              <a:t>Lorem ipsum dolor sit amet</a:t>
            </a:r>
            <a:endParaRPr sz="1600"/>
          </a:p>
          <a:p>
            <a:pPr indent="0" lvl="0" marL="0" rtl="0" algn="l">
              <a:spcBef>
                <a:spcPts val="0"/>
              </a:spcBef>
              <a:spcAft>
                <a:spcPts val="0"/>
              </a:spcAft>
              <a:buNone/>
            </a:pPr>
            <a:r>
              <a:rPr lang="en" sz="1600"/>
              <a:t>Consectetur adipiscing elit, sed do eiusmod tempor</a:t>
            </a:r>
            <a:endParaRPr sz="1600"/>
          </a:p>
          <a:p>
            <a:pPr indent="0" lvl="0" marL="0" rtl="0" algn="l">
              <a:spcBef>
                <a:spcPts val="1600"/>
              </a:spcBef>
              <a:spcAft>
                <a:spcPts val="0"/>
              </a:spcAft>
              <a:buNone/>
            </a:pPr>
            <a:r>
              <a:rPr b="1" lang="en" sz="2100">
                <a:solidFill>
                  <a:schemeClr val="accent3"/>
                </a:solidFill>
              </a:rPr>
              <a:t>Assignment 2</a:t>
            </a:r>
            <a:endParaRPr b="1" sz="2100">
              <a:solidFill>
                <a:schemeClr val="accent3"/>
              </a:solidFill>
            </a:endParaRPr>
          </a:p>
          <a:p>
            <a:pPr indent="0" lvl="0" marL="0" rtl="0" algn="l">
              <a:spcBef>
                <a:spcPts val="0"/>
              </a:spcBef>
              <a:spcAft>
                <a:spcPts val="0"/>
              </a:spcAft>
              <a:buNone/>
            </a:pPr>
            <a:r>
              <a:rPr lang="en" sz="1600"/>
              <a:t>Lorem ipsum dolor sit amet</a:t>
            </a:r>
            <a:endParaRPr sz="1600"/>
          </a:p>
          <a:p>
            <a:pPr indent="0" lvl="0" marL="0" rtl="0" algn="l">
              <a:spcBef>
                <a:spcPts val="1600"/>
              </a:spcBef>
              <a:spcAft>
                <a:spcPts val="0"/>
              </a:spcAft>
              <a:buNone/>
            </a:pPr>
            <a:r>
              <a:rPr b="1" lang="en" sz="2100">
                <a:solidFill>
                  <a:schemeClr val="accent3"/>
                </a:solidFill>
              </a:rPr>
              <a:t>Assignment 3</a:t>
            </a:r>
            <a:endParaRPr b="1" sz="2100">
              <a:solidFill>
                <a:schemeClr val="accent3"/>
              </a:solidFill>
            </a:endParaRPr>
          </a:p>
          <a:p>
            <a:pPr indent="0" lvl="0" marL="0" rtl="0" algn="l">
              <a:spcBef>
                <a:spcPts val="0"/>
              </a:spcBef>
              <a:spcAft>
                <a:spcPts val="0"/>
              </a:spcAft>
              <a:buNone/>
            </a:pPr>
            <a:r>
              <a:rPr lang="en" sz="1600"/>
              <a:t>Consectetur adipiscing elit, sed do eiusmod tempor</a:t>
            </a:r>
            <a:endParaRPr sz="1600"/>
          </a:p>
          <a:p>
            <a:pPr indent="0" lvl="0" marL="0" rtl="0" algn="l">
              <a:spcBef>
                <a:spcPts val="1200"/>
              </a:spcBef>
              <a:spcAft>
                <a:spcPts val="160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Summary</a:t>
            </a:r>
            <a:endParaRPr>
              <a:solidFill>
                <a:schemeClr val="accent3"/>
              </a:solidFill>
            </a:endParaRPr>
          </a:p>
        </p:txBody>
      </p:sp>
      <p:sp>
        <p:nvSpPr>
          <p:cNvPr id="192" name="Google Shape;192;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There exists/does not exist a relationship...</a:t>
            </a:r>
            <a:endParaRPr/>
          </a:p>
          <a:p>
            <a:pPr indent="-342900" lvl="0" marL="457200" rtl="0" algn="l">
              <a:spcBef>
                <a:spcPts val="1600"/>
              </a:spcBef>
              <a:spcAft>
                <a:spcPts val="0"/>
              </a:spcAft>
              <a:buSzPts val="1800"/>
              <a:buAutoNum type="arabicPeriod"/>
            </a:pPr>
            <a:r>
              <a:rPr lang="en"/>
              <a:t>Occupations and industries associated with winning candidates include…</a:t>
            </a:r>
            <a:r>
              <a:rPr lang="en"/>
              <a:t>,</a:t>
            </a:r>
            <a:endParaRPr/>
          </a:p>
          <a:p>
            <a:pPr indent="-342900" lvl="0" marL="457200" rtl="0" algn="l">
              <a:spcBef>
                <a:spcPts val="1600"/>
              </a:spcBef>
              <a:spcAft>
                <a:spcPts val="1600"/>
              </a:spcAft>
              <a:buSzPts val="1800"/>
              <a:buAutoNum type="arabicPeriod"/>
            </a:pPr>
            <a:r>
              <a:rPr lang="en"/>
              <a:t>Occupations and industries associated with losing candidates include…,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and Sources Used</a:t>
            </a:r>
            <a:endParaRPr>
              <a:solidFill>
                <a:schemeClr val="accent3"/>
              </a:solidFill>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Technologies Used:</a:t>
            </a:r>
            <a:endParaRPr b="1"/>
          </a:p>
          <a:p>
            <a:pPr indent="0" lvl="0" marL="0" rtl="0" algn="l">
              <a:spcBef>
                <a:spcPts val="0"/>
              </a:spcBef>
              <a:spcAft>
                <a:spcPts val="0"/>
              </a:spcAft>
              <a:buNone/>
            </a:pPr>
            <a:r>
              <a:rPr lang="en" sz="1500"/>
              <a:t>Python (Pandas, </a:t>
            </a:r>
            <a:r>
              <a:rPr lang="en" sz="1500"/>
              <a:t>TensorFlow, </a:t>
            </a:r>
            <a:r>
              <a:rPr lang="en" sz="1500"/>
              <a:t>Plotly) </a:t>
            </a:r>
            <a:r>
              <a:rPr lang="en" sz="1500"/>
              <a:t>Amazon RDS, PostgreSQL, JavaScript, Tableau</a:t>
            </a:r>
            <a:endParaRPr sz="1500"/>
          </a:p>
          <a:p>
            <a:pPr indent="0" lvl="0" marL="0" rtl="0" algn="l">
              <a:spcBef>
                <a:spcPts val="1600"/>
              </a:spcBef>
              <a:spcAft>
                <a:spcPts val="0"/>
              </a:spcAft>
              <a:buNone/>
            </a:pPr>
            <a:r>
              <a:rPr b="1" lang="en"/>
              <a:t>Data Sources:</a:t>
            </a:r>
            <a:endParaRPr b="1"/>
          </a:p>
          <a:p>
            <a:pPr indent="-323850" lvl="0" marL="457200" rtl="0" algn="l">
              <a:spcBef>
                <a:spcPts val="0"/>
              </a:spcBef>
              <a:spcAft>
                <a:spcPts val="0"/>
              </a:spcAft>
              <a:buSzPts val="1500"/>
              <a:buChar char="●"/>
            </a:pPr>
            <a:r>
              <a:rPr lang="en" sz="1500"/>
              <a:t>2017_Mayor_IC.csv</a:t>
            </a:r>
            <a:endParaRPr sz="1500"/>
          </a:p>
          <a:p>
            <a:pPr indent="-323850" lvl="0" marL="457200" rtl="0" algn="l">
              <a:spcBef>
                <a:spcPts val="0"/>
              </a:spcBef>
              <a:spcAft>
                <a:spcPts val="0"/>
              </a:spcAft>
              <a:buSzPts val="1500"/>
              <a:buChar char="●"/>
            </a:pPr>
            <a:r>
              <a:rPr lang="en" sz="1500"/>
              <a:t>2017_Mayor_CC.csv</a:t>
            </a:r>
            <a:endParaRPr sz="1500"/>
          </a:p>
          <a:p>
            <a:pPr indent="0" lvl="0" marL="0" rtl="0" algn="l">
              <a:spcBef>
                <a:spcPts val="1600"/>
              </a:spcBef>
              <a:spcAft>
                <a:spcPts val="0"/>
              </a:spcAft>
              <a:buNone/>
            </a:pPr>
            <a:r>
              <a:rPr b="1" lang="en"/>
              <a:t>Website Source:</a:t>
            </a:r>
            <a:endParaRPr b="1"/>
          </a:p>
          <a:p>
            <a:pPr indent="0" lvl="0" marL="0" rtl="0" algn="l">
              <a:spcBef>
                <a:spcPts val="0"/>
              </a:spcBef>
              <a:spcAft>
                <a:spcPts val="1600"/>
              </a:spcAft>
              <a:buNone/>
            </a:pPr>
            <a:r>
              <a:rPr lang="en" sz="1500"/>
              <a:t>https://www.nyccfb.info/follow-the-money/cunymap-2021</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Mission:</a:t>
            </a:r>
            <a:endParaRPr/>
          </a:p>
        </p:txBody>
      </p:sp>
      <p:sp>
        <p:nvSpPr>
          <p:cNvPr id="85" name="Google Shape;85;p15"/>
          <p:cNvSpPr txBox="1"/>
          <p:nvPr>
            <p:ph idx="1" type="body"/>
          </p:nvPr>
        </p:nvSpPr>
        <p:spPr>
          <a:xfrm>
            <a:off x="2400297" y="1602675"/>
            <a:ext cx="6321600" cy="3002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chemeClr val="accent3"/>
                </a:solidFill>
              </a:rPr>
              <a:t>Analyzing the extent to which campaign donations determine winners in elections</a:t>
            </a:r>
            <a:endParaRPr b="1" sz="2100">
              <a:solidFill>
                <a:schemeClr val="accent3"/>
              </a:solidFill>
            </a:endParaRPr>
          </a:p>
          <a:p>
            <a:pPr indent="-330200" lvl="0" marL="457200" rtl="0" algn="l">
              <a:spcBef>
                <a:spcPts val="1600"/>
              </a:spcBef>
              <a:spcAft>
                <a:spcPts val="0"/>
              </a:spcAft>
              <a:buSzPts val="1600"/>
              <a:buChar char="●"/>
            </a:pPr>
            <a:r>
              <a:rPr lang="en" sz="1600"/>
              <a:t>Our project will analyze the 2021 New York City mayoral election.</a:t>
            </a:r>
            <a:endParaRPr sz="1600"/>
          </a:p>
          <a:p>
            <a:pPr indent="-330200" lvl="0" marL="457200" rtl="0" algn="l">
              <a:spcBef>
                <a:spcPts val="1200"/>
              </a:spcBef>
              <a:spcAft>
                <a:spcPts val="1200"/>
              </a:spcAft>
              <a:buSzPts val="1600"/>
              <a:buChar char="●"/>
            </a:pPr>
            <a:r>
              <a:rPr lang="en" sz="1600"/>
              <a:t>We will determine whether there exists a relationship between the donation sum amount and a given candidate’s election result, and whether a donation sum from a particular occupation or industry is likewise related.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91" name="Google Shape;91;p16"/>
          <p:cNvSpPr txBox="1"/>
          <p:nvPr>
            <p:ph idx="1" type="body"/>
          </p:nvPr>
        </p:nvSpPr>
        <p:spPr>
          <a:xfrm>
            <a:off x="2400300" y="1361300"/>
            <a:ext cx="30714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Performing ETL on .csv source files via PySpark</a:t>
            </a:r>
            <a:endParaRPr b="1" sz="2000">
              <a:solidFill>
                <a:schemeClr val="accent3"/>
              </a:solidFill>
            </a:endParaRPr>
          </a:p>
          <a:p>
            <a:pPr indent="0" lvl="0" marL="0" rtl="0" algn="l">
              <a:spcBef>
                <a:spcPts val="1600"/>
              </a:spcBef>
              <a:spcAft>
                <a:spcPts val="1200"/>
              </a:spcAft>
              <a:buNone/>
            </a:pPr>
            <a:r>
              <a:rPr lang="en" sz="1500"/>
              <a:t>ETL (Extract, Transform, Load) is a process used to refine and format data for higher-order </a:t>
            </a:r>
            <a:r>
              <a:rPr lang="en" sz="1500"/>
              <a:t>analysis,</a:t>
            </a:r>
            <a:r>
              <a:rPr lang="en" sz="1500"/>
              <a:t> e.g. for machine learning, and to summarize results.  For our project, we refined our .csv source data using </a:t>
            </a:r>
            <a:r>
              <a:rPr lang="en" sz="1500"/>
              <a:t>PySpark.</a:t>
            </a:r>
            <a:endParaRPr sz="1500"/>
          </a:p>
        </p:txBody>
      </p:sp>
      <p:sp>
        <p:nvSpPr>
          <p:cNvPr id="92" name="Google Shape;92;p16"/>
          <p:cNvSpPr txBox="1"/>
          <p:nvPr>
            <p:ph idx="2" type="body"/>
          </p:nvPr>
        </p:nvSpPr>
        <p:spPr>
          <a:xfrm>
            <a:off x="5650575" y="1361175"/>
            <a:ext cx="30714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Storing and transforming data via AWS and SQL</a:t>
            </a:r>
            <a:endParaRPr b="1" sz="2000">
              <a:solidFill>
                <a:schemeClr val="accent3"/>
              </a:solidFill>
            </a:endParaRPr>
          </a:p>
          <a:p>
            <a:pPr indent="0" lvl="0" marL="0" rtl="0" algn="l">
              <a:spcBef>
                <a:spcPts val="1600"/>
              </a:spcBef>
              <a:spcAft>
                <a:spcPts val="1200"/>
              </a:spcAft>
              <a:buNone/>
            </a:pPr>
            <a:r>
              <a:rPr lang="en" sz="1500"/>
              <a:t>Our cleaned data is then loaded onto an AWS database from PySpark to be further refined within a PostgreSQL instance.</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Process (continued):</a:t>
            </a:r>
            <a:endParaRPr/>
          </a:p>
          <a:p>
            <a:pPr indent="0" lvl="0" marL="0" rtl="0" algn="l">
              <a:spcBef>
                <a:spcPts val="0"/>
              </a:spcBef>
              <a:spcAft>
                <a:spcPts val="0"/>
              </a:spcAft>
              <a:buNone/>
            </a:pPr>
            <a:r>
              <a:t/>
            </a:r>
            <a:endParaRPr/>
          </a:p>
        </p:txBody>
      </p:sp>
      <p:sp>
        <p:nvSpPr>
          <p:cNvPr id="98" name="Google Shape;98;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3"/>
                </a:solidFill>
              </a:rPr>
              <a:t>Machine learning</a:t>
            </a:r>
            <a:endParaRPr b="1" sz="2100">
              <a:solidFill>
                <a:schemeClr val="accent3"/>
              </a:solidFill>
            </a:endParaRPr>
          </a:p>
          <a:p>
            <a:pPr indent="0" lvl="0" marL="0" rtl="0" algn="l">
              <a:spcBef>
                <a:spcPts val="1600"/>
              </a:spcBef>
              <a:spcAft>
                <a:spcPts val="1200"/>
              </a:spcAft>
              <a:buNone/>
            </a:pPr>
            <a:r>
              <a:rPr lang="en" sz="1600"/>
              <a:t>The fully-refined data is then analyzed in a Jupyter Notebook session under the</a:t>
            </a:r>
            <a:r>
              <a:rPr lang="en" sz="1600"/>
              <a:t> </a:t>
            </a:r>
            <a:r>
              <a:rPr lang="en" sz="1600"/>
              <a:t>Python mlenv kernel to answer the given questions asked in the project mission.  The </a:t>
            </a:r>
            <a:r>
              <a:rPr lang="en" sz="1600"/>
              <a:t>Random Forest Classifier algorithm will be used to generate our results.</a:t>
            </a:r>
            <a:endParaRPr sz="1600"/>
          </a:p>
        </p:txBody>
      </p:sp>
      <p:sp>
        <p:nvSpPr>
          <p:cNvPr id="99" name="Google Shape;99;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3"/>
                </a:solidFill>
              </a:rPr>
              <a:t>Dashboard</a:t>
            </a:r>
            <a:endParaRPr b="1" sz="2100">
              <a:solidFill>
                <a:schemeClr val="accent3"/>
              </a:solidFill>
            </a:endParaRPr>
          </a:p>
          <a:p>
            <a:pPr indent="0" lvl="0" marL="0" rtl="0" algn="l">
              <a:spcBef>
                <a:spcPts val="1600"/>
              </a:spcBef>
              <a:spcAft>
                <a:spcPts val="1200"/>
              </a:spcAft>
              <a:buNone/>
            </a:pPr>
            <a:r>
              <a:rPr lang="en" sz="1600"/>
              <a:t>The final results derived from the machine learning analysis are at once visualized using the Plotly tool and the Tableau software for public display, showing data distribution, outliers, trends, hypotheses, predictions, and conclusions.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3" name="Shape 103"/>
        <p:cNvGrpSpPr/>
        <p:nvPr/>
      </p:nvGrpSpPr>
      <p:grpSpPr>
        <a:xfrm>
          <a:off x="0" y="0"/>
          <a:ext cx="0" cy="0"/>
          <a:chOff x="0" y="0"/>
          <a:chExt cx="0" cy="0"/>
        </a:xfrm>
      </p:grpSpPr>
      <p:sp>
        <p:nvSpPr>
          <p:cNvPr id="104" name="Google Shape;104;p1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Visualization Section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Data Visualization Overview</a:t>
            </a:r>
            <a:endParaRPr/>
          </a:p>
          <a:p>
            <a:pPr indent="0" lvl="0" marL="0" rtl="0" algn="l">
              <a:spcBef>
                <a:spcPts val="0"/>
              </a:spcBef>
              <a:spcAft>
                <a:spcPts val="0"/>
              </a:spcAft>
              <a:buNone/>
            </a:pPr>
            <a:r>
              <a:t/>
            </a:r>
            <a:endParaRPr/>
          </a:p>
        </p:txBody>
      </p:sp>
      <p:sp>
        <p:nvSpPr>
          <p:cNvPr id="110" name="Google Shape;110;p19"/>
          <p:cNvSpPr txBox="1"/>
          <p:nvPr>
            <p:ph idx="1" type="body"/>
          </p:nvPr>
        </p:nvSpPr>
        <p:spPr>
          <a:xfrm>
            <a:off x="2400250" y="1211350"/>
            <a:ext cx="3005100" cy="339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accent3"/>
                </a:solidFill>
              </a:rPr>
              <a:t>Tools used:</a:t>
            </a:r>
            <a:endParaRPr b="1" sz="1800">
              <a:solidFill>
                <a:schemeClr val="accent3"/>
              </a:solidFill>
            </a:endParaRPr>
          </a:p>
          <a:p>
            <a:pPr indent="0" lvl="0" marL="0" rtl="0" algn="l">
              <a:lnSpc>
                <a:spcPct val="100000"/>
              </a:lnSpc>
              <a:spcBef>
                <a:spcPts val="1600"/>
              </a:spcBef>
              <a:spcAft>
                <a:spcPts val="0"/>
              </a:spcAft>
              <a:buNone/>
            </a:pPr>
            <a:r>
              <a:rPr lang="en" sz="1200"/>
              <a:t>Tableau Public, Tableau JavaScript API</a:t>
            </a:r>
            <a:endParaRPr sz="1200"/>
          </a:p>
          <a:p>
            <a:pPr indent="0" lvl="0" marL="0" rtl="0" algn="l">
              <a:lnSpc>
                <a:spcPct val="100000"/>
              </a:lnSpc>
              <a:spcBef>
                <a:spcPts val="1600"/>
              </a:spcBef>
              <a:spcAft>
                <a:spcPts val="0"/>
              </a:spcAft>
              <a:buNone/>
            </a:pPr>
            <a:r>
              <a:rPr b="1" lang="en" sz="1800">
                <a:solidFill>
                  <a:schemeClr val="accent3"/>
                </a:solidFill>
              </a:rPr>
              <a:t>Links:</a:t>
            </a:r>
            <a:endParaRPr b="1" sz="1800">
              <a:solidFill>
                <a:schemeClr val="accent3"/>
              </a:solidFill>
            </a:endParaRPr>
          </a:p>
          <a:p>
            <a:pPr indent="0" lvl="0" marL="0" rtl="0" algn="l">
              <a:lnSpc>
                <a:spcPct val="100000"/>
              </a:lnSpc>
              <a:spcBef>
                <a:spcPts val="1600"/>
              </a:spcBef>
              <a:spcAft>
                <a:spcPts val="0"/>
              </a:spcAft>
              <a:buNone/>
            </a:pPr>
            <a:r>
              <a:rPr lang="en" sz="1200"/>
              <a:t>How we plan on using the JavaScript API:</a:t>
            </a:r>
            <a:endParaRPr sz="1200"/>
          </a:p>
          <a:p>
            <a:pPr indent="0" lvl="0" marL="0" rtl="0" algn="l">
              <a:lnSpc>
                <a:spcPct val="100000"/>
              </a:lnSpc>
              <a:spcBef>
                <a:spcPts val="1200"/>
              </a:spcBef>
              <a:spcAft>
                <a:spcPts val="0"/>
              </a:spcAft>
              <a:buNone/>
            </a:pPr>
            <a:r>
              <a:rPr lang="en" sz="1200" u="sng">
                <a:solidFill>
                  <a:schemeClr val="hlink"/>
                </a:solidFill>
                <a:hlinkClick r:id="rId3"/>
              </a:rPr>
              <a:t>https://help.tableau.com/current/api/js_api/en-us/JavaScriptAPI/js_api.htm</a:t>
            </a:r>
            <a:endParaRPr sz="1200"/>
          </a:p>
          <a:p>
            <a:pPr indent="0" lvl="0" marL="0" rtl="0" algn="l">
              <a:lnSpc>
                <a:spcPct val="100000"/>
              </a:lnSpc>
              <a:spcBef>
                <a:spcPts val="1200"/>
              </a:spcBef>
              <a:spcAft>
                <a:spcPts val="0"/>
              </a:spcAft>
              <a:buNone/>
            </a:pPr>
            <a:r>
              <a:rPr lang="en" sz="1200"/>
              <a:t>Our Tableau Dashboard:</a:t>
            </a:r>
            <a:endParaRPr sz="1200"/>
          </a:p>
          <a:p>
            <a:pPr indent="0" lvl="0" marL="0" rtl="0" algn="l">
              <a:lnSpc>
                <a:spcPct val="100000"/>
              </a:lnSpc>
              <a:spcBef>
                <a:spcPts val="1200"/>
              </a:spcBef>
              <a:spcAft>
                <a:spcPts val="1200"/>
              </a:spcAft>
              <a:buNone/>
            </a:pPr>
            <a:r>
              <a:rPr lang="en" sz="1200" u="sng">
                <a:solidFill>
                  <a:schemeClr val="hlink"/>
                </a:solidFill>
                <a:hlinkClick r:id="rId4"/>
              </a:rPr>
              <a:t>https://public.tableau.com/app/profile/pooja.srivastava3629/viz/Elections_16312857232880/Story1?publish=yes</a:t>
            </a:r>
            <a:endParaRPr sz="1200"/>
          </a:p>
        </p:txBody>
      </p:sp>
      <p:sp>
        <p:nvSpPr>
          <p:cNvPr id="111" name="Google Shape;111;p19"/>
          <p:cNvSpPr txBox="1"/>
          <p:nvPr>
            <p:ph idx="2" type="body"/>
          </p:nvPr>
        </p:nvSpPr>
        <p:spPr>
          <a:xfrm>
            <a:off x="5650575" y="1169975"/>
            <a:ext cx="3071400" cy="34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rPr>
              <a:t>Our strategy:</a:t>
            </a:r>
            <a:endParaRPr b="1" sz="1800">
              <a:solidFill>
                <a:schemeClr val="accent3"/>
              </a:solidFill>
            </a:endParaRPr>
          </a:p>
          <a:p>
            <a:pPr indent="0" lvl="0" marL="0" rtl="0" algn="l">
              <a:spcBef>
                <a:spcPts val="1600"/>
              </a:spcBef>
              <a:spcAft>
                <a:spcPts val="1200"/>
              </a:spcAft>
              <a:buNone/>
            </a:pPr>
            <a:r>
              <a:rPr lang="en" sz="1500"/>
              <a:t>We are going to use Tableau for our dashboard and story line, build a webpage with JavaScript API for Tableau to then link it to our Tableau visualizations, and then clean it up.  That page will have a placeholder to display results from our Machine Learning model as well.</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117" name="Google Shape;117;p20"/>
          <p:cNvSpPr txBox="1"/>
          <p:nvPr>
            <p:ph idx="1" type="body"/>
          </p:nvPr>
        </p:nvSpPr>
        <p:spPr>
          <a:xfrm>
            <a:off x="2516500" y="1361300"/>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Who is our target audience?</a:t>
            </a:r>
            <a:endParaRPr b="1" sz="2000">
              <a:solidFill>
                <a:schemeClr val="accent3"/>
              </a:solidFill>
            </a:endParaRPr>
          </a:p>
          <a:p>
            <a:pPr indent="0" lvl="0" marL="0" rtl="0" algn="l">
              <a:spcBef>
                <a:spcPts val="1600"/>
              </a:spcBef>
              <a:spcAft>
                <a:spcPts val="1200"/>
              </a:spcAft>
              <a:buNone/>
            </a:pPr>
            <a:r>
              <a:rPr lang="en" sz="1500"/>
              <a:t>Anyone who is interested in learning about the role in campaign finance in influencing New York City’s mayoral election results.  They can see the impact of contributions and expenditures on a candidate’s performance, and whether the impact is not negligible.</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23" name="Google Shape;123;p21"/>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What will our visualizations tell us?</a:t>
            </a:r>
            <a:endParaRPr b="1" sz="2000">
              <a:solidFill>
                <a:schemeClr val="accent3"/>
              </a:solidFill>
            </a:endParaRPr>
          </a:p>
          <a:p>
            <a:pPr indent="0" lvl="0" marL="0" rtl="0" algn="l">
              <a:spcBef>
                <a:spcPts val="1600"/>
              </a:spcBef>
              <a:spcAft>
                <a:spcPts val="1200"/>
              </a:spcAft>
              <a:buNone/>
            </a:pPr>
            <a:r>
              <a:rPr lang="en" sz="1500"/>
              <a:t>We are going to include election year data from 2001 to 2021.  As of now, we have made a few visualizations for the 2017 election year.  Also, we have only worked with the individual contributions for that year.  This coming week, we are going to focus on adding data sources for the remaining years as well.  Past that, we will include committee contributions, expenditure data, as well as total votes received by the top two candidates in order to get a full picture.</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