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0c6892e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0c6892e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0c6892ec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0c6892e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0c6892e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0c6892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help.tableau.com/current/api/js_api/en-us/JavaScriptAPI/js_api.htm" TargetMode="External"/><Relationship Id="rId4" Type="http://schemas.openxmlformats.org/officeDocument/2006/relationships/hyperlink" Target="https://public.tableau.com/app/profile/pooja.srivastava3629/viz/Elections_16312857232880/Story1?publish=y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NYC Election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Abir Hossain</a:t>
            </a:r>
            <a:endParaRPr/>
          </a:p>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Jose Pascual</a:t>
            </a:r>
            <a:endParaRPr/>
          </a:p>
          <a:p>
            <a:pPr indent="0" lvl="0" marL="0" rtl="0" algn="l">
              <a:spcBef>
                <a:spcPts val="0"/>
              </a:spcBef>
              <a:spcAft>
                <a:spcPts val="0"/>
              </a:spcAft>
              <a:buNone/>
            </a:pPr>
            <a:r>
              <a:rPr lang="en"/>
              <a:t>Pooja Srivastava</a:t>
            </a:r>
            <a:endParaRPr/>
          </a:p>
          <a:p>
            <a:pPr indent="0" lvl="0" marL="0" rtl="0" algn="l">
              <a:spcBef>
                <a:spcPts val="0"/>
              </a:spcBef>
              <a:spcAft>
                <a:spcPts val="0"/>
              </a:spcAft>
              <a:buNone/>
            </a:pPr>
            <a:r>
              <a:rPr lang="en"/>
              <a:t>Riley Corpac</a:t>
            </a:r>
            <a:endParaRPr/>
          </a:p>
          <a:p>
            <a:pPr indent="0" lvl="0" marL="0" rtl="0" algn="l">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26" name="Google Shape;126;p2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Past that, we will include committee contributions, expenditure data, as well as total votes received by the top two candidates in order to get a full picture.</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32" name="Google Shape;132;p2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Beyond that, we will include committee contributions, expenditure data, as well as total votes received by the top two candidates to derive a full picture.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1</a:t>
            </a:r>
            <a:endParaRPr/>
          </a:p>
        </p:txBody>
      </p:sp>
      <p:sp>
        <p:nvSpPr>
          <p:cNvPr id="138" name="Google Shape;138;p24"/>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first source to filter is by election year.  For now, the default year is set to 2017.</a:t>
            </a:r>
            <a:endParaRPr sz="1500"/>
          </a:p>
          <a:p>
            <a:pPr indent="-323850" lvl="0" marL="457200" rtl="0" algn="l">
              <a:spcBef>
                <a:spcPts val="0"/>
              </a:spcBef>
              <a:spcAft>
                <a:spcPts val="0"/>
              </a:spcAft>
              <a:buSzPts val="1500"/>
              <a:buChar char="●"/>
            </a:pPr>
            <a:r>
              <a:rPr lang="en" sz="1500"/>
              <a:t>There is a Candidate Name multiple-selection dropdown filter in place to see the joint data of candidates.  Only relevant values will be shown.</a:t>
            </a:r>
            <a:endParaRPr sz="1500"/>
          </a:p>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indent="-323850" lvl="0" marL="457200" rtl="0" algn="l">
              <a:spcBef>
                <a:spcPts val="0"/>
              </a:spcBef>
              <a:spcAft>
                <a:spcPts val="0"/>
              </a:spcAft>
              <a:buSzPts val="1500"/>
              <a:buChar char="●"/>
            </a:pPr>
            <a:r>
              <a:rPr lang="en" sz="1500"/>
              <a:t>The map is color coded to better identify which zip codes had higher contributions.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2</a:t>
            </a:r>
            <a:endParaRPr/>
          </a:p>
        </p:txBody>
      </p:sp>
      <p:sp>
        <p:nvSpPr>
          <p:cNvPr id="144" name="Google Shape;144;p25"/>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dashboard shows the top four candidates who qualified by percentage of contributions received.  Highlight Hover action has been created on this page to enhance visual effects.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Total c</a:t>
            </a:r>
            <a:r>
              <a:rPr lang="en" sz="1700"/>
              <a:t>ontributions, by category of contribution (left) and by contributor type (right)</a:t>
            </a:r>
            <a:endParaRPr sz="1700"/>
          </a:p>
        </p:txBody>
      </p:sp>
      <p:pic>
        <p:nvPicPr>
          <p:cNvPr id="155" name="Google Shape;155;p27"/>
          <p:cNvPicPr preferRelativeResize="0"/>
          <p:nvPr/>
        </p:nvPicPr>
        <p:blipFill>
          <a:blip r:embed="rId3">
            <a:alphaModFix/>
          </a:blip>
          <a:stretch>
            <a:fillRect/>
          </a:stretch>
        </p:blipFill>
        <p:spPr>
          <a:xfrm>
            <a:off x="328025" y="203900"/>
            <a:ext cx="3543300" cy="3762375"/>
          </a:xfrm>
          <a:prstGeom prst="rect">
            <a:avLst/>
          </a:prstGeom>
          <a:noFill/>
          <a:ln>
            <a:noFill/>
          </a:ln>
        </p:spPr>
      </p:pic>
      <p:pic>
        <p:nvPicPr>
          <p:cNvPr id="156" name="Google Shape;156;p27"/>
          <p:cNvPicPr preferRelativeResize="0"/>
          <p:nvPr/>
        </p:nvPicPr>
        <p:blipFill>
          <a:blip r:embed="rId4">
            <a:alphaModFix/>
          </a:blip>
          <a:stretch>
            <a:fillRect/>
          </a:stretch>
        </p:blipFill>
        <p:spPr>
          <a:xfrm>
            <a:off x="5173325" y="203900"/>
            <a:ext cx="3543300" cy="376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162" name="Google Shape;162;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168" name="Google Shape;168;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a:t>
            </a:r>
            <a:r>
              <a:rPr lang="en" sz="1500"/>
              <a:t>TensorFlow,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1600"/>
              </a:spcAft>
              <a:buNone/>
            </a:pPr>
            <a:r>
              <a:rPr lang="en" sz="1500"/>
              <a:t>https://www.nyccfb.info/follow-the-money/cunymap-2021</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 type="body"/>
          </p:nvPr>
        </p:nvSpPr>
        <p:spPr>
          <a:xfrm>
            <a:off x="2400300" y="1211350"/>
            <a:ext cx="6321600" cy="33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determine winners in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the 2021 New York City mayoral election.</a:t>
            </a:r>
            <a:endParaRPr sz="1600"/>
          </a:p>
          <a:p>
            <a:pPr indent="-330200" lvl="0" marL="457200" rtl="0" algn="l">
              <a:spcBef>
                <a:spcPts val="1200"/>
              </a:spcBef>
              <a:spcAft>
                <a:spcPts val="1200"/>
              </a:spcAft>
              <a:buSzPts val="1600"/>
              <a:buChar char="●"/>
            </a:pPr>
            <a:r>
              <a:rPr lang="en" sz="1600"/>
              <a:t>We will determine whether there exists a relationship between the </a:t>
            </a:r>
            <a:r>
              <a:rPr lang="en" sz="1600"/>
              <a:t>quantity of campaign finance donations and electoral results</a:t>
            </a:r>
            <a:r>
              <a:rPr lang="en" sz="1600"/>
              <a:t>, and whether a donation sum from a particular occupation or industry is likewise related.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Process:</a:t>
            </a:r>
            <a:endParaRPr/>
          </a:p>
        </p:txBody>
      </p:sp>
      <p:sp>
        <p:nvSpPr>
          <p:cNvPr id="91" name="Google Shape;91;p16"/>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a:t>
            </a:r>
            <a:endParaRPr sz="1500"/>
          </a:p>
          <a:p>
            <a:pPr indent="-323850" lvl="0" marL="457200" rtl="0" algn="l">
              <a:spcBef>
                <a:spcPts val="0"/>
              </a:spcBef>
              <a:spcAft>
                <a:spcPts val="0"/>
              </a:spcAft>
              <a:buSzPts val="1500"/>
              <a:buChar char="●"/>
            </a:pPr>
            <a:r>
              <a:rPr lang="en" sz="1500"/>
              <a:t>Creating a supervised machine learning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02" name="Google Shape;102;p18"/>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selected the Balanced Random Forest algorithm for our project to randomly undersample our data to balance it.</a:t>
            </a:r>
            <a:endParaRPr sz="1600"/>
          </a:p>
          <a:p>
            <a:pPr indent="-330200" lvl="0" marL="457200" rtl="0" algn="l">
              <a:spcBef>
                <a:spcPts val="0"/>
              </a:spcBef>
              <a:spcAft>
                <a:spcPts val="0"/>
              </a:spcAft>
              <a:buSzPts val="1600"/>
              <a:buChar char="●"/>
            </a:pPr>
            <a:r>
              <a:rPr lang="en" sz="1600"/>
              <a:t>We chose a supervised learning approach, and despite already knowing the outcome, we used our data to see if the machine learning prediction matched said outcome.</a:t>
            </a:r>
            <a:endParaRPr sz="1600"/>
          </a:p>
          <a:p>
            <a:pPr indent="-330200" lvl="0" marL="457200" rtl="0" algn="l">
              <a:spcBef>
                <a:spcPts val="0"/>
              </a:spcBef>
              <a:spcAft>
                <a:spcPts val="0"/>
              </a:spcAft>
              <a:buSzPts val="1600"/>
              <a:buChar char="●"/>
            </a:pPr>
            <a:r>
              <a:rPr lang="en" sz="1600"/>
              <a:t>We encoded the data using LabelEncoder to numerically process string values in our data.</a:t>
            </a:r>
            <a:endParaRPr sz="1600"/>
          </a:p>
          <a:p>
            <a:pPr indent="-330200" lvl="0" marL="457200" rtl="0" algn="l">
              <a:spcBef>
                <a:spcPts val="0"/>
              </a:spcBef>
              <a:spcAft>
                <a:spcPts val="0"/>
              </a:spcAft>
              <a:buSzPts val="1600"/>
              <a:buChar char="●"/>
            </a:pPr>
            <a:r>
              <a:rPr lang="en" sz="1600"/>
              <a:t>We then tested our data using a train-test split model at a 70/30 ratio to carry out our predictions.</a:t>
            </a:r>
            <a:endParaRPr sz="1600"/>
          </a:p>
          <a:p>
            <a:pPr indent="-330200" lvl="0" marL="457200" rtl="0" algn="l">
              <a:spcBef>
                <a:spcPts val="0"/>
              </a:spcBef>
              <a:spcAft>
                <a:spcPts val="0"/>
              </a:spcAft>
              <a:buSzPts val="1600"/>
              <a:buChar char="●"/>
            </a:pPr>
            <a:r>
              <a:rPr lang="en" sz="1600"/>
              <a:t>Finally, we created visualizations of our ML results to graphically present them for analysis.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How we plan on using the JavaScript API:</a:t>
            </a:r>
            <a:endParaRPr sz="1200"/>
          </a:p>
          <a:p>
            <a:pPr indent="0" lvl="0" marL="0" rtl="0" algn="l">
              <a:lnSpc>
                <a:spcPct val="100000"/>
              </a:lnSpc>
              <a:spcBef>
                <a:spcPts val="1200"/>
              </a:spcBef>
              <a:spcAft>
                <a:spcPts val="0"/>
              </a:spcAft>
              <a:buNone/>
            </a:pPr>
            <a:r>
              <a:rPr lang="en" sz="1200" u="sng">
                <a:solidFill>
                  <a:schemeClr val="hlink"/>
                </a:solidFill>
                <a:hlinkClick r:id="rId3"/>
              </a:rPr>
              <a:t>https://help.tableau.com/current/api/js_api/en-us/JavaScriptAPI/js_api.htm</a:t>
            </a:r>
            <a:endParaRPr sz="1200"/>
          </a:p>
          <a:p>
            <a:pPr indent="0" lvl="0" marL="0" rtl="0" algn="l">
              <a:lnSpc>
                <a:spcPct val="100000"/>
              </a:lnSpc>
              <a:spcBef>
                <a:spcPts val="1200"/>
              </a:spcBef>
              <a:spcAft>
                <a:spcPts val="0"/>
              </a:spcAft>
              <a:buNone/>
            </a:pPr>
            <a:r>
              <a:rPr lang="en" sz="1200"/>
              <a:t>Our Tableau Dashboard:</a:t>
            </a:r>
            <a:endParaRPr sz="1200"/>
          </a:p>
          <a:p>
            <a:pPr indent="0" lvl="0" marL="0" rtl="0" algn="l">
              <a:lnSpc>
                <a:spcPct val="100000"/>
              </a:lnSpc>
              <a:spcBef>
                <a:spcPts val="1200"/>
              </a:spcBef>
              <a:spcAft>
                <a:spcPts val="1200"/>
              </a:spcAft>
              <a:buNone/>
            </a:pPr>
            <a:r>
              <a:rPr lang="en" sz="1200" u="sng">
                <a:solidFill>
                  <a:schemeClr val="hlink"/>
                </a:solidFill>
                <a:hlinkClick r:id="rId4"/>
              </a:rPr>
              <a:t>https://public.tableau.com/app/profile/pooja.srivastava3629/viz/Elections_16312857232880/Story1?publish=yes</a:t>
            </a:r>
            <a:endParaRPr sz="1200"/>
          </a:p>
        </p:txBody>
      </p:sp>
      <p:sp>
        <p:nvSpPr>
          <p:cNvPr id="114" name="Google Shape;114;p20"/>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are going to use Tableau for our dashboard and story line, build a webpage with JavaScript API for Tableau to then link it to our Tableau visualizations, and then clean it up.  That page will have a placeholder to display results from our Machine Learning model as well.</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20" name="Google Shape;120;p21"/>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is interested in learning about the role in campaign finance in influencing New York City’s mayoral election results.  They can see the impact of contributions and expenditures on a candidate’s performance, and whether the impact is not negligible.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