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help.tableau.com/current/api/js_api/en-us/JavaScriptAPI/js_api.htm" TargetMode="External"/><Relationship Id="rId4" Type="http://schemas.openxmlformats.org/officeDocument/2006/relationships/hyperlink" Target="https://public.tableau.com/app/profile/pooja.srivastava3629/viz/Elections_16312857232880/Story1?publish=y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NYC Election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Abir Hossain</a:t>
            </a:r>
            <a:endParaRPr/>
          </a:p>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Jose Pascual</a:t>
            </a:r>
            <a:endParaRPr/>
          </a:p>
          <a:p>
            <a:pPr indent="0" lvl="0" marL="0" rtl="0" algn="l">
              <a:spcBef>
                <a:spcPts val="0"/>
              </a:spcBef>
              <a:spcAft>
                <a:spcPts val="0"/>
              </a:spcAft>
              <a:buNone/>
            </a:pPr>
            <a:r>
              <a:rPr lang="en"/>
              <a:t>Pooja Srivastava</a:t>
            </a:r>
            <a:endParaRPr/>
          </a:p>
          <a:p>
            <a:pPr indent="0" lvl="0" marL="0" rtl="0" algn="l">
              <a:spcBef>
                <a:spcPts val="0"/>
              </a:spcBef>
              <a:spcAft>
                <a:spcPts val="0"/>
              </a:spcAft>
              <a:buNone/>
            </a:pPr>
            <a:r>
              <a:rPr lang="en"/>
              <a:t>Riley Corpac</a:t>
            </a:r>
            <a:endParaRPr/>
          </a:p>
          <a:p>
            <a:pPr indent="0" lvl="0" marL="0" rtl="0" algn="l">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1</a:t>
            </a:r>
            <a:endParaRPr/>
          </a:p>
        </p:txBody>
      </p:sp>
      <p:sp>
        <p:nvSpPr>
          <p:cNvPr id="127" name="Google Shape;127;p2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first source to filter is by election year.  For now, the default year is set to 2017.</a:t>
            </a:r>
            <a:endParaRPr sz="1500"/>
          </a:p>
          <a:p>
            <a:pPr indent="-323850" lvl="0" marL="457200" rtl="0" algn="l">
              <a:spcBef>
                <a:spcPts val="0"/>
              </a:spcBef>
              <a:spcAft>
                <a:spcPts val="0"/>
              </a:spcAft>
              <a:buSzPts val="1500"/>
              <a:buChar char="●"/>
            </a:pPr>
            <a:r>
              <a:rPr lang="en" sz="1500"/>
              <a:t>There is a Candidate Name multiple-selection dropdown filter in place to see the joint data of candidates.  Only relevant values will be shown.</a:t>
            </a:r>
            <a:endParaRPr sz="1500"/>
          </a:p>
          <a:p>
            <a:pPr indent="-323850" lvl="0" marL="457200" rtl="0" algn="l">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indent="-323850" lvl="0" marL="457200" rtl="0" algn="l">
              <a:spcBef>
                <a:spcPts val="0"/>
              </a:spcBef>
              <a:spcAft>
                <a:spcPts val="0"/>
              </a:spcAft>
              <a:buSzPts val="1500"/>
              <a:buChar char="●"/>
            </a:pPr>
            <a:r>
              <a:rPr lang="en" sz="1500"/>
              <a:t>The map is color coded to better identify which zip codes had higher contributions.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2</a:t>
            </a:r>
            <a:endParaRPr/>
          </a:p>
        </p:txBody>
      </p:sp>
      <p:sp>
        <p:nvSpPr>
          <p:cNvPr id="133" name="Google Shape;133;p2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dashboard shows the top four candidates who qualified by percentage of contributions received.  Highlight Hover action has been created on this page to enhance visual effects.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descr="Background pointer shape in timeline graphic" id="143" name="Google Shape;143;p25"/>
          <p:cNvSpPr/>
          <p:nvPr/>
        </p:nvSpPr>
        <p:spPr>
          <a:xfrm>
            <a:off x="340934" y="2199000"/>
            <a:ext cx="1872300" cy="745500"/>
          </a:xfrm>
          <a:prstGeom prst="homePlate">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2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09.05.XX</a:t>
            </a:r>
            <a:endParaRPr b="1" sz="1600">
              <a:solidFill>
                <a:schemeClr val="lt1"/>
              </a:solidFill>
            </a:endParaRPr>
          </a:p>
        </p:txBody>
      </p:sp>
      <p:grpSp>
        <p:nvGrpSpPr>
          <p:cNvPr id="145" name="Google Shape;145;p25"/>
          <p:cNvGrpSpPr/>
          <p:nvPr/>
        </p:nvGrpSpPr>
        <p:grpSpPr>
          <a:xfrm>
            <a:off x="969270" y="1610215"/>
            <a:ext cx="198900" cy="593656"/>
            <a:chOff x="777447" y="1610215"/>
            <a:chExt cx="198900" cy="593656"/>
          </a:xfrm>
        </p:grpSpPr>
        <p:cxnSp>
          <p:nvCxnSpPr>
            <p:cNvPr id="146" name="Google Shape;146;p2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7" name="Google Shape;147;p25"/>
            <p:cNvSpPr/>
            <p:nvPr/>
          </p:nvSpPr>
          <p:spPr>
            <a:xfrm>
              <a:off x="777447"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5"/>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This page reserved for graphs</a:t>
            </a:r>
            <a:endParaRPr sz="1600"/>
          </a:p>
        </p:txBody>
      </p:sp>
      <p:sp>
        <p:nvSpPr>
          <p:cNvPr descr="Background pointer shape in timeline graphic" id="149" name="Google Shape;149;p25"/>
          <p:cNvSpPr/>
          <p:nvPr/>
        </p:nvSpPr>
        <p:spPr>
          <a:xfrm>
            <a:off x="1817054"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0" name="Google Shape;150;p2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09.17.XX</a:t>
            </a:r>
            <a:endParaRPr b="1" sz="1600">
              <a:solidFill>
                <a:schemeClr val="lt1"/>
              </a:solidFill>
            </a:endParaRPr>
          </a:p>
        </p:txBody>
      </p:sp>
      <p:grpSp>
        <p:nvGrpSpPr>
          <p:cNvPr id="151" name="Google Shape;151;p25"/>
          <p:cNvGrpSpPr/>
          <p:nvPr/>
        </p:nvGrpSpPr>
        <p:grpSpPr>
          <a:xfrm>
            <a:off x="2684632" y="2938958"/>
            <a:ext cx="198900" cy="593656"/>
            <a:chOff x="2223534" y="2938958"/>
            <a:chExt cx="198900" cy="593656"/>
          </a:xfrm>
        </p:grpSpPr>
        <p:cxnSp>
          <p:nvCxnSpPr>
            <p:cNvPr id="152" name="Google Shape;152;p2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3" name="Google Shape;153;p25"/>
            <p:cNvSpPr/>
            <p:nvPr/>
          </p:nvSpPr>
          <p:spPr>
            <a:xfrm flipH="1" rot="10800000">
              <a:off x="2223534" y="3333714"/>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5"/>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55" name="Google Shape;155;p25"/>
          <p:cNvSpPr/>
          <p:nvPr/>
        </p:nvSpPr>
        <p:spPr>
          <a:xfrm>
            <a:off x="347197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6" name="Google Shape;156;p2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10.13.XX</a:t>
            </a:r>
            <a:endParaRPr b="1" sz="1600">
              <a:solidFill>
                <a:schemeClr val="lt1"/>
              </a:solidFill>
            </a:endParaRPr>
          </a:p>
        </p:txBody>
      </p:sp>
      <p:grpSp>
        <p:nvGrpSpPr>
          <p:cNvPr id="157" name="Google Shape;157;p25"/>
          <p:cNvGrpSpPr/>
          <p:nvPr/>
        </p:nvGrpSpPr>
        <p:grpSpPr>
          <a:xfrm>
            <a:off x="4319545" y="1610215"/>
            <a:ext cx="198900" cy="593656"/>
            <a:chOff x="3918084" y="1610215"/>
            <a:chExt cx="198900" cy="593656"/>
          </a:xfrm>
        </p:grpSpPr>
        <p:cxnSp>
          <p:nvCxnSpPr>
            <p:cNvPr id="158" name="Google Shape;158;p2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9" name="Google Shape;159;p25"/>
            <p:cNvSpPr/>
            <p:nvPr/>
          </p:nvSpPr>
          <p:spPr>
            <a:xfrm>
              <a:off x="3918084"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5"/>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61" name="Google Shape;161;p25"/>
          <p:cNvSpPr/>
          <p:nvPr/>
        </p:nvSpPr>
        <p:spPr>
          <a:xfrm>
            <a:off x="512689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2" name="Google Shape;162;p2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10.20.XX</a:t>
            </a:r>
            <a:endParaRPr b="1" sz="1600">
              <a:solidFill>
                <a:schemeClr val="lt1"/>
              </a:solidFill>
            </a:endParaRPr>
          </a:p>
        </p:txBody>
      </p:sp>
      <p:grpSp>
        <p:nvGrpSpPr>
          <p:cNvPr id="163" name="Google Shape;163;p25"/>
          <p:cNvGrpSpPr/>
          <p:nvPr/>
        </p:nvGrpSpPr>
        <p:grpSpPr>
          <a:xfrm>
            <a:off x="5973070" y="2938958"/>
            <a:ext cx="198900" cy="593656"/>
            <a:chOff x="5958946" y="2938958"/>
            <a:chExt cx="198900" cy="593656"/>
          </a:xfrm>
        </p:grpSpPr>
        <p:cxnSp>
          <p:nvCxnSpPr>
            <p:cNvPr id="164" name="Google Shape;164;p2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5" name="Google Shape;165;p25"/>
            <p:cNvSpPr/>
            <p:nvPr/>
          </p:nvSpPr>
          <p:spPr>
            <a:xfrm flipH="1" rot="10800000">
              <a:off x="5958946" y="3333714"/>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5"/>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67" name="Google Shape;167;p25"/>
          <p:cNvSpPr/>
          <p:nvPr/>
        </p:nvSpPr>
        <p:spPr>
          <a:xfrm>
            <a:off x="678181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8" name="Google Shape;168;p2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11.01.XX</a:t>
            </a:r>
            <a:endParaRPr b="1" sz="1600">
              <a:solidFill>
                <a:schemeClr val="lt1"/>
              </a:solidFill>
            </a:endParaRPr>
          </a:p>
        </p:txBody>
      </p:sp>
      <p:grpSp>
        <p:nvGrpSpPr>
          <p:cNvPr id="169" name="Google Shape;169;p25"/>
          <p:cNvGrpSpPr/>
          <p:nvPr/>
        </p:nvGrpSpPr>
        <p:grpSpPr>
          <a:xfrm>
            <a:off x="7669807" y="1610215"/>
            <a:ext cx="198900" cy="593656"/>
            <a:chOff x="3918084" y="1610215"/>
            <a:chExt cx="198900" cy="593656"/>
          </a:xfrm>
        </p:grpSpPr>
        <p:cxnSp>
          <p:nvCxnSpPr>
            <p:cNvPr id="170" name="Google Shape;170;p2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1" name="Google Shape;171;p25"/>
            <p:cNvSpPr/>
            <p:nvPr/>
          </p:nvSpPr>
          <p:spPr>
            <a:xfrm>
              <a:off x="3918084"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5"/>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for data summary</a:t>
            </a:r>
            <a:endParaRPr/>
          </a:p>
        </p:txBody>
      </p:sp>
      <p:sp>
        <p:nvSpPr>
          <p:cNvPr id="178" name="Google Shape;178;p2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Assignment 1</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0"/>
              </a:spcBef>
              <a:spcAft>
                <a:spcPts val="0"/>
              </a:spcAft>
              <a:buNone/>
            </a:pPr>
            <a:r>
              <a:rPr lang="en" sz="1600"/>
              <a:t>Consectetur adipiscing elit, sed do eiusmod tempor</a:t>
            </a:r>
            <a:endParaRPr sz="1600"/>
          </a:p>
          <a:p>
            <a:pPr indent="0" lvl="0" marL="0" rtl="0" algn="l">
              <a:spcBef>
                <a:spcPts val="1600"/>
              </a:spcBef>
              <a:spcAft>
                <a:spcPts val="0"/>
              </a:spcAft>
              <a:buNone/>
            </a:pPr>
            <a:r>
              <a:rPr b="1" lang="en" sz="2100">
                <a:solidFill>
                  <a:schemeClr val="accent3"/>
                </a:solidFill>
              </a:rPr>
              <a:t>Assignment 2</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1600"/>
              </a:spcBef>
              <a:spcAft>
                <a:spcPts val="0"/>
              </a:spcAft>
              <a:buNone/>
            </a:pPr>
            <a:r>
              <a:rPr b="1" lang="en" sz="2100">
                <a:solidFill>
                  <a:schemeClr val="accent3"/>
                </a:solidFill>
              </a:rPr>
              <a:t>Assignment 3</a:t>
            </a:r>
            <a:endParaRPr b="1" sz="2100">
              <a:solidFill>
                <a:schemeClr val="accent3"/>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Summary</a:t>
            </a:r>
            <a:endParaRPr>
              <a:solidFill>
                <a:schemeClr val="accent3"/>
              </a:solidFill>
            </a:endParaRPr>
          </a:p>
        </p:txBody>
      </p:sp>
      <p:sp>
        <p:nvSpPr>
          <p:cNvPr id="184" name="Google Shape;184;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There exists/does not exist a relationship...</a:t>
            </a:r>
            <a:endParaRPr/>
          </a:p>
          <a:p>
            <a:pPr indent="-342900" lvl="0" marL="457200" rtl="0" algn="l">
              <a:spcBef>
                <a:spcPts val="1600"/>
              </a:spcBef>
              <a:spcAft>
                <a:spcPts val="0"/>
              </a:spcAft>
              <a:buSzPts val="1800"/>
              <a:buAutoNum type="arabicPeriod"/>
            </a:pPr>
            <a:r>
              <a:rPr lang="en"/>
              <a:t>Occupations and industries associated with winning candidates include…</a:t>
            </a:r>
            <a:r>
              <a:rPr lang="en"/>
              <a:t>,</a:t>
            </a:r>
            <a:endParaRPr/>
          </a:p>
          <a:p>
            <a:pPr indent="-342900" lvl="0" marL="457200" rtl="0" algn="l">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Python3 (Pandas, </a:t>
            </a:r>
            <a:r>
              <a:rPr lang="en" sz="1500"/>
              <a:t>TensorFlow, </a:t>
            </a:r>
            <a:r>
              <a:rPr lang="en" sz="1500"/>
              <a:t>Plotly) </a:t>
            </a:r>
            <a:r>
              <a:rPr lang="en" sz="1500"/>
              <a:t>Amazon RDS, JavaScript, PostgreSQL, Tableau</a:t>
            </a:r>
            <a:endParaRPr sz="1500"/>
          </a:p>
          <a:p>
            <a:pPr indent="0" lvl="0" marL="0" rtl="0" algn="l">
              <a:spcBef>
                <a:spcPts val="1600"/>
              </a:spcBef>
              <a:spcAft>
                <a:spcPts val="0"/>
              </a:spcAft>
              <a:buNone/>
            </a:pPr>
            <a:r>
              <a:rPr b="1" lang="en"/>
              <a:t>Data Source</a:t>
            </a:r>
            <a:r>
              <a:rPr b="1" lang="en"/>
              <a:t>:</a:t>
            </a:r>
            <a:endParaRPr b="1"/>
          </a:p>
          <a:p>
            <a:pPr indent="0" lvl="0" marL="0" rtl="0" algn="l">
              <a:spcBef>
                <a:spcPts val="0"/>
              </a:spcBef>
              <a:spcAft>
                <a:spcPts val="1600"/>
              </a:spcAft>
              <a:buNone/>
            </a:pPr>
            <a:r>
              <a:rPr lang="en" sz="1500"/>
              <a:t>https://www.nyccfb.info/follow-the-money/cunymap-2021</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85" name="Google Shape;85;p15"/>
          <p:cNvSpPr txBox="1"/>
          <p:nvPr>
            <p:ph idx="1" type="body"/>
          </p:nvPr>
        </p:nvSpPr>
        <p:spPr>
          <a:xfrm>
            <a:off x="2400300" y="1211350"/>
            <a:ext cx="6321600" cy="339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determine winners in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the 2021 New York City mayoral election.</a:t>
            </a:r>
            <a:endParaRPr sz="1600"/>
          </a:p>
          <a:p>
            <a:pPr indent="-330200" lvl="0" marL="457200" rtl="0" algn="l">
              <a:spcBef>
                <a:spcPts val="1200"/>
              </a:spcBef>
              <a:spcAft>
                <a:spcPts val="1200"/>
              </a:spcAft>
              <a:buSzPts val="1600"/>
              <a:buChar char="●"/>
            </a:pPr>
            <a:r>
              <a:rPr lang="en" sz="1600"/>
              <a:t>We will determine whether there exists a relationship between the </a:t>
            </a:r>
            <a:r>
              <a:rPr lang="en" sz="1600"/>
              <a:t>quantity of campaign finance donations and electoral results</a:t>
            </a:r>
            <a:r>
              <a:rPr lang="en" sz="1600"/>
              <a:t>, and whether a donation sum from a particular occupation or industry is likewise related.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91" name="Google Shape;91;p16"/>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Performing ETL (Extract, Transform, Load) on our chosen .csv source files via PySpark.</a:t>
            </a:r>
            <a:endParaRPr sz="1500"/>
          </a:p>
          <a:p>
            <a:pPr indent="-323850" lvl="0" marL="457200" rtl="0" algn="l">
              <a:spcBef>
                <a:spcPts val="0"/>
              </a:spcBef>
              <a:spcAft>
                <a:spcPts val="0"/>
              </a:spcAft>
              <a:buSzPts val="1500"/>
              <a:buChar char="●"/>
            </a:pPr>
            <a:r>
              <a:rPr lang="en" sz="1500"/>
              <a:t>Storing the data in AWS via PySpark and then transforming it within an SQL session.</a:t>
            </a:r>
            <a:endParaRPr sz="1500"/>
          </a:p>
          <a:p>
            <a:pPr indent="-323850" lvl="0" marL="457200" rtl="0" algn="l">
              <a:spcBef>
                <a:spcPts val="0"/>
              </a:spcBef>
              <a:spcAft>
                <a:spcPts val="0"/>
              </a:spcAft>
              <a:buSzPts val="1500"/>
              <a:buChar char="●"/>
            </a:pPr>
            <a:r>
              <a:rPr lang="en" sz="1500"/>
              <a:t>Creating a supervised machine learning model in Jupyter Notebook with the transformed data to predict the results of the NYC mayoral elections.</a:t>
            </a:r>
            <a:endParaRPr sz="1500"/>
          </a:p>
          <a:p>
            <a:pPr indent="-330200" lvl="0" marL="457200" rtl="0" algn="l">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 Section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435625" y="575950"/>
            <a:ext cx="628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How we plan on using the JavaScript API:</a:t>
            </a:r>
            <a:endParaRPr sz="1200"/>
          </a:p>
          <a:p>
            <a:pPr indent="0" lvl="0" marL="0" rtl="0" algn="l">
              <a:lnSpc>
                <a:spcPct val="100000"/>
              </a:lnSpc>
              <a:spcBef>
                <a:spcPts val="1200"/>
              </a:spcBef>
              <a:spcAft>
                <a:spcPts val="0"/>
              </a:spcAft>
              <a:buNone/>
            </a:pPr>
            <a:r>
              <a:rPr lang="en" sz="1200" u="sng">
                <a:solidFill>
                  <a:schemeClr val="hlink"/>
                </a:solidFill>
                <a:hlinkClick r:id="rId3"/>
              </a:rPr>
              <a:t>https://help.tableau.com/current/api/js_api/en-us/JavaScriptAPI/js_api.htm</a:t>
            </a:r>
            <a:endParaRPr sz="1200"/>
          </a:p>
          <a:p>
            <a:pPr indent="0" lvl="0" marL="0" rtl="0" algn="l">
              <a:lnSpc>
                <a:spcPct val="100000"/>
              </a:lnSpc>
              <a:spcBef>
                <a:spcPts val="1200"/>
              </a:spcBef>
              <a:spcAft>
                <a:spcPts val="0"/>
              </a:spcAft>
              <a:buNone/>
            </a:pPr>
            <a:r>
              <a:rPr lang="en" sz="1200"/>
              <a:t>Our Tableau Dashboard:</a:t>
            </a:r>
            <a:endParaRPr sz="1200"/>
          </a:p>
          <a:p>
            <a:pPr indent="0" lvl="0" marL="0" rtl="0" algn="l">
              <a:lnSpc>
                <a:spcPct val="100000"/>
              </a:lnSpc>
              <a:spcBef>
                <a:spcPts val="1200"/>
              </a:spcBef>
              <a:spcAft>
                <a:spcPts val="1200"/>
              </a:spcAft>
              <a:buNone/>
            </a:pPr>
            <a:r>
              <a:rPr lang="en" sz="1200" u="sng">
                <a:solidFill>
                  <a:schemeClr val="hlink"/>
                </a:solidFill>
                <a:hlinkClick r:id="rId4"/>
              </a:rPr>
              <a:t>https://public.tableau.com/app/profile/pooja.srivastava3629/viz/Elections_16312857232880/Story1?publish=yes</a:t>
            </a:r>
            <a:endParaRPr sz="1200"/>
          </a:p>
        </p:txBody>
      </p:sp>
      <p:sp>
        <p:nvSpPr>
          <p:cNvPr id="103" name="Google Shape;103;p18"/>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are going to use Tableau for our dashboard and story line, build a webpage with JavaScript API for Tableau to then link it to our Tableau visualizations, and then clean it up.  That page will have a placeholder to display results from our Machine Learning model as well.</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09" name="Google Shape;109;p19"/>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is interested in learning about the role in campaign finance in influencing New York City’s mayoral election results.  They can see the impact of contributions and expenditures on a candidate’s performance, and whether the impact is not negligible.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15" name="Google Shape;115;p20"/>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Past that, we will include committee contributions, expenditure data, as well as total votes received by the top two candidates in order to get a full picture.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21" name="Google Shape;121;p21"/>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Beyond that, we will include committee contributions, expenditure data, as well as total votes received by the top two candidates to derive a full picture.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