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258" r:id="rId5"/>
    <p:sldId id="257" r:id="rId6"/>
    <p:sldId id="264" r:id="rId7"/>
    <p:sldId id="265" r:id="rId8"/>
    <p:sldId id="266" r:id="rId9"/>
    <p:sldId id="267" r:id="rId10"/>
    <p:sldId id="270" r:id="rId11"/>
    <p:sldId id="271" r:id="rId12"/>
    <p:sldId id="276" r:id="rId13"/>
    <p:sldId id="272" r:id="rId14"/>
    <p:sldId id="278" r:id="rId15"/>
    <p:sldId id="268" r:id="rId16"/>
    <p:sldId id="269" r:id="rId17"/>
    <p:sldId id="263" r:id="rId18"/>
    <p:sldId id="273" r:id="rId19"/>
    <p:sldId id="274" r:id="rId20"/>
    <p:sldId id="275" r:id="rId21"/>
    <p:sldId id="277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0F8222-69D8-4A85-ACC4-100B941DB8B6}" v="3" dt="2021-12-12T23:30:00.393"/>
    <p1510:client id="{2B185382-B2ED-6B42-A7EC-E8D421D70AE9}" v="803" dt="2021-12-07T16:37:25.241"/>
    <p1510:client id="{2D8A440A-BFC1-41D9-8E3B-801B9F141624}" v="4" dt="2021-12-12T23:29:55.778"/>
    <p1510:client id="{3524D3A2-EE91-4816-B04F-9873C68C66F1}" v="19" dt="2021-12-12T22:34:16.193"/>
    <p1510:client id="{77335E29-8450-463E-95DD-D845BBAF1898}" v="85" dt="2021-12-13T15:45:45.938"/>
    <p1510:client id="{8926F1BF-9FBD-40F0-A259-97008C760F53}" v="55" dt="2021-12-12T20:50:21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7"/>
  </p:normalViewPr>
  <p:slideViewPr>
    <p:cSldViewPr snapToGrid="0">
      <p:cViewPr varScale="1">
        <p:scale>
          <a:sx n="120" d="100"/>
          <a:sy n="120" d="100"/>
        </p:scale>
        <p:origin x="200" y="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84324-F9B2-AD44-A9F5-E19E72B9EEC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109A8-8566-C94E-BA36-7FB2F5734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02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Beginning of semester received RFP to design an open-source data historian</a:t>
            </a:r>
          </a:p>
          <a:p>
            <a:r>
              <a:rPr lang="en-US"/>
              <a:t>SOW – an outline to define the scope of the project and generalized trimline</a:t>
            </a:r>
          </a:p>
          <a:p>
            <a:r>
              <a:rPr lang="en-US"/>
              <a:t>PoC – Expected deliverable functioning open-source data historian Compatible with OPTO Hardware</a:t>
            </a:r>
          </a:p>
          <a:p>
            <a:r>
              <a:rPr lang="en-US"/>
              <a:t>RFP Checklist – We completed most requirements, and any unapproved exemptions are to be completed in the spring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09A8-8566-C94E-BA36-7FB2F57340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49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 roadblocks but what we learned and how we came up with an effective design. A design is effective when the client accepts it. Focus on the value of your team. What the team focus was.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109A8-8566-C94E-BA36-7FB2F57340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2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39B8-959B-9F40-A9B4-335D47313F70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2560-1547-9E46-9222-AB130F27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9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39B8-959B-9F40-A9B4-335D47313F70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2560-1547-9E46-9222-AB130F27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5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39B8-959B-9F40-A9B4-335D47313F70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2560-1547-9E46-9222-AB130F27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8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39B8-959B-9F40-A9B4-335D47313F70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2560-1547-9E46-9222-AB130F27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4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39B8-959B-9F40-A9B4-335D47313F70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2560-1547-9E46-9222-AB130F27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1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39B8-959B-9F40-A9B4-335D47313F70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2560-1547-9E46-9222-AB130F27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0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39B8-959B-9F40-A9B4-335D47313F70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2560-1547-9E46-9222-AB130F27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4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39B8-959B-9F40-A9B4-335D47313F70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2560-1547-9E46-9222-AB130F27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39B8-959B-9F40-A9B4-335D47313F70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2560-1547-9E46-9222-AB130F27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7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39B8-959B-9F40-A9B4-335D47313F70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2560-1547-9E46-9222-AB130F27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8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39B8-959B-9F40-A9B4-335D47313F70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2560-1547-9E46-9222-AB130F27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8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539B8-959B-9F40-A9B4-335D47313F70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E2560-1547-9E46-9222-AB130F27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9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accent2">
              <a:lumMod val="40000"/>
              <a:lumOff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accent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609" y="647122"/>
            <a:ext cx="8148782" cy="1102519"/>
          </a:xfrm>
        </p:spPr>
        <p:txBody>
          <a:bodyPr>
            <a:normAutofit fontScale="90000"/>
          </a:bodyPr>
          <a:lstStyle/>
          <a:p>
            <a:r>
              <a:rPr lang="en-US"/>
              <a:t>CSIS 485 Cyber Security Capstone 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609" y="1817834"/>
            <a:ext cx="8148782" cy="2678544"/>
          </a:xfrm>
        </p:spPr>
        <p:txBody>
          <a:bodyPr>
            <a:normAutofit/>
          </a:bodyPr>
          <a:lstStyle/>
          <a:p>
            <a:r>
              <a:rPr lang="en-US" sz="2800"/>
              <a:t>Phase Two Focused Data Historian Delivery</a:t>
            </a:r>
          </a:p>
          <a:p>
            <a:endParaRPr lang="en-US" sz="1400"/>
          </a:p>
          <a:p>
            <a:r>
              <a:rPr lang="en-US" sz="1600"/>
              <a:t>Team One</a:t>
            </a:r>
          </a:p>
          <a:p>
            <a:r>
              <a:rPr lang="en-US" sz="1600"/>
              <a:t>-</a:t>
            </a:r>
          </a:p>
          <a:p>
            <a:r>
              <a:rPr lang="en-US" sz="1600"/>
              <a:t>Julia Wilkins</a:t>
            </a:r>
          </a:p>
          <a:p>
            <a:r>
              <a:rPr lang="en-US" sz="1600"/>
              <a:t>Kayla Echols</a:t>
            </a:r>
          </a:p>
          <a:p>
            <a:r>
              <a:rPr lang="en-US" sz="1600"/>
              <a:t>Brett Wolff</a:t>
            </a:r>
          </a:p>
          <a:p>
            <a:r>
              <a:rPr lang="en-US" sz="1600"/>
              <a:t>Riley Dorough</a:t>
            </a:r>
          </a:p>
        </p:txBody>
      </p:sp>
    </p:spTree>
    <p:extLst>
      <p:ext uri="{BB962C8B-B14F-4D97-AF65-F5344CB8AC3E}">
        <p14:creationId xmlns:p14="http://schemas.microsoft.com/office/powerpoint/2010/main" val="4232403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1" cy="563418"/>
          </a:xfrm>
        </p:spPr>
        <p:txBody>
          <a:bodyPr anchor="t">
            <a:noAutofit/>
          </a:bodyPr>
          <a:lstStyle/>
          <a:p>
            <a:r>
              <a:rPr lang="en-US" sz="3600"/>
              <a:t>Grafana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3738"/>
            <a:ext cx="9144000" cy="45097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/>
              <a:t>                              . 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697B2DA-8DD7-485F-AA9D-2C7AA719C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977" y="655205"/>
            <a:ext cx="6050438" cy="228398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D5566ED-B990-4355-8075-ACA2BB680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977" y="2939192"/>
            <a:ext cx="6058097" cy="211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72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1" cy="633735"/>
          </a:xfrm>
        </p:spPr>
        <p:txBody>
          <a:bodyPr anchor="t">
            <a:noAutofit/>
          </a:bodyPr>
          <a:lstStyle/>
          <a:p>
            <a:r>
              <a:rPr lang="en-US" sz="3600"/>
              <a:t>Human Machine Interface (HMI)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3738"/>
            <a:ext cx="9144000" cy="45097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>
                <a:ea typeface="Cambria"/>
              </a:rPr>
              <a:t>                     .</a:t>
            </a:r>
          </a:p>
          <a:p>
            <a:endParaRPr lang="en-US" sz="2800"/>
          </a:p>
        </p:txBody>
      </p:sp>
      <p:pic>
        <p:nvPicPr>
          <p:cNvPr id="4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04EB67A0-BC0D-4053-9EC3-8627E6D30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86" y="690173"/>
            <a:ext cx="7618828" cy="439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16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1" cy="563418"/>
          </a:xfrm>
        </p:spPr>
        <p:txBody>
          <a:bodyPr anchor="t">
            <a:noAutofit/>
          </a:bodyPr>
          <a:lstStyle/>
          <a:p>
            <a:pPr algn="r"/>
            <a:r>
              <a:rPr lang="en-US" sz="3600"/>
              <a:t>Security &amp; Testing Cycles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3738"/>
            <a:ext cx="9144000" cy="45097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CVES</a:t>
            </a:r>
          </a:p>
          <a:p>
            <a:pPr lvl="1"/>
            <a:r>
              <a:rPr lang="en-US" sz="2400">
                <a:solidFill>
                  <a:srgbClr val="FFFFFF"/>
                </a:solidFill>
                <a:ea typeface="Cambria"/>
              </a:rPr>
              <a:t>CVE's were prioritized as they would be the most likely to be exploited. </a:t>
            </a:r>
          </a:p>
          <a:p>
            <a:pPr lvl="1"/>
            <a:r>
              <a:rPr lang="en-US" sz="2400">
                <a:solidFill>
                  <a:srgbClr val="FFFFFF"/>
                </a:solidFill>
                <a:ea typeface="Cambria"/>
              </a:rPr>
              <a:t>Five CVE’s were chosen to prioritized, based on severity</a:t>
            </a:r>
            <a:endParaRPr lang="en-US" sz="2400">
              <a:ea typeface="Cambria"/>
            </a:endParaRPr>
          </a:p>
          <a:p>
            <a:r>
              <a:rPr lang="en-US" sz="2800"/>
              <a:t>Code Reviews</a:t>
            </a:r>
          </a:p>
          <a:p>
            <a:pPr lvl="1"/>
            <a:r>
              <a:rPr lang="en-US" sz="2400">
                <a:ea typeface="Cambria"/>
              </a:rPr>
              <a:t>Not performed due to the open-source style of code used</a:t>
            </a:r>
          </a:p>
          <a:p>
            <a:r>
              <a:rPr lang="en-US" sz="2800"/>
              <a:t>Network Security Measures</a:t>
            </a:r>
          </a:p>
          <a:p>
            <a:pPr lvl="1"/>
            <a:r>
              <a:rPr lang="en-US" sz="2400">
                <a:ea typeface="Cambria"/>
              </a:rPr>
              <a:t>Network Security Measures are planned however were not tested. </a:t>
            </a:r>
          </a:p>
          <a:p>
            <a:pPr lvl="1"/>
            <a:r>
              <a:rPr lang="en-US" sz="2400">
                <a:ea typeface="Cambria"/>
              </a:rPr>
              <a:t>Plans focused on preventing MITM attacks</a:t>
            </a:r>
          </a:p>
        </p:txBody>
      </p:sp>
    </p:spTree>
    <p:extLst>
      <p:ext uri="{BB962C8B-B14F-4D97-AF65-F5344CB8AC3E}">
        <p14:creationId xmlns:p14="http://schemas.microsoft.com/office/powerpoint/2010/main" val="2571939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1" cy="563418"/>
          </a:xfrm>
        </p:spPr>
        <p:txBody>
          <a:bodyPr anchor="t">
            <a:noAutofit/>
          </a:bodyPr>
          <a:lstStyle/>
          <a:p>
            <a:pPr algn="r"/>
            <a:r>
              <a:rPr lang="en-US" sz="3600"/>
              <a:t>Lessons Learned &amp;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3738"/>
            <a:ext cx="9144000" cy="45097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SCADA Framework</a:t>
            </a:r>
            <a:endParaRPr lang="en-US"/>
          </a:p>
          <a:p>
            <a:pPr lvl="1"/>
            <a:r>
              <a:rPr lang="en-US" sz="2400">
                <a:solidFill>
                  <a:srgbClr val="FFFFFF"/>
                </a:solidFill>
                <a:ea typeface="Cambria"/>
              </a:rPr>
              <a:t>Data Acquisition</a:t>
            </a:r>
            <a:endParaRPr lang="en-US" sz="2400">
              <a:solidFill>
                <a:srgbClr val="BCBDBF"/>
              </a:solidFill>
              <a:ea typeface="Cambria"/>
            </a:endParaRPr>
          </a:p>
          <a:p>
            <a:pPr lvl="1"/>
            <a:r>
              <a:rPr lang="en-US" sz="2400">
                <a:solidFill>
                  <a:srgbClr val="FFFFFF"/>
                </a:solidFill>
                <a:ea typeface="Cambria"/>
              </a:rPr>
              <a:t>Data Communication</a:t>
            </a:r>
          </a:p>
          <a:p>
            <a:pPr lvl="1"/>
            <a:r>
              <a:rPr lang="en-US" sz="2400">
                <a:solidFill>
                  <a:srgbClr val="FFFFFF"/>
                </a:solidFill>
                <a:ea typeface="Cambria"/>
              </a:rPr>
              <a:t>Data presentation</a:t>
            </a:r>
            <a:endParaRPr lang="en-US" sz="2400">
              <a:ea typeface="Cambria"/>
            </a:endParaRPr>
          </a:p>
          <a:p>
            <a:pPr lvl="1"/>
            <a:r>
              <a:rPr lang="en-US" sz="2400">
                <a:solidFill>
                  <a:srgbClr val="FFFFFF"/>
                </a:solidFill>
                <a:ea typeface="Cambria"/>
              </a:rPr>
              <a:t>Control</a:t>
            </a:r>
            <a:endParaRPr lang="en-US" sz="2400">
              <a:ea typeface="Cambria"/>
            </a:endParaRPr>
          </a:p>
          <a:p>
            <a:r>
              <a:rPr lang="en-US" sz="2800"/>
              <a:t>Why we made the product the way we did</a:t>
            </a:r>
            <a:endParaRPr lang="en-US"/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27529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3260"/>
            <a:ext cx="9144000" cy="3216979"/>
          </a:xfrm>
        </p:spPr>
        <p:txBody>
          <a:bodyPr>
            <a:normAutofit fontScale="92500" lnSpcReduction="10000"/>
          </a:bodyPr>
          <a:lstStyle/>
          <a:p>
            <a:r>
              <a:rPr lang="en-US" sz="3200"/>
              <a:t>Requirements &amp; Specs</a:t>
            </a:r>
          </a:p>
          <a:p>
            <a:r>
              <a:rPr lang="en-US" sz="3200"/>
              <a:t>Project Scope</a:t>
            </a:r>
          </a:p>
          <a:p>
            <a:r>
              <a:rPr lang="en-US" sz="3200"/>
              <a:t>Project Schedule</a:t>
            </a:r>
          </a:p>
          <a:p>
            <a:r>
              <a:rPr lang="en-US" sz="3200"/>
              <a:t>Product Structure</a:t>
            </a:r>
          </a:p>
          <a:p>
            <a:r>
              <a:rPr lang="en-US" sz="3200"/>
              <a:t>Security &amp; Testing Cycles</a:t>
            </a:r>
          </a:p>
          <a:p>
            <a:r>
              <a:rPr lang="en-US" sz="3200"/>
              <a:t>Lessons Learned &amp; Feedback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B1FC77-B3FA-4B82-9357-4FBA07B60DE7}"/>
              </a:ext>
            </a:extLst>
          </p:cNvPr>
          <p:cNvSpPr txBox="1">
            <a:spLocks/>
          </p:cNvSpPr>
          <p:nvPr/>
        </p:nvSpPr>
        <p:spPr>
          <a:xfrm>
            <a:off x="0" y="4180239"/>
            <a:ext cx="9144000" cy="976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Demo available upon request</a:t>
            </a:r>
          </a:p>
        </p:txBody>
      </p:sp>
    </p:spTree>
    <p:extLst>
      <p:ext uri="{BB962C8B-B14F-4D97-AF65-F5344CB8AC3E}">
        <p14:creationId xmlns:p14="http://schemas.microsoft.com/office/powerpoint/2010/main" val="1325977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7DBA22-FB7D-452C-B530-E3031A607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3999344"/>
            <a:ext cx="8229600" cy="5121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84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337" y="1689083"/>
            <a:ext cx="8241323" cy="2531452"/>
          </a:xfrm>
        </p:spPr>
        <p:txBody>
          <a:bodyPr>
            <a:noAutofit/>
          </a:bodyPr>
          <a:lstStyle/>
          <a:p>
            <a:r>
              <a:rPr lang="en-US" sz="8000">
                <a:solidFill>
                  <a:srgbClr val="00CC00"/>
                </a:solidFill>
                <a:highlight>
                  <a:srgbClr val="000000"/>
                </a:highlight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Secret Slides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929CF1-6F7C-9B41-82BA-655D55CB5058}"/>
              </a:ext>
            </a:extLst>
          </p:cNvPr>
          <p:cNvSpPr txBox="1"/>
          <p:nvPr/>
        </p:nvSpPr>
        <p:spPr>
          <a:xfrm>
            <a:off x="1273660" y="4622943"/>
            <a:ext cx="659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CC00"/>
                </a:solidFill>
              </a:rPr>
              <a:t>01010100 01100101 01100001 01101101 00100000 00110001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7244DA13-C884-4B73-8FB7-0B920E48A75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CC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9644"/>
                    </a14:imgEffect>
                    <a14:imgEffect>
                      <a14:saturation sat="400000"/>
                    </a14:imgEffect>
                    <a14:imgEffect>
                      <a14:brightnessContrast bright="25000" contrast="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04119" y="151225"/>
            <a:ext cx="1938528" cy="193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1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vortex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F0329CF5-B2C0-4D5F-B6D4-18285669B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776" y="61784"/>
            <a:ext cx="3890447" cy="501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30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028908C-F8E1-44EA-BB7F-EAC62B3C7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82" y="0"/>
            <a:ext cx="673863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4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349"/>
            <a:ext cx="8229600" cy="857250"/>
          </a:xfrm>
        </p:spPr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491" y="878501"/>
            <a:ext cx="8802254" cy="4081425"/>
          </a:xfrm>
        </p:spPr>
        <p:txBody>
          <a:bodyPr>
            <a:normAutofit/>
          </a:bodyPr>
          <a:lstStyle/>
          <a:p>
            <a:r>
              <a:rPr lang="en-US" sz="2800"/>
              <a:t>Requirements &amp; Specs</a:t>
            </a:r>
          </a:p>
          <a:p>
            <a:r>
              <a:rPr lang="en-US" sz="2800"/>
              <a:t>Project Scope</a:t>
            </a:r>
          </a:p>
          <a:p>
            <a:r>
              <a:rPr lang="en-US" sz="2800"/>
              <a:t>Project Schedule</a:t>
            </a:r>
          </a:p>
          <a:p>
            <a:r>
              <a:rPr lang="en-US" sz="2800"/>
              <a:t>Product Structure</a:t>
            </a:r>
          </a:p>
          <a:p>
            <a:r>
              <a:rPr lang="en-US" sz="2800"/>
              <a:t>Security &amp; Testing Cycles</a:t>
            </a:r>
          </a:p>
          <a:p>
            <a:r>
              <a:rPr lang="en-US" sz="2800"/>
              <a:t>Lessons Learned &amp; Feedback</a:t>
            </a:r>
          </a:p>
          <a:p>
            <a:r>
              <a:rPr lang="en-US" sz="2800"/>
              <a:t>Conclusion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756FD3-9574-41A9-BFDA-2015D98A5D72}"/>
              </a:ext>
            </a:extLst>
          </p:cNvPr>
          <p:cNvSpPr txBox="1">
            <a:spLocks/>
          </p:cNvSpPr>
          <p:nvPr/>
        </p:nvSpPr>
        <p:spPr>
          <a:xfrm>
            <a:off x="4959927" y="878501"/>
            <a:ext cx="4017817" cy="408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1044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1" cy="563418"/>
          </a:xfrm>
        </p:spPr>
        <p:txBody>
          <a:bodyPr anchor="t">
            <a:noAutofit/>
          </a:bodyPr>
          <a:lstStyle/>
          <a:p>
            <a:pPr algn="r"/>
            <a:r>
              <a:rPr lang="en-US" sz="3600"/>
              <a:t>Requirements &amp; Specs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3738"/>
            <a:ext cx="9144000" cy="4509761"/>
          </a:xfrm>
        </p:spPr>
        <p:txBody>
          <a:bodyPr>
            <a:normAutofit/>
          </a:bodyPr>
          <a:lstStyle/>
          <a:p>
            <a:r>
              <a:rPr lang="en-US" sz="2800"/>
              <a:t>Hybrid Agile/ Waterfall methodology for DevSecOps</a:t>
            </a:r>
          </a:p>
          <a:p>
            <a:r>
              <a:rPr lang="en-US" sz="2800"/>
              <a:t>Request for Proposal (RFP) – Initial Startup</a:t>
            </a:r>
          </a:p>
          <a:p>
            <a:r>
              <a:rPr lang="en-US" sz="2800"/>
              <a:t>Statement of Work (SoW) – Scope/ Boundaries</a:t>
            </a:r>
          </a:p>
          <a:p>
            <a:r>
              <a:rPr lang="en-US" sz="2800"/>
              <a:t>Proof of Concept (PoC) – Product Delivered</a:t>
            </a:r>
          </a:p>
          <a:p>
            <a:r>
              <a:rPr lang="en-US" sz="2800"/>
              <a:t>RFP Checklist Completed</a:t>
            </a:r>
          </a:p>
          <a:p>
            <a:pPr lvl="1"/>
            <a:r>
              <a:rPr lang="en-US" sz="2400"/>
              <a:t>Unapproved exemptions to be completed next semester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2097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1" cy="563418"/>
          </a:xfrm>
        </p:spPr>
        <p:txBody>
          <a:bodyPr anchor="t">
            <a:noAutofit/>
          </a:bodyPr>
          <a:lstStyle/>
          <a:p>
            <a:pPr algn="r"/>
            <a:r>
              <a:rPr lang="en-US" sz="3600"/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3738"/>
            <a:ext cx="9144000" cy="45097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Based on </a:t>
            </a:r>
            <a:r>
              <a:rPr lang="en-US" sz="2800" err="1">
                <a:solidFill>
                  <a:schemeClr val="bg1"/>
                </a:solidFill>
              </a:rPr>
              <a:t>Opto</a:t>
            </a:r>
            <a:r>
              <a:rPr lang="en-US" sz="2800">
                <a:solidFill>
                  <a:schemeClr val="bg1"/>
                </a:solidFill>
              </a:rPr>
              <a:t> Infrastructure </a:t>
            </a:r>
            <a:endParaRPr lang="en-US">
              <a:solidFill>
                <a:schemeClr val="bg1"/>
              </a:solidFill>
              <a:ea typeface="Cambria"/>
            </a:endParaRPr>
          </a:p>
          <a:p>
            <a:r>
              <a:rPr lang="en-US" sz="2800">
                <a:solidFill>
                  <a:srgbClr val="FFFFFF"/>
                </a:solidFill>
              </a:rPr>
              <a:t>Cost - $0 spent </a:t>
            </a:r>
          </a:p>
          <a:p>
            <a:pPr lvl="1"/>
            <a:r>
              <a:rPr lang="en-US" sz="2000">
                <a:solidFill>
                  <a:srgbClr val="FFFFFF"/>
                </a:solidFill>
                <a:ea typeface="Cambria"/>
              </a:rPr>
              <a:t>Asides from Licensing costs and </a:t>
            </a:r>
            <a:r>
              <a:rPr lang="en-US" sz="2000" err="1">
                <a:solidFill>
                  <a:srgbClr val="FFFFFF"/>
                </a:solidFill>
                <a:ea typeface="Cambria"/>
              </a:rPr>
              <a:t>opto</a:t>
            </a:r>
            <a:r>
              <a:rPr lang="en-US" sz="2000">
                <a:solidFill>
                  <a:srgbClr val="FFFFFF"/>
                </a:solidFill>
                <a:ea typeface="Cambria"/>
              </a:rPr>
              <a:t> hardware costs, which could not be estimated. </a:t>
            </a:r>
          </a:p>
          <a:p>
            <a:r>
              <a:rPr lang="en-US" sz="2800">
                <a:solidFill>
                  <a:srgbClr val="FFFFFF"/>
                </a:solidFill>
              </a:rPr>
              <a:t>Software</a:t>
            </a:r>
          </a:p>
          <a:p>
            <a:pPr lvl="1"/>
            <a:r>
              <a:rPr lang="en-US" sz="2400">
                <a:solidFill>
                  <a:srgbClr val="FFFFFF"/>
                </a:solidFill>
                <a:ea typeface="Cambria"/>
              </a:rPr>
              <a:t>Windows 10</a:t>
            </a:r>
          </a:p>
          <a:p>
            <a:pPr lvl="1"/>
            <a:r>
              <a:rPr lang="en-US" sz="2400">
                <a:solidFill>
                  <a:srgbClr val="FFFFFF"/>
                </a:solidFill>
                <a:ea typeface="Cambria"/>
              </a:rPr>
              <a:t>Windows Server 2016</a:t>
            </a:r>
          </a:p>
          <a:p>
            <a:pPr lvl="1"/>
            <a:r>
              <a:rPr lang="en-US" sz="2400">
                <a:solidFill>
                  <a:srgbClr val="FFFFFF"/>
                </a:solidFill>
                <a:ea typeface="Cambria"/>
              </a:rPr>
              <a:t>Ubuntu Desktop 20.04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5230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1" cy="563418"/>
          </a:xfrm>
        </p:spPr>
        <p:txBody>
          <a:bodyPr anchor="t">
            <a:noAutofit/>
          </a:bodyPr>
          <a:lstStyle/>
          <a:p>
            <a:pPr algn="r"/>
            <a:r>
              <a:rPr lang="en-US" sz="3600"/>
              <a:t>Project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204" y="633738"/>
            <a:ext cx="8390239" cy="4383105"/>
          </a:xfrm>
        </p:spPr>
        <p:txBody>
          <a:bodyPr>
            <a:normAutofit/>
          </a:bodyPr>
          <a:lstStyle/>
          <a:p>
            <a:r>
              <a:rPr lang="en-US" sz="2800"/>
              <a:t>August 23, 2021 and November 24, 2021</a:t>
            </a:r>
          </a:p>
          <a:p>
            <a:r>
              <a:rPr lang="en-US" sz="2800"/>
              <a:t>Phase 1</a:t>
            </a:r>
          </a:p>
          <a:p>
            <a:pPr lvl="1"/>
            <a:r>
              <a:rPr lang="en-US" sz="2400"/>
              <a:t>Understanding Scope of Project</a:t>
            </a:r>
          </a:p>
          <a:p>
            <a:r>
              <a:rPr lang="en-US" sz="2800"/>
              <a:t>Phase 2</a:t>
            </a:r>
          </a:p>
          <a:p>
            <a:pPr lvl="1"/>
            <a:r>
              <a:rPr lang="en-US" sz="2400"/>
              <a:t>Building system architecture and achieving data flow</a:t>
            </a:r>
          </a:p>
          <a:p>
            <a:r>
              <a:rPr lang="en-US" sz="2800"/>
              <a:t>Phase 3</a:t>
            </a:r>
          </a:p>
          <a:p>
            <a:pPr lvl="1"/>
            <a:r>
              <a:rPr lang="en-US" sz="2400"/>
              <a:t>Security Testing and building Data Historian </a:t>
            </a:r>
          </a:p>
          <a:p>
            <a:r>
              <a:rPr lang="en-US" sz="2800"/>
              <a:t>Phase 4</a:t>
            </a:r>
          </a:p>
          <a:p>
            <a:pPr lvl="1"/>
            <a:r>
              <a:rPr lang="en-US" sz="2400"/>
              <a:t>Final 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189905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1" cy="563418"/>
          </a:xfrm>
        </p:spPr>
        <p:txBody>
          <a:bodyPr anchor="t">
            <a:noAutofit/>
          </a:bodyPr>
          <a:lstStyle/>
          <a:p>
            <a:pPr algn="r"/>
            <a:r>
              <a:rPr lang="en-US" sz="3600"/>
              <a:t>Product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3738"/>
            <a:ext cx="9144000" cy="4509761"/>
          </a:xfrm>
        </p:spPr>
        <p:txBody>
          <a:bodyPr>
            <a:normAutofit/>
          </a:bodyPr>
          <a:lstStyle/>
          <a:p>
            <a:r>
              <a:rPr lang="en-US" sz="2800"/>
              <a:t>Operates on OPTO22 DataLink &amp; Control Basic</a:t>
            </a:r>
          </a:p>
          <a:p>
            <a:r>
              <a:rPr lang="en-US" sz="2800"/>
              <a:t>HMI on PAC Display Runtime Basic</a:t>
            </a:r>
          </a:p>
          <a:p>
            <a:r>
              <a:rPr lang="en-US" sz="2800"/>
              <a:t>Transfers Data to SQL Server 2012</a:t>
            </a:r>
          </a:p>
          <a:p>
            <a:r>
              <a:rPr lang="en-US" sz="2800"/>
              <a:t>Visualizes data with Grafana</a:t>
            </a:r>
          </a:p>
          <a:p>
            <a:r>
              <a:rPr lang="en-US" sz="2800"/>
              <a:t>Data historian combined systems</a:t>
            </a:r>
          </a:p>
          <a:p>
            <a:pPr lvl="1"/>
            <a:r>
              <a:rPr lang="en-US" sz="2400"/>
              <a:t>SQL Server</a:t>
            </a:r>
          </a:p>
          <a:p>
            <a:pPr lvl="1"/>
            <a:r>
              <a:rPr lang="en-US" sz="2400"/>
              <a:t>Grafana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5794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B0B39D-A71F-4965-8DCA-EF5D9F83F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45" t="4811" b="8795"/>
          <a:stretch/>
        </p:blipFill>
        <p:spPr>
          <a:xfrm>
            <a:off x="171197" y="689"/>
            <a:ext cx="8801605" cy="5142811"/>
          </a:xfrm>
        </p:spPr>
      </p:pic>
    </p:spTree>
    <p:extLst>
      <p:ext uri="{BB962C8B-B14F-4D97-AF65-F5344CB8AC3E}">
        <p14:creationId xmlns:p14="http://schemas.microsoft.com/office/powerpoint/2010/main" val="43506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1" cy="563418"/>
          </a:xfrm>
        </p:spPr>
        <p:txBody>
          <a:bodyPr anchor="t">
            <a:noAutofit/>
          </a:bodyPr>
          <a:lstStyle/>
          <a:p>
            <a:pPr algn="r"/>
            <a:r>
              <a:rPr lang="en-US" sz="3600"/>
              <a:t>Product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633739"/>
            <a:ext cx="8654473" cy="4280006"/>
          </a:xfrm>
        </p:spPr>
        <p:txBody>
          <a:bodyPr>
            <a:normAutofit/>
          </a:bodyPr>
          <a:lstStyle/>
          <a:p>
            <a:r>
              <a:rPr lang="en-US" sz="2800"/>
              <a:t>Database</a:t>
            </a:r>
          </a:p>
          <a:p>
            <a:pPr lvl="1"/>
            <a:r>
              <a:rPr lang="en-US" sz="2400"/>
              <a:t>OPTO Datalink into SQL Server 2012</a:t>
            </a:r>
          </a:p>
          <a:p>
            <a:pPr lvl="1"/>
            <a:r>
              <a:rPr lang="en-US" sz="2400"/>
              <a:t>SQL Server 2012 collects the following datapoints</a:t>
            </a:r>
          </a:p>
          <a:p>
            <a:pPr lvl="2"/>
            <a:r>
              <a:rPr lang="en-US" sz="2000"/>
              <a:t>Date  and Time Stamps</a:t>
            </a:r>
          </a:p>
          <a:p>
            <a:pPr lvl="2"/>
            <a:r>
              <a:rPr lang="en-US" sz="2000"/>
              <a:t>Temperature </a:t>
            </a:r>
          </a:p>
          <a:p>
            <a:pPr lvl="2"/>
            <a:r>
              <a:rPr lang="en-US" sz="2000"/>
              <a:t>Fuel Level</a:t>
            </a:r>
          </a:p>
          <a:p>
            <a:pPr lvl="2"/>
            <a:r>
              <a:rPr lang="en-US" sz="2000"/>
              <a:t>Light Status </a:t>
            </a:r>
          </a:p>
          <a:p>
            <a:pPr lvl="2"/>
            <a:r>
              <a:rPr lang="en-US" sz="2000"/>
              <a:t>Switch Status</a:t>
            </a:r>
          </a:p>
          <a:p>
            <a:pPr marL="914400" lvl="2" indent="0">
              <a:buNone/>
            </a:pPr>
            <a:endParaRPr lang="en-US" sz="2000"/>
          </a:p>
          <a:p>
            <a:pPr lvl="2"/>
            <a:endParaRPr lang="en-US" sz="2000"/>
          </a:p>
          <a:p>
            <a:pPr lvl="2"/>
            <a:endParaRPr lang="en-US" sz="2000"/>
          </a:p>
          <a:p>
            <a:pPr lvl="1"/>
            <a:endParaRPr lang="en-US" sz="2400"/>
          </a:p>
          <a:p>
            <a:pPr lvl="1"/>
            <a:endParaRPr lang="en-US" sz="2400"/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33764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1AFEDF8-6B5C-3B46-9863-3352ACC78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29170"/>
            <a:ext cx="9144000" cy="4485159"/>
          </a:xfrm>
        </p:spPr>
      </p:pic>
    </p:spTree>
    <p:extLst>
      <p:ext uri="{BB962C8B-B14F-4D97-AF65-F5344CB8AC3E}">
        <p14:creationId xmlns:p14="http://schemas.microsoft.com/office/powerpoint/2010/main" val="2445874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iberty">
      <a:dk1>
        <a:srgbClr val="FFFFFF"/>
      </a:dk1>
      <a:lt1>
        <a:sysClr val="window" lastClr="FFFFFF"/>
      </a:lt1>
      <a:dk2>
        <a:srgbClr val="0A193E"/>
      </a:dk2>
      <a:lt2>
        <a:srgbClr val="0A193E"/>
      </a:lt2>
      <a:accent1>
        <a:srgbClr val="8EC1EB"/>
      </a:accent1>
      <a:accent2>
        <a:srgbClr val="BCBDBF"/>
      </a:accent2>
      <a:accent3>
        <a:srgbClr val="3C3E42"/>
      </a:accent3>
      <a:accent4>
        <a:srgbClr val="8A0000"/>
      </a:accent4>
      <a:accent5>
        <a:srgbClr val="CE1126"/>
      </a:accent5>
      <a:accent6>
        <a:srgbClr val="008ED6"/>
      </a:accent6>
      <a:hlink>
        <a:srgbClr val="8EC1EB"/>
      </a:hlink>
      <a:folHlink>
        <a:srgbClr val="BCBDBF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70F7E51012F34988815060EDFC8427" ma:contentTypeVersion="10" ma:contentTypeDescription="Create a new document." ma:contentTypeScope="" ma:versionID="c673754a9100bbdd6ca1d5aa2022c7be">
  <xsd:schema xmlns:xsd="http://www.w3.org/2001/XMLSchema" xmlns:xs="http://www.w3.org/2001/XMLSchema" xmlns:p="http://schemas.microsoft.com/office/2006/metadata/properties" xmlns:ns2="6c609460-4afe-434b-875d-94e92e04cd42" targetNamespace="http://schemas.microsoft.com/office/2006/metadata/properties" ma:root="true" ma:fieldsID="df149d9f5a52371a0917a00c187b3b59" ns2:_="">
    <xsd:import namespace="6c609460-4afe-434b-875d-94e92e04cd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609460-4afe-434b-875d-94e92e04cd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599185-E028-46F1-B114-3AC5145802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D3A55A-B391-4F42-A8EE-5BC7C8195603}">
  <ds:schemaRefs>
    <ds:schemaRef ds:uri="http://www.w3.org/XML/1998/namespace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c609460-4afe-434b-875d-94e92e04cd42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AF0F61B-FE64-47CF-8774-CCED049DF36E}">
  <ds:schemaRefs>
    <ds:schemaRef ds:uri="6c609460-4afe-434b-875d-94e92e04cd4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Microsoft Macintosh PowerPoint</Application>
  <PresentationFormat>On-screen Show (16:9)</PresentationFormat>
  <Paragraphs>101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Cascadia Code Light</vt:lpstr>
      <vt:lpstr>Arial</vt:lpstr>
      <vt:lpstr>Calibri</vt:lpstr>
      <vt:lpstr>Cambria</vt:lpstr>
      <vt:lpstr>Office Theme</vt:lpstr>
      <vt:lpstr>CSIS 485 Cyber Security Capstone One</vt:lpstr>
      <vt:lpstr>Overview</vt:lpstr>
      <vt:lpstr>Requirements &amp; Specs</vt:lpstr>
      <vt:lpstr>Project Scope</vt:lpstr>
      <vt:lpstr>Project Schedule</vt:lpstr>
      <vt:lpstr>Product Structure</vt:lpstr>
      <vt:lpstr>PowerPoint Presentation</vt:lpstr>
      <vt:lpstr>Product Structure</vt:lpstr>
      <vt:lpstr>PowerPoint Presentation</vt:lpstr>
      <vt:lpstr>Grafana </vt:lpstr>
      <vt:lpstr>Human Machine Interface (HMI)</vt:lpstr>
      <vt:lpstr>Security &amp; Testing Cycles</vt:lpstr>
      <vt:lpstr>Lessons Learned &amp; Feedback</vt:lpstr>
      <vt:lpstr>Conclusions</vt:lpstr>
      <vt:lpstr>Questions?</vt:lpstr>
      <vt:lpstr>Secret Slides</vt:lpstr>
      <vt:lpstr>PowerPoint Presentation</vt:lpstr>
      <vt:lpstr>PowerPoint Presentation</vt:lpstr>
    </vt:vector>
  </TitlesOfParts>
  <Company>Liberty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Dugan</dc:creator>
  <cp:lastModifiedBy>Wilkins, Julia A</cp:lastModifiedBy>
  <cp:revision>2</cp:revision>
  <dcterms:created xsi:type="dcterms:W3CDTF">2014-11-10T20:35:24Z</dcterms:created>
  <dcterms:modified xsi:type="dcterms:W3CDTF">2021-12-13T19:07:59Z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0x0101009870F7E51012F34988815060EDFC8427</vt:lpwstr>
  </property>
</Properties>
</file>