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9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279" r:id="rId10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2"/>
      <p:bold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erif Display" panose="020B0604020202020204" charset="0"/>
      <p:regular r:id="rId19"/>
      <p:italic r:id="rId20"/>
    </p:embeddedFont>
    <p:embeddedFont>
      <p:font typeface="Microsoft GothicNeo Light" panose="020B0300000101010101" pitchFamily="34" charset="-127"/>
      <p:regular r:id="rId21"/>
    </p:embeddedFont>
    <p:embeddedFont>
      <p:font typeface="Microsoft YaHei Light" panose="020B0502040204020203" pitchFamily="34" charset="-122"/>
      <p:regular r:id="rId22"/>
    </p:embeddedFont>
    <p:embeddedFont>
      <p:font typeface="Montserrat Light" panose="000004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921"/>
    <a:srgbClr val="7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404" autoAdjust="0"/>
  </p:normalViewPr>
  <p:slideViewPr>
    <p:cSldViewPr snapToGrid="0">
      <p:cViewPr varScale="1">
        <p:scale>
          <a:sx n="138" d="100"/>
          <a:sy n="138" d="100"/>
        </p:scale>
        <p:origin x="1162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8" d="100"/>
          <a:sy n="108" d="100"/>
        </p:scale>
        <p:origin x="3773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5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8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6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48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5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2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2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3">
  <p:cSld name="BLANK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248212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061F-8FE5-4173-9983-47B1C06D4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F5390-F5A7-457E-80D8-A890F8FD6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7C79-33C1-489B-A8CC-FD223E3A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DDEB-796E-4BD3-8110-DD9AB4B29082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CF67-B699-4484-8E00-448E2ED4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1D5A-8CCC-4C9D-B572-B8D1B7CC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6912A-46AA-4A8F-86C0-660729C9F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0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3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A4A9-DE58-4588-A0F3-0F2D364F6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25" y="706271"/>
            <a:ext cx="8415551" cy="1184228"/>
          </a:xfrm>
          <a:gradFill>
            <a:gsLst>
              <a:gs pos="10000">
                <a:schemeClr val="tx1"/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Quantum Computing &amp; Its Application to Industrial Ammonia Production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771894-1233-46FA-8BC6-52E2E24F33D5}"/>
              </a:ext>
            </a:extLst>
          </p:cNvPr>
          <p:cNvSpPr txBox="1">
            <a:spLocks/>
          </p:cNvSpPr>
          <p:nvPr/>
        </p:nvSpPr>
        <p:spPr>
          <a:xfrm>
            <a:off x="5900950" y="4549824"/>
            <a:ext cx="3141545" cy="484778"/>
          </a:xfrm>
          <a:prstGeom prst="rect">
            <a:avLst/>
          </a:prstGeom>
          <a:gradFill>
            <a:gsLst>
              <a:gs pos="6000">
                <a:schemeClr val="tx1">
                  <a:alpha val="95000"/>
                </a:schemeClr>
              </a:gs>
              <a:gs pos="100000">
                <a:schemeClr val="tx1">
                  <a:alpha val="15000"/>
                </a:schemeClr>
              </a:gs>
            </a:gsLst>
            <a:lin ang="5400000" scaled="1"/>
          </a:gradFill>
        </p:spPr>
        <p:txBody>
          <a:bodyPr vert="horz" lIns="68580" tIns="34290" rIns="68580" bIns="3429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James Riley Dorough</a:t>
            </a:r>
          </a:p>
        </p:txBody>
      </p:sp>
    </p:spTree>
    <p:extLst>
      <p:ext uri="{BB962C8B-B14F-4D97-AF65-F5344CB8AC3E}">
        <p14:creationId xmlns:p14="http://schemas.microsoft.com/office/powerpoint/2010/main" val="35534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5000"/>
              </a:schemeClr>
            </a:gs>
            <a:gs pos="50000">
              <a:srgbClr val="111921"/>
            </a:gs>
            <a:gs pos="100000">
              <a:schemeClr val="accent2">
                <a:lumMod val="90000"/>
              </a:schemeClr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2F82-DC8A-419E-84EC-DDB73A36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642" y="105508"/>
            <a:ext cx="6766500" cy="67700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GothicNeo Light" panose="020B0503020000020004" pitchFamily="34" charset="-127"/>
              </a:rPr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7367F-8630-48EC-878F-60F56F44E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36" y="782514"/>
            <a:ext cx="8874072" cy="4255477"/>
          </a:xfrm>
        </p:spPr>
        <p:txBody>
          <a:bodyPr/>
          <a:lstStyle/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Defining the Problem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Current Ammonia Production Methods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Functionality of Quantum Computing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Application of Quantum on the Ammonia Problem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Perspective Outcomes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Conclusion 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endParaRPr lang="en-US" sz="20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endParaRPr lang="en-US" sz="20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3D522CB-B825-4319-88CB-52B8CAD39F2D}"/>
              </a:ext>
            </a:extLst>
          </p:cNvPr>
          <p:cNvSpPr txBox="1">
            <a:spLocks/>
          </p:cNvSpPr>
          <p:nvPr/>
        </p:nvSpPr>
        <p:spPr>
          <a:xfrm>
            <a:off x="8691197" y="4708283"/>
            <a:ext cx="452803" cy="43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n-US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1113344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5000"/>
              </a:schemeClr>
            </a:gs>
            <a:gs pos="50000">
              <a:srgbClr val="111921"/>
            </a:gs>
            <a:gs pos="100000">
              <a:schemeClr val="accent2">
                <a:lumMod val="90000"/>
              </a:schemeClr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D72A074-7342-4A99-A38C-B5F49B5EB283}"/>
              </a:ext>
            </a:extLst>
          </p:cNvPr>
          <p:cNvSpPr txBox="1">
            <a:spLocks/>
          </p:cNvSpPr>
          <p:nvPr/>
        </p:nvSpPr>
        <p:spPr>
          <a:xfrm>
            <a:off x="146836" y="782514"/>
            <a:ext cx="8874072" cy="425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Ammonia is the second highest produced chemical commodity</a:t>
            </a:r>
            <a:r>
              <a:rPr lang="en-US" sz="1800" baseline="30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1</a:t>
            </a: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Production is a highly resource intensive process</a:t>
            </a:r>
          </a:p>
          <a:p>
            <a:pPr lvl="1"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&gt;90% of ammonia is produced from fossil fuels though the Haber Process</a:t>
            </a:r>
            <a:r>
              <a:rPr lang="en-US" sz="1800" baseline="30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1</a:t>
            </a: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 lvl="1"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1.2% of the world’s energy is used for ammonia production</a:t>
            </a:r>
            <a:r>
              <a:rPr lang="en-US" sz="1800" baseline="30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1</a:t>
            </a: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Modern methods return 20-21% of ammonia from output gasses</a:t>
            </a:r>
            <a:r>
              <a:rPr lang="en-US" sz="1800" baseline="300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2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Ammonia is required to produce fertilizer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The primary source for the global food supply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As population increases, a method to replace the Haber process may be required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A9EAC8-483C-46A3-BBD2-679BEFB22E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770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Defining the Problem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87E4AC-E425-44A1-8A67-D7FD84AD6DC9}"/>
              </a:ext>
            </a:extLst>
          </p:cNvPr>
          <p:cNvSpPr txBox="1">
            <a:spLocks/>
          </p:cNvSpPr>
          <p:nvPr/>
        </p:nvSpPr>
        <p:spPr>
          <a:xfrm>
            <a:off x="8691197" y="4708283"/>
            <a:ext cx="452803" cy="43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n-US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591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5000"/>
              </a:schemeClr>
            </a:gs>
            <a:gs pos="50000">
              <a:srgbClr val="111921"/>
            </a:gs>
            <a:gs pos="100000">
              <a:schemeClr val="accent2">
                <a:lumMod val="90000"/>
              </a:schemeClr>
            </a:gs>
          </a:gsLst>
          <a:lin ang="1680027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46E7642-E876-4068-A05E-627FC2D27A5E}"/>
              </a:ext>
            </a:extLst>
          </p:cNvPr>
          <p:cNvSpPr txBox="1">
            <a:spLocks/>
          </p:cNvSpPr>
          <p:nvPr/>
        </p:nvSpPr>
        <p:spPr>
          <a:xfrm>
            <a:off x="146836" y="782514"/>
            <a:ext cx="8874072" cy="425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Key issue is the resource requirement and inefficient output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Utilities have been designed to reuse waste energy and material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Recycles heat exhaust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Sends material back through</a:t>
            </a:r>
            <a:b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</a:b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the input in a cycle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E50AFF-6975-401E-980E-532070D30B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770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Current Ammonia Production Methods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1B6567-8216-42B0-944B-AFC5C9C7CE76}"/>
              </a:ext>
            </a:extLst>
          </p:cNvPr>
          <p:cNvSpPr txBox="1">
            <a:spLocks/>
          </p:cNvSpPr>
          <p:nvPr/>
        </p:nvSpPr>
        <p:spPr>
          <a:xfrm>
            <a:off x="8691197" y="4708283"/>
            <a:ext cx="452803" cy="43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n-US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4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9EDA136-E375-40D5-B21E-D76DB991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823" y="1676917"/>
            <a:ext cx="4831374" cy="32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5000"/>
              </a:schemeClr>
            </a:gs>
            <a:gs pos="50000">
              <a:srgbClr val="111921"/>
            </a:gs>
            <a:gs pos="100000">
              <a:schemeClr val="accent2">
                <a:lumMod val="90000"/>
              </a:schemeClr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9DE0E72-CF29-4D5C-BD33-DAE2C05D58EA}"/>
              </a:ext>
            </a:extLst>
          </p:cNvPr>
          <p:cNvSpPr txBox="1">
            <a:spLocks/>
          </p:cNvSpPr>
          <p:nvPr/>
        </p:nvSpPr>
        <p:spPr>
          <a:xfrm>
            <a:off x="146836" y="782514"/>
            <a:ext cx="8874072" cy="425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Operate on principles of quantum mechanics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Uses qbits to store information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Qbits remain in a superposition between 0 &amp; 1 until observed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Quantum computers operate with amplitudes as coefficients of probability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33CE7C-846A-412D-B5E8-7765B34E6F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770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Functionality of Quantum Computing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B4741B-373D-4D84-9738-DD196542A2D6}"/>
              </a:ext>
            </a:extLst>
          </p:cNvPr>
          <p:cNvSpPr txBox="1">
            <a:spLocks/>
          </p:cNvSpPr>
          <p:nvPr/>
        </p:nvSpPr>
        <p:spPr>
          <a:xfrm>
            <a:off x="8691197" y="4708283"/>
            <a:ext cx="452803" cy="43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n-US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5</a:t>
            </a:r>
          </a:p>
        </p:txBody>
      </p:sp>
      <p:pic>
        <p:nvPicPr>
          <p:cNvPr id="3" name="Picture 2" descr="A picture containing text, person, vector graphics&#10;&#10;Description automatically generated">
            <a:extLst>
              <a:ext uri="{FF2B5EF4-FFF2-40B4-BE49-F238E27FC236}">
                <a16:creationId xmlns:a16="http://schemas.microsoft.com/office/drawing/2014/main" id="{AAA667FF-59E7-4AF4-9E11-FE234BAA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741" y="2354141"/>
            <a:ext cx="1734373" cy="2571750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0D640AA-0D70-403F-B56D-39C17AFA5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689" y="2817935"/>
            <a:ext cx="3040909" cy="1591409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C6524FF-2FBF-4BBD-B210-80CF3240D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53" y="2354141"/>
            <a:ext cx="3547813" cy="18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5000"/>
              </a:schemeClr>
            </a:gs>
            <a:gs pos="50000">
              <a:srgbClr val="111921"/>
            </a:gs>
            <a:gs pos="100000">
              <a:schemeClr val="accent2">
                <a:lumMod val="90000"/>
              </a:schemeClr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6E6ABCC-A04B-4A3F-B7EF-F9DF933941FE}"/>
              </a:ext>
            </a:extLst>
          </p:cNvPr>
          <p:cNvSpPr txBox="1">
            <a:spLocks/>
          </p:cNvSpPr>
          <p:nvPr/>
        </p:nvSpPr>
        <p:spPr>
          <a:xfrm>
            <a:off x="146836" y="786910"/>
            <a:ext cx="8874072" cy="425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Nature produces ammonia through bacteria without excessive heat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Researchers are not fully sure how to replicate this process in industry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Quantum Tunneling observed in ammonia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925802-F640-4190-9D92-9DED70E4AC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770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Application of Quantum on the Ammonia Problem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242DEFD-EFEE-4BE2-9621-7718B7A8E8C6}"/>
              </a:ext>
            </a:extLst>
          </p:cNvPr>
          <p:cNvSpPr txBox="1">
            <a:spLocks/>
          </p:cNvSpPr>
          <p:nvPr/>
        </p:nvSpPr>
        <p:spPr>
          <a:xfrm>
            <a:off x="8691197" y="4708283"/>
            <a:ext cx="452803" cy="43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n-US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6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A5CC281-B628-4DD1-8AC0-32C3C31D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6" y="1560820"/>
            <a:ext cx="5825191" cy="18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3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5000"/>
              </a:schemeClr>
            </a:gs>
            <a:gs pos="50000">
              <a:srgbClr val="111921"/>
            </a:gs>
            <a:gs pos="100000">
              <a:schemeClr val="accent2">
                <a:lumMod val="90000"/>
              </a:schemeClr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D72A074-7342-4A99-A38C-B5F49B5EB283}"/>
              </a:ext>
            </a:extLst>
          </p:cNvPr>
          <p:cNvSpPr txBox="1">
            <a:spLocks/>
          </p:cNvSpPr>
          <p:nvPr/>
        </p:nvSpPr>
        <p:spPr>
          <a:xfrm>
            <a:off x="146836" y="782514"/>
            <a:ext cx="8874072" cy="425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Quantum computing applied to researching events in nature can lead to an understanding of ammonia optimization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Optimizing the production process can press humanity ahead</a:t>
            </a:r>
            <a:b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</a:b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of food supply needs expected with a constant rise in population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Understood applications of quantum computing drive additional research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A9EAC8-483C-46A3-BBD2-679BEFB22E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770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Perspective Outcomes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87E4AC-E425-44A1-8A67-D7FD84AD6DC9}"/>
              </a:ext>
            </a:extLst>
          </p:cNvPr>
          <p:cNvSpPr txBox="1">
            <a:spLocks/>
          </p:cNvSpPr>
          <p:nvPr/>
        </p:nvSpPr>
        <p:spPr>
          <a:xfrm>
            <a:off x="8691197" y="4708283"/>
            <a:ext cx="452803" cy="43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n-US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17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5000"/>
              </a:schemeClr>
            </a:gs>
            <a:gs pos="50000">
              <a:srgbClr val="111921"/>
            </a:gs>
            <a:gs pos="100000">
              <a:schemeClr val="accent2">
                <a:lumMod val="90000"/>
              </a:schemeClr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9DE0E72-CF29-4D5C-BD33-DAE2C05D58EA}"/>
              </a:ext>
            </a:extLst>
          </p:cNvPr>
          <p:cNvSpPr txBox="1">
            <a:spLocks/>
          </p:cNvSpPr>
          <p:nvPr/>
        </p:nvSpPr>
        <p:spPr>
          <a:xfrm>
            <a:off x="3459773" y="677008"/>
            <a:ext cx="5561134" cy="436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Defining the Problem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Current Ammonia Production Methods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Functionality of Quantum Computing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Application of Quantum on the Ammonia Problem</a:t>
            </a:r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Perspective Outcomes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33CE7C-846A-412D-B5E8-7765B34E6F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770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Conclusion</a:t>
            </a:r>
          </a:p>
          <a:p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B4741B-373D-4D84-9738-DD196542A2D6}"/>
              </a:ext>
            </a:extLst>
          </p:cNvPr>
          <p:cNvSpPr txBox="1">
            <a:spLocks/>
          </p:cNvSpPr>
          <p:nvPr/>
        </p:nvSpPr>
        <p:spPr>
          <a:xfrm>
            <a:off x="8691197" y="4708283"/>
            <a:ext cx="452803" cy="43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n-US" dirty="0"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8</a:t>
            </a:r>
          </a:p>
        </p:txBody>
      </p:sp>
      <p:pic>
        <p:nvPicPr>
          <p:cNvPr id="8" name="Picture 7" descr="A picture containing text, indoor, metal, silver&#10;&#10;Description automatically generated">
            <a:extLst>
              <a:ext uri="{FF2B5EF4-FFF2-40B4-BE49-F238E27FC236}">
                <a16:creationId xmlns:a16="http://schemas.microsoft.com/office/drawing/2014/main" id="{71264167-25CC-477F-88D4-AFFF8297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4" y="677007"/>
            <a:ext cx="2696085" cy="2057401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33FF5BF-0F2C-47E6-8174-50A685782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916" y="2637693"/>
            <a:ext cx="2135065" cy="20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0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5000"/>
                <a:lumOff val="55000"/>
              </a:schemeClr>
            </a:gs>
            <a:gs pos="54000">
              <a:schemeClr val="accent1">
                <a:lumMod val="55000"/>
                <a:lumOff val="45000"/>
              </a:schemeClr>
            </a:gs>
            <a:gs pos="100000">
              <a:schemeClr val="accent1">
                <a:lumMod val="90000"/>
                <a:lumOff val="10000"/>
              </a:schemeClr>
            </a:gs>
          </a:gsLst>
          <a:lin ang="1680027" scaled="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 idx="4294967295"/>
          </p:nvPr>
        </p:nvSpPr>
        <p:spPr>
          <a:xfrm>
            <a:off x="325316" y="0"/>
            <a:ext cx="6441184" cy="60666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Refrences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331C7D-02BE-4D50-BB6C-F6E3CF8E5CEF}"/>
              </a:ext>
            </a:extLst>
          </p:cNvPr>
          <p:cNvSpPr txBox="1">
            <a:spLocks/>
          </p:cNvSpPr>
          <p:nvPr/>
        </p:nvSpPr>
        <p:spPr>
          <a:xfrm>
            <a:off x="146836" y="606670"/>
            <a:ext cx="8874072" cy="44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228600" indent="0">
              <a:buClrTx/>
              <a:buSzPct val="80000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Ghavam, S., Vahdati, M., Wilson, I. A. G., &amp; Styring, P. (2021). Sustainable Ammonia Production Processes. 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Frontiers in Energy Research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https://www.frontiersin.org/articles/10.3389/fenrg.2021.580808/full </a:t>
            </a:r>
          </a:p>
          <a:p>
            <a:pPr>
              <a:buClrTx/>
              <a:buSzPct val="8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>
              <a:buClrTx/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Introduction To Ammonia Production, V., &amp; Introduction To Ammonia Production, J. (2016). Introduction to Ammonia Production. Introduction to Ammonia Production, 69–75. https://www.aiche.org/resources/publications/cep/2016/september/introduction-ammonia-production </a:t>
            </a:r>
          </a:p>
          <a:p>
            <a:pPr>
              <a:buClrTx/>
              <a:buSzPct val="8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>
              <a:buClrTx/>
              <a:buSzPct val="8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401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Microsoft GothicNeo Light</vt:lpstr>
      <vt:lpstr>Microsoft YaHei Light</vt:lpstr>
      <vt:lpstr>Times New Roman</vt:lpstr>
      <vt:lpstr>Montserrat Light</vt:lpstr>
      <vt:lpstr>DM Serif Display</vt:lpstr>
      <vt:lpstr>Arial</vt:lpstr>
      <vt:lpstr>Bell MT</vt:lpstr>
      <vt:lpstr>Mutius template</vt:lpstr>
      <vt:lpstr>Quantum Computing &amp; Its Application to Industrial Ammonia Production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&amp; Its Application to Industrial Ammonia Production</dc:title>
  <cp:lastModifiedBy>Dorough, James Riley</cp:lastModifiedBy>
  <cp:revision>32</cp:revision>
  <dcterms:modified xsi:type="dcterms:W3CDTF">2021-12-08T01:01:41Z</dcterms:modified>
</cp:coreProperties>
</file>