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Lexend Dec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LexendDeca-bold.fntdata"/><Relationship Id="rId10" Type="http://schemas.openxmlformats.org/officeDocument/2006/relationships/slide" Target="slides/slide6.xml"/><Relationship Id="rId21" Type="http://schemas.openxmlformats.org/officeDocument/2006/relationships/font" Target="fonts/LexendDeca-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899e201f2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899e201f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test this, we began by completely removing all 3of the cognitive assessment features from our model.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Then, we reintroduced them to measure their impact on our model's accuracy.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allowed us to determine whether removing these features would absolutely tank the accuracy of our model, have a </a:t>
            </a:r>
            <a:r>
              <a:rPr lang="en">
                <a:solidFill>
                  <a:schemeClr val="dk1"/>
                </a:solidFill>
              </a:rPr>
              <a:t>negligible</a:t>
            </a:r>
            <a:r>
              <a:rPr lang="en">
                <a:solidFill>
                  <a:schemeClr val="dk1"/>
                </a:solidFill>
              </a:rPr>
              <a:t> effect, or potentially - though less likely - if removing them might actually improve our accuracy.</a:t>
            </a:r>
            <a:endParaRPr>
              <a:solidFill>
                <a:schemeClr val="dk1"/>
              </a:solidFill>
            </a:endParaRPr>
          </a:p>
          <a:p>
            <a:pPr indent="0" lvl="0" marL="0" rtl="0" algn="l">
              <a:spcBef>
                <a:spcPts val="120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ADL: </a:t>
            </a:r>
            <a:r>
              <a:rPr lang="en">
                <a:solidFill>
                  <a:schemeClr val="dk1"/>
                </a:solidFill>
              </a:rPr>
              <a:t>Activities of daily Living score. 0-10 lower == greater impairment</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MMSE</a:t>
            </a:r>
            <a:r>
              <a:rPr lang="en">
                <a:solidFill>
                  <a:schemeClr val="dk1"/>
                </a:solidFill>
              </a:rPr>
              <a:t>: Mini-Mental State Examination score. 0-30 lower == cognitive impairment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Functional Assessment:</a:t>
            </a:r>
            <a:r>
              <a:rPr lang="en">
                <a:solidFill>
                  <a:schemeClr val="dk1"/>
                </a:solidFill>
              </a:rPr>
              <a:t> Score 0-10. Lower == More physical impairment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105dd406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105dd406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To start our model</a:t>
            </a:r>
            <a:r>
              <a:rPr lang="en"/>
              <a:t>, we used an algorithm called mRMR, which stands for Minimum Redundancy Maximum Relevance. This feature selection algorithm identifies features that most strongly predict our target feature (Diagnosis) while simultaneously weeding out features that were deemed more redundant. The advantages of this are twofold: it significantly reduces the amount of time our computers spent running and helps prevent overfitting in our model by eliminating repetitive data.</a:t>
            </a:r>
            <a:endParaRPr/>
          </a:p>
          <a:p>
            <a:pPr indent="0" lvl="0" marL="0" rtl="0" algn="l">
              <a:lnSpc>
                <a:spcPct val="115000"/>
              </a:lnSpc>
              <a:spcBef>
                <a:spcPts val="1200"/>
              </a:spcBef>
              <a:spcAft>
                <a:spcPts val="0"/>
              </a:spcAft>
              <a:buNone/>
            </a:pPr>
            <a:r>
              <a:rPr lang="en"/>
              <a:t>One of the key strengths of the mRMR algorithm is that it allows us to control how many features pass through to our final model, allowing us to fine-tune the balance between predictive power and simplicity. Giving us the biggest bang-for-our-buck.</a:t>
            </a:r>
            <a:endParaRPr/>
          </a:p>
          <a:p>
            <a:pPr indent="0" lvl="0" marL="0" rtl="0" algn="l">
              <a:lnSpc>
                <a:spcPct val="115000"/>
              </a:lnSpc>
              <a:spcBef>
                <a:spcPts val="1200"/>
              </a:spcBef>
              <a:spcAft>
                <a:spcPts val="0"/>
              </a:spcAft>
              <a:buClr>
                <a:schemeClr val="dk1"/>
              </a:buClr>
              <a:buSzPts val="1100"/>
              <a:buFont typeface="Arial"/>
              <a:buNone/>
            </a:pPr>
            <a:r>
              <a:rPr lang="en"/>
              <a:t>mRMR then feeds the strongest features into our model which Quinn will now talk about…</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4b456c164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4b456c16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105dd4064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105dd406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b="1" lang="en" u="sng">
                <a:solidFill>
                  <a:schemeClr val="dk1"/>
                </a:solidFill>
                <a:highlight>
                  <a:srgbClr val="F0F6FC"/>
                </a:highlight>
              </a:rPr>
              <a:t>Structural MRI</a:t>
            </a:r>
            <a:r>
              <a:rPr lang="en">
                <a:solidFill>
                  <a:schemeClr val="dk1"/>
                </a:solidFill>
                <a:highlight>
                  <a:srgbClr val="F0F6FC"/>
                </a:highlight>
              </a:rPr>
              <a:t>: Measures the shrinkage of specific brain </a:t>
            </a:r>
            <a:r>
              <a:rPr lang="en">
                <a:solidFill>
                  <a:schemeClr val="dk1"/>
                </a:solidFill>
                <a:highlight>
                  <a:srgbClr val="F0F6FC"/>
                </a:highlight>
              </a:rPr>
              <a:t>regions</a:t>
            </a:r>
            <a:endParaRPr>
              <a:solidFill>
                <a:schemeClr val="dk1"/>
              </a:solidFill>
              <a:highlight>
                <a:srgbClr val="F0F6FC"/>
              </a:highlight>
            </a:endParaRPr>
          </a:p>
          <a:p>
            <a:pPr indent="0" lvl="0" marL="0" rtl="0" algn="l">
              <a:lnSpc>
                <a:spcPct val="145000"/>
              </a:lnSpc>
              <a:spcBef>
                <a:spcPts val="0"/>
              </a:spcBef>
              <a:spcAft>
                <a:spcPts val="0"/>
              </a:spcAft>
              <a:buClr>
                <a:schemeClr val="dk1"/>
              </a:buClr>
              <a:buSzPts val="1100"/>
              <a:buFont typeface="Arial"/>
              <a:buNone/>
            </a:pPr>
            <a:r>
              <a:rPr b="1" lang="en" u="sng">
                <a:solidFill>
                  <a:schemeClr val="dk1"/>
                </a:solidFill>
                <a:highlight>
                  <a:srgbClr val="F0F6FC"/>
                </a:highlight>
              </a:rPr>
              <a:t>White matter Lesions</a:t>
            </a:r>
            <a:r>
              <a:rPr lang="en">
                <a:solidFill>
                  <a:schemeClr val="dk1"/>
                </a:solidFill>
                <a:highlight>
                  <a:srgbClr val="F0F6FC"/>
                </a:highlight>
              </a:rPr>
              <a:t>: Areas of damage to the white matter, they appear as bright s</a:t>
            </a:r>
            <a:r>
              <a:rPr lang="en" sz="1000">
                <a:solidFill>
                  <a:schemeClr val="dk1"/>
                </a:solidFill>
                <a:highlight>
                  <a:srgbClr val="F0F6FC"/>
                </a:highlight>
              </a:rPr>
              <a:t>pots </a:t>
            </a:r>
            <a:endParaRPr sz="1000">
              <a:solidFill>
                <a:schemeClr val="dk1"/>
              </a:solidFill>
              <a:highlight>
                <a:srgbClr val="F0F6FC"/>
              </a:highlight>
            </a:endParaRPr>
          </a:p>
          <a:p>
            <a:pPr indent="0" lvl="0" marL="0" rtl="0" algn="l">
              <a:lnSpc>
                <a:spcPct val="150000"/>
              </a:lnSpc>
              <a:spcBef>
                <a:spcPts val="0"/>
              </a:spcBef>
              <a:spcAft>
                <a:spcPts val="0"/>
              </a:spcAft>
              <a:buNone/>
            </a:pPr>
            <a:r>
              <a:rPr b="1" lang="en" u="sng"/>
              <a:t>EEG/MEG</a:t>
            </a:r>
            <a:r>
              <a:rPr lang="en"/>
              <a:t>: </a:t>
            </a:r>
            <a:r>
              <a:rPr lang="en"/>
              <a:t>Alzheimer's</a:t>
            </a:r>
            <a:r>
              <a:rPr lang="en"/>
              <a:t> can alter the brain’s </a:t>
            </a:r>
            <a:r>
              <a:rPr lang="en"/>
              <a:t>electrical</a:t>
            </a:r>
            <a:r>
              <a:rPr lang="en"/>
              <a:t> </a:t>
            </a:r>
            <a:r>
              <a:rPr lang="en"/>
              <a:t>rhythms</a:t>
            </a:r>
            <a:r>
              <a:rPr lang="en"/>
              <a:t>. EEG/MEG can detect slowing of brain waves and changes in their complexity</a:t>
            </a:r>
            <a:endParaRPr/>
          </a:p>
          <a:p>
            <a:pPr indent="0" lvl="0" marL="0" rtl="0" algn="l">
              <a:lnSpc>
                <a:spcPct val="150000"/>
              </a:lnSpc>
              <a:spcBef>
                <a:spcPts val="0"/>
              </a:spcBef>
              <a:spcAft>
                <a:spcPts val="0"/>
              </a:spcAft>
              <a:buNone/>
            </a:pPr>
            <a:r>
              <a:rPr b="1" lang="en" u="sng"/>
              <a:t>fMRI</a:t>
            </a:r>
            <a:r>
              <a:rPr lang="en"/>
              <a:t>: Detects changes in blood flow in the brain, which is used to measure brain activity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155c0cdf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155c0cd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4b456c164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4b456c16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going over our features and their importance we found that there's a 4% drop in importance after the top 3 features (</a:t>
            </a:r>
            <a:r>
              <a:rPr b="1" lang="en">
                <a:solidFill>
                  <a:schemeClr val="dk1"/>
                </a:solidFill>
              </a:rPr>
              <a:t>Functional Assessment, ADL, and MMSE</a:t>
            </a:r>
            <a:r>
              <a:rPr lang="en">
                <a:solidFill>
                  <a:schemeClr val="dk1"/>
                </a:solidFill>
              </a:rPr>
              <a:t>). This presents a practical challenge - as these 3 features are all medically diagnosed assessments that a person typically receive only when they're </a:t>
            </a:r>
            <a:r>
              <a:rPr i="1" lang="en">
                <a:solidFill>
                  <a:schemeClr val="dk1"/>
                </a:solidFill>
              </a:rPr>
              <a:t>ALREADY</a:t>
            </a:r>
            <a:r>
              <a:rPr lang="en">
                <a:solidFill>
                  <a:schemeClr val="dk1"/>
                </a:solidFill>
              </a:rPr>
              <a:t> consulting with a doctor about Alzheimer's.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caused us to question our model's real-world utility: If someone is already undergoing these specialized assessments, would they actually need our model? We then decided to test whether our model could maintain its accuracy without relying on these 3 clinically-obtained features.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1.png"/><Relationship Id="rId11" Type="http://schemas.openxmlformats.org/officeDocument/2006/relationships/image" Target="../media/image6.png"/><Relationship Id="rId10" Type="http://schemas.openxmlformats.org/officeDocument/2006/relationships/image" Target="../media/image13.png"/><Relationship Id="rId12" Type="http://schemas.openxmlformats.org/officeDocument/2006/relationships/image" Target="../media/image15.png"/><Relationship Id="rId9" Type="http://schemas.openxmlformats.org/officeDocument/2006/relationships/image" Target="../media/image12.png"/><Relationship Id="rId5" Type="http://schemas.openxmlformats.org/officeDocument/2006/relationships/image" Target="../media/image20.png"/><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27.png"/><Relationship Id="rId5" Type="http://schemas.openxmlformats.org/officeDocument/2006/relationships/image" Target="../media/image21.png"/><Relationship Id="rId6"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443575" y="226500"/>
            <a:ext cx="5992800" cy="3255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4400"/>
              <a:t>Predicting </a:t>
            </a:r>
            <a:r>
              <a:rPr lang="en" sz="4400"/>
              <a:t>Alzheimer's Disease with Machine Learning</a:t>
            </a:r>
            <a:endParaRPr sz="4400"/>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7" name="Google Shape;67;p13"/>
          <p:cNvSpPr txBox="1"/>
          <p:nvPr/>
        </p:nvSpPr>
        <p:spPr>
          <a:xfrm>
            <a:off x="277950" y="4034575"/>
            <a:ext cx="8588100" cy="12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uli"/>
                <a:ea typeface="Muli"/>
                <a:cs typeface="Muli"/>
                <a:sym typeface="Muli"/>
              </a:rPr>
              <a:t>Project 4 - Team 1</a:t>
            </a:r>
            <a:r>
              <a:rPr lang="en" sz="2200">
                <a:solidFill>
                  <a:schemeClr val="lt1"/>
                </a:solidFill>
                <a:latin typeface="Muli"/>
                <a:ea typeface="Muli"/>
                <a:cs typeface="Muli"/>
                <a:sym typeface="Muli"/>
              </a:rPr>
              <a:t>:  </a:t>
            </a:r>
            <a:endParaRPr sz="2200">
              <a:solidFill>
                <a:schemeClr val="lt1"/>
              </a:solidFill>
              <a:latin typeface="Muli"/>
              <a:ea typeface="Muli"/>
              <a:cs typeface="Muli"/>
              <a:sym typeface="Muli"/>
            </a:endParaRPr>
          </a:p>
          <a:p>
            <a:pPr indent="0" lvl="0" marL="0" rtl="0" algn="l">
              <a:spcBef>
                <a:spcPts val="0"/>
              </a:spcBef>
              <a:spcAft>
                <a:spcPts val="0"/>
              </a:spcAft>
              <a:buNone/>
            </a:pPr>
            <a:r>
              <a:rPr lang="en" sz="2200">
                <a:solidFill>
                  <a:schemeClr val="lt1"/>
                </a:solidFill>
                <a:latin typeface="Muli"/>
                <a:ea typeface="Muli"/>
                <a:cs typeface="Muli"/>
                <a:sym typeface="Muli"/>
              </a:rPr>
              <a:t>Riley Hutchinson, Quinn Jones, Jim Cockerham, Katrina Rodriguez,</a:t>
            </a:r>
            <a:endParaRPr sz="2200">
              <a:solidFill>
                <a:schemeClr val="lt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80550" y="205975"/>
            <a:ext cx="72099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Neural Network Feature Selection</a:t>
            </a:r>
            <a:endParaRPr/>
          </a:p>
        </p:txBody>
      </p:sp>
      <p:sp>
        <p:nvSpPr>
          <p:cNvPr id="153" name="Google Shape;153;p22"/>
          <p:cNvSpPr txBox="1"/>
          <p:nvPr>
            <p:ph idx="1" type="body"/>
          </p:nvPr>
        </p:nvSpPr>
        <p:spPr>
          <a:xfrm>
            <a:off x="580550" y="1243775"/>
            <a:ext cx="4368600" cy="3263700"/>
          </a:xfrm>
          <a:prstGeom prst="rect">
            <a:avLst/>
          </a:prstGeom>
        </p:spPr>
        <p:txBody>
          <a:bodyPr anchorCtr="0" anchor="t" bIns="0" lIns="0" spcFirstLastPara="1" rIns="0" wrap="square" tIns="0">
            <a:normAutofit fontScale="92500" lnSpcReduction="10000"/>
          </a:bodyPr>
          <a:lstStyle/>
          <a:p>
            <a:pPr indent="0" lvl="0" marL="0" rtl="0" algn="l">
              <a:spcBef>
                <a:spcPts val="600"/>
              </a:spcBef>
              <a:spcAft>
                <a:spcPts val="0"/>
              </a:spcAft>
              <a:buNone/>
            </a:pPr>
            <a:r>
              <a:rPr lang="en" sz="2400"/>
              <a:t>Our goal was to assess the impact of MMSE, ADL, and Functional assessment on model accuracy. By removing and reintroducing these features, we aimed to determine their significance and whether their exclusion would improve or hinder predictive performance.</a:t>
            </a:r>
            <a:endParaRPr sz="2400"/>
          </a:p>
        </p:txBody>
      </p:sp>
      <p:sp>
        <p:nvSpPr>
          <p:cNvPr id="154" name="Google Shape;154;p22"/>
          <p:cNvSpPr txBox="1"/>
          <p:nvPr>
            <p:ph idx="2" type="body"/>
          </p:nvPr>
        </p:nvSpPr>
        <p:spPr>
          <a:xfrm>
            <a:off x="9143993" y="144600"/>
            <a:ext cx="2841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sp>
        <p:nvSpPr>
          <p:cNvPr id="155" name="Google Shape;155;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2"/>
          <p:cNvSpPr txBox="1"/>
          <p:nvPr/>
        </p:nvSpPr>
        <p:spPr>
          <a:xfrm>
            <a:off x="5442775" y="2271275"/>
            <a:ext cx="3207600" cy="22362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Clr>
                <a:schemeClr val="lt1"/>
              </a:buClr>
              <a:buSzPts val="2100"/>
              <a:buFont typeface="Muli"/>
              <a:buChar char="-"/>
            </a:pPr>
            <a:r>
              <a:rPr b="1" lang="en" sz="2100">
                <a:solidFill>
                  <a:schemeClr val="lt1"/>
                </a:solidFill>
                <a:latin typeface="Muli"/>
                <a:ea typeface="Muli"/>
                <a:cs typeface="Muli"/>
                <a:sym typeface="Muli"/>
              </a:rPr>
              <a:t>MMSE (Mini-Mental State Examination)</a:t>
            </a:r>
            <a:endParaRPr b="1" sz="2100">
              <a:solidFill>
                <a:schemeClr val="lt1"/>
              </a:solidFill>
              <a:latin typeface="Muli"/>
              <a:ea typeface="Muli"/>
              <a:cs typeface="Muli"/>
              <a:sym typeface="Muli"/>
            </a:endParaRPr>
          </a:p>
          <a:p>
            <a:pPr indent="-361950" lvl="0" marL="457200" rtl="0" algn="l">
              <a:spcBef>
                <a:spcPts val="0"/>
              </a:spcBef>
              <a:spcAft>
                <a:spcPts val="0"/>
              </a:spcAft>
              <a:buClr>
                <a:schemeClr val="lt1"/>
              </a:buClr>
              <a:buSzPts val="2100"/>
              <a:buFont typeface="Muli"/>
              <a:buChar char="-"/>
            </a:pPr>
            <a:r>
              <a:rPr b="1" lang="en" sz="2100">
                <a:solidFill>
                  <a:schemeClr val="lt1"/>
                </a:solidFill>
                <a:latin typeface="Muli"/>
                <a:ea typeface="Muli"/>
                <a:cs typeface="Muli"/>
                <a:sym typeface="Muli"/>
              </a:rPr>
              <a:t>ADL (Activities of Daily Living)</a:t>
            </a:r>
            <a:endParaRPr b="1" sz="2100">
              <a:solidFill>
                <a:schemeClr val="lt1"/>
              </a:solidFill>
              <a:latin typeface="Muli"/>
              <a:ea typeface="Muli"/>
              <a:cs typeface="Muli"/>
              <a:sym typeface="Muli"/>
            </a:endParaRPr>
          </a:p>
          <a:p>
            <a:pPr indent="-361950" lvl="0" marL="457200" rtl="0" algn="l">
              <a:spcBef>
                <a:spcPts val="0"/>
              </a:spcBef>
              <a:spcAft>
                <a:spcPts val="0"/>
              </a:spcAft>
              <a:buClr>
                <a:schemeClr val="lt1"/>
              </a:buClr>
              <a:buSzPts val="2100"/>
              <a:buFont typeface="Muli"/>
              <a:buChar char="-"/>
            </a:pPr>
            <a:r>
              <a:rPr b="1" lang="en" sz="2100">
                <a:solidFill>
                  <a:schemeClr val="lt1"/>
                </a:solidFill>
                <a:latin typeface="Muli"/>
                <a:ea typeface="Muli"/>
                <a:cs typeface="Muli"/>
                <a:sym typeface="Muli"/>
              </a:rPr>
              <a:t>Functional</a:t>
            </a:r>
            <a:r>
              <a:rPr b="1" lang="en" sz="2100">
                <a:solidFill>
                  <a:schemeClr val="lt1"/>
                </a:solidFill>
                <a:latin typeface="Muli"/>
                <a:ea typeface="Muli"/>
                <a:cs typeface="Muli"/>
                <a:sym typeface="Muli"/>
              </a:rPr>
              <a:t> Assessment</a:t>
            </a:r>
            <a:endParaRPr b="1" sz="2400">
              <a:solidFill>
                <a:schemeClr val="lt1"/>
              </a:solidFill>
              <a:latin typeface="Muli"/>
              <a:ea typeface="Muli"/>
              <a:cs typeface="Muli"/>
              <a:sym typeface="Muli"/>
            </a:endParaRPr>
          </a:p>
        </p:txBody>
      </p:sp>
      <p:grpSp>
        <p:nvGrpSpPr>
          <p:cNvPr id="157" name="Google Shape;157;p22"/>
          <p:cNvGrpSpPr/>
          <p:nvPr/>
        </p:nvGrpSpPr>
        <p:grpSpPr>
          <a:xfrm>
            <a:off x="6428890" y="1153557"/>
            <a:ext cx="1235383" cy="1027530"/>
            <a:chOff x="1510757" y="3225422"/>
            <a:chExt cx="720214" cy="637347"/>
          </a:xfrm>
        </p:grpSpPr>
        <p:sp>
          <p:nvSpPr>
            <p:cNvPr id="158" name="Google Shape;158;p22"/>
            <p:cNvSpPr/>
            <p:nvPr/>
          </p:nvSpPr>
          <p:spPr>
            <a:xfrm>
              <a:off x="1774546" y="3475620"/>
              <a:ext cx="261417" cy="238347"/>
            </a:xfrm>
            <a:custGeom>
              <a:rect b="b" l="l" r="r" t="t"/>
              <a:pathLst>
                <a:path extrusionOk="0" h="351" w="385">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 name="Google Shape;159;p22"/>
            <p:cNvSpPr/>
            <p:nvPr/>
          </p:nvSpPr>
          <p:spPr>
            <a:xfrm>
              <a:off x="2000650" y="3426634"/>
              <a:ext cx="230321" cy="296287"/>
            </a:xfrm>
            <a:custGeom>
              <a:rect b="b" l="l" r="r" t="t"/>
              <a:pathLst>
                <a:path extrusionOk="0" h="436" w="339">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 name="Google Shape;160;p22"/>
            <p:cNvSpPr/>
            <p:nvPr/>
          </p:nvSpPr>
          <p:spPr>
            <a:xfrm>
              <a:off x="1774546" y="3225422"/>
              <a:ext cx="211874" cy="236503"/>
            </a:xfrm>
            <a:custGeom>
              <a:rect b="b" l="l" r="r" t="t"/>
              <a:pathLst>
                <a:path extrusionOk="0" h="348" w="312">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 name="Google Shape;161;p22"/>
            <p:cNvSpPr/>
            <p:nvPr/>
          </p:nvSpPr>
          <p:spPr>
            <a:xfrm>
              <a:off x="1951107" y="3243857"/>
              <a:ext cx="274329" cy="218067"/>
            </a:xfrm>
            <a:custGeom>
              <a:rect b="b" l="l" r="r" t="t"/>
              <a:pathLst>
                <a:path extrusionOk="0" h="321" w="404">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 name="Google Shape;162;p22"/>
            <p:cNvSpPr/>
            <p:nvPr/>
          </p:nvSpPr>
          <p:spPr>
            <a:xfrm>
              <a:off x="1858610" y="3710542"/>
              <a:ext cx="173926" cy="152226"/>
            </a:xfrm>
            <a:custGeom>
              <a:rect b="b" l="l" r="r" t="t"/>
              <a:pathLst>
                <a:path extrusionOk="0" h="224" w="256">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 name="Google Shape;163;p22"/>
            <p:cNvSpPr/>
            <p:nvPr/>
          </p:nvSpPr>
          <p:spPr>
            <a:xfrm>
              <a:off x="1521825" y="3426634"/>
              <a:ext cx="288560" cy="234396"/>
            </a:xfrm>
            <a:custGeom>
              <a:rect b="b" l="l" r="r" t="t"/>
              <a:pathLst>
                <a:path extrusionOk="0" h="345" w="425">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 name="Google Shape;164;p22"/>
            <p:cNvSpPr/>
            <p:nvPr/>
          </p:nvSpPr>
          <p:spPr>
            <a:xfrm>
              <a:off x="1510757" y="3234903"/>
              <a:ext cx="299628" cy="227021"/>
            </a:xfrm>
            <a:custGeom>
              <a:rect b="b" l="l" r="r" t="t"/>
              <a:pathLst>
                <a:path extrusionOk="0" h="334" w="441">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722100" y="331825"/>
            <a:ext cx="6014400" cy="48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 Optimization: mRMR</a:t>
            </a:r>
            <a:endParaRPr/>
          </a:p>
        </p:txBody>
      </p:sp>
      <p:sp>
        <p:nvSpPr>
          <p:cNvPr id="170" name="Google Shape;170;p23"/>
          <p:cNvSpPr txBox="1"/>
          <p:nvPr>
            <p:ph idx="2" type="body"/>
          </p:nvPr>
        </p:nvSpPr>
        <p:spPr>
          <a:xfrm>
            <a:off x="722100" y="815725"/>
            <a:ext cx="8168700" cy="2104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a:t>mRMR </a:t>
            </a:r>
            <a:r>
              <a:rPr lang="en" sz="1500"/>
              <a:t>(Minimum Redundancy Maximum Relevance)</a:t>
            </a:r>
            <a:endParaRPr b="1" sz="900"/>
          </a:p>
          <a:p>
            <a:pPr indent="0" lvl="0" marL="0" rtl="0" algn="l">
              <a:spcBef>
                <a:spcPts val="600"/>
              </a:spcBef>
              <a:spcAft>
                <a:spcPts val="0"/>
              </a:spcAft>
              <a:buNone/>
            </a:pPr>
            <a:r>
              <a:rPr lang="en" sz="1700"/>
              <a:t>Selects the best features for machine learning by:</a:t>
            </a:r>
            <a:endParaRPr sz="1700"/>
          </a:p>
          <a:p>
            <a:pPr indent="-336550" lvl="0" marL="457200" rtl="0" algn="l">
              <a:spcBef>
                <a:spcPts val="600"/>
              </a:spcBef>
              <a:spcAft>
                <a:spcPts val="0"/>
              </a:spcAft>
              <a:buSzPts val="1700"/>
              <a:buChar char="⬡"/>
            </a:pPr>
            <a:r>
              <a:rPr lang="en" sz="1700"/>
              <a:t>Choosing features that strongly predict the target (</a:t>
            </a:r>
            <a:r>
              <a:rPr b="1" lang="en" sz="1700">
                <a:latin typeface="Muli"/>
                <a:ea typeface="Muli"/>
                <a:cs typeface="Muli"/>
                <a:sym typeface="Muli"/>
              </a:rPr>
              <a:t>maximum relevance)</a:t>
            </a:r>
            <a:endParaRPr b="1" sz="1700">
              <a:latin typeface="Muli"/>
              <a:ea typeface="Muli"/>
              <a:cs typeface="Muli"/>
              <a:sym typeface="Muli"/>
            </a:endParaRPr>
          </a:p>
          <a:p>
            <a:pPr indent="-336550" lvl="0" marL="457200" rtl="0" algn="l">
              <a:spcBef>
                <a:spcPts val="0"/>
              </a:spcBef>
              <a:spcAft>
                <a:spcPts val="0"/>
              </a:spcAft>
              <a:buSzPts val="1700"/>
              <a:buChar char="⬡"/>
            </a:pPr>
            <a:r>
              <a:rPr lang="en" sz="1700"/>
              <a:t>Avoiding features that are too similar/repetitive (</a:t>
            </a:r>
            <a:r>
              <a:rPr b="1" lang="en" sz="1700">
                <a:latin typeface="Muli"/>
                <a:ea typeface="Muli"/>
                <a:cs typeface="Muli"/>
                <a:sym typeface="Muli"/>
              </a:rPr>
              <a:t>min redundancy) </a:t>
            </a:r>
            <a:endParaRPr sz="1700"/>
          </a:p>
          <a:p>
            <a:pPr indent="-336550" lvl="1" marL="1371600" rtl="0" algn="l">
              <a:spcBef>
                <a:spcPts val="0"/>
              </a:spcBef>
              <a:spcAft>
                <a:spcPts val="0"/>
              </a:spcAft>
              <a:buSzPts val="1700"/>
              <a:buChar char="∙"/>
            </a:pPr>
            <a:r>
              <a:rPr lang="en" sz="1700"/>
              <a:t>It does this by calculating a correlation matrix</a:t>
            </a:r>
            <a:endParaRPr sz="1700"/>
          </a:p>
          <a:p>
            <a:pPr indent="0" lvl="0" marL="0" rtl="0" algn="l">
              <a:spcBef>
                <a:spcPts val="600"/>
              </a:spcBef>
              <a:spcAft>
                <a:spcPts val="0"/>
              </a:spcAft>
              <a:buNone/>
            </a:pPr>
            <a:r>
              <a:rPr lang="en" sz="1700"/>
              <a:t>Choose the selected number of features to build your model with</a:t>
            </a:r>
            <a:endParaRPr sz="1700"/>
          </a:p>
        </p:txBody>
      </p:sp>
      <p:sp>
        <p:nvSpPr>
          <p:cNvPr id="171" name="Google Shape;171;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72" name="Google Shape;172;p23" title="Screenshot 2025-03-17 201538.png"/>
          <p:cNvPicPr preferRelativeResize="0"/>
          <p:nvPr/>
        </p:nvPicPr>
        <p:blipFill>
          <a:blip r:embed="rId3">
            <a:alphaModFix/>
          </a:blip>
          <a:stretch>
            <a:fillRect/>
          </a:stretch>
        </p:blipFill>
        <p:spPr>
          <a:xfrm>
            <a:off x="44075" y="2994100"/>
            <a:ext cx="4354759" cy="2104800"/>
          </a:xfrm>
          <a:prstGeom prst="rect">
            <a:avLst/>
          </a:prstGeom>
          <a:noFill/>
          <a:ln>
            <a:noFill/>
          </a:ln>
        </p:spPr>
      </p:pic>
      <p:pic>
        <p:nvPicPr>
          <p:cNvPr id="173" name="Google Shape;173;p23" title="Screenshot 2025-03-17 203409.png"/>
          <p:cNvPicPr preferRelativeResize="0"/>
          <p:nvPr/>
        </p:nvPicPr>
        <p:blipFill>
          <a:blip r:embed="rId4">
            <a:alphaModFix/>
          </a:blip>
          <a:stretch>
            <a:fillRect/>
          </a:stretch>
        </p:blipFill>
        <p:spPr>
          <a:xfrm>
            <a:off x="4398825" y="3548525"/>
            <a:ext cx="4761632" cy="99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204225" y="168425"/>
            <a:ext cx="5522400" cy="625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Model Optimization: Keras</a:t>
            </a:r>
            <a:endParaRPr/>
          </a:p>
        </p:txBody>
      </p:sp>
      <p:sp>
        <p:nvSpPr>
          <p:cNvPr id="179" name="Google Shape;179;p24"/>
          <p:cNvSpPr txBox="1"/>
          <p:nvPr>
            <p:ph idx="1" type="body"/>
          </p:nvPr>
        </p:nvSpPr>
        <p:spPr>
          <a:xfrm>
            <a:off x="5985625" y="285025"/>
            <a:ext cx="2954100" cy="4693500"/>
          </a:xfrm>
          <a:prstGeom prst="rect">
            <a:avLst/>
          </a:prstGeom>
        </p:spPr>
        <p:txBody>
          <a:bodyPr anchorCtr="0" anchor="t" bIns="0" lIns="0" spcFirstLastPara="1" rIns="0" wrap="square" tIns="0">
            <a:normAutofit/>
          </a:bodyPr>
          <a:lstStyle/>
          <a:p>
            <a:pPr indent="0" lvl="0" marL="0" rtl="0" algn="l">
              <a:spcBef>
                <a:spcPts val="600"/>
              </a:spcBef>
              <a:spcAft>
                <a:spcPts val="0"/>
              </a:spcAft>
              <a:buNone/>
            </a:pPr>
            <a:r>
              <a:rPr lang="en" sz="2200"/>
              <a:t>Keras Tuner optimized our neural network by testing various architectures and hyperparameters, identifying an efficient model structure. This improved prediction accuracy while keeping the design streamlined for effective training.</a:t>
            </a:r>
            <a:endParaRPr sz="2200"/>
          </a:p>
        </p:txBody>
      </p:sp>
      <p:sp>
        <p:nvSpPr>
          <p:cNvPr id="180" name="Google Shape;180;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4" title="tuner.png"/>
          <p:cNvPicPr preferRelativeResize="0"/>
          <p:nvPr/>
        </p:nvPicPr>
        <p:blipFill>
          <a:blip r:embed="rId3">
            <a:alphaModFix/>
          </a:blip>
          <a:stretch>
            <a:fillRect/>
          </a:stretch>
        </p:blipFill>
        <p:spPr>
          <a:xfrm>
            <a:off x="204225" y="896525"/>
            <a:ext cx="5522299" cy="408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type="title"/>
          </p:nvPr>
        </p:nvSpPr>
        <p:spPr>
          <a:xfrm>
            <a:off x="2466175" y="19302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Optimization Results</a:t>
            </a:r>
            <a:endParaRPr/>
          </a:p>
        </p:txBody>
      </p:sp>
      <p:sp>
        <p:nvSpPr>
          <p:cNvPr id="187" name="Google Shape;187;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5"/>
          <p:cNvSpPr txBox="1"/>
          <p:nvPr>
            <p:ph idx="1" type="body"/>
          </p:nvPr>
        </p:nvSpPr>
        <p:spPr>
          <a:xfrm>
            <a:off x="2466175" y="1339600"/>
            <a:ext cx="6014400" cy="3161700"/>
          </a:xfrm>
          <a:prstGeom prst="rect">
            <a:avLst/>
          </a:prstGeom>
        </p:spPr>
        <p:txBody>
          <a:bodyPr anchorCtr="0" anchor="t" bIns="0" lIns="0" spcFirstLastPara="1" rIns="0" wrap="square" tIns="0">
            <a:normAutofit lnSpcReduction="10000"/>
          </a:bodyPr>
          <a:lstStyle/>
          <a:p>
            <a:pPr indent="0" lvl="0" marL="0" rtl="0" algn="l">
              <a:spcBef>
                <a:spcPts val="600"/>
              </a:spcBef>
              <a:spcAft>
                <a:spcPts val="0"/>
              </a:spcAft>
              <a:buNone/>
            </a:pPr>
            <a:r>
              <a:rPr lang="en"/>
              <a:t>Removing both the MMSE and ADL columns lowered accuracy, confirming their importance. Including both increased accuracy to 77.4%, while keeping all features resulted in the highest accuracy at 84.9%. These findings highlight the necessity of both MMSE and ADL in optimizing model performance.</a:t>
            </a:r>
            <a:endParaRPr/>
          </a:p>
        </p:txBody>
      </p:sp>
      <p:grpSp>
        <p:nvGrpSpPr>
          <p:cNvPr id="189" name="Google Shape;189;p25"/>
          <p:cNvGrpSpPr/>
          <p:nvPr/>
        </p:nvGrpSpPr>
        <p:grpSpPr>
          <a:xfrm>
            <a:off x="579257" y="422264"/>
            <a:ext cx="1182780" cy="1313852"/>
            <a:chOff x="584925" y="922575"/>
            <a:chExt cx="415200" cy="502525"/>
          </a:xfrm>
        </p:grpSpPr>
        <p:sp>
          <p:nvSpPr>
            <p:cNvPr id="190" name="Google Shape;190;p25"/>
            <p:cNvSpPr/>
            <p:nvPr/>
          </p:nvSpPr>
          <p:spPr>
            <a:xfrm>
              <a:off x="584925" y="961025"/>
              <a:ext cx="378575" cy="464075"/>
            </a:xfrm>
            <a:custGeom>
              <a:rect b="b" l="l" r="r" t="t"/>
              <a:pathLst>
                <a:path extrusionOk="0" h="18563" w="15143">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621550" y="922575"/>
              <a:ext cx="378575" cy="464050"/>
            </a:xfrm>
            <a:custGeom>
              <a:rect b="b" l="l" r="r" t="t"/>
              <a:pathLst>
                <a:path extrusionOk="0" h="18562" w="15143">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915850" y="922575"/>
              <a:ext cx="84275" cy="84275"/>
            </a:xfrm>
            <a:custGeom>
              <a:rect b="b" l="l" r="r" t="t"/>
              <a:pathLst>
                <a:path extrusionOk="0" h="3371" w="3371">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5"/>
          <p:cNvGrpSpPr/>
          <p:nvPr/>
        </p:nvGrpSpPr>
        <p:grpSpPr>
          <a:xfrm>
            <a:off x="579256" y="1914821"/>
            <a:ext cx="1182798" cy="1313861"/>
            <a:chOff x="3294650" y="3652450"/>
            <a:chExt cx="388350" cy="405450"/>
          </a:xfrm>
        </p:grpSpPr>
        <p:sp>
          <p:nvSpPr>
            <p:cNvPr id="194" name="Google Shape;194;p25"/>
            <p:cNvSpPr/>
            <p:nvPr/>
          </p:nvSpPr>
          <p:spPr>
            <a:xfrm>
              <a:off x="3294650" y="3681775"/>
              <a:ext cx="376150" cy="376125"/>
            </a:xfrm>
            <a:custGeom>
              <a:rect b="b" l="l" r="r" t="t"/>
              <a:pathLst>
                <a:path extrusionOk="0" h="15045" w="15046">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3494925" y="3760525"/>
              <a:ext cx="188075" cy="97100"/>
            </a:xfrm>
            <a:custGeom>
              <a:rect b="b" l="l" r="r" t="t"/>
              <a:pathLst>
                <a:path extrusionOk="0" h="3884" w="7523">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3494925" y="3652450"/>
              <a:ext cx="161200" cy="188100"/>
            </a:xfrm>
            <a:custGeom>
              <a:rect b="b" l="l" r="r" t="t"/>
              <a:pathLst>
                <a:path extrusionOk="0" h="7524" w="6448">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 name="Google Shape;197;p25"/>
          <p:cNvGrpSpPr/>
          <p:nvPr/>
        </p:nvGrpSpPr>
        <p:grpSpPr>
          <a:xfrm>
            <a:off x="579246" y="3643905"/>
            <a:ext cx="1182813" cy="857400"/>
            <a:chOff x="2583325" y="2972875"/>
            <a:chExt cx="462850" cy="445750"/>
          </a:xfrm>
        </p:grpSpPr>
        <p:sp>
          <p:nvSpPr>
            <p:cNvPr id="198" name="Google Shape;198;p25"/>
            <p:cNvSpPr/>
            <p:nvPr/>
          </p:nvSpPr>
          <p:spPr>
            <a:xfrm>
              <a:off x="2701775" y="3323350"/>
              <a:ext cx="225950" cy="95275"/>
            </a:xfrm>
            <a:custGeom>
              <a:rect b="b" l="l" r="r" t="t"/>
              <a:pathLst>
                <a:path extrusionOk="0" h="3811" w="9038">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5"/>
            <p:cNvSpPr/>
            <p:nvPr/>
          </p:nvSpPr>
          <p:spPr>
            <a:xfrm>
              <a:off x="2583325" y="2972875"/>
              <a:ext cx="462850" cy="337075"/>
            </a:xfrm>
            <a:custGeom>
              <a:rect b="b" l="l" r="r" t="t"/>
              <a:pathLst>
                <a:path extrusionOk="0" h="13483" w="18514">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580550" y="205975"/>
            <a:ext cx="6441600" cy="545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Considerations</a:t>
            </a:r>
            <a:endParaRPr/>
          </a:p>
        </p:txBody>
      </p:sp>
      <p:sp>
        <p:nvSpPr>
          <p:cNvPr id="205" name="Google Shape;205;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6"/>
          <p:cNvSpPr txBox="1"/>
          <p:nvPr>
            <p:ph idx="1" type="body"/>
          </p:nvPr>
        </p:nvSpPr>
        <p:spPr>
          <a:xfrm>
            <a:off x="363325" y="1826775"/>
            <a:ext cx="2723100" cy="29232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Our model could </a:t>
            </a:r>
            <a:r>
              <a:rPr lang="en"/>
              <a:t>potentially</a:t>
            </a:r>
            <a:r>
              <a:rPr lang="en"/>
              <a:t> be improved by grabbing additional data related to a</a:t>
            </a:r>
            <a:r>
              <a:rPr lang="en"/>
              <a:t>lzheimer's</a:t>
            </a:r>
            <a:r>
              <a:rPr lang="en"/>
              <a:t> disease. For example, we could include features related to genetics, lifestyle, and even expand into imaged-based machine learning.</a:t>
            </a:r>
            <a:endParaRPr/>
          </a:p>
        </p:txBody>
      </p:sp>
      <p:sp>
        <p:nvSpPr>
          <p:cNvPr id="207" name="Google Shape;207;p26"/>
          <p:cNvSpPr txBox="1"/>
          <p:nvPr>
            <p:ph idx="2" type="body"/>
          </p:nvPr>
        </p:nvSpPr>
        <p:spPr>
          <a:xfrm>
            <a:off x="3306125" y="1826775"/>
            <a:ext cx="2333400" cy="29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u="sng">
                <a:latin typeface="Muli"/>
                <a:ea typeface="Muli"/>
                <a:cs typeface="Muli"/>
                <a:sym typeface="Muli"/>
              </a:rPr>
              <a:t>Lifestyle Features</a:t>
            </a:r>
            <a:endParaRPr b="1" u="sng">
              <a:latin typeface="Muli"/>
              <a:ea typeface="Muli"/>
              <a:cs typeface="Muli"/>
              <a:sym typeface="Muli"/>
            </a:endParaRPr>
          </a:p>
          <a:p>
            <a:pPr indent="-330200" lvl="0" marL="457200" rtl="0" algn="l">
              <a:spcBef>
                <a:spcPts val="1200"/>
              </a:spcBef>
              <a:spcAft>
                <a:spcPts val="0"/>
              </a:spcAft>
              <a:buSzPts val="1600"/>
              <a:buChar char="⬡"/>
            </a:pPr>
            <a:r>
              <a:rPr lang="en"/>
              <a:t>P</a:t>
            </a:r>
            <a:r>
              <a:rPr lang="en"/>
              <a:t>atient interaction data</a:t>
            </a:r>
            <a:endParaRPr/>
          </a:p>
          <a:p>
            <a:pPr indent="-330200" lvl="0" marL="457200" rtl="0" algn="l">
              <a:spcBef>
                <a:spcPts val="0"/>
              </a:spcBef>
              <a:spcAft>
                <a:spcPts val="0"/>
              </a:spcAft>
              <a:buSzPts val="1600"/>
              <a:buChar char="⬡"/>
            </a:pPr>
            <a:r>
              <a:rPr lang="en"/>
              <a:t>Hobbies </a:t>
            </a:r>
            <a:endParaRPr/>
          </a:p>
          <a:p>
            <a:pPr indent="-330200" lvl="0" marL="457200" rtl="0" algn="l">
              <a:spcBef>
                <a:spcPts val="0"/>
              </a:spcBef>
              <a:spcAft>
                <a:spcPts val="0"/>
              </a:spcAft>
              <a:buSzPts val="1600"/>
              <a:buChar char="⬡"/>
            </a:pPr>
            <a:r>
              <a:rPr lang="en"/>
              <a:t>Social Engagement</a:t>
            </a:r>
            <a:endParaRPr/>
          </a:p>
          <a:p>
            <a:pPr indent="-330200" lvl="0" marL="457200" rtl="0" algn="l">
              <a:spcBef>
                <a:spcPts val="0"/>
              </a:spcBef>
              <a:spcAft>
                <a:spcPts val="0"/>
              </a:spcAft>
              <a:buSzPts val="1600"/>
              <a:buChar char="⬡"/>
            </a:pPr>
            <a:r>
              <a:rPr lang="en"/>
              <a:t>Hearing Loss</a:t>
            </a:r>
            <a:endParaRPr/>
          </a:p>
        </p:txBody>
      </p:sp>
      <p:sp>
        <p:nvSpPr>
          <p:cNvPr id="208" name="Google Shape;208;p26"/>
          <p:cNvSpPr txBox="1"/>
          <p:nvPr>
            <p:ph idx="3" type="body"/>
          </p:nvPr>
        </p:nvSpPr>
        <p:spPr>
          <a:xfrm>
            <a:off x="5639525" y="1826775"/>
            <a:ext cx="3065100" cy="29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u="sng">
                <a:latin typeface="Muli"/>
                <a:ea typeface="Muli"/>
                <a:cs typeface="Muli"/>
                <a:sym typeface="Muli"/>
              </a:rPr>
              <a:t>Imaging-based Features</a:t>
            </a:r>
            <a:endParaRPr b="1" u="sng">
              <a:latin typeface="Muli"/>
              <a:ea typeface="Muli"/>
              <a:cs typeface="Muli"/>
              <a:sym typeface="Muli"/>
            </a:endParaRPr>
          </a:p>
          <a:p>
            <a:pPr indent="-330200" lvl="0" marL="457200" rtl="0" algn="l">
              <a:spcBef>
                <a:spcPts val="1200"/>
              </a:spcBef>
              <a:spcAft>
                <a:spcPts val="0"/>
              </a:spcAft>
              <a:buSzPts val="1600"/>
              <a:buChar char="⬡"/>
            </a:pPr>
            <a:r>
              <a:rPr lang="en"/>
              <a:t>Structural MRI Measures</a:t>
            </a:r>
            <a:endParaRPr/>
          </a:p>
          <a:p>
            <a:pPr indent="-330200" lvl="0" marL="457200" rtl="0" algn="l">
              <a:spcBef>
                <a:spcPts val="0"/>
              </a:spcBef>
              <a:spcAft>
                <a:spcPts val="0"/>
              </a:spcAft>
              <a:buSzPts val="1600"/>
              <a:buChar char="⬡"/>
            </a:pPr>
            <a:r>
              <a:rPr lang="en"/>
              <a:t>White matter lesions</a:t>
            </a:r>
            <a:endParaRPr/>
          </a:p>
          <a:p>
            <a:pPr indent="-330200" lvl="0" marL="457200" rtl="0" algn="l">
              <a:spcBef>
                <a:spcPts val="0"/>
              </a:spcBef>
              <a:spcAft>
                <a:spcPts val="0"/>
              </a:spcAft>
              <a:buSzPts val="1600"/>
              <a:buChar char="⬡"/>
            </a:pPr>
            <a:r>
              <a:rPr lang="en"/>
              <a:t>EEG / MEG (Magnetoencephalography)</a:t>
            </a:r>
            <a:endParaRPr/>
          </a:p>
          <a:p>
            <a:pPr indent="-330200" lvl="0" marL="457200" rtl="0" algn="l">
              <a:spcBef>
                <a:spcPts val="0"/>
              </a:spcBef>
              <a:spcAft>
                <a:spcPts val="0"/>
              </a:spcAft>
              <a:buSzPts val="1600"/>
              <a:buChar char="⬡"/>
            </a:pPr>
            <a:r>
              <a:rPr lang="en"/>
              <a:t>Functional MRI (fMRI)</a:t>
            </a:r>
            <a:endParaRPr/>
          </a:p>
          <a:p>
            <a:pPr indent="0" lvl="0" marL="0" rtl="0" algn="l">
              <a:spcBef>
                <a:spcPts val="1200"/>
              </a:spcBef>
              <a:spcAft>
                <a:spcPts val="0"/>
              </a:spcAft>
              <a:buNone/>
            </a:pPr>
            <a:r>
              <a:t/>
            </a:r>
            <a:endParaRPr/>
          </a:p>
        </p:txBody>
      </p:sp>
      <p:sp>
        <p:nvSpPr>
          <p:cNvPr id="209" name="Google Shape;209;p26"/>
          <p:cNvSpPr txBox="1"/>
          <p:nvPr/>
        </p:nvSpPr>
        <p:spPr>
          <a:xfrm>
            <a:off x="583025" y="825625"/>
            <a:ext cx="2723100" cy="8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uli"/>
                <a:ea typeface="Muli"/>
                <a:cs typeface="Muli"/>
                <a:sym typeface="Muli"/>
              </a:rPr>
              <a:t>Additional Data:</a:t>
            </a:r>
            <a:endParaRPr sz="2400">
              <a:solidFill>
                <a:schemeClr val="lt1"/>
              </a:solidFill>
              <a:latin typeface="Muli"/>
              <a:ea typeface="Muli"/>
              <a:cs typeface="Muli"/>
              <a:sym typeface="Mul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580550" y="205975"/>
            <a:ext cx="78999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Summary Conclusion</a:t>
            </a:r>
            <a:endParaRPr/>
          </a:p>
        </p:txBody>
      </p:sp>
      <p:sp>
        <p:nvSpPr>
          <p:cNvPr id="215" name="Google Shape;215;p27"/>
          <p:cNvSpPr txBox="1"/>
          <p:nvPr>
            <p:ph idx="1" type="body"/>
          </p:nvPr>
        </p:nvSpPr>
        <p:spPr>
          <a:xfrm>
            <a:off x="580550" y="1186000"/>
            <a:ext cx="7899900" cy="3287400"/>
          </a:xfrm>
          <a:prstGeom prst="rect">
            <a:avLst/>
          </a:prstGeom>
        </p:spPr>
        <p:txBody>
          <a:bodyPr anchorCtr="0" anchor="t" bIns="0" lIns="0" spcFirstLastPara="1" rIns="0" wrap="square" tIns="0">
            <a:noAutofit/>
          </a:bodyPr>
          <a:lstStyle/>
          <a:p>
            <a:pPr indent="-336550" lvl="0" marL="457200" rtl="0" algn="l">
              <a:lnSpc>
                <a:spcPct val="100000"/>
              </a:lnSpc>
              <a:spcBef>
                <a:spcPts val="600"/>
              </a:spcBef>
              <a:spcAft>
                <a:spcPts val="0"/>
              </a:spcAft>
              <a:buSzPts val="1700"/>
              <a:buFont typeface="Muli"/>
              <a:buChar char="⬡"/>
            </a:pPr>
            <a:r>
              <a:rPr lang="en" sz="1700">
                <a:latin typeface="Muli"/>
                <a:ea typeface="Muli"/>
                <a:cs typeface="Muli"/>
                <a:sym typeface="Muli"/>
              </a:rPr>
              <a:t>The Mini-Mental State Examination Score, Activities of Daily Living Score, and Functional Assessment contributed to higher accuracy results.</a:t>
            </a:r>
            <a:endParaRPr sz="1700">
              <a:latin typeface="Muli"/>
              <a:ea typeface="Muli"/>
              <a:cs typeface="Muli"/>
              <a:sym typeface="Muli"/>
            </a:endParaRPr>
          </a:p>
          <a:p>
            <a:pPr indent="0" lvl="0" marL="457200" rtl="0" algn="l">
              <a:lnSpc>
                <a:spcPct val="100000"/>
              </a:lnSpc>
              <a:spcBef>
                <a:spcPts val="600"/>
              </a:spcBef>
              <a:spcAft>
                <a:spcPts val="0"/>
              </a:spcAft>
              <a:buNone/>
            </a:pPr>
            <a:r>
              <a:t/>
            </a:r>
            <a:endParaRPr sz="1700">
              <a:latin typeface="Muli"/>
              <a:ea typeface="Muli"/>
              <a:cs typeface="Muli"/>
              <a:sym typeface="Muli"/>
            </a:endParaRPr>
          </a:p>
          <a:p>
            <a:pPr indent="-336550" lvl="0" marL="457200" rtl="0" algn="l">
              <a:lnSpc>
                <a:spcPct val="100000"/>
              </a:lnSpc>
              <a:spcBef>
                <a:spcPts val="600"/>
              </a:spcBef>
              <a:spcAft>
                <a:spcPts val="0"/>
              </a:spcAft>
              <a:buSzPts val="1700"/>
              <a:buChar char="⬡"/>
            </a:pPr>
            <a:r>
              <a:rPr lang="en" sz="1700"/>
              <a:t>To optimize accuracy of the model, Keras Tuner and MRMR helped identify and streamline features and model design that could be impactful.</a:t>
            </a:r>
            <a:endParaRPr sz="1700"/>
          </a:p>
          <a:p>
            <a:pPr indent="0" lvl="0" marL="457200" rtl="0" algn="l">
              <a:lnSpc>
                <a:spcPct val="100000"/>
              </a:lnSpc>
              <a:spcBef>
                <a:spcPts val="600"/>
              </a:spcBef>
              <a:spcAft>
                <a:spcPts val="0"/>
              </a:spcAft>
              <a:buNone/>
            </a:pPr>
            <a:r>
              <a:t/>
            </a:r>
            <a:endParaRPr sz="1700"/>
          </a:p>
          <a:p>
            <a:pPr indent="-336550" lvl="0" marL="457200" rtl="0" algn="l">
              <a:lnSpc>
                <a:spcPct val="100000"/>
              </a:lnSpc>
              <a:spcBef>
                <a:spcPts val="600"/>
              </a:spcBef>
              <a:spcAft>
                <a:spcPts val="0"/>
              </a:spcAft>
              <a:buSzPts val="1700"/>
              <a:buChar char="⬡"/>
            </a:pPr>
            <a:r>
              <a:rPr lang="en" sz="1700"/>
              <a:t>We were able to achieve 85% accuracy with the </a:t>
            </a:r>
            <a:r>
              <a:rPr lang="en" sz="1700"/>
              <a:t>cognitive</a:t>
            </a:r>
            <a:r>
              <a:rPr lang="en" sz="1700"/>
              <a:t> assessments, and around 68-74%  accuracy without. </a:t>
            </a:r>
            <a:endParaRPr sz="1700"/>
          </a:p>
          <a:p>
            <a:pPr indent="0" lvl="0" marL="457200" rtl="0" algn="l">
              <a:lnSpc>
                <a:spcPct val="100000"/>
              </a:lnSpc>
              <a:spcBef>
                <a:spcPts val="600"/>
              </a:spcBef>
              <a:spcAft>
                <a:spcPts val="0"/>
              </a:spcAft>
              <a:buNone/>
            </a:pPr>
            <a:r>
              <a:t/>
            </a:r>
            <a:endParaRPr sz="1700"/>
          </a:p>
          <a:p>
            <a:pPr indent="-349250" lvl="0" marL="457200" rtl="0" algn="l">
              <a:lnSpc>
                <a:spcPct val="100000"/>
              </a:lnSpc>
              <a:spcBef>
                <a:spcPts val="600"/>
              </a:spcBef>
              <a:spcAft>
                <a:spcPts val="0"/>
              </a:spcAft>
              <a:buSzPts val="1900"/>
              <a:buChar char="⬡"/>
            </a:pPr>
            <a:r>
              <a:rPr lang="en" sz="1700"/>
              <a:t>Additional information like genetic data or specific lifestyle factors should be considered as other additional features to increase </a:t>
            </a:r>
            <a:r>
              <a:rPr lang="en" sz="1900"/>
              <a:t>accuracy.</a:t>
            </a:r>
            <a:endParaRPr sz="1900"/>
          </a:p>
        </p:txBody>
      </p:sp>
      <p:sp>
        <p:nvSpPr>
          <p:cNvPr id="216" name="Google Shape;216;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8"/>
          <p:cNvSpPr txBox="1"/>
          <p:nvPr>
            <p:ph idx="4294967295" type="ctrTitle"/>
          </p:nvPr>
        </p:nvSpPr>
        <p:spPr>
          <a:xfrm>
            <a:off x="685800" y="1341750"/>
            <a:ext cx="3973200" cy="928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5600"/>
              <a:t>Questions?</a:t>
            </a:r>
            <a:endParaRPr sz="5500"/>
          </a:p>
        </p:txBody>
      </p:sp>
      <p:sp>
        <p:nvSpPr>
          <p:cNvPr id="223" name="Google Shape;223;p28"/>
          <p:cNvSpPr txBox="1"/>
          <p:nvPr>
            <p:ph idx="4294967295" type="subTitle"/>
          </p:nvPr>
        </p:nvSpPr>
        <p:spPr>
          <a:xfrm>
            <a:off x="685800" y="2302047"/>
            <a:ext cx="3617400" cy="1499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b="1" sz="1800">
              <a:latin typeface="Muli"/>
              <a:ea typeface="Muli"/>
              <a:cs typeface="Muli"/>
              <a:sym typeface="Muli"/>
            </a:endParaRPr>
          </a:p>
          <a:p>
            <a:pPr indent="0" lvl="0" marL="0" rtl="0" algn="l">
              <a:spcBef>
                <a:spcPts val="600"/>
              </a:spcBef>
              <a:spcAft>
                <a:spcPts val="0"/>
              </a:spcAft>
              <a:buNone/>
            </a:pPr>
            <a:r>
              <a:t/>
            </a:r>
            <a:endParaRPr sz="1800"/>
          </a:p>
        </p:txBody>
      </p:sp>
      <p:pic>
        <p:nvPicPr>
          <p:cNvPr id="224" name="Google Shape;224;p28"/>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225" name="Google Shape;225;p28"/>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226" name="Google Shape;226;p28"/>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4294967295" type="ctrTitle"/>
          </p:nvPr>
        </p:nvSpPr>
        <p:spPr>
          <a:xfrm>
            <a:off x="843100" y="761300"/>
            <a:ext cx="5844900" cy="625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800"/>
              <a:t>Project Outline</a:t>
            </a:r>
            <a:endParaRPr sz="4800"/>
          </a:p>
        </p:txBody>
      </p:sp>
      <p:sp>
        <p:nvSpPr>
          <p:cNvPr id="73" name="Google Shape;73;p14"/>
          <p:cNvSpPr txBox="1"/>
          <p:nvPr>
            <p:ph idx="4294967295" type="subTitle"/>
          </p:nvPr>
        </p:nvSpPr>
        <p:spPr>
          <a:xfrm>
            <a:off x="1088475" y="1767950"/>
            <a:ext cx="4467000" cy="2285700"/>
          </a:xfrm>
          <a:prstGeom prst="rect">
            <a:avLst/>
          </a:prstGeom>
        </p:spPr>
        <p:txBody>
          <a:bodyPr anchorCtr="0" anchor="t" bIns="0" lIns="0" spcFirstLastPara="1" rIns="0" wrap="square" tIns="0">
            <a:noAutofit/>
          </a:bodyPr>
          <a:lstStyle/>
          <a:p>
            <a:pPr indent="-381000" lvl="0" marL="457200" rtl="0" algn="l">
              <a:spcBef>
                <a:spcPts val="600"/>
              </a:spcBef>
              <a:spcAft>
                <a:spcPts val="0"/>
              </a:spcAft>
              <a:buSzPts val="2400"/>
              <a:buFont typeface="Muli"/>
              <a:buChar char="⬡"/>
            </a:pPr>
            <a:r>
              <a:rPr b="1" lang="en">
                <a:latin typeface="Muli"/>
                <a:ea typeface="Muli"/>
                <a:cs typeface="Muli"/>
                <a:sym typeface="Muli"/>
              </a:rPr>
              <a:t>Project Proposal</a:t>
            </a:r>
            <a:endParaRPr b="1">
              <a:latin typeface="Muli"/>
              <a:ea typeface="Muli"/>
              <a:cs typeface="Muli"/>
              <a:sym typeface="Muli"/>
            </a:endParaRPr>
          </a:p>
          <a:p>
            <a:pPr indent="-381000" lvl="0" marL="457200" rtl="0" algn="l">
              <a:spcBef>
                <a:spcPts val="0"/>
              </a:spcBef>
              <a:spcAft>
                <a:spcPts val="0"/>
              </a:spcAft>
              <a:buSzPts val="2400"/>
              <a:buFont typeface="Muli"/>
              <a:buChar char="⬡"/>
            </a:pPr>
            <a:r>
              <a:rPr b="1" lang="en">
                <a:latin typeface="Muli"/>
                <a:ea typeface="Muli"/>
                <a:cs typeface="Muli"/>
                <a:sym typeface="Muli"/>
              </a:rPr>
              <a:t>Data Analysis</a:t>
            </a:r>
            <a:endParaRPr b="1">
              <a:latin typeface="Muli"/>
              <a:ea typeface="Muli"/>
              <a:cs typeface="Muli"/>
              <a:sym typeface="Muli"/>
            </a:endParaRPr>
          </a:p>
          <a:p>
            <a:pPr indent="-381000" lvl="0" marL="457200" rtl="0" algn="l">
              <a:spcBef>
                <a:spcPts val="0"/>
              </a:spcBef>
              <a:spcAft>
                <a:spcPts val="0"/>
              </a:spcAft>
              <a:buSzPts val="2400"/>
              <a:buFont typeface="Muli"/>
              <a:buChar char="⬡"/>
            </a:pPr>
            <a:r>
              <a:rPr b="1" lang="en">
                <a:latin typeface="Muli"/>
                <a:ea typeface="Muli"/>
                <a:cs typeface="Muli"/>
                <a:sym typeface="Muli"/>
              </a:rPr>
              <a:t>Machine Model Learning</a:t>
            </a:r>
            <a:endParaRPr b="1">
              <a:latin typeface="Muli"/>
              <a:ea typeface="Muli"/>
              <a:cs typeface="Muli"/>
              <a:sym typeface="Muli"/>
            </a:endParaRPr>
          </a:p>
          <a:p>
            <a:pPr indent="-381000" lvl="0" marL="457200" rtl="0" algn="l">
              <a:spcBef>
                <a:spcPts val="0"/>
              </a:spcBef>
              <a:spcAft>
                <a:spcPts val="0"/>
              </a:spcAft>
              <a:buSzPts val="2400"/>
              <a:buFont typeface="Muli"/>
              <a:buChar char="⬡"/>
            </a:pPr>
            <a:r>
              <a:rPr b="1" lang="en">
                <a:latin typeface="Muli"/>
                <a:ea typeface="Muli"/>
                <a:cs typeface="Muli"/>
                <a:sym typeface="Muli"/>
              </a:rPr>
              <a:t>Considerations</a:t>
            </a:r>
            <a:endParaRPr b="1">
              <a:latin typeface="Muli"/>
              <a:ea typeface="Muli"/>
              <a:cs typeface="Muli"/>
              <a:sym typeface="Muli"/>
            </a:endParaRPr>
          </a:p>
          <a:p>
            <a:pPr indent="-381000" lvl="0" marL="457200" rtl="0" algn="l">
              <a:spcBef>
                <a:spcPts val="0"/>
              </a:spcBef>
              <a:spcAft>
                <a:spcPts val="0"/>
              </a:spcAft>
              <a:buSzPts val="2400"/>
              <a:buFont typeface="Muli"/>
              <a:buChar char="⬡"/>
            </a:pPr>
            <a:r>
              <a:rPr b="1" lang="en">
                <a:latin typeface="Muli"/>
                <a:ea typeface="Muli"/>
                <a:cs typeface="Muli"/>
                <a:sym typeface="Muli"/>
              </a:rPr>
              <a:t>Summary</a:t>
            </a:r>
            <a:endParaRPr b="1">
              <a:latin typeface="Muli"/>
              <a:ea typeface="Muli"/>
              <a:cs typeface="Muli"/>
              <a:sym typeface="Muli"/>
            </a:endParaRPr>
          </a:p>
        </p:txBody>
      </p:sp>
      <p:sp>
        <p:nvSpPr>
          <p:cNvPr id="74" name="Google Shape;74;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865400" y="550550"/>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Proposal</a:t>
            </a:r>
            <a:endParaRPr/>
          </a:p>
        </p:txBody>
      </p:sp>
      <p:sp>
        <p:nvSpPr>
          <p:cNvPr id="80" name="Google Shape;80;p15"/>
          <p:cNvSpPr txBox="1"/>
          <p:nvPr>
            <p:ph idx="1" type="body"/>
          </p:nvPr>
        </p:nvSpPr>
        <p:spPr>
          <a:xfrm>
            <a:off x="865400" y="1610700"/>
            <a:ext cx="6798000" cy="3007200"/>
          </a:xfrm>
          <a:prstGeom prst="rect">
            <a:avLst/>
          </a:prstGeom>
        </p:spPr>
        <p:txBody>
          <a:bodyPr anchorCtr="0" anchor="t" bIns="0" lIns="0" spcFirstLastPara="1" rIns="0" wrap="square" tIns="0">
            <a:noAutofit/>
          </a:bodyPr>
          <a:lstStyle/>
          <a:p>
            <a:pPr indent="0" lvl="0" marL="0" rtl="0" algn="l">
              <a:spcBef>
                <a:spcPts val="600"/>
              </a:spcBef>
              <a:spcAft>
                <a:spcPts val="0"/>
              </a:spcAft>
              <a:buClr>
                <a:schemeClr val="dk1"/>
              </a:buClr>
              <a:buSzPts val="1100"/>
              <a:buFont typeface="Arial"/>
              <a:buNone/>
            </a:pPr>
            <a:r>
              <a:rPr b="1" lang="en"/>
              <a:t>The aim of our project is to assess the predictability of Alzheimer's disease diagnosis, enabling early intervention strategies. We will analyze the relationship between patient demographic information, lifestyle factors, and medical information to identify trends in positive diagnoses using binary prediction models.</a:t>
            </a:r>
            <a:endParaRPr b="1"/>
          </a:p>
          <a:p>
            <a:pPr indent="0" lvl="0" marL="0" rtl="0" algn="l">
              <a:spcBef>
                <a:spcPts val="600"/>
              </a:spcBef>
              <a:spcAft>
                <a:spcPts val="0"/>
              </a:spcAft>
              <a:buClr>
                <a:schemeClr val="dk1"/>
              </a:buClr>
              <a:buSzPts val="1100"/>
              <a:buFont typeface="Arial"/>
              <a:buNone/>
            </a:pPr>
            <a:r>
              <a:t/>
            </a:r>
            <a:endParaRPr b="1" sz="1600"/>
          </a:p>
          <a:p>
            <a:pPr indent="0" lvl="0" marL="0" rtl="0" algn="l">
              <a:spcBef>
                <a:spcPts val="600"/>
              </a:spcBef>
              <a:spcAft>
                <a:spcPts val="0"/>
              </a:spcAft>
              <a:buClr>
                <a:schemeClr val="dk1"/>
              </a:buClr>
              <a:buSzPts val="1100"/>
              <a:buFont typeface="Arial"/>
              <a:buNone/>
            </a:pPr>
            <a:r>
              <a:t/>
            </a:r>
            <a:endParaRPr b="1" sz="1600"/>
          </a:p>
        </p:txBody>
      </p:sp>
      <p:sp>
        <p:nvSpPr>
          <p:cNvPr id="81" name="Google Shape;81;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ctrTitle"/>
          </p:nvPr>
        </p:nvSpPr>
        <p:spPr>
          <a:xfrm>
            <a:off x="591425" y="1439325"/>
            <a:ext cx="4263900" cy="1159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Data Analysis</a:t>
            </a:r>
            <a:endParaRPr sz="4000"/>
          </a:p>
        </p:txBody>
      </p:sp>
      <p:sp>
        <p:nvSpPr>
          <p:cNvPr id="87" name="Google Shape;87;p16"/>
          <p:cNvSpPr txBox="1"/>
          <p:nvPr>
            <p:ph idx="1" type="subTitle"/>
          </p:nvPr>
        </p:nvSpPr>
        <p:spPr>
          <a:xfrm>
            <a:off x="591425" y="2680304"/>
            <a:ext cx="4263900" cy="78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Pre-Processing  and Visualization of the dataset</a:t>
            </a:r>
            <a:endParaRPr/>
          </a:p>
        </p:txBody>
      </p:sp>
      <p:pic>
        <p:nvPicPr>
          <p:cNvPr id="88" name="Google Shape;88;p16"/>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89" name="Google Shape;89;p16"/>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0" name="Google Shape;90;p16"/>
          <p:cNvPicPr preferRelativeResize="0"/>
          <p:nvPr/>
        </p:nvPicPr>
        <p:blipFill>
          <a:blip r:embed="rId5">
            <a:alphaModFix/>
          </a:blip>
          <a:stretch>
            <a:fillRect/>
          </a:stretch>
        </p:blipFill>
        <p:spPr>
          <a:xfrm>
            <a:off x="6443142" y="1563493"/>
            <a:ext cx="778473" cy="9114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 type="body"/>
          </p:nvPr>
        </p:nvSpPr>
        <p:spPr>
          <a:xfrm>
            <a:off x="1323775" y="761300"/>
            <a:ext cx="7550700" cy="4105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2100">
                <a:latin typeface="Muli"/>
                <a:ea typeface="Muli"/>
                <a:cs typeface="Muli"/>
                <a:sym typeface="Muli"/>
              </a:rPr>
              <a:t>The questions we used to create our data analysis, visualizations, and models:</a:t>
            </a:r>
            <a:endParaRPr b="1" sz="2000">
              <a:latin typeface="Muli"/>
              <a:ea typeface="Muli"/>
              <a:cs typeface="Muli"/>
              <a:sym typeface="Muli"/>
            </a:endParaRPr>
          </a:p>
          <a:p>
            <a:pPr indent="-342900" lvl="0" marL="457200" rtl="0" algn="l">
              <a:spcBef>
                <a:spcPts val="600"/>
              </a:spcBef>
              <a:spcAft>
                <a:spcPts val="0"/>
              </a:spcAft>
              <a:buSzPts val="1800"/>
              <a:buFont typeface="Muli"/>
              <a:buChar char="●"/>
            </a:pPr>
            <a:r>
              <a:rPr b="1" lang="en" sz="1800">
                <a:latin typeface="Muli"/>
                <a:ea typeface="Muli"/>
                <a:cs typeface="Muli"/>
                <a:sym typeface="Muli"/>
              </a:rPr>
              <a:t>Can we create a model to predict an Alzheimer's diagnosis with 90% or more accuracy?</a:t>
            </a:r>
            <a:endParaRPr b="1" sz="1800">
              <a:latin typeface="Muli"/>
              <a:ea typeface="Muli"/>
              <a:cs typeface="Muli"/>
              <a:sym typeface="Muli"/>
            </a:endParaRPr>
          </a:p>
          <a:p>
            <a:pPr indent="-342900" lvl="0" marL="457200" rtl="0" algn="l">
              <a:spcBef>
                <a:spcPts val="0"/>
              </a:spcBef>
              <a:spcAft>
                <a:spcPts val="0"/>
              </a:spcAft>
              <a:buSzPts val="1800"/>
              <a:buFont typeface="Muli"/>
              <a:buChar char="●"/>
            </a:pPr>
            <a:r>
              <a:rPr b="1" lang="en" sz="1800">
                <a:latin typeface="Muli"/>
                <a:ea typeface="Muli"/>
                <a:cs typeface="Muli"/>
                <a:sym typeface="Muli"/>
              </a:rPr>
              <a:t>What features are most impactful for increased accuracy? </a:t>
            </a:r>
            <a:endParaRPr b="1" sz="1800">
              <a:latin typeface="Muli"/>
              <a:ea typeface="Muli"/>
              <a:cs typeface="Muli"/>
              <a:sym typeface="Muli"/>
            </a:endParaRPr>
          </a:p>
          <a:p>
            <a:pPr indent="-342900" lvl="0" marL="457200" rtl="0" algn="l">
              <a:spcBef>
                <a:spcPts val="0"/>
              </a:spcBef>
              <a:spcAft>
                <a:spcPts val="0"/>
              </a:spcAft>
              <a:buSzPts val="1800"/>
              <a:buFont typeface="Muli"/>
              <a:buChar char="●"/>
            </a:pPr>
            <a:r>
              <a:rPr b="1" lang="en" sz="1800">
                <a:latin typeface="Muli"/>
                <a:ea typeface="Muli"/>
                <a:cs typeface="Muli"/>
                <a:sym typeface="Muli"/>
              </a:rPr>
              <a:t>What features were least relevant to the model's accuracy?</a:t>
            </a:r>
            <a:endParaRPr b="1" sz="1800">
              <a:latin typeface="Muli"/>
              <a:ea typeface="Muli"/>
              <a:cs typeface="Muli"/>
              <a:sym typeface="Muli"/>
            </a:endParaRPr>
          </a:p>
          <a:p>
            <a:pPr indent="-342900" lvl="0" marL="457200" rtl="0" algn="l">
              <a:spcBef>
                <a:spcPts val="0"/>
              </a:spcBef>
              <a:spcAft>
                <a:spcPts val="0"/>
              </a:spcAft>
              <a:buSzPts val="1800"/>
              <a:buFont typeface="Muli"/>
              <a:buChar char="●"/>
            </a:pPr>
            <a:r>
              <a:rPr b="1" lang="en" sz="1800">
                <a:latin typeface="Muli"/>
                <a:ea typeface="Muli"/>
                <a:cs typeface="Muli"/>
                <a:sym typeface="Muli"/>
              </a:rPr>
              <a:t>What is the best type of model to optimize accuracy?</a:t>
            </a:r>
            <a:endParaRPr b="1" sz="1800">
              <a:latin typeface="Muli"/>
              <a:ea typeface="Muli"/>
              <a:cs typeface="Muli"/>
              <a:sym typeface="Muli"/>
            </a:endParaRPr>
          </a:p>
          <a:p>
            <a:pPr indent="-342900" lvl="0" marL="457200" rtl="0" algn="l">
              <a:spcBef>
                <a:spcPts val="0"/>
              </a:spcBef>
              <a:spcAft>
                <a:spcPts val="0"/>
              </a:spcAft>
              <a:buSzPts val="1800"/>
              <a:buFont typeface="Muli"/>
              <a:buChar char="●"/>
            </a:pPr>
            <a:r>
              <a:rPr b="1" lang="en" sz="1800">
                <a:latin typeface="Muli"/>
                <a:ea typeface="Muli"/>
                <a:cs typeface="Muli"/>
                <a:sym typeface="Muli"/>
              </a:rPr>
              <a:t>What other information or dataset would be impactful to the learning model?</a:t>
            </a:r>
            <a:endParaRPr sz="3200"/>
          </a:p>
        </p:txBody>
      </p:sp>
      <p:sp>
        <p:nvSpPr>
          <p:cNvPr id="96" name="Google Shape;96;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8"/>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02" name="Google Shape;102;p18"/>
          <p:cNvSpPr txBox="1"/>
          <p:nvPr>
            <p:ph idx="4294967295" type="ctrTitle"/>
          </p:nvPr>
        </p:nvSpPr>
        <p:spPr>
          <a:xfrm>
            <a:off x="701550" y="658063"/>
            <a:ext cx="3332700" cy="1980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5000"/>
              <a:t>Machine Model Learning</a:t>
            </a:r>
            <a:endParaRPr sz="4500"/>
          </a:p>
        </p:txBody>
      </p:sp>
      <p:sp>
        <p:nvSpPr>
          <p:cNvPr id="103" name="Google Shape;103;p18"/>
          <p:cNvSpPr txBox="1"/>
          <p:nvPr>
            <p:ph idx="4294967295" type="subTitle"/>
          </p:nvPr>
        </p:nvSpPr>
        <p:spPr>
          <a:xfrm>
            <a:off x="685800" y="3013350"/>
            <a:ext cx="3332700" cy="10974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Finding the right model to optimize accuracy.</a:t>
            </a:r>
            <a:endParaRPr sz="1800"/>
          </a:p>
        </p:txBody>
      </p:sp>
      <p:sp>
        <p:nvSpPr>
          <p:cNvPr id="104" name="Google Shape;104;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8"/>
          <p:cNvPicPr preferRelativeResize="0"/>
          <p:nvPr/>
        </p:nvPicPr>
        <p:blipFill>
          <a:blip r:embed="rId4">
            <a:alphaModFix/>
          </a:blip>
          <a:stretch>
            <a:fillRect/>
          </a:stretch>
        </p:blipFill>
        <p:spPr>
          <a:xfrm>
            <a:off x="4386955" y="1434470"/>
            <a:ext cx="481900" cy="555275"/>
          </a:xfrm>
          <a:prstGeom prst="rect">
            <a:avLst/>
          </a:prstGeom>
          <a:noFill/>
          <a:ln>
            <a:noFill/>
          </a:ln>
        </p:spPr>
      </p:pic>
      <p:pic>
        <p:nvPicPr>
          <p:cNvPr id="106" name="Google Shape;106;p18"/>
          <p:cNvPicPr preferRelativeResize="0"/>
          <p:nvPr/>
        </p:nvPicPr>
        <p:blipFill>
          <a:blip r:embed="rId5">
            <a:alphaModFix/>
          </a:blip>
          <a:stretch>
            <a:fillRect/>
          </a:stretch>
        </p:blipFill>
        <p:spPr>
          <a:xfrm>
            <a:off x="4569684" y="1556163"/>
            <a:ext cx="481900" cy="555275"/>
          </a:xfrm>
          <a:prstGeom prst="rect">
            <a:avLst/>
          </a:prstGeom>
          <a:noFill/>
          <a:ln>
            <a:noFill/>
          </a:ln>
        </p:spPr>
      </p:pic>
      <p:pic>
        <p:nvPicPr>
          <p:cNvPr id="107" name="Google Shape;107;p18"/>
          <p:cNvPicPr preferRelativeResize="0"/>
          <p:nvPr/>
        </p:nvPicPr>
        <p:blipFill>
          <a:blip r:embed="rId6">
            <a:alphaModFix/>
          </a:blip>
          <a:stretch>
            <a:fillRect/>
          </a:stretch>
        </p:blipFill>
        <p:spPr>
          <a:xfrm>
            <a:off x="5654025" y="2170138"/>
            <a:ext cx="1111472" cy="961913"/>
          </a:xfrm>
          <a:prstGeom prst="rect">
            <a:avLst/>
          </a:prstGeom>
          <a:noFill/>
          <a:ln>
            <a:noFill/>
          </a:ln>
        </p:spPr>
      </p:pic>
      <p:pic>
        <p:nvPicPr>
          <p:cNvPr id="108" name="Google Shape;108;p18"/>
          <p:cNvPicPr preferRelativeResize="0"/>
          <p:nvPr/>
        </p:nvPicPr>
        <p:blipFill>
          <a:blip r:embed="rId6">
            <a:alphaModFix/>
          </a:blip>
          <a:stretch>
            <a:fillRect/>
          </a:stretch>
        </p:blipFill>
        <p:spPr>
          <a:xfrm>
            <a:off x="5654025" y="1777572"/>
            <a:ext cx="1111472" cy="961913"/>
          </a:xfrm>
          <a:prstGeom prst="rect">
            <a:avLst/>
          </a:prstGeom>
          <a:noFill/>
          <a:ln>
            <a:noFill/>
          </a:ln>
        </p:spPr>
      </p:pic>
      <p:pic>
        <p:nvPicPr>
          <p:cNvPr id="109" name="Google Shape;109;p18"/>
          <p:cNvPicPr preferRelativeResize="0"/>
          <p:nvPr/>
        </p:nvPicPr>
        <p:blipFill>
          <a:blip r:embed="rId7">
            <a:alphaModFix/>
          </a:blip>
          <a:stretch>
            <a:fillRect/>
          </a:stretch>
        </p:blipFill>
        <p:spPr>
          <a:xfrm>
            <a:off x="5587011" y="756240"/>
            <a:ext cx="1245500" cy="799942"/>
          </a:xfrm>
          <a:prstGeom prst="rect">
            <a:avLst/>
          </a:prstGeom>
          <a:noFill/>
          <a:ln>
            <a:noFill/>
          </a:ln>
        </p:spPr>
      </p:pic>
      <p:pic>
        <p:nvPicPr>
          <p:cNvPr id="110" name="Google Shape;110;p18"/>
          <p:cNvPicPr preferRelativeResize="0"/>
          <p:nvPr/>
        </p:nvPicPr>
        <p:blipFill>
          <a:blip r:embed="rId8">
            <a:alphaModFix/>
          </a:blip>
          <a:stretch>
            <a:fillRect/>
          </a:stretch>
        </p:blipFill>
        <p:spPr>
          <a:xfrm>
            <a:off x="7380302" y="1666762"/>
            <a:ext cx="848475" cy="555275"/>
          </a:xfrm>
          <a:prstGeom prst="rect">
            <a:avLst/>
          </a:prstGeom>
          <a:noFill/>
          <a:ln>
            <a:noFill/>
          </a:ln>
        </p:spPr>
      </p:pic>
      <p:cxnSp>
        <p:nvCxnSpPr>
          <p:cNvPr id="111" name="Google Shape;111;p18"/>
          <p:cNvCxnSpPr/>
          <p:nvPr/>
        </p:nvCxnSpPr>
        <p:spPr>
          <a:xfrm>
            <a:off x="6958825" y="3257288"/>
            <a:ext cx="664200" cy="383400"/>
          </a:xfrm>
          <a:prstGeom prst="straightConnector1">
            <a:avLst/>
          </a:prstGeom>
          <a:noFill/>
          <a:ln cap="rnd" cmpd="sng" w="19050">
            <a:solidFill>
              <a:schemeClr val="accent3"/>
            </a:solidFill>
            <a:prstDash val="dash"/>
            <a:round/>
            <a:headEnd len="med" w="med" type="none"/>
            <a:tailEnd len="med" w="med" type="none"/>
          </a:ln>
        </p:spPr>
      </p:cxnSp>
      <p:cxnSp>
        <p:nvCxnSpPr>
          <p:cNvPr id="112" name="Google Shape;112;p18"/>
          <p:cNvCxnSpPr/>
          <p:nvPr/>
        </p:nvCxnSpPr>
        <p:spPr>
          <a:xfrm>
            <a:off x="4910575" y="2035238"/>
            <a:ext cx="559800" cy="323100"/>
          </a:xfrm>
          <a:prstGeom prst="straightConnector1">
            <a:avLst/>
          </a:prstGeom>
          <a:noFill/>
          <a:ln cap="rnd" cmpd="sng" w="19050">
            <a:solidFill>
              <a:schemeClr val="accent6"/>
            </a:solidFill>
            <a:prstDash val="dash"/>
            <a:round/>
            <a:headEnd len="med" w="med" type="none"/>
            <a:tailEnd len="med" w="med" type="none"/>
          </a:ln>
        </p:spPr>
      </p:cxnSp>
      <p:pic>
        <p:nvPicPr>
          <p:cNvPr id="113" name="Google Shape;113;p18"/>
          <p:cNvPicPr preferRelativeResize="0"/>
          <p:nvPr/>
        </p:nvPicPr>
        <p:blipFill>
          <a:blip r:embed="rId9">
            <a:alphaModFix/>
          </a:blip>
          <a:stretch>
            <a:fillRect/>
          </a:stretch>
        </p:blipFill>
        <p:spPr>
          <a:xfrm>
            <a:off x="7703038" y="1370716"/>
            <a:ext cx="190716" cy="555275"/>
          </a:xfrm>
          <a:prstGeom prst="rect">
            <a:avLst/>
          </a:prstGeom>
          <a:noFill/>
          <a:ln>
            <a:noFill/>
          </a:ln>
        </p:spPr>
      </p:pic>
      <p:cxnSp>
        <p:nvCxnSpPr>
          <p:cNvPr id="114" name="Google Shape;114;p18"/>
          <p:cNvCxnSpPr/>
          <p:nvPr/>
        </p:nvCxnSpPr>
        <p:spPr>
          <a:xfrm flipH="1">
            <a:off x="4637575" y="3181088"/>
            <a:ext cx="936600" cy="540900"/>
          </a:xfrm>
          <a:prstGeom prst="straightConnector1">
            <a:avLst/>
          </a:prstGeom>
          <a:noFill/>
          <a:ln cap="rnd" cmpd="sng" w="19050">
            <a:solidFill>
              <a:schemeClr val="accent3"/>
            </a:solidFill>
            <a:prstDash val="dash"/>
            <a:round/>
            <a:headEnd len="med" w="med" type="none"/>
            <a:tailEnd len="med" w="med" type="none"/>
          </a:ln>
        </p:spPr>
      </p:cxnSp>
      <p:cxnSp>
        <p:nvCxnSpPr>
          <p:cNvPr id="115" name="Google Shape;115;p18"/>
          <p:cNvCxnSpPr/>
          <p:nvPr/>
        </p:nvCxnSpPr>
        <p:spPr>
          <a:xfrm flipH="1">
            <a:off x="6910225" y="2111438"/>
            <a:ext cx="559800" cy="323100"/>
          </a:xfrm>
          <a:prstGeom prst="straightConnector1">
            <a:avLst/>
          </a:prstGeom>
          <a:noFill/>
          <a:ln cap="rnd" cmpd="sng" w="19050">
            <a:solidFill>
              <a:schemeClr val="accent1"/>
            </a:solidFill>
            <a:prstDash val="dash"/>
            <a:round/>
            <a:headEnd len="med" w="med" type="none"/>
            <a:tailEnd len="med" w="med" type="none"/>
          </a:ln>
        </p:spPr>
      </p:cxnSp>
      <p:pic>
        <p:nvPicPr>
          <p:cNvPr id="116" name="Google Shape;116;p18"/>
          <p:cNvPicPr preferRelativeResize="0"/>
          <p:nvPr/>
        </p:nvPicPr>
        <p:blipFill>
          <a:blip r:embed="rId10">
            <a:alphaModFix/>
          </a:blip>
          <a:stretch>
            <a:fillRect/>
          </a:stretch>
        </p:blipFill>
        <p:spPr>
          <a:xfrm>
            <a:off x="4422863" y="2732996"/>
            <a:ext cx="1019495" cy="1122001"/>
          </a:xfrm>
          <a:prstGeom prst="rect">
            <a:avLst/>
          </a:prstGeom>
          <a:noFill/>
          <a:ln>
            <a:noFill/>
          </a:ln>
        </p:spPr>
      </p:pic>
      <p:pic>
        <p:nvPicPr>
          <p:cNvPr id="117" name="Google Shape;117;p18"/>
          <p:cNvPicPr preferRelativeResize="0"/>
          <p:nvPr/>
        </p:nvPicPr>
        <p:blipFill>
          <a:blip r:embed="rId11">
            <a:alphaModFix/>
          </a:blip>
          <a:stretch>
            <a:fillRect/>
          </a:stretch>
        </p:blipFill>
        <p:spPr>
          <a:xfrm>
            <a:off x="7660716" y="3287994"/>
            <a:ext cx="430025" cy="599150"/>
          </a:xfrm>
          <a:prstGeom prst="rect">
            <a:avLst/>
          </a:prstGeom>
          <a:noFill/>
          <a:ln>
            <a:noFill/>
          </a:ln>
        </p:spPr>
      </p:pic>
      <p:pic>
        <p:nvPicPr>
          <p:cNvPr id="118" name="Google Shape;118;p18"/>
          <p:cNvPicPr preferRelativeResize="0"/>
          <p:nvPr/>
        </p:nvPicPr>
        <p:blipFill>
          <a:blip r:embed="rId12">
            <a:alphaModFix/>
          </a:blip>
          <a:stretch>
            <a:fillRect/>
          </a:stretch>
        </p:blipFill>
        <p:spPr>
          <a:xfrm>
            <a:off x="8034133" y="3448355"/>
            <a:ext cx="430025" cy="599150"/>
          </a:xfrm>
          <a:prstGeom prst="rect">
            <a:avLst/>
          </a:prstGeom>
          <a:noFill/>
          <a:ln>
            <a:noFill/>
          </a:ln>
        </p:spPr>
      </p:pic>
      <p:sp>
        <p:nvSpPr>
          <p:cNvPr id="119" name="Google Shape;119;p18"/>
          <p:cNvSpPr/>
          <p:nvPr/>
        </p:nvSpPr>
        <p:spPr>
          <a:xfrm>
            <a:off x="6114350" y="1645250"/>
            <a:ext cx="190800" cy="476700"/>
          </a:xfrm>
          <a:prstGeom prst="upDownArrow">
            <a:avLst>
              <a:gd fmla="val 50000" name="adj1"/>
              <a:gd fmla="val 50000" name="adj2"/>
            </a:avLst>
          </a:prstGeom>
          <a:gradFill>
            <a:gsLst>
              <a:gs pos="0">
                <a:schemeClr val="accent4"/>
              </a:gs>
              <a:gs pos="100000">
                <a:srgbClr val="00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69000" y="299450"/>
            <a:ext cx="4964700" cy="47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000"/>
              <a:t> Random Forest Clusters</a:t>
            </a:r>
            <a:endParaRPr sz="3000"/>
          </a:p>
        </p:txBody>
      </p:sp>
      <p:sp>
        <p:nvSpPr>
          <p:cNvPr id="125" name="Google Shape;125;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9"/>
          <p:cNvSpPr txBox="1"/>
          <p:nvPr>
            <p:ph idx="3" type="body"/>
          </p:nvPr>
        </p:nvSpPr>
        <p:spPr>
          <a:xfrm>
            <a:off x="267550" y="1253100"/>
            <a:ext cx="5012100" cy="1875900"/>
          </a:xfrm>
          <a:prstGeom prst="rect">
            <a:avLst/>
          </a:prstGeom>
        </p:spPr>
        <p:txBody>
          <a:bodyPr anchorCtr="0" anchor="t" bIns="0" lIns="0" spcFirstLastPara="1" rIns="0" wrap="square" tIns="0">
            <a:noAutofit/>
          </a:bodyPr>
          <a:lstStyle/>
          <a:p>
            <a:pPr indent="-336550" lvl="0" marL="457200" marR="0" rtl="0" algn="l">
              <a:lnSpc>
                <a:spcPct val="100000"/>
              </a:lnSpc>
              <a:spcBef>
                <a:spcPts val="600"/>
              </a:spcBef>
              <a:spcAft>
                <a:spcPts val="0"/>
              </a:spcAft>
              <a:buSzPts val="1700"/>
              <a:buFont typeface="Muli"/>
              <a:buChar char="⬡"/>
            </a:pPr>
            <a:r>
              <a:rPr lang="en" sz="1700">
                <a:latin typeface="Muli"/>
                <a:ea typeface="Muli"/>
                <a:cs typeface="Muli"/>
                <a:sym typeface="Muli"/>
              </a:rPr>
              <a:t>The clustering analysis helps identify patterns and group similar patients.</a:t>
            </a:r>
            <a:endParaRPr sz="1700">
              <a:latin typeface="Muli"/>
              <a:ea typeface="Muli"/>
              <a:cs typeface="Muli"/>
              <a:sym typeface="Muli"/>
            </a:endParaRPr>
          </a:p>
          <a:p>
            <a:pPr indent="-336550" lvl="0" marL="457200" marR="0" rtl="0" algn="l">
              <a:lnSpc>
                <a:spcPct val="100000"/>
              </a:lnSpc>
              <a:spcBef>
                <a:spcPts val="0"/>
              </a:spcBef>
              <a:spcAft>
                <a:spcPts val="0"/>
              </a:spcAft>
              <a:buSzPts val="1700"/>
              <a:buFont typeface="Muli"/>
              <a:buChar char="⬡"/>
            </a:pPr>
            <a:r>
              <a:rPr lang="en" sz="1700">
                <a:latin typeface="Muli"/>
                <a:ea typeface="Muli"/>
                <a:cs typeface="Muli"/>
                <a:sym typeface="Muli"/>
              </a:rPr>
              <a:t>The Random Forest model provides a reliable prediction of Alzheimer's diagnosis.</a:t>
            </a:r>
            <a:endParaRPr sz="1700">
              <a:latin typeface="Muli"/>
              <a:ea typeface="Muli"/>
              <a:cs typeface="Muli"/>
              <a:sym typeface="Muli"/>
            </a:endParaRPr>
          </a:p>
          <a:p>
            <a:pPr indent="-336550" lvl="0" marL="457200" marR="0" rtl="0" algn="l">
              <a:lnSpc>
                <a:spcPct val="100000"/>
              </a:lnSpc>
              <a:spcBef>
                <a:spcPts val="0"/>
              </a:spcBef>
              <a:spcAft>
                <a:spcPts val="0"/>
              </a:spcAft>
              <a:buSzPts val="1700"/>
              <a:buFont typeface="Muli"/>
              <a:buChar char="⬡"/>
            </a:pPr>
            <a:r>
              <a:rPr lang="en" sz="1700">
                <a:latin typeface="Muli"/>
                <a:ea typeface="Muli"/>
                <a:cs typeface="Muli"/>
                <a:sym typeface="Muli"/>
              </a:rPr>
              <a:t>Feature importance analysis highlights the most influential factors in the prediction.</a:t>
            </a:r>
            <a:endParaRPr sz="1700">
              <a:latin typeface="Muli"/>
              <a:ea typeface="Muli"/>
              <a:cs typeface="Muli"/>
              <a:sym typeface="Muli"/>
            </a:endParaRPr>
          </a:p>
          <a:p>
            <a:pPr indent="0" lvl="0" marL="457200" marR="0" rtl="0" algn="l">
              <a:lnSpc>
                <a:spcPct val="100000"/>
              </a:lnSpc>
              <a:spcBef>
                <a:spcPts val="600"/>
              </a:spcBef>
              <a:spcAft>
                <a:spcPts val="0"/>
              </a:spcAft>
              <a:buNone/>
            </a:pPr>
            <a:r>
              <a:t/>
            </a:r>
            <a:endParaRPr sz="1700">
              <a:latin typeface="Muli"/>
              <a:ea typeface="Muli"/>
              <a:cs typeface="Muli"/>
              <a:sym typeface="Muli"/>
            </a:endParaRPr>
          </a:p>
        </p:txBody>
      </p:sp>
      <p:pic>
        <p:nvPicPr>
          <p:cNvPr id="127" name="Google Shape;127;p19" title="ClassificationReport 6 K.png"/>
          <p:cNvPicPr preferRelativeResize="0"/>
          <p:nvPr/>
        </p:nvPicPr>
        <p:blipFill>
          <a:blip r:embed="rId3">
            <a:alphaModFix/>
          </a:blip>
          <a:stretch>
            <a:fillRect/>
          </a:stretch>
        </p:blipFill>
        <p:spPr>
          <a:xfrm>
            <a:off x="5683500" y="299450"/>
            <a:ext cx="2846749" cy="2689449"/>
          </a:xfrm>
          <a:prstGeom prst="rect">
            <a:avLst/>
          </a:prstGeom>
          <a:noFill/>
          <a:ln>
            <a:noFill/>
          </a:ln>
        </p:spPr>
      </p:pic>
      <p:pic>
        <p:nvPicPr>
          <p:cNvPr id="128" name="Google Shape;128;p19" title="confusion Matrixoutput.png"/>
          <p:cNvPicPr preferRelativeResize="0"/>
          <p:nvPr/>
        </p:nvPicPr>
        <p:blipFill>
          <a:blip r:embed="rId4">
            <a:alphaModFix/>
          </a:blip>
          <a:stretch>
            <a:fillRect/>
          </a:stretch>
        </p:blipFill>
        <p:spPr>
          <a:xfrm>
            <a:off x="6278070" y="3209824"/>
            <a:ext cx="2222758" cy="1933625"/>
          </a:xfrm>
          <a:prstGeom prst="rect">
            <a:avLst/>
          </a:prstGeom>
          <a:noFill/>
          <a:ln>
            <a:noFill/>
          </a:ln>
        </p:spPr>
      </p:pic>
      <p:pic>
        <p:nvPicPr>
          <p:cNvPr id="129" name="Google Shape;129;p19" title="Optimal K.png"/>
          <p:cNvPicPr preferRelativeResize="0"/>
          <p:nvPr/>
        </p:nvPicPr>
        <p:blipFill>
          <a:blip r:embed="rId5">
            <a:alphaModFix/>
          </a:blip>
          <a:stretch>
            <a:fillRect/>
          </a:stretch>
        </p:blipFill>
        <p:spPr>
          <a:xfrm>
            <a:off x="3640074" y="3209824"/>
            <a:ext cx="2428951" cy="1933625"/>
          </a:xfrm>
          <a:prstGeom prst="rect">
            <a:avLst/>
          </a:prstGeom>
          <a:noFill/>
          <a:ln>
            <a:noFill/>
          </a:ln>
        </p:spPr>
      </p:pic>
      <p:sp>
        <p:nvSpPr>
          <p:cNvPr id="130" name="Google Shape;130;p19"/>
          <p:cNvSpPr txBox="1"/>
          <p:nvPr/>
        </p:nvSpPr>
        <p:spPr>
          <a:xfrm>
            <a:off x="3416675" y="843225"/>
            <a:ext cx="5749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lt1"/>
              </a:solidFill>
              <a:latin typeface="Muli"/>
              <a:ea typeface="Muli"/>
              <a:cs typeface="Muli"/>
              <a:sym typeface="Muli"/>
            </a:endParaRPr>
          </a:p>
        </p:txBody>
      </p:sp>
      <p:pic>
        <p:nvPicPr>
          <p:cNvPr id="131" name="Google Shape;131;p19" title="Dagnosis by cluster output.png"/>
          <p:cNvPicPr preferRelativeResize="0"/>
          <p:nvPr/>
        </p:nvPicPr>
        <p:blipFill>
          <a:blip r:embed="rId6">
            <a:alphaModFix/>
          </a:blip>
          <a:stretch>
            <a:fillRect/>
          </a:stretch>
        </p:blipFill>
        <p:spPr>
          <a:xfrm>
            <a:off x="521100" y="3321788"/>
            <a:ext cx="2672384" cy="170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847950" y="1731700"/>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t>Key Features</a:t>
            </a:r>
            <a:endParaRPr sz="4000"/>
          </a:p>
        </p:txBody>
      </p:sp>
      <p:sp>
        <p:nvSpPr>
          <p:cNvPr id="137" name="Google Shape;137;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0"/>
          <p:cNvSpPr txBox="1"/>
          <p:nvPr>
            <p:ph idx="3" type="body"/>
          </p:nvPr>
        </p:nvSpPr>
        <p:spPr>
          <a:xfrm>
            <a:off x="847950" y="2589100"/>
            <a:ext cx="3528000" cy="1522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800"/>
              <a:t>In our </a:t>
            </a:r>
            <a:r>
              <a:rPr lang="en" sz="1800"/>
              <a:t>initial</a:t>
            </a:r>
            <a:r>
              <a:rPr lang="en" sz="1800"/>
              <a:t> Random Forest model, a </a:t>
            </a:r>
            <a:r>
              <a:rPr lang="en" sz="1800"/>
              <a:t>data frame</a:t>
            </a:r>
            <a:r>
              <a:rPr lang="en" sz="1800"/>
              <a:t> was created to rank </a:t>
            </a:r>
            <a:r>
              <a:rPr lang="en" sz="1800"/>
              <a:t>feature importance used in the accuracy results.</a:t>
            </a:r>
            <a:endParaRPr sz="1800"/>
          </a:p>
        </p:txBody>
      </p:sp>
      <p:pic>
        <p:nvPicPr>
          <p:cNvPr id="139" name="Google Shape;139;p20"/>
          <p:cNvPicPr preferRelativeResize="0"/>
          <p:nvPr/>
        </p:nvPicPr>
        <p:blipFill>
          <a:blip r:embed="rId3">
            <a:alphaModFix/>
          </a:blip>
          <a:stretch>
            <a:fillRect/>
          </a:stretch>
        </p:blipFill>
        <p:spPr>
          <a:xfrm>
            <a:off x="4622250" y="356599"/>
            <a:ext cx="3717450" cy="443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580550" y="975713"/>
            <a:ext cx="4021800" cy="94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Refining the Data</a:t>
            </a:r>
            <a:endParaRPr/>
          </a:p>
        </p:txBody>
      </p:sp>
      <p:sp>
        <p:nvSpPr>
          <p:cNvPr id="145" name="Google Shape;145;p21"/>
          <p:cNvSpPr txBox="1"/>
          <p:nvPr>
            <p:ph idx="1" type="body"/>
          </p:nvPr>
        </p:nvSpPr>
        <p:spPr>
          <a:xfrm>
            <a:off x="580550" y="2018286"/>
            <a:ext cx="4021800" cy="21495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Would</a:t>
            </a:r>
            <a:r>
              <a:rPr lang="en"/>
              <a:t> dropping the </a:t>
            </a:r>
            <a:r>
              <a:rPr lang="en"/>
              <a:t>cognitive assessment features from</a:t>
            </a:r>
            <a:r>
              <a:rPr lang="en"/>
              <a:t> the model impact the accuracy results?</a:t>
            </a:r>
            <a:endParaRPr/>
          </a:p>
        </p:txBody>
      </p:sp>
      <p:sp>
        <p:nvSpPr>
          <p:cNvPr id="146" name="Google Shape;146;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File:Doctors using transparent tablet with hologram medical ..." id="147" name="Google Shape;147;p21"/>
          <p:cNvPicPr preferRelativeResize="0"/>
          <p:nvPr/>
        </p:nvPicPr>
        <p:blipFill rotWithShape="1">
          <a:blip r:embed="rId3">
            <a:alphaModFix/>
          </a:blip>
          <a:srcRect b="8691" l="7432" r="14825" t="8691"/>
          <a:stretch/>
        </p:blipFill>
        <p:spPr>
          <a:xfrm>
            <a:off x="4957900" y="1002000"/>
            <a:ext cx="3791100" cy="3139500"/>
          </a:xfrm>
          <a:prstGeom prst="hexagon">
            <a:avLst>
              <a:gd fmla="val 25000" name="adj"/>
              <a:gd fmla="val 115470" name="vf"/>
            </a:avLst>
          </a:prstGeom>
          <a:noFill/>
          <a:ln>
            <a:noFill/>
          </a:ln>
          <a:effectLst>
            <a:outerShdw blurRad="257175" rotWithShape="0" algn="bl" dir="5400000" dist="57150">
              <a:schemeClr val="dk1">
                <a:alpha val="50000"/>
              </a:scheme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