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="" roundtripDataSignature="AMtx7mg5J9YsbcM607s2i/a1Ccw4VW8noQ==" r:id="rId8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yce Adelm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5" autoAdjust="0"/>
    <p:restoredTop sz="94660"/>
  </p:normalViewPr>
  <p:slideViewPr>
    <p:cSldViewPr snapToGrid="0">
      <p:cViewPr varScale="1">
        <p:scale>
          <a:sx n="17" d="100"/>
          <a:sy n="17" d="100"/>
        </p:scale>
        <p:origin x="184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13" Type="http://schemas.openxmlformats.org/officeDocument/2006/relationships/tableStyles" Target="tableStyles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1A75-03BC-462D-A9CD-AFB17C48233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871B-3FD8-4C4E-9CF7-677701522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5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1A75-03BC-462D-A9CD-AFB17C48233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871B-3FD8-4C4E-9CF7-677701522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1A75-03BC-462D-A9CD-AFB17C48233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871B-3FD8-4C4E-9CF7-677701522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5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1A75-03BC-462D-A9CD-AFB17C48233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871B-3FD8-4C4E-9CF7-677701522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1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1A75-03BC-462D-A9CD-AFB17C48233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871B-3FD8-4C4E-9CF7-677701522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0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1A75-03BC-462D-A9CD-AFB17C48233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871B-3FD8-4C4E-9CF7-677701522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5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1A75-03BC-462D-A9CD-AFB17C48233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871B-3FD8-4C4E-9CF7-677701522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6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1A75-03BC-462D-A9CD-AFB17C48233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871B-3FD8-4C4E-9CF7-677701522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4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1A75-03BC-462D-A9CD-AFB17C48233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871B-3FD8-4C4E-9CF7-677701522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7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1A75-03BC-462D-A9CD-AFB17C48233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871B-3FD8-4C4E-9CF7-677701522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0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1A75-03BC-462D-A9CD-AFB17C48233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871B-3FD8-4C4E-9CF7-677701522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1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C1A75-03BC-462D-A9CD-AFB17C48233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7871B-3FD8-4C4E-9CF7-677701522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3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1227BC6-6E3E-4717-A2AC-D7EFC2B1DEC4}"/>
              </a:ext>
            </a:extLst>
          </p:cNvPr>
          <p:cNvSpPr/>
          <p:nvPr/>
        </p:nvSpPr>
        <p:spPr>
          <a:xfrm>
            <a:off x="11257576" y="21121151"/>
            <a:ext cx="21411066" cy="10507463"/>
          </a:xfrm>
          <a:prstGeom prst="rect">
            <a:avLst/>
          </a:prstGeom>
          <a:solidFill>
            <a:schemeClr val="bg1"/>
          </a:solidFill>
          <a:ln w="152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614DFD-6E2D-4CAA-A83C-75201B1000B0}"/>
              </a:ext>
            </a:extLst>
          </p:cNvPr>
          <p:cNvSpPr/>
          <p:nvPr/>
        </p:nvSpPr>
        <p:spPr>
          <a:xfrm>
            <a:off x="32953393" y="21129325"/>
            <a:ext cx="10726378" cy="4569659"/>
          </a:xfrm>
          <a:prstGeom prst="rect">
            <a:avLst/>
          </a:prstGeom>
          <a:solidFill>
            <a:schemeClr val="bg1"/>
          </a:solidFill>
          <a:ln w="152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C29CCB-4DEA-44DA-9CE5-6EB95D5B40AE}"/>
              </a:ext>
            </a:extLst>
          </p:cNvPr>
          <p:cNvSpPr/>
          <p:nvPr/>
        </p:nvSpPr>
        <p:spPr>
          <a:xfrm>
            <a:off x="11257576" y="4870396"/>
            <a:ext cx="32422195" cy="15957229"/>
          </a:xfrm>
          <a:prstGeom prst="rect">
            <a:avLst/>
          </a:prstGeom>
          <a:solidFill>
            <a:schemeClr val="bg1"/>
          </a:solidFill>
          <a:ln w="152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Requirement Verification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845B47-D260-4B03-890E-CC4ADA955F88}"/>
              </a:ext>
            </a:extLst>
          </p:cNvPr>
          <p:cNvSpPr/>
          <p:nvPr/>
        </p:nvSpPr>
        <p:spPr>
          <a:xfrm>
            <a:off x="0" y="31855661"/>
            <a:ext cx="43891199" cy="1144483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92D05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echEng.jpg">
            <a:extLst>
              <a:ext uri="{FF2B5EF4-FFF2-40B4-BE49-F238E27FC236}">
                <a16:creationId xmlns:a16="http://schemas.microsoft.com/office/drawing/2014/main" id="{2A6C429B-FB10-4A84-9184-9F334B99F6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2" t="26783" r="13742" b="26691"/>
          <a:stretch/>
        </p:blipFill>
        <p:spPr bwMode="auto">
          <a:xfrm>
            <a:off x="32109470" y="677543"/>
            <a:ext cx="11570301" cy="234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6803DB5-7B2B-4158-8EC9-61FC78FEF26D}"/>
              </a:ext>
            </a:extLst>
          </p:cNvPr>
          <p:cNvSpPr/>
          <p:nvPr/>
        </p:nvSpPr>
        <p:spPr>
          <a:xfrm>
            <a:off x="0" y="3211391"/>
            <a:ext cx="43891200" cy="1143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3824C-6E5A-4E92-878F-0B0813C5A2A1}"/>
              </a:ext>
            </a:extLst>
          </p:cNvPr>
          <p:cNvSpPr txBox="1"/>
          <p:nvPr/>
        </p:nvSpPr>
        <p:spPr>
          <a:xfrm>
            <a:off x="1592331" y="773618"/>
            <a:ext cx="434425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0" b="1" dirty="0"/>
              <a:t>Mechanized Motor Kit</a:t>
            </a:r>
          </a:p>
          <a:p>
            <a:pPr algn="ctr">
              <a:lnSpc>
                <a:spcPct val="80000"/>
              </a:lnSpc>
            </a:pPr>
            <a:r>
              <a:rPr lang="en-US" sz="8000" dirty="0"/>
              <a:t>Animal Care Systems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Bryce Adelman | Thomas </a:t>
            </a:r>
            <a:r>
              <a:rPr lang="en-US" sz="6000" dirty="0" err="1">
                <a:solidFill>
                  <a:schemeClr val="bg1"/>
                </a:solidFill>
              </a:rPr>
              <a:t>Fugikawa</a:t>
            </a:r>
            <a:r>
              <a:rPr lang="en-US" sz="6000" dirty="0">
                <a:solidFill>
                  <a:schemeClr val="bg1"/>
                </a:solidFill>
              </a:rPr>
              <a:t> | Michael Gini | Jacob Her | Riley Kenyon | Melissa </a:t>
            </a:r>
            <a:r>
              <a:rPr lang="en-US" sz="6000" dirty="0" err="1">
                <a:solidFill>
                  <a:schemeClr val="bg1"/>
                </a:solidFill>
              </a:rPr>
              <a:t>Messinger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214203-794F-471A-A420-45BBDF7CD21A}"/>
              </a:ext>
            </a:extLst>
          </p:cNvPr>
          <p:cNvSpPr/>
          <p:nvPr/>
        </p:nvSpPr>
        <p:spPr>
          <a:xfrm>
            <a:off x="0" y="4354391"/>
            <a:ext cx="43891200" cy="2834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7F8F3F-D22B-4FCB-BC36-8BD39836CA9A}"/>
              </a:ext>
            </a:extLst>
          </p:cNvPr>
          <p:cNvSpPr txBox="1"/>
          <p:nvPr/>
        </p:nvSpPr>
        <p:spPr>
          <a:xfrm>
            <a:off x="0" y="31744535"/>
            <a:ext cx="439186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Acknowledgements</a:t>
            </a:r>
            <a:r>
              <a:rPr lang="en-US" sz="5000" b="1" dirty="0">
                <a:solidFill>
                  <a:schemeClr val="bg1"/>
                </a:solidFill>
              </a:rPr>
              <a:t>: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Dallas Blackwood and the ACS staff | Paul Larsen | Shirley Chessman | Dan </a:t>
            </a:r>
            <a:r>
              <a:rPr lang="en-US" sz="2800" b="1" dirty="0" err="1">
                <a:solidFill>
                  <a:schemeClr val="bg1"/>
                </a:solidFill>
              </a:rPr>
              <a:t>Godrick</a:t>
            </a:r>
            <a:r>
              <a:rPr lang="en-US" sz="2800" b="1" dirty="0">
                <a:solidFill>
                  <a:schemeClr val="bg1"/>
                </a:solidFill>
              </a:rPr>
              <a:t> | Daria </a:t>
            </a:r>
            <a:r>
              <a:rPr lang="en-US" sz="2800" b="1" dirty="0" err="1">
                <a:solidFill>
                  <a:schemeClr val="bg1"/>
                </a:solidFill>
              </a:rPr>
              <a:t>Kotys</a:t>
            </a:r>
            <a:r>
              <a:rPr lang="en-US" sz="2800" b="1" dirty="0">
                <a:solidFill>
                  <a:schemeClr val="bg1"/>
                </a:solidFill>
              </a:rPr>
              <a:t>-Schwartz | Victoria </a:t>
            </a:r>
            <a:r>
              <a:rPr lang="en-US" sz="2800" b="1" dirty="0" err="1">
                <a:solidFill>
                  <a:schemeClr val="bg1"/>
                </a:solidFill>
              </a:rPr>
              <a:t>Lanaghan</a:t>
            </a:r>
            <a:r>
              <a:rPr lang="en-US" sz="2800" b="1" dirty="0">
                <a:solidFill>
                  <a:schemeClr val="bg1"/>
                </a:solidFill>
              </a:rPr>
              <a:t> | Chase </a:t>
            </a:r>
            <a:r>
              <a:rPr lang="en-US" sz="2800" b="1" dirty="0" err="1">
                <a:solidFill>
                  <a:schemeClr val="bg1"/>
                </a:solidFill>
              </a:rPr>
              <a:t>Lodgsdon</a:t>
            </a:r>
            <a:r>
              <a:rPr lang="en-US" sz="2800" b="1" dirty="0">
                <a:solidFill>
                  <a:schemeClr val="bg1"/>
                </a:solidFill>
              </a:rPr>
              <a:t> | Greg Potts | Julie Steinbrenner |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BE9CC4-F6E1-4BBE-89EC-934BE07BA35A}"/>
              </a:ext>
            </a:extLst>
          </p:cNvPr>
          <p:cNvSpPr txBox="1"/>
          <p:nvPr/>
        </p:nvSpPr>
        <p:spPr>
          <a:xfrm>
            <a:off x="211429" y="4870396"/>
            <a:ext cx="10761396" cy="3600986"/>
          </a:xfrm>
          <a:prstGeom prst="rect">
            <a:avLst/>
          </a:prstGeom>
          <a:solidFill>
            <a:schemeClr val="bg1"/>
          </a:solidFill>
          <a:ln w="152400">
            <a:solidFill>
              <a:srgbClr val="00B0F0"/>
            </a:solidFill>
            <a:miter lim="800000"/>
          </a:ln>
        </p:spPr>
        <p:txBody>
          <a:bodyPr wrap="square" lIns="228600" tIns="228600" rIns="228600" bIns="228600" rtlCol="0">
            <a:spAutoFit/>
          </a:bodyPr>
          <a:lstStyle/>
          <a:p>
            <a:r>
              <a:rPr lang="en-US" sz="6000" b="1" dirty="0"/>
              <a:t>Objective</a:t>
            </a:r>
          </a:p>
          <a:p>
            <a:r>
              <a:rPr lang="en-US" sz="3600" dirty="0"/>
              <a:t>Our team designed and prototyped a motor kit and monitoring system for ACS’s Optimice100 system. This allows for remote subject monitoring to aid in laboratory research.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6EEC1E-2464-4E2B-AE5D-A891177BB917}"/>
              </a:ext>
            </a:extLst>
          </p:cNvPr>
          <p:cNvSpPr txBox="1"/>
          <p:nvPr/>
        </p:nvSpPr>
        <p:spPr>
          <a:xfrm>
            <a:off x="200666" y="8741241"/>
            <a:ext cx="10770724" cy="6660285"/>
          </a:xfrm>
          <a:prstGeom prst="rect">
            <a:avLst/>
          </a:prstGeom>
          <a:solidFill>
            <a:schemeClr val="bg1"/>
          </a:solidFill>
          <a:ln w="152400" cap="sq">
            <a:solidFill>
              <a:srgbClr val="00B0F0"/>
            </a:solidFill>
            <a:miter lim="800000"/>
          </a:ln>
        </p:spPr>
        <p:txBody>
          <a:bodyPr wrap="square" lIns="228600" tIns="228600" rIns="228600" bIns="228600" rtlCol="0">
            <a:spAutoFit/>
          </a:bodyPr>
          <a:lstStyle/>
          <a:p>
            <a:r>
              <a:rPr lang="en-US" sz="6000" b="1" dirty="0"/>
              <a:t>Requirements</a:t>
            </a:r>
          </a:p>
          <a:p>
            <a:r>
              <a:rPr lang="en-US" sz="4000" i="1" dirty="0"/>
              <a:t>Animal Comfort Standards </a:t>
            </a:r>
          </a:p>
          <a:p>
            <a:pPr marL="685800" indent="-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Noise  &lt; 45 dB under 20 kHz</a:t>
            </a:r>
          </a:p>
          <a:p>
            <a:pPr marL="685800" indent="-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Vibration &lt; 1/20 g </a:t>
            </a:r>
          </a:p>
          <a:p>
            <a:pPr marL="685800" indent="-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Light Intensity &lt; 1 lux above 600 nm</a:t>
            </a:r>
          </a:p>
          <a:p>
            <a:pPr marL="685800" indent="-6858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4000" i="1" dirty="0"/>
              <a:t>Design Specifications</a:t>
            </a:r>
          </a:p>
          <a:p>
            <a:pPr marL="685800" indent="-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Remote rotation using user interface</a:t>
            </a:r>
          </a:p>
          <a:p>
            <a:pPr marL="685800" indent="-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Attachable/detachable components</a:t>
            </a:r>
          </a:p>
          <a:p>
            <a:pPr marL="685800" indent="-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Motor system does not impede manual operation</a:t>
            </a:r>
          </a:p>
          <a:p>
            <a:pPr marL="685800" indent="-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Low light visibility with camera</a:t>
            </a:r>
            <a:r>
              <a:rPr lang="en-US" sz="4000" b="1" dirty="0"/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3E654E-E289-43A2-BB60-D8CEC563833C}"/>
              </a:ext>
            </a:extLst>
          </p:cNvPr>
          <p:cNvSpPr/>
          <p:nvPr/>
        </p:nvSpPr>
        <p:spPr>
          <a:xfrm>
            <a:off x="208328" y="15671385"/>
            <a:ext cx="10779506" cy="15957229"/>
          </a:xfrm>
          <a:prstGeom prst="rect">
            <a:avLst/>
          </a:prstGeom>
          <a:noFill/>
          <a:ln w="152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CB5950-E43F-415C-A859-170A7927376F}"/>
              </a:ext>
            </a:extLst>
          </p:cNvPr>
          <p:cNvSpPr/>
          <p:nvPr/>
        </p:nvSpPr>
        <p:spPr>
          <a:xfrm>
            <a:off x="32953392" y="26000684"/>
            <a:ext cx="10726379" cy="5627931"/>
          </a:xfrm>
          <a:prstGeom prst="rect">
            <a:avLst/>
          </a:prstGeom>
          <a:solidFill>
            <a:schemeClr val="bg1"/>
          </a:solidFill>
          <a:ln w="152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624A45-26E7-4849-92FD-0EFC3CF6D7E6}"/>
              </a:ext>
            </a:extLst>
          </p:cNvPr>
          <p:cNvSpPr txBox="1"/>
          <p:nvPr/>
        </p:nvSpPr>
        <p:spPr>
          <a:xfrm>
            <a:off x="33155316" y="26253212"/>
            <a:ext cx="10110383" cy="500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Impact &amp; Future Work</a:t>
            </a:r>
          </a:p>
          <a:p>
            <a:pPr>
              <a:lnSpc>
                <a:spcPct val="90000"/>
              </a:lnSpc>
            </a:pPr>
            <a:r>
              <a:rPr lang="en-US" sz="3600" i="1" dirty="0"/>
              <a:t>“We truly believe that technology and automation will have a significant impact on the quality of data that is being produced… We are looking forward to taking the prototype motor/camera system from the CU team and coming up with a way to move this into full scale production.”</a:t>
            </a:r>
          </a:p>
          <a:p>
            <a:pPr>
              <a:lnSpc>
                <a:spcPct val="90000"/>
              </a:lnSpc>
            </a:pPr>
            <a:endParaRPr lang="en-US" sz="3600" dirty="0"/>
          </a:p>
          <a:p>
            <a:pPr>
              <a:lnSpc>
                <a:spcPct val="90000"/>
              </a:lnSpc>
            </a:pPr>
            <a:r>
              <a:rPr lang="en-US" sz="3600" dirty="0"/>
              <a:t>- Robert Tierney, Animal Care Systems, CEO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0092D7-90CC-43F3-BD70-4B3359434969}"/>
              </a:ext>
            </a:extLst>
          </p:cNvPr>
          <p:cNvSpPr txBox="1"/>
          <p:nvPr/>
        </p:nvSpPr>
        <p:spPr>
          <a:xfrm>
            <a:off x="33155316" y="21234539"/>
            <a:ext cx="9976171" cy="417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Requirement Verification</a:t>
            </a:r>
            <a:endParaRPr lang="en-US" sz="6000" dirty="0"/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i="1" dirty="0"/>
              <a:t>Noise Test Results</a:t>
            </a:r>
            <a:r>
              <a:rPr lang="en-US" sz="4000" dirty="0"/>
              <a:t>:</a:t>
            </a:r>
            <a:r>
              <a:rPr lang="en-US" sz="3600" dirty="0"/>
              <a:t> Increase of only 2dB of noise measured from ambient environment 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i="1" dirty="0"/>
              <a:t>Lux Test Results</a:t>
            </a:r>
            <a:r>
              <a:rPr lang="en-US" sz="4000" dirty="0"/>
              <a:t>: </a:t>
            </a:r>
            <a:r>
              <a:rPr lang="en-US" sz="3600" dirty="0"/>
              <a:t>Used a paper diffuser to achieve &lt; 0.1 lux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i="1" dirty="0"/>
              <a:t>Vibration Test Results:  </a:t>
            </a:r>
            <a:r>
              <a:rPr lang="en-US" sz="3600" dirty="0"/>
              <a:t>0.012 g achieved with our motor acceleration/deceleration profiles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AF25FE17-B258-4B5B-A404-F0AE0B3BC137}"/>
              </a:ext>
            </a:extLst>
          </p:cNvPr>
          <p:cNvSpPr/>
          <p:nvPr/>
        </p:nvSpPr>
        <p:spPr>
          <a:xfrm>
            <a:off x="36927069" y="17955810"/>
            <a:ext cx="2583233" cy="910669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P-Clamps</a:t>
            </a:r>
            <a:endParaRPr lang="en-US" sz="5000" b="1" dirty="0">
              <a:solidFill>
                <a:schemeClr val="tx1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078FCDB-3C7A-45B5-B80A-3AE5E32C840C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39510302" y="18411145"/>
            <a:ext cx="1494263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659A3C1E-154E-4F30-8181-11A3AE4978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3" t="13847" r="6804" b="6591"/>
          <a:stretch/>
        </p:blipFill>
        <p:spPr>
          <a:xfrm>
            <a:off x="11282847" y="4692286"/>
            <a:ext cx="22448964" cy="11034570"/>
          </a:xfrm>
          <a:prstGeom prst="rect">
            <a:avLst/>
          </a:prstGeom>
        </p:spPr>
      </p:pic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B6B02F52-25EE-4A5F-8C38-FDD4AE8D0CD2}"/>
              </a:ext>
            </a:extLst>
          </p:cNvPr>
          <p:cNvSpPr/>
          <p:nvPr/>
        </p:nvSpPr>
        <p:spPr>
          <a:xfrm>
            <a:off x="37273564" y="7941383"/>
            <a:ext cx="2258738" cy="85485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Cameras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E7764C-6B38-4792-96D1-89212BCC3DA9}"/>
              </a:ext>
            </a:extLst>
          </p:cNvPr>
          <p:cNvSpPr txBox="1"/>
          <p:nvPr/>
        </p:nvSpPr>
        <p:spPr>
          <a:xfrm>
            <a:off x="372604" y="15915766"/>
            <a:ext cx="1045472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Design Challenges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Modify existing structure to transmit motor torque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 solid internal central shaft in carousel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Space limitations due to HVAC, top sheet flanges, and hole 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Ways to attach to existing structure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Expandable to up to 10 cameras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2B5A4-BEE0-41D7-9FA4-A0D123B64328}"/>
              </a:ext>
            </a:extLst>
          </p:cNvPr>
          <p:cNvSpPr txBox="1"/>
          <p:nvPr/>
        </p:nvSpPr>
        <p:spPr>
          <a:xfrm>
            <a:off x="12787459" y="4792441"/>
            <a:ext cx="13307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/>
              <a:t>Transmission System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FC0B9A-C499-4CC4-BE90-37C015AB987C}"/>
              </a:ext>
            </a:extLst>
          </p:cNvPr>
          <p:cNvSpPr txBox="1"/>
          <p:nvPr/>
        </p:nvSpPr>
        <p:spPr>
          <a:xfrm>
            <a:off x="36772377" y="4972762"/>
            <a:ext cx="13237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/>
              <a:t>Monitoring System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A535CB1-BE7E-4BA5-8C2B-B4CAC8CEF2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1" t="18637" r="6737"/>
          <a:stretch/>
        </p:blipFill>
        <p:spPr>
          <a:xfrm>
            <a:off x="-25124" y="21943286"/>
            <a:ext cx="11683574" cy="8937862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FCCA67E-E486-4BA3-98FD-51D9122E067A}"/>
              </a:ext>
            </a:extLst>
          </p:cNvPr>
          <p:cNvCxnSpPr>
            <a:cxnSpLocks/>
          </p:cNvCxnSpPr>
          <p:nvPr/>
        </p:nvCxnSpPr>
        <p:spPr>
          <a:xfrm flipH="1">
            <a:off x="31089600" y="12935776"/>
            <a:ext cx="1849023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DE307829-4FC0-4C90-8EAF-6B2B5870A999}"/>
              </a:ext>
            </a:extLst>
          </p:cNvPr>
          <p:cNvSpPr/>
          <p:nvPr/>
        </p:nvSpPr>
        <p:spPr>
          <a:xfrm>
            <a:off x="13645979" y="15472060"/>
            <a:ext cx="3358500" cy="72905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Raspberry Pi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E736D9A-54D3-48CA-B1DE-FCF1BF9595D0}"/>
              </a:ext>
            </a:extLst>
          </p:cNvPr>
          <p:cNvSpPr/>
          <p:nvPr/>
        </p:nvSpPr>
        <p:spPr>
          <a:xfrm>
            <a:off x="12643483" y="16540705"/>
            <a:ext cx="5873830" cy="9095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Flexible Coupling Hub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8F74444-7FF0-4EC9-B27D-4AD7C0AC372B}"/>
              </a:ext>
            </a:extLst>
          </p:cNvPr>
          <p:cNvSpPr/>
          <p:nvPr/>
        </p:nvSpPr>
        <p:spPr>
          <a:xfrm>
            <a:off x="12867432" y="17956411"/>
            <a:ext cx="5342241" cy="18201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Custom Delrin Shaft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Cutout pattern matches Coupling Hub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6C8CAB5-5305-41E7-9106-68B04A7831F8}"/>
              </a:ext>
            </a:extLst>
          </p:cNvPr>
          <p:cNvSpPr/>
          <p:nvPr/>
        </p:nvSpPr>
        <p:spPr>
          <a:xfrm>
            <a:off x="28276044" y="15408628"/>
            <a:ext cx="2177377" cy="77696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Arduino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A30B7CC6-E019-4FCB-8081-AA5248EB79D8}"/>
              </a:ext>
            </a:extLst>
          </p:cNvPr>
          <p:cNvSpPr/>
          <p:nvPr/>
        </p:nvSpPr>
        <p:spPr>
          <a:xfrm>
            <a:off x="32938623" y="12534348"/>
            <a:ext cx="3349952" cy="8736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Motor Driver</a:t>
            </a:r>
          </a:p>
        </p:txBody>
      </p: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D81FE869-D132-48E0-8463-CFDFFB518BFC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18517313" y="12888631"/>
            <a:ext cx="1244227" cy="4106867"/>
          </a:xfrm>
          <a:prstGeom prst="bentConnector2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0CA27E-6F7B-4B31-98C6-238105579643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18209673" y="17381042"/>
            <a:ext cx="3205383" cy="1485437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FA35050B-7A15-4E47-BB82-D28B4F100130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>
            <a:off x="25693634" y="9915720"/>
            <a:ext cx="2582410" cy="5881390"/>
          </a:xfrm>
          <a:prstGeom prst="bentConnector2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19222E95-03D4-4B97-8852-BDEA09F511D7}"/>
              </a:ext>
            </a:extLst>
          </p:cNvPr>
          <p:cNvSpPr/>
          <p:nvPr/>
        </p:nvSpPr>
        <p:spPr>
          <a:xfrm>
            <a:off x="32191627" y="9549386"/>
            <a:ext cx="4975064" cy="18402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Custom Step Down Adapter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5/8” to 4 mm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EC3EAE67-61CE-4421-8132-CB1FA86C6A32}"/>
              </a:ext>
            </a:extLst>
          </p:cNvPr>
          <p:cNvSpPr/>
          <p:nvPr/>
        </p:nvSpPr>
        <p:spPr>
          <a:xfrm>
            <a:off x="32453484" y="6492208"/>
            <a:ext cx="3835092" cy="8722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Rotary Encoder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FFF13BF-A2E5-4820-82A2-E0EA9490368D}"/>
              </a:ext>
            </a:extLst>
          </p:cNvPr>
          <p:cNvCxnSpPr>
            <a:cxnSpLocks/>
          </p:cNvCxnSpPr>
          <p:nvPr/>
        </p:nvCxnSpPr>
        <p:spPr>
          <a:xfrm flipH="1">
            <a:off x="22622907" y="7039403"/>
            <a:ext cx="9800096" cy="51071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C7473851-8D1C-4566-A14C-67FBD224883C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22704674" y="8292931"/>
            <a:ext cx="9486953" cy="2176582"/>
          </a:xfrm>
          <a:prstGeom prst="bentConnector3">
            <a:avLst>
              <a:gd name="adj1" fmla="val 50000"/>
            </a:avLst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3D34341F-8909-4217-855C-D086310DE009}"/>
              </a:ext>
            </a:extLst>
          </p:cNvPr>
          <p:cNvCxnSpPr>
            <a:cxnSpLocks/>
          </p:cNvCxnSpPr>
          <p:nvPr/>
        </p:nvCxnSpPr>
        <p:spPr>
          <a:xfrm flipH="1" flipV="1">
            <a:off x="19724520" y="12888634"/>
            <a:ext cx="2063129" cy="1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59A8D09F-BA48-41DF-849E-1E4EAA0D210A}"/>
              </a:ext>
            </a:extLst>
          </p:cNvPr>
          <p:cNvCxnSpPr>
            <a:cxnSpLocks/>
          </p:cNvCxnSpPr>
          <p:nvPr/>
        </p:nvCxnSpPr>
        <p:spPr>
          <a:xfrm>
            <a:off x="15472908" y="14502169"/>
            <a:ext cx="0" cy="965881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3F796C4-073B-4580-97B5-A0C7DD631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61" t="3534" r="39823"/>
          <a:stretch/>
        </p:blipFill>
        <p:spPr bwMode="auto">
          <a:xfrm>
            <a:off x="40122328" y="5497391"/>
            <a:ext cx="3496562" cy="1453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747B21F-8D15-4F47-8D7F-1175411FD608}"/>
              </a:ext>
            </a:extLst>
          </p:cNvPr>
          <p:cNvSpPr/>
          <p:nvPr/>
        </p:nvSpPr>
        <p:spPr>
          <a:xfrm>
            <a:off x="36204625" y="14314594"/>
            <a:ext cx="3936216" cy="14637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Custom Camera Plates</a:t>
            </a:r>
          </a:p>
        </p:txBody>
      </p:sp>
      <p:pic>
        <p:nvPicPr>
          <p:cNvPr id="1028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028F325A-6B15-4406-8CC0-5DE1EB0308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9" t="24049" r="26639" b="24018"/>
          <a:stretch/>
        </p:blipFill>
        <p:spPr bwMode="auto">
          <a:xfrm>
            <a:off x="30453421" y="16659662"/>
            <a:ext cx="5229054" cy="356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B2A567A-4066-4E05-9DAE-8EA8B6EBEF29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32958002" y="15778301"/>
            <a:ext cx="5214731" cy="1165752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0FB1A50-7296-4C3A-A0A5-AEB584BDD75C}"/>
              </a:ext>
            </a:extLst>
          </p:cNvPr>
          <p:cNvCxnSpPr>
            <a:cxnSpLocks/>
          </p:cNvCxnSpPr>
          <p:nvPr/>
        </p:nvCxnSpPr>
        <p:spPr>
          <a:xfrm>
            <a:off x="40194657" y="15001522"/>
            <a:ext cx="129468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1F07902-34E5-49BA-A724-2AA69396E45C}"/>
              </a:ext>
            </a:extLst>
          </p:cNvPr>
          <p:cNvCxnSpPr>
            <a:cxnSpLocks/>
          </p:cNvCxnSpPr>
          <p:nvPr/>
        </p:nvCxnSpPr>
        <p:spPr>
          <a:xfrm flipV="1">
            <a:off x="40194657" y="13864387"/>
            <a:ext cx="1294680" cy="1118411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AA049D5-FA84-42B7-8B5E-C2FB7D272B40}"/>
              </a:ext>
            </a:extLst>
          </p:cNvPr>
          <p:cNvSpPr/>
          <p:nvPr/>
        </p:nvSpPr>
        <p:spPr>
          <a:xfrm>
            <a:off x="14336301" y="9166700"/>
            <a:ext cx="1977856" cy="1526749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Power </a:t>
            </a:r>
          </a:p>
          <a:p>
            <a:pPr algn="ctr"/>
            <a:r>
              <a:rPr lang="en-US" sz="4400" b="1" dirty="0">
                <a:solidFill>
                  <a:schemeClr val="tx1"/>
                </a:solidFill>
              </a:rPr>
              <a:t>Supply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6CF99D3-8F43-424C-A63D-94FAC5B969F2}"/>
              </a:ext>
            </a:extLst>
          </p:cNvPr>
          <p:cNvSpPr/>
          <p:nvPr/>
        </p:nvSpPr>
        <p:spPr>
          <a:xfrm>
            <a:off x="19518539" y="7648928"/>
            <a:ext cx="1995421" cy="8224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Motor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A2BB310-6B18-4CAD-9E79-2F30AE30623B}"/>
              </a:ext>
            </a:extLst>
          </p:cNvPr>
          <p:cNvSpPr/>
          <p:nvPr/>
        </p:nvSpPr>
        <p:spPr>
          <a:xfrm>
            <a:off x="25716178" y="17815752"/>
            <a:ext cx="4814858" cy="18325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Gear Train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3:1 Gear ratio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14 &amp; 42 tooth gears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4BBDF2E-E09D-4C03-A9A7-55A1AF343AE9}"/>
              </a:ext>
            </a:extLst>
          </p:cNvPr>
          <p:cNvCxnSpPr>
            <a:cxnSpLocks/>
            <a:stCxn id="75" idx="1"/>
          </p:cNvCxnSpPr>
          <p:nvPr/>
        </p:nvCxnSpPr>
        <p:spPr>
          <a:xfrm rot="10800000">
            <a:off x="24544704" y="10549317"/>
            <a:ext cx="1171475" cy="8182716"/>
          </a:xfrm>
          <a:prstGeom prst="bentConnector2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5384A64-5C42-4CA9-8771-8DDEAD7458AE}"/>
              </a:ext>
            </a:extLst>
          </p:cNvPr>
          <p:cNvCxnSpPr>
            <a:cxnSpLocks/>
          </p:cNvCxnSpPr>
          <p:nvPr/>
        </p:nvCxnSpPr>
        <p:spPr>
          <a:xfrm flipH="1" flipV="1">
            <a:off x="23530181" y="10570027"/>
            <a:ext cx="1054563" cy="1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6CD38C4E-C516-41F5-9C36-B0F877E10F6D}"/>
              </a:ext>
            </a:extLst>
          </p:cNvPr>
          <p:cNvSpPr/>
          <p:nvPr/>
        </p:nvSpPr>
        <p:spPr>
          <a:xfrm>
            <a:off x="974194" y="30355383"/>
            <a:ext cx="2044025" cy="744885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Flanges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299E5A7-EE63-43FC-A41B-A1D572E76D00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996207" y="26050697"/>
            <a:ext cx="0" cy="4304686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95C95448-AC6F-4337-A985-BC22B51E63AB}"/>
              </a:ext>
            </a:extLst>
          </p:cNvPr>
          <p:cNvSpPr/>
          <p:nvPr/>
        </p:nvSpPr>
        <p:spPr>
          <a:xfrm>
            <a:off x="3683146" y="20896151"/>
            <a:ext cx="5362884" cy="6178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Transmission System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7E31375-CA02-4086-A8CD-31BF90B1FFF8}"/>
              </a:ext>
            </a:extLst>
          </p:cNvPr>
          <p:cNvCxnSpPr>
            <a:cxnSpLocks/>
          </p:cNvCxnSpPr>
          <p:nvPr/>
        </p:nvCxnSpPr>
        <p:spPr>
          <a:xfrm>
            <a:off x="6565967" y="21498973"/>
            <a:ext cx="0" cy="1604867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EF00D54-DB5C-48B3-AF8F-7BEA49DD46F1}"/>
              </a:ext>
            </a:extLst>
          </p:cNvPr>
          <p:cNvSpPr/>
          <p:nvPr/>
        </p:nvSpPr>
        <p:spPr>
          <a:xfrm>
            <a:off x="3839567" y="30377571"/>
            <a:ext cx="3098051" cy="744885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HVAC Tubes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9333969-63E6-4586-8C40-B6AEE33A8ACD}"/>
              </a:ext>
            </a:extLst>
          </p:cNvPr>
          <p:cNvSpPr/>
          <p:nvPr/>
        </p:nvSpPr>
        <p:spPr>
          <a:xfrm>
            <a:off x="6758828" y="29264431"/>
            <a:ext cx="3860076" cy="6261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Drainage Holes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9CDAEF5-30D2-4683-AD6B-58202FB2FC6B}"/>
              </a:ext>
            </a:extLst>
          </p:cNvPr>
          <p:cNvSpPr/>
          <p:nvPr/>
        </p:nvSpPr>
        <p:spPr>
          <a:xfrm>
            <a:off x="1105565" y="21724862"/>
            <a:ext cx="3159583" cy="1309665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Central Shaft Hole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496363F-D800-4A22-B215-8B90794C0F30}"/>
              </a:ext>
            </a:extLst>
          </p:cNvPr>
          <p:cNvCxnSpPr>
            <a:cxnSpLocks/>
          </p:cNvCxnSpPr>
          <p:nvPr/>
        </p:nvCxnSpPr>
        <p:spPr>
          <a:xfrm flipV="1">
            <a:off x="39532302" y="6852435"/>
            <a:ext cx="1963422" cy="1390408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2016E66-A5E7-4E08-8C77-97F3A4BE3D2C}"/>
              </a:ext>
            </a:extLst>
          </p:cNvPr>
          <p:cNvCxnSpPr>
            <a:cxnSpLocks/>
          </p:cNvCxnSpPr>
          <p:nvPr/>
        </p:nvCxnSpPr>
        <p:spPr>
          <a:xfrm flipV="1">
            <a:off x="39510302" y="8217854"/>
            <a:ext cx="2129822" cy="14977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6E3E230-188C-4CA5-9453-663405A4C156}"/>
              </a:ext>
            </a:extLst>
          </p:cNvPr>
          <p:cNvCxnSpPr>
            <a:cxnSpLocks/>
          </p:cNvCxnSpPr>
          <p:nvPr/>
        </p:nvCxnSpPr>
        <p:spPr>
          <a:xfrm>
            <a:off x="39532302" y="8252855"/>
            <a:ext cx="2107822" cy="1338692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3DB4E02D-ECA1-4B17-ACD7-07F6F73B1D3B}"/>
              </a:ext>
            </a:extLst>
          </p:cNvPr>
          <p:cNvCxnSpPr>
            <a:cxnSpLocks/>
          </p:cNvCxnSpPr>
          <p:nvPr/>
        </p:nvCxnSpPr>
        <p:spPr>
          <a:xfrm flipH="1" flipV="1">
            <a:off x="2507226" y="26253212"/>
            <a:ext cx="3092749" cy="47216"/>
          </a:xfrm>
          <a:prstGeom prst="straightConnector1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C6FE0B5-65DF-4DC2-B3FC-432730C0B8D6}"/>
              </a:ext>
            </a:extLst>
          </p:cNvPr>
          <p:cNvCxnSpPr>
            <a:cxnSpLocks/>
          </p:cNvCxnSpPr>
          <p:nvPr/>
        </p:nvCxnSpPr>
        <p:spPr>
          <a:xfrm flipH="1" flipV="1">
            <a:off x="6937618" y="27603253"/>
            <a:ext cx="1751248" cy="1672375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09C6912-A8AD-4B84-8361-1969C80B2437}"/>
              </a:ext>
            </a:extLst>
          </p:cNvPr>
          <p:cNvCxnSpPr>
            <a:cxnSpLocks/>
            <a:stCxn id="108" idx="0"/>
          </p:cNvCxnSpPr>
          <p:nvPr/>
        </p:nvCxnSpPr>
        <p:spPr>
          <a:xfrm flipH="1" flipV="1">
            <a:off x="6144160" y="27922087"/>
            <a:ext cx="2544706" cy="1342344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B696A1C-0F2F-4BD5-A183-9A9DC6EE5F30}"/>
              </a:ext>
            </a:extLst>
          </p:cNvPr>
          <p:cNvCxnSpPr>
            <a:cxnSpLocks/>
          </p:cNvCxnSpPr>
          <p:nvPr/>
        </p:nvCxnSpPr>
        <p:spPr>
          <a:xfrm flipV="1">
            <a:off x="5512122" y="27234313"/>
            <a:ext cx="304541" cy="3189649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41E9B7B-7995-427C-926F-E78F1BC77DAB}"/>
              </a:ext>
            </a:extLst>
          </p:cNvPr>
          <p:cNvSpPr/>
          <p:nvPr/>
        </p:nvSpPr>
        <p:spPr>
          <a:xfrm>
            <a:off x="36683360" y="11635495"/>
            <a:ext cx="3830653" cy="14637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80/20 Central Column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B366295-490F-48C3-90E8-2E2F9A3CD144}"/>
              </a:ext>
            </a:extLst>
          </p:cNvPr>
          <p:cNvCxnSpPr>
            <a:cxnSpLocks/>
          </p:cNvCxnSpPr>
          <p:nvPr/>
        </p:nvCxnSpPr>
        <p:spPr>
          <a:xfrm>
            <a:off x="40514013" y="12430809"/>
            <a:ext cx="782429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029CBF3-BC7E-45CC-AA13-1F64364E840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7" t="12407" r="22808" b="12100"/>
          <a:stretch/>
        </p:blipFill>
        <p:spPr>
          <a:xfrm>
            <a:off x="20531187" y="14542821"/>
            <a:ext cx="3757519" cy="55261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E12A2546-43A6-45AE-AF9F-018FC7D0783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5" t="11894" r="8658"/>
          <a:stretch/>
        </p:blipFill>
        <p:spPr>
          <a:xfrm>
            <a:off x="13048794" y="21943286"/>
            <a:ext cx="18739617" cy="9462355"/>
          </a:xfrm>
          <a:prstGeom prst="rect">
            <a:avLst/>
          </a:prstGeom>
        </p:spPr>
      </p:pic>
      <p:cxnSp>
        <p:nvCxnSpPr>
          <p:cNvPr id="95" name="Connector: Elbow 138">
            <a:extLst>
              <a:ext uri="{FF2B5EF4-FFF2-40B4-BE49-F238E27FC236}">
                <a16:creationId xmlns:a16="http://schemas.microsoft.com/office/drawing/2014/main" id="{45AC002D-E517-41EF-B10D-0051CB8C065A}"/>
              </a:ext>
            </a:extLst>
          </p:cNvPr>
          <p:cNvCxnSpPr>
            <a:cxnSpLocks/>
          </p:cNvCxnSpPr>
          <p:nvPr/>
        </p:nvCxnSpPr>
        <p:spPr>
          <a:xfrm flipV="1">
            <a:off x="2545434" y="23034528"/>
            <a:ext cx="0" cy="3233032"/>
          </a:xfrm>
          <a:prstGeom prst="straightConnector1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DBEC50-9C22-4B8D-91D9-8FA39B3C346B}"/>
              </a:ext>
            </a:extLst>
          </p:cNvPr>
          <p:cNvSpPr txBox="1"/>
          <p:nvPr/>
        </p:nvSpPr>
        <p:spPr>
          <a:xfrm>
            <a:off x="11486214" y="21129325"/>
            <a:ext cx="9292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Communication</a:t>
            </a:r>
          </a:p>
        </p:txBody>
      </p:sp>
      <p:pic>
        <p:nvPicPr>
          <p:cNvPr id="3" name="Picture 2" descr="https://lh4.googleusercontent.com/SNkZ6xpRn7wKbAJ-scMVvj0tPNfU8-SqC2Gt1CTeeczb6jHAsyXUcQZJcpIWrzRUcn-8m6qYtORxSq5dioUxTABMG1sFEqcbyv6tF5H3Fdpk5XGUoU_z7w8VEsYp-8oLVBSzmlynu28">
            <a:extLst>
              <a:ext uri="{FF2B5EF4-FFF2-40B4-BE49-F238E27FC236}">
                <a16:creationId xmlns:a16="http://schemas.microsoft.com/office/drawing/2014/main" id="{539C768A-DD3E-431C-AB7F-485BEED86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99" y="1061676"/>
            <a:ext cx="13330360" cy="186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18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3531</TotalTime>
  <Words>347</Words>
  <Application>Microsoft Office PowerPoint</Application>
  <PresentationFormat>Custom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Adelman</dc:creator>
  <cp:lastModifiedBy>Riley Kenyon</cp:lastModifiedBy>
  <cp:revision>100</cp:revision>
  <dcterms:created xsi:type="dcterms:W3CDTF">2019-04-02T17:41:39Z</dcterms:created>
  <dcterms:modified xsi:type="dcterms:W3CDTF">2019-09-26T21:22:15Z</dcterms:modified>
</cp:coreProperties>
</file>