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73" r:id="rId9"/>
    <p:sldId id="274" r:id="rId10"/>
    <p:sldId id="276" r:id="rId11"/>
    <p:sldId id="275" r:id="rId12"/>
    <p:sldId id="268" r:id="rId13"/>
    <p:sldId id="272" r:id="rId14"/>
    <p:sldId id="271" r:id="rId15"/>
    <p:sldId id="270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C6"/>
    <a:srgbClr val="1AFF17"/>
    <a:srgbClr val="26C2FF"/>
    <a:srgbClr val="2CFFF6"/>
    <a:srgbClr val="FF20F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FD888-43F5-834B-A820-CAB66B5A81E2}" type="datetime1">
              <a:rPr lang="en-CA" smtClean="0"/>
              <a:t>11-02-17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E50C7-7088-F14A-AC0E-21E48878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66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5B686-AAFB-6D4E-A421-DF1CD5D87353}" type="datetime1">
              <a:rPr lang="en-CA" smtClean="0"/>
              <a:t>11-02-17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EDB6-0A06-4E4E-A27C-C2DA87CD5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09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6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6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6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6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Opinions polls give a static picture of the race working sometimes as a useful device showing what the contest is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Contributions to both incumbents and challengers depend on the degree of competition in the race. </a:t>
            </a:r>
          </a:p>
          <a:p>
            <a:r>
              <a:rPr lang="en-US" dirty="0" smtClean="0"/>
              <a:t>The fundraising perspective might be different for front-runners and trailing candidates unlike the traditional.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</a:t>
            </a:r>
            <a:r>
              <a:rPr lang="en-US" baseline="0" dirty="0" smtClean="0"/>
              <a:t> are possible explanation for such variability?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about this picture?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6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6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EDB6-0A06-4E4E-A27C-C2DA87CD55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117" y="639370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4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117" y="639370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4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117" y="639370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8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6900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0709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117" y="639370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6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117" y="639370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3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23117" y="639370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117" y="639370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5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117" y="639370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3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117" y="639370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5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117" y="639370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5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6356350"/>
            <a:ext cx="9144000" cy="503963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50" y="311303"/>
            <a:ext cx="9144001" cy="871648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435" y="1313804"/>
            <a:ext cx="8657222" cy="486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117" y="639370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2024" y="639370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1BED501-B680-8B4B-8A7E-25A480BFBB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1" y="0"/>
            <a:ext cx="9146988" cy="298851"/>
          </a:xfrm>
          <a:prstGeom prst="rect">
            <a:avLst/>
          </a:prstGeom>
          <a:solidFill>
            <a:srgbClr val="1AFF17"/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file:///\\localhost\Users\DM\Desktop\ipsa\Macintosh%20HD:Users:DM:Em%20Obras:2011-IPSA.docx!OLE_LINK1" TargetMode="External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file:///\\localhost\Users\DM\Desktop\ipsa\Macintosh%20HD:Users:DM:Em%20Obras:2011-IPSA.docx!OLE_LINK2" TargetMode="External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file:///\\localhost\Users\DM\Desktop\ipsa\Macintosh%20HD:Users:DM:Em%20Obras:2011-IPSA.docx!OLE_LINK3" TargetMode="External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file:///\\localhost\Users\DM\Desktop\ipsa\Macintosh%20HD:Users:DM:Em%20Obras:2011-IPSA.docx!OLE_LINK4" TargetMode="External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5" y="1461028"/>
            <a:ext cx="9144000" cy="268994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/>
              <a:t>Do Public Opinion Polls Matter for Campaign Contributors? Evidence from Brazil.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78" y="4546962"/>
            <a:ext cx="9034757" cy="1187951"/>
          </a:xfrm>
        </p:spPr>
        <p:txBody>
          <a:bodyPr>
            <a:normAutofit/>
          </a:bodyPr>
          <a:lstStyle/>
          <a:p>
            <a:r>
              <a:rPr lang="en-US" dirty="0" smtClean="0"/>
              <a:t>Daniel Marcelino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7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Daniel Marcelino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works?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264050" y="1441225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Content Placeholder 16" descr="Screen shot 2011-02-17 at 12.20.3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89" r="-22989"/>
          <a:stretch>
            <a:fillRect/>
          </a:stretch>
        </p:blipFill>
        <p:spPr/>
      </p:pic>
      <p:cxnSp>
        <p:nvCxnSpPr>
          <p:cNvPr id="18" name="Straight Connector 17"/>
          <p:cNvCxnSpPr/>
          <p:nvPr/>
        </p:nvCxnSpPr>
        <p:spPr>
          <a:xfrm>
            <a:off x="4184726" y="1953409"/>
            <a:ext cx="224118" cy="411479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03176" y="2364888"/>
            <a:ext cx="1307952" cy="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84657" y="1953409"/>
            <a:ext cx="224118" cy="411479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59998" y="2058445"/>
            <a:ext cx="224118" cy="411479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15810" y="2268815"/>
            <a:ext cx="224118" cy="411479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23810" y="2504436"/>
            <a:ext cx="224118" cy="411479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6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Covariate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FRONT &gt; candidates that started in </a:t>
            </a:r>
            <a:r>
              <a:rPr lang="en-US" dirty="0" smtClean="0"/>
              <a:t>front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TRAILER &gt; second-place candidates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7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Daniel Marcelino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205" y="311303"/>
            <a:ext cx="9144001" cy="871648"/>
          </a:xfrm>
        </p:spPr>
        <p:txBody>
          <a:bodyPr/>
          <a:lstStyle/>
          <a:p>
            <a:r>
              <a:rPr lang="en-US" dirty="0" smtClean="0"/>
              <a:t>Estimates results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10698"/>
              </p:ext>
            </p:extLst>
          </p:nvPr>
        </p:nvGraphicFramePr>
        <p:xfrm>
          <a:off x="76253" y="1416779"/>
          <a:ext cx="8966615" cy="4843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4" imgW="5689600" imgH="3073400" progId="Word.Document.12">
                  <p:link updateAutomatic="1"/>
                </p:oleObj>
              </mc:Choice>
              <mc:Fallback>
                <p:oleObj name="Document" r:id="rId4" imgW="5689600" imgH="3073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53" y="1416779"/>
                        <a:ext cx="8966615" cy="4843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uble Bracket 6"/>
          <p:cNvSpPr/>
          <p:nvPr/>
        </p:nvSpPr>
        <p:spPr>
          <a:xfrm>
            <a:off x="4013448" y="3897622"/>
            <a:ext cx="1419411" cy="540757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FF17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39912" y="2799700"/>
            <a:ext cx="421704" cy="570767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01473" y="2799700"/>
            <a:ext cx="652630" cy="391205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5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Daniel Marcelino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205" y="311303"/>
            <a:ext cx="9144001" cy="871648"/>
          </a:xfrm>
        </p:spPr>
        <p:txBody>
          <a:bodyPr/>
          <a:lstStyle/>
          <a:p>
            <a:r>
              <a:rPr lang="en-US" dirty="0" smtClean="0"/>
              <a:t>Estimates results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495123"/>
              </p:ext>
            </p:extLst>
          </p:nvPr>
        </p:nvGraphicFramePr>
        <p:xfrm>
          <a:off x="190410" y="1344707"/>
          <a:ext cx="8795214" cy="4989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4" imgW="5689600" imgH="3098800" progId="Word.Document.12">
                  <p:link updateAutomatic="1"/>
                </p:oleObj>
              </mc:Choice>
              <mc:Fallback>
                <p:oleObj name="Document" r:id="rId4" imgW="5689600" imgH="30988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410" y="1344707"/>
                        <a:ext cx="8795214" cy="4989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26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Daniel Marcelino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205" y="311303"/>
            <a:ext cx="9144001" cy="871648"/>
          </a:xfrm>
        </p:spPr>
        <p:txBody>
          <a:bodyPr/>
          <a:lstStyle/>
          <a:p>
            <a:r>
              <a:rPr lang="en-US" dirty="0" smtClean="0"/>
              <a:t>Estimates results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145189"/>
              </p:ext>
            </p:extLst>
          </p:nvPr>
        </p:nvGraphicFramePr>
        <p:xfrm>
          <a:off x="223117" y="1244851"/>
          <a:ext cx="8796440" cy="503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4" imgW="5689600" imgH="2857500" progId="Word.Document.12">
                  <p:link updateAutomatic="1"/>
                </p:oleObj>
              </mc:Choice>
              <mc:Fallback>
                <p:oleObj name="Document" r:id="rId4" imgW="5689600" imgH="28575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117" y="1244851"/>
                        <a:ext cx="8796440" cy="5030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ouble Bracket 2"/>
          <p:cNvSpPr/>
          <p:nvPr/>
        </p:nvSpPr>
        <p:spPr>
          <a:xfrm>
            <a:off x="6066117" y="2563543"/>
            <a:ext cx="1419411" cy="540757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FF17"/>
              </a:solidFill>
            </a:endParaRPr>
          </a:p>
        </p:txBody>
      </p:sp>
      <p:sp>
        <p:nvSpPr>
          <p:cNvPr id="9" name="Double Bracket 8"/>
          <p:cNvSpPr/>
          <p:nvPr/>
        </p:nvSpPr>
        <p:spPr>
          <a:xfrm>
            <a:off x="3909264" y="4088506"/>
            <a:ext cx="1419411" cy="540757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FF17"/>
              </a:solidFill>
            </a:endParaRPr>
          </a:p>
        </p:txBody>
      </p:sp>
      <p:sp>
        <p:nvSpPr>
          <p:cNvPr id="10" name="Double Bracket 9"/>
          <p:cNvSpPr/>
          <p:nvPr/>
        </p:nvSpPr>
        <p:spPr>
          <a:xfrm>
            <a:off x="5974762" y="4088506"/>
            <a:ext cx="1419411" cy="540757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FF17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801473" y="2799700"/>
            <a:ext cx="652630" cy="391205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39802" y="5058806"/>
            <a:ext cx="652630" cy="1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Daniel Marcelino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205" y="311303"/>
            <a:ext cx="9144001" cy="871648"/>
          </a:xfrm>
        </p:spPr>
        <p:txBody>
          <a:bodyPr/>
          <a:lstStyle/>
          <a:p>
            <a:r>
              <a:rPr lang="en-US" dirty="0" smtClean="0"/>
              <a:t>Estimates results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431785"/>
              </p:ext>
            </p:extLst>
          </p:nvPr>
        </p:nvGraphicFramePr>
        <p:xfrm>
          <a:off x="223117" y="1299882"/>
          <a:ext cx="8768407" cy="494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Document" r:id="rId4" imgW="5689600" imgH="2971800" progId="Word.Document.12">
                  <p:link updateAutomatic="1"/>
                </p:oleObj>
              </mc:Choice>
              <mc:Fallback>
                <p:oleObj name="Document" r:id="rId4" imgW="5689600" imgH="29718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117" y="1299882"/>
                        <a:ext cx="8768407" cy="494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uble Bracket 8"/>
          <p:cNvSpPr/>
          <p:nvPr/>
        </p:nvSpPr>
        <p:spPr>
          <a:xfrm>
            <a:off x="5871883" y="2563543"/>
            <a:ext cx="1299882" cy="540757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FF17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415120" y="5055818"/>
            <a:ext cx="652630" cy="1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1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Weak empirical evidence;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Contributions to campaigns is </a:t>
            </a:r>
            <a:r>
              <a:rPr lang="en-US" dirty="0"/>
              <a:t>not simply seen as a one-time opportunity; rather, it is a judgment that individuals and organizations update and revise as new information becomes available over the course of a </a:t>
            </a:r>
            <a:r>
              <a:rPr lang="en-US" dirty="0" smtClean="0"/>
              <a:t>race. </a:t>
            </a:r>
            <a:r>
              <a:rPr lang="en-US" dirty="0"/>
              <a:t>The degree of beliefs about their candidate’s likelihood to getting better, influence the potential contributor’s decision to donate money to the campaigns.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4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35" y="1313804"/>
            <a:ext cx="5018741" cy="4862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- Contribution campaign</a:t>
            </a:r>
            <a:r>
              <a:rPr lang="en-US" dirty="0"/>
              <a:t>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Importance of Public </a:t>
            </a:r>
            <a:r>
              <a:rPr lang="en-US" dirty="0"/>
              <a:t>O</a:t>
            </a:r>
            <a:r>
              <a:rPr lang="en-US" dirty="0" smtClean="0"/>
              <a:t>pinion Polls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- voters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politicians,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supporters </a:t>
            </a:r>
            <a:r>
              <a:rPr lang="en-US" dirty="0"/>
              <a:t>to manager </a:t>
            </a:r>
            <a:r>
              <a:rPr lang="en-US" dirty="0" smtClean="0"/>
              <a:t>resources.</a:t>
            </a:r>
          </a:p>
          <a:p>
            <a:pPr marL="0" indent="0">
              <a:buNone/>
            </a:pPr>
            <a:r>
              <a:rPr lang="en-US" dirty="0" smtClean="0"/>
              <a:t>- Static </a:t>
            </a:r>
            <a:r>
              <a:rPr lang="en-US" dirty="0"/>
              <a:t>picture </a:t>
            </a:r>
            <a:r>
              <a:rPr lang="en-US" dirty="0" smtClean="0"/>
              <a:t>what </a:t>
            </a:r>
            <a:r>
              <a:rPr lang="en-US" dirty="0"/>
              <a:t>the contest is </a:t>
            </a:r>
            <a:r>
              <a:rPr lang="en-US" dirty="0" smtClean="0"/>
              <a:t>about.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Daniel Marcelino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opinion-polls--123480475609387000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66" y="1171387"/>
            <a:ext cx="4214733" cy="39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choose research Senate elections?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Geographic </a:t>
            </a:r>
            <a:r>
              <a:rPr lang="en-US" dirty="0" smtClean="0"/>
              <a:t>area.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spending levels in recent </a:t>
            </a:r>
            <a:r>
              <a:rPr lang="en-US" dirty="0" smtClean="0"/>
              <a:t>elections.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Senate contests are distinguished by closer competition 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Daniel Marcelino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1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Incumbents vs. Challengers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Front vs. Trailer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Daniel Marcelino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3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Daniel Marcelino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at glance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 descr="Untitled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90" r="-2891" b="-1"/>
          <a:stretch/>
        </p:blipFill>
        <p:spPr>
          <a:xfrm>
            <a:off x="269875" y="702235"/>
            <a:ext cx="8658225" cy="5623953"/>
          </a:xfrm>
        </p:spPr>
      </p:pic>
    </p:spTree>
    <p:extLst>
      <p:ext uri="{BB962C8B-B14F-4D97-AF65-F5344CB8AC3E}">
        <p14:creationId xmlns:p14="http://schemas.microsoft.com/office/powerpoint/2010/main" val="36026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Daniel Marcelino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205" y="311303"/>
            <a:ext cx="9144001" cy="871648"/>
          </a:xfrm>
        </p:spPr>
        <p:txBody>
          <a:bodyPr/>
          <a:lstStyle/>
          <a:p>
            <a:r>
              <a:rPr lang="en-US" dirty="0"/>
              <a:t>Amount of revenues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1" y="1283528"/>
            <a:ext cx="8545557" cy="491564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881393" y="2800873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7343" y="1977913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4383" y="3623833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15826" y="3900843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10139" y="3060102"/>
            <a:ext cx="108578" cy="964304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40449" y="3971514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38096" y="3212353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63409" y="2953273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79016" y="3776233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84345" y="1864808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93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Daniel Marcelino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205" y="311303"/>
            <a:ext cx="9144001" cy="871648"/>
          </a:xfrm>
        </p:spPr>
        <p:txBody>
          <a:bodyPr/>
          <a:lstStyle/>
          <a:p>
            <a:r>
              <a:rPr lang="en-US" dirty="0"/>
              <a:t>Number of contributions </a:t>
            </a:r>
          </a:p>
        </p:txBody>
      </p:sp>
      <p:sp>
        <p:nvSpPr>
          <p:cNvPr id="8" name="Rectangle 7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7" y="1299883"/>
            <a:ext cx="8651942" cy="493058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292873" y="2800873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33793" y="3754419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22313" y="4240604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09391" y="4165899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73271" y="3342939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77521" y="3623833"/>
            <a:ext cx="155687" cy="1017195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34885" y="3454998"/>
            <a:ext cx="155687" cy="1017195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9064" y="1977913"/>
            <a:ext cx="822960" cy="82296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6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Daniel Marcelino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Variables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REVENUE &gt; totals of dollars in the week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N_ENDOWMENT &gt; number of contributions in the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8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Daniel Marcelino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D501-B680-8B4B-8A7E-25A480BFBB7B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4111" y="-40966"/>
            <a:ext cx="834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Do Public Opinion Polls Matter for Campaign Contributors? Evidence from Brazil.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DIFFLAG1 </a:t>
            </a:r>
            <a:r>
              <a:rPr lang="en-US" dirty="0" smtClean="0"/>
              <a:t>&gt; 1 week delayed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DIFFLAG2 </a:t>
            </a:r>
            <a:r>
              <a:rPr lang="en-US" dirty="0"/>
              <a:t>&gt; </a:t>
            </a:r>
            <a:r>
              <a:rPr lang="en-US" dirty="0" smtClean="0"/>
              <a:t>2 weeks delayed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DIFFLAG3 </a:t>
            </a:r>
            <a:r>
              <a:rPr lang="en-US" dirty="0"/>
              <a:t>&gt; </a:t>
            </a:r>
            <a:r>
              <a:rPr lang="en-US" dirty="0" smtClean="0"/>
              <a:t>3 weeks </a:t>
            </a:r>
            <a:r>
              <a:rPr lang="en-US" dirty="0"/>
              <a:t>delayed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779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521</Words>
  <Application>Microsoft Macintosh PowerPoint</Application>
  <PresentationFormat>On-screen Show (4:3)</PresentationFormat>
  <Paragraphs>107</Paragraphs>
  <Slides>16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Office Theme</vt:lpstr>
      <vt:lpstr>\\localhost\Users\DM\Desktop\ipsa\Macintosh HD:Users:DM:Em Obras:2011-IPSA.docx!OLE_LINK1</vt:lpstr>
      <vt:lpstr>\\localhost\Users\DM\Desktop\ipsa\Macintosh HD:Users:DM:Em Obras:2011-IPSA.docx!OLE_LINK2</vt:lpstr>
      <vt:lpstr>\\localhost\Users\DM\Desktop\ipsa\Macintosh HD:Users:DM:Em Obras:2011-IPSA.docx!OLE_LINK3</vt:lpstr>
      <vt:lpstr>\\localhost\Users\DM\Desktop\ipsa\Macintosh HD:Users:DM:Em Obras:2011-IPSA.docx!OLE_LINK4</vt:lpstr>
      <vt:lpstr>Do Public Opinion Polls Matter for Campaign Contributors? Evidence from Brazil.</vt:lpstr>
      <vt:lpstr>Related topic</vt:lpstr>
      <vt:lpstr>Why do I choose research Senate elections? </vt:lpstr>
      <vt:lpstr>Framing </vt:lpstr>
      <vt:lpstr>The problem at glance</vt:lpstr>
      <vt:lpstr>Amount of revenues </vt:lpstr>
      <vt:lpstr>Number of contributions </vt:lpstr>
      <vt:lpstr>Dependent Variables</vt:lpstr>
      <vt:lpstr>Independent Variables</vt:lpstr>
      <vt:lpstr>How this works?</vt:lpstr>
      <vt:lpstr>Covariate Structure</vt:lpstr>
      <vt:lpstr>Estimates results</vt:lpstr>
      <vt:lpstr>Estimates results</vt:lpstr>
      <vt:lpstr>Estimates results</vt:lpstr>
      <vt:lpstr>Estimates results</vt:lpstr>
      <vt:lpstr>Final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Marcelino</dc:creator>
  <cp:lastModifiedBy>Daniel Marcelino</cp:lastModifiedBy>
  <cp:revision>67</cp:revision>
  <dcterms:created xsi:type="dcterms:W3CDTF">2011-02-11T05:04:15Z</dcterms:created>
  <dcterms:modified xsi:type="dcterms:W3CDTF">2011-02-18T01:04:34Z</dcterms:modified>
</cp:coreProperties>
</file>