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28346400" cy="19202400"/>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DA2"/>
    <a:srgbClr val="0077FF"/>
    <a:srgbClr val="0094FE"/>
    <a:srgbClr val="3F51B5"/>
    <a:srgbClr val="1B21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312" y="-48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6" name="PlaceHolder 1"/>
          <p:cNvSpPr>
            <a:spLocks noGrp="1"/>
          </p:cNvSpPr>
          <p:nvPr>
            <p:ph type="body"/>
          </p:nvPr>
        </p:nvSpPr>
        <p:spPr>
          <a:xfrm>
            <a:off x="777240" y="4777560"/>
            <a:ext cx="6217560" cy="4525920"/>
          </a:xfrm>
          <a:prstGeom prst="rect">
            <a:avLst/>
          </a:prstGeom>
        </p:spPr>
        <p:txBody>
          <a:bodyPr lIns="0" tIns="0" rIns="0" bIns="0"/>
          <a:lstStyle/>
          <a:p>
            <a:r>
              <a:rPr lang="en-CA" sz="2000" b="0" strike="noStrike" spc="-1">
                <a:solidFill>
                  <a:srgbClr val="000000"/>
                </a:solidFill>
                <a:uFill>
                  <a:solidFill>
                    <a:srgbClr val="FFFFFF"/>
                  </a:solidFill>
                </a:uFill>
                <a:latin typeface="Arial"/>
              </a:rPr>
              <a:t>Click to edit the notes format</a:t>
            </a:r>
          </a:p>
        </p:txBody>
      </p:sp>
      <p:sp>
        <p:nvSpPr>
          <p:cNvPr id="37" name="PlaceHolder 2"/>
          <p:cNvSpPr>
            <a:spLocks noGrp="1"/>
          </p:cNvSpPr>
          <p:nvPr>
            <p:ph type="hdr"/>
          </p:nvPr>
        </p:nvSpPr>
        <p:spPr>
          <a:xfrm>
            <a:off x="0" y="0"/>
            <a:ext cx="3372840" cy="502560"/>
          </a:xfrm>
          <a:prstGeom prst="rect">
            <a:avLst/>
          </a:prstGeom>
        </p:spPr>
        <p:txBody>
          <a:bodyPr lIns="0" tIns="0" rIns="0" bIns="0"/>
          <a:lstStyle/>
          <a:p>
            <a:r>
              <a:rPr lang="en-CA" sz="1400" b="0" strike="noStrike" spc="-1">
                <a:solidFill>
                  <a:srgbClr val="000000"/>
                </a:solidFill>
                <a:uFill>
                  <a:solidFill>
                    <a:srgbClr val="FFFFFF"/>
                  </a:solidFill>
                </a:uFill>
                <a:latin typeface="Times New Roman"/>
              </a:rPr>
              <a:t>&lt;header&gt;</a:t>
            </a:r>
          </a:p>
        </p:txBody>
      </p:sp>
      <p:sp>
        <p:nvSpPr>
          <p:cNvPr id="38" name="PlaceHolder 3"/>
          <p:cNvSpPr>
            <a:spLocks noGrp="1"/>
          </p:cNvSpPr>
          <p:nvPr>
            <p:ph type="dt"/>
          </p:nvPr>
        </p:nvSpPr>
        <p:spPr>
          <a:xfrm>
            <a:off x="4399200" y="0"/>
            <a:ext cx="3372840" cy="502560"/>
          </a:xfrm>
          <a:prstGeom prst="rect">
            <a:avLst/>
          </a:prstGeom>
        </p:spPr>
        <p:txBody>
          <a:bodyPr lIns="0" tIns="0" rIns="0" bIns="0"/>
          <a:lstStyle/>
          <a:p>
            <a:pPr algn="r"/>
            <a:r>
              <a:rPr lang="en-CA" sz="1400" b="0" strike="noStrike" spc="-1">
                <a:solidFill>
                  <a:srgbClr val="000000"/>
                </a:solidFill>
                <a:uFill>
                  <a:solidFill>
                    <a:srgbClr val="FFFFFF"/>
                  </a:solidFill>
                </a:uFill>
                <a:latin typeface="Times New Roman"/>
              </a:rPr>
              <a:t>&lt;date/time&gt;</a:t>
            </a:r>
          </a:p>
        </p:txBody>
      </p:sp>
      <p:sp>
        <p:nvSpPr>
          <p:cNvPr id="39" name="PlaceHolder 4"/>
          <p:cNvSpPr>
            <a:spLocks noGrp="1"/>
          </p:cNvSpPr>
          <p:nvPr>
            <p:ph type="ftr"/>
          </p:nvPr>
        </p:nvSpPr>
        <p:spPr>
          <a:xfrm>
            <a:off x="0" y="9555480"/>
            <a:ext cx="3372840" cy="502560"/>
          </a:xfrm>
          <a:prstGeom prst="rect">
            <a:avLst/>
          </a:prstGeom>
        </p:spPr>
        <p:txBody>
          <a:bodyPr lIns="0" tIns="0" rIns="0" bIns="0" anchor="b"/>
          <a:lstStyle/>
          <a:p>
            <a:r>
              <a:rPr lang="en-CA" sz="1400" b="0" strike="noStrike" spc="-1">
                <a:solidFill>
                  <a:srgbClr val="000000"/>
                </a:solidFill>
                <a:uFill>
                  <a:solidFill>
                    <a:srgbClr val="FFFFFF"/>
                  </a:solidFill>
                </a:uFill>
                <a:latin typeface="Times New Roman"/>
              </a:rPr>
              <a:t>&lt;footer&gt;</a:t>
            </a:r>
          </a:p>
        </p:txBody>
      </p:sp>
      <p:sp>
        <p:nvSpPr>
          <p:cNvPr id="40" name="PlaceHolder 5"/>
          <p:cNvSpPr>
            <a:spLocks noGrp="1"/>
          </p:cNvSpPr>
          <p:nvPr>
            <p:ph type="sldNum"/>
          </p:nvPr>
        </p:nvSpPr>
        <p:spPr>
          <a:xfrm>
            <a:off x="4399200" y="9555480"/>
            <a:ext cx="3372840" cy="502560"/>
          </a:xfrm>
          <a:prstGeom prst="rect">
            <a:avLst/>
          </a:prstGeom>
        </p:spPr>
        <p:txBody>
          <a:bodyPr lIns="0" tIns="0" rIns="0" bIns="0" anchor="b"/>
          <a:lstStyle/>
          <a:p>
            <a:pPr algn="r"/>
            <a:fld id="{B58D198D-F6C2-4A23-907F-0BA2EF13D00F}" type="slidenum">
              <a:rPr lang="en-CA" sz="1400" b="0" strike="noStrike" spc="-1">
                <a:solidFill>
                  <a:srgbClr val="000000"/>
                </a:solidFill>
                <a:uFill>
                  <a:solidFill>
                    <a:srgbClr val="FFFFFF"/>
                  </a:solidFill>
                </a:uFill>
                <a:latin typeface="Times New Roman"/>
              </a:rPr>
              <a:t>‹#›</a:t>
            </a:fld>
            <a:endParaRPr lang="en-CA"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431555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PlaceHolder 1"/>
          <p:cNvSpPr>
            <a:spLocks noGrp="1"/>
          </p:cNvSpPr>
          <p:nvPr>
            <p:ph type="body"/>
          </p:nvPr>
        </p:nvSpPr>
        <p:spPr>
          <a:xfrm>
            <a:off x="688320" y="4415760"/>
            <a:ext cx="5504040" cy="4182120"/>
          </a:xfrm>
          <a:prstGeom prst="rect">
            <a:avLst/>
          </a:prstGeom>
        </p:spPr>
        <p:txBody>
          <a:bodyPr lIns="92520" tIns="46080" rIns="92520" bIns="46080"/>
          <a:lstStyle/>
          <a:p>
            <a:r>
              <a:rPr lang="en-CA" sz="2000" b="0" strike="noStrike" spc="-1" dirty="0">
                <a:solidFill>
                  <a:srgbClr val="000000"/>
                </a:solidFill>
                <a:uFill>
                  <a:solidFill>
                    <a:srgbClr val="FFFFFF"/>
                  </a:solidFill>
                </a:uFill>
                <a:latin typeface="Arial"/>
              </a:rPr>
              <a:t>For colour ideas, University Visual Identity Guidelines can be found here: http://www.toolkit.ualberta.ca/VisualIdentityGuidelines.aspx</a:t>
            </a:r>
          </a:p>
        </p:txBody>
      </p:sp>
      <p:sp>
        <p:nvSpPr>
          <p:cNvPr id="68" name="CustomShape 2"/>
          <p:cNvSpPr/>
          <p:nvPr/>
        </p:nvSpPr>
        <p:spPr>
          <a:xfrm>
            <a:off x="3898080" y="8830080"/>
            <a:ext cx="2980800" cy="463320"/>
          </a:xfrm>
          <a:prstGeom prst="rect">
            <a:avLst/>
          </a:prstGeom>
          <a:noFill/>
          <a:ln>
            <a:noFill/>
          </a:ln>
        </p:spPr>
        <p:style>
          <a:lnRef idx="0">
            <a:scrgbClr r="0" g="0" b="0"/>
          </a:lnRef>
          <a:fillRef idx="0">
            <a:scrgbClr r="0" g="0" b="0"/>
          </a:fillRef>
          <a:effectRef idx="0">
            <a:scrgbClr r="0" g="0" b="0"/>
          </a:effectRef>
          <a:fontRef idx="minor"/>
        </p:style>
        <p:txBody>
          <a:bodyPr lIns="92520" tIns="46080" rIns="92520" bIns="46080" anchor="b"/>
          <a:lstStyle/>
          <a:p>
            <a:pPr algn="r">
              <a:lnSpc>
                <a:spcPct val="100000"/>
              </a:lnSpc>
            </a:pPr>
            <a:fld id="{4B8DFDA6-8AA6-46A8-82AF-6DBF86B54FC3}" type="slidenum">
              <a:rPr lang="en-CA" sz="1200" b="0" strike="noStrike" spc="-1">
                <a:solidFill>
                  <a:srgbClr val="000000"/>
                </a:solidFill>
                <a:uFill>
                  <a:solidFill>
                    <a:srgbClr val="FFFFFF"/>
                  </a:solidFill>
                </a:uFill>
                <a:latin typeface="+mn-lt"/>
                <a:ea typeface="+mn-ea"/>
              </a:rPr>
              <a:t>1</a:t>
            </a:fld>
            <a:endParaRPr lang="en-CA"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407262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417320" y="766080"/>
            <a:ext cx="25511400" cy="320616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24" name="PlaceHolder 2"/>
          <p:cNvSpPr>
            <a:spLocks noGrp="1"/>
          </p:cNvSpPr>
          <p:nvPr>
            <p:ph type="body"/>
          </p:nvPr>
        </p:nvSpPr>
        <p:spPr>
          <a:xfrm>
            <a:off x="1417320" y="4493160"/>
            <a:ext cx="25511400" cy="5312160"/>
          </a:xfrm>
          <a:prstGeom prst="rect">
            <a:avLst/>
          </a:prstGeom>
        </p:spPr>
        <p:txBody>
          <a:bodyPr lIns="0" tIns="0" rIns="0" bIns="0"/>
          <a:lstStyle/>
          <a:p>
            <a:endParaRPr lang="en-CA" sz="3200" b="0" strike="noStrike" spc="-1">
              <a:solidFill>
                <a:srgbClr val="000000"/>
              </a:solidFill>
              <a:uFill>
                <a:solidFill>
                  <a:srgbClr val="FFFFFF"/>
                </a:solidFill>
              </a:uFill>
              <a:latin typeface="Arial"/>
            </a:endParaRPr>
          </a:p>
        </p:txBody>
      </p:sp>
      <p:sp>
        <p:nvSpPr>
          <p:cNvPr id="25" name="PlaceHolder 3"/>
          <p:cNvSpPr>
            <a:spLocks noGrp="1"/>
          </p:cNvSpPr>
          <p:nvPr>
            <p:ph type="body"/>
          </p:nvPr>
        </p:nvSpPr>
        <p:spPr>
          <a:xfrm>
            <a:off x="1417320" y="10310400"/>
            <a:ext cx="25511400" cy="5312160"/>
          </a:xfrm>
          <a:prstGeom prst="rect">
            <a:avLst/>
          </a:prstGeom>
        </p:spPr>
        <p:txBody>
          <a:bodyPr lIns="0" tIns="0" rIns="0" bIns="0"/>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417320" y="766080"/>
            <a:ext cx="25511400" cy="320616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1417320" y="4493160"/>
            <a:ext cx="12449520" cy="5312160"/>
          </a:xfrm>
          <a:prstGeom prst="rect">
            <a:avLst/>
          </a:prstGeom>
        </p:spPr>
        <p:txBody>
          <a:bodyPr lIns="0" tIns="0" rIns="0" bIns="0"/>
          <a:lstStyle/>
          <a:p>
            <a:endParaRPr lang="en-CA" sz="3200" b="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14489640" y="4493160"/>
            <a:ext cx="12449520" cy="5312160"/>
          </a:xfrm>
          <a:prstGeom prst="rect">
            <a:avLst/>
          </a:prstGeom>
        </p:spPr>
        <p:txBody>
          <a:bodyPr lIns="0" tIns="0" rIns="0" bIns="0"/>
          <a:lstStyle/>
          <a:p>
            <a:endParaRPr lang="en-CA" sz="3200" b="0" strike="noStrike" spc="-1">
              <a:solidFill>
                <a:srgbClr val="000000"/>
              </a:solidFill>
              <a:uFill>
                <a:solidFill>
                  <a:srgbClr val="FFFFFF"/>
                </a:solidFill>
              </a:uFill>
              <a:latin typeface="Arial"/>
            </a:endParaRPr>
          </a:p>
        </p:txBody>
      </p:sp>
      <p:sp>
        <p:nvSpPr>
          <p:cNvPr id="29" name="PlaceHolder 4"/>
          <p:cNvSpPr>
            <a:spLocks noGrp="1"/>
          </p:cNvSpPr>
          <p:nvPr>
            <p:ph type="body"/>
          </p:nvPr>
        </p:nvSpPr>
        <p:spPr>
          <a:xfrm>
            <a:off x="14489640" y="10310400"/>
            <a:ext cx="12449520" cy="5312160"/>
          </a:xfrm>
          <a:prstGeom prst="rect">
            <a:avLst/>
          </a:prstGeom>
        </p:spPr>
        <p:txBody>
          <a:bodyPr lIns="0" tIns="0" rIns="0" bIns="0"/>
          <a:lstStyle/>
          <a:p>
            <a:endParaRPr lang="en-CA" sz="3200" b="0" strike="noStrike" spc="-1">
              <a:solidFill>
                <a:srgbClr val="000000"/>
              </a:solidFill>
              <a:uFill>
                <a:solidFill>
                  <a:srgbClr val="FFFFFF"/>
                </a:solidFill>
              </a:uFill>
              <a:latin typeface="Arial"/>
            </a:endParaRPr>
          </a:p>
        </p:txBody>
      </p:sp>
      <p:sp>
        <p:nvSpPr>
          <p:cNvPr id="30" name="PlaceHolder 5"/>
          <p:cNvSpPr>
            <a:spLocks noGrp="1"/>
          </p:cNvSpPr>
          <p:nvPr>
            <p:ph type="body"/>
          </p:nvPr>
        </p:nvSpPr>
        <p:spPr>
          <a:xfrm>
            <a:off x="1417320" y="10310400"/>
            <a:ext cx="12449520" cy="5312160"/>
          </a:xfrm>
          <a:prstGeom prst="rect">
            <a:avLst/>
          </a:prstGeom>
        </p:spPr>
        <p:txBody>
          <a:bodyPr lIns="0" tIns="0" rIns="0" bIns="0"/>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417320" y="766080"/>
            <a:ext cx="25511400" cy="320616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32" name="PlaceHolder 2"/>
          <p:cNvSpPr>
            <a:spLocks noGrp="1"/>
          </p:cNvSpPr>
          <p:nvPr>
            <p:ph type="body"/>
          </p:nvPr>
        </p:nvSpPr>
        <p:spPr>
          <a:xfrm>
            <a:off x="1417320" y="4493160"/>
            <a:ext cx="25511400" cy="11136960"/>
          </a:xfrm>
          <a:prstGeom prst="rect">
            <a:avLst/>
          </a:prstGeom>
        </p:spPr>
        <p:txBody>
          <a:bodyPr lIns="0" tIns="0" rIns="0" bIns="0"/>
          <a:lstStyle/>
          <a:p>
            <a:endParaRPr lang="en-CA" sz="3200" b="0" strike="noStrike" spc="-1">
              <a:solidFill>
                <a:srgbClr val="000000"/>
              </a:solidFill>
              <a:uFill>
                <a:solidFill>
                  <a:srgbClr val="FFFFFF"/>
                </a:solidFill>
              </a:uFill>
              <a:latin typeface="Arial"/>
            </a:endParaRPr>
          </a:p>
        </p:txBody>
      </p:sp>
      <p:sp>
        <p:nvSpPr>
          <p:cNvPr id="33" name="PlaceHolder 3"/>
          <p:cNvSpPr>
            <a:spLocks noGrp="1"/>
          </p:cNvSpPr>
          <p:nvPr>
            <p:ph type="body"/>
          </p:nvPr>
        </p:nvSpPr>
        <p:spPr>
          <a:xfrm>
            <a:off x="1417320" y="4493160"/>
            <a:ext cx="25511400" cy="11136960"/>
          </a:xfrm>
          <a:prstGeom prst="rect">
            <a:avLst/>
          </a:prstGeom>
        </p:spPr>
        <p:txBody>
          <a:bodyPr lIns="0" tIns="0" rIns="0" bIns="0"/>
          <a:lstStyle/>
          <a:p>
            <a:endParaRPr lang="en-CA" sz="3200" b="0" strike="noStrike" spc="-1">
              <a:solidFill>
                <a:srgbClr val="000000"/>
              </a:solidFill>
              <a:uFill>
                <a:solidFill>
                  <a:srgbClr val="FFFFFF"/>
                </a:solidFill>
              </a:uFill>
              <a:latin typeface="Arial"/>
            </a:endParaRPr>
          </a:p>
        </p:txBody>
      </p:sp>
      <p:pic>
        <p:nvPicPr>
          <p:cNvPr id="34" name="Picture 33"/>
          <p:cNvPicPr/>
          <p:nvPr/>
        </p:nvPicPr>
        <p:blipFill>
          <a:blip r:embed="rId2"/>
          <a:stretch/>
        </p:blipFill>
        <p:spPr>
          <a:xfrm>
            <a:off x="7193520" y="4493160"/>
            <a:ext cx="13958280" cy="11136960"/>
          </a:xfrm>
          <a:prstGeom prst="rect">
            <a:avLst/>
          </a:prstGeom>
          <a:ln>
            <a:noFill/>
          </a:ln>
        </p:spPr>
      </p:pic>
      <p:pic>
        <p:nvPicPr>
          <p:cNvPr id="35" name="Picture 34"/>
          <p:cNvPicPr/>
          <p:nvPr/>
        </p:nvPicPr>
        <p:blipFill>
          <a:blip r:embed="rId2"/>
          <a:stretch/>
        </p:blipFill>
        <p:spPr>
          <a:xfrm>
            <a:off x="7193520" y="4493160"/>
            <a:ext cx="13958280" cy="1113696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417320" y="766080"/>
            <a:ext cx="25511400" cy="320616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3" name="PlaceHolder 2"/>
          <p:cNvSpPr>
            <a:spLocks noGrp="1"/>
          </p:cNvSpPr>
          <p:nvPr>
            <p:ph type="subTitle"/>
          </p:nvPr>
        </p:nvSpPr>
        <p:spPr>
          <a:xfrm>
            <a:off x="1417320" y="4493160"/>
            <a:ext cx="25511400" cy="11136960"/>
          </a:xfrm>
          <a:prstGeom prst="rect">
            <a:avLst/>
          </a:prstGeom>
        </p:spPr>
        <p:txBody>
          <a:bodyPr lIns="0" tIns="0" rIns="0" bIns="0" anchor="ctr"/>
          <a:lstStyle/>
          <a:p>
            <a:pPr algn="ctr"/>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417320" y="766080"/>
            <a:ext cx="25511400" cy="320616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5" name="PlaceHolder 2"/>
          <p:cNvSpPr>
            <a:spLocks noGrp="1"/>
          </p:cNvSpPr>
          <p:nvPr>
            <p:ph type="body"/>
          </p:nvPr>
        </p:nvSpPr>
        <p:spPr>
          <a:xfrm>
            <a:off x="1417320" y="4493160"/>
            <a:ext cx="25511400" cy="11136960"/>
          </a:xfrm>
          <a:prstGeom prst="rect">
            <a:avLst/>
          </a:prstGeom>
        </p:spPr>
        <p:txBody>
          <a:bodyPr lIns="0" tIns="0" rIns="0" bIns="0"/>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417320" y="766080"/>
            <a:ext cx="25511400" cy="320616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7" name="PlaceHolder 2"/>
          <p:cNvSpPr>
            <a:spLocks noGrp="1"/>
          </p:cNvSpPr>
          <p:nvPr>
            <p:ph type="body"/>
          </p:nvPr>
        </p:nvSpPr>
        <p:spPr>
          <a:xfrm>
            <a:off x="1417320" y="4493160"/>
            <a:ext cx="12449520" cy="11136960"/>
          </a:xfrm>
          <a:prstGeom prst="rect">
            <a:avLst/>
          </a:prstGeom>
        </p:spPr>
        <p:txBody>
          <a:bodyPr lIns="0" tIns="0" rIns="0" bIns="0"/>
          <a:lstStyle/>
          <a:p>
            <a:endParaRPr lang="en-CA" sz="3200" b="0" strike="noStrike" spc="-1">
              <a:solidFill>
                <a:srgbClr val="000000"/>
              </a:solidFill>
              <a:uFill>
                <a:solidFill>
                  <a:srgbClr val="FFFFFF"/>
                </a:solidFill>
              </a:uFill>
              <a:latin typeface="Arial"/>
            </a:endParaRPr>
          </a:p>
        </p:txBody>
      </p:sp>
      <p:sp>
        <p:nvSpPr>
          <p:cNvPr id="8" name="PlaceHolder 3"/>
          <p:cNvSpPr>
            <a:spLocks noGrp="1"/>
          </p:cNvSpPr>
          <p:nvPr>
            <p:ph type="body"/>
          </p:nvPr>
        </p:nvSpPr>
        <p:spPr>
          <a:xfrm>
            <a:off x="14489640" y="4493160"/>
            <a:ext cx="12449520" cy="11136960"/>
          </a:xfrm>
          <a:prstGeom prst="rect">
            <a:avLst/>
          </a:prstGeom>
        </p:spPr>
        <p:txBody>
          <a:bodyPr lIns="0" tIns="0" rIns="0" bIns="0"/>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417320" y="766080"/>
            <a:ext cx="25511400" cy="320616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417320" y="766080"/>
            <a:ext cx="25511400" cy="14863320"/>
          </a:xfrm>
          <a:prstGeom prst="rect">
            <a:avLst/>
          </a:prstGeom>
        </p:spPr>
        <p:txBody>
          <a:bodyPr lIns="0" tIns="0" rIns="0" bIns="0" anchor="ctr"/>
          <a:lstStyle/>
          <a:p>
            <a:pPr algn="ctr"/>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417320" y="766080"/>
            <a:ext cx="25511400" cy="320616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12" name="PlaceHolder 2"/>
          <p:cNvSpPr>
            <a:spLocks noGrp="1"/>
          </p:cNvSpPr>
          <p:nvPr>
            <p:ph type="body"/>
          </p:nvPr>
        </p:nvSpPr>
        <p:spPr>
          <a:xfrm>
            <a:off x="1417320" y="4493160"/>
            <a:ext cx="12449520" cy="5312160"/>
          </a:xfrm>
          <a:prstGeom prst="rect">
            <a:avLst/>
          </a:prstGeom>
        </p:spPr>
        <p:txBody>
          <a:bodyPr lIns="0" tIns="0" rIns="0" bIns="0"/>
          <a:lstStyle/>
          <a:p>
            <a:endParaRPr lang="en-CA" sz="3200" b="0" strike="noStrike" spc="-1">
              <a:solidFill>
                <a:srgbClr val="000000"/>
              </a:solidFill>
              <a:uFill>
                <a:solidFill>
                  <a:srgbClr val="FFFFFF"/>
                </a:solidFill>
              </a:uFill>
              <a:latin typeface="Arial"/>
            </a:endParaRPr>
          </a:p>
        </p:txBody>
      </p:sp>
      <p:sp>
        <p:nvSpPr>
          <p:cNvPr id="13" name="PlaceHolder 3"/>
          <p:cNvSpPr>
            <a:spLocks noGrp="1"/>
          </p:cNvSpPr>
          <p:nvPr>
            <p:ph type="body"/>
          </p:nvPr>
        </p:nvSpPr>
        <p:spPr>
          <a:xfrm>
            <a:off x="1417320" y="10310400"/>
            <a:ext cx="12449520" cy="5312160"/>
          </a:xfrm>
          <a:prstGeom prst="rect">
            <a:avLst/>
          </a:prstGeom>
        </p:spPr>
        <p:txBody>
          <a:bodyPr lIns="0" tIns="0" rIns="0" bIns="0"/>
          <a:lstStyle/>
          <a:p>
            <a:endParaRPr lang="en-CA" sz="3200" b="0" strike="noStrike" spc="-1">
              <a:solidFill>
                <a:srgbClr val="000000"/>
              </a:solidFill>
              <a:uFill>
                <a:solidFill>
                  <a:srgbClr val="FFFFFF"/>
                </a:solidFill>
              </a:uFill>
              <a:latin typeface="Arial"/>
            </a:endParaRPr>
          </a:p>
        </p:txBody>
      </p:sp>
      <p:sp>
        <p:nvSpPr>
          <p:cNvPr id="14" name="PlaceHolder 4"/>
          <p:cNvSpPr>
            <a:spLocks noGrp="1"/>
          </p:cNvSpPr>
          <p:nvPr>
            <p:ph type="body"/>
          </p:nvPr>
        </p:nvSpPr>
        <p:spPr>
          <a:xfrm>
            <a:off x="14489640" y="4493160"/>
            <a:ext cx="12449520" cy="11136960"/>
          </a:xfrm>
          <a:prstGeom prst="rect">
            <a:avLst/>
          </a:prstGeom>
        </p:spPr>
        <p:txBody>
          <a:bodyPr lIns="0" tIns="0" rIns="0" bIns="0"/>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417320" y="766080"/>
            <a:ext cx="25511400" cy="320616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1417320" y="4493160"/>
            <a:ext cx="12449520" cy="11136960"/>
          </a:xfrm>
          <a:prstGeom prst="rect">
            <a:avLst/>
          </a:prstGeom>
        </p:spPr>
        <p:txBody>
          <a:bodyPr lIns="0" tIns="0" rIns="0" bIns="0"/>
          <a:lstStyle/>
          <a:p>
            <a:endParaRPr lang="en-CA" sz="3200" b="0" strike="noStrike" spc="-1">
              <a:solidFill>
                <a:srgbClr val="000000"/>
              </a:solidFill>
              <a:uFill>
                <a:solidFill>
                  <a:srgbClr val="FFFFFF"/>
                </a:solidFill>
              </a:uFill>
              <a:latin typeface="Arial"/>
            </a:endParaRPr>
          </a:p>
        </p:txBody>
      </p:sp>
      <p:sp>
        <p:nvSpPr>
          <p:cNvPr id="17" name="PlaceHolder 3"/>
          <p:cNvSpPr>
            <a:spLocks noGrp="1"/>
          </p:cNvSpPr>
          <p:nvPr>
            <p:ph type="body"/>
          </p:nvPr>
        </p:nvSpPr>
        <p:spPr>
          <a:xfrm>
            <a:off x="14489640" y="4493160"/>
            <a:ext cx="12449520" cy="5312160"/>
          </a:xfrm>
          <a:prstGeom prst="rect">
            <a:avLst/>
          </a:prstGeom>
        </p:spPr>
        <p:txBody>
          <a:bodyPr lIns="0" tIns="0" rIns="0" bIns="0"/>
          <a:lstStyle/>
          <a:p>
            <a:endParaRPr lang="en-CA" sz="3200" b="0" strike="noStrike" spc="-1">
              <a:solidFill>
                <a:srgbClr val="000000"/>
              </a:solidFill>
              <a:uFill>
                <a:solidFill>
                  <a:srgbClr val="FFFFFF"/>
                </a:solidFill>
              </a:uFill>
              <a:latin typeface="Arial"/>
            </a:endParaRPr>
          </a:p>
        </p:txBody>
      </p:sp>
      <p:sp>
        <p:nvSpPr>
          <p:cNvPr id="18" name="PlaceHolder 4"/>
          <p:cNvSpPr>
            <a:spLocks noGrp="1"/>
          </p:cNvSpPr>
          <p:nvPr>
            <p:ph type="body"/>
          </p:nvPr>
        </p:nvSpPr>
        <p:spPr>
          <a:xfrm>
            <a:off x="14489640" y="10310400"/>
            <a:ext cx="12449520" cy="5312160"/>
          </a:xfrm>
          <a:prstGeom prst="rect">
            <a:avLst/>
          </a:prstGeom>
        </p:spPr>
        <p:txBody>
          <a:bodyPr lIns="0" tIns="0" rIns="0" bIns="0"/>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417320" y="766080"/>
            <a:ext cx="25511400" cy="320616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20" name="PlaceHolder 2"/>
          <p:cNvSpPr>
            <a:spLocks noGrp="1"/>
          </p:cNvSpPr>
          <p:nvPr>
            <p:ph type="body"/>
          </p:nvPr>
        </p:nvSpPr>
        <p:spPr>
          <a:xfrm>
            <a:off x="1417320" y="4493160"/>
            <a:ext cx="12449520" cy="5312160"/>
          </a:xfrm>
          <a:prstGeom prst="rect">
            <a:avLst/>
          </a:prstGeom>
        </p:spPr>
        <p:txBody>
          <a:bodyPr lIns="0" tIns="0" rIns="0" bIns="0"/>
          <a:lstStyle/>
          <a:p>
            <a:endParaRPr lang="en-CA" sz="3200" b="0" strike="noStrike" spc="-1">
              <a:solidFill>
                <a:srgbClr val="000000"/>
              </a:solidFill>
              <a:uFill>
                <a:solidFill>
                  <a:srgbClr val="FFFFFF"/>
                </a:solidFill>
              </a:uFill>
              <a:latin typeface="Arial"/>
            </a:endParaRPr>
          </a:p>
        </p:txBody>
      </p:sp>
      <p:sp>
        <p:nvSpPr>
          <p:cNvPr id="21" name="PlaceHolder 3"/>
          <p:cNvSpPr>
            <a:spLocks noGrp="1"/>
          </p:cNvSpPr>
          <p:nvPr>
            <p:ph type="body"/>
          </p:nvPr>
        </p:nvSpPr>
        <p:spPr>
          <a:xfrm>
            <a:off x="14489640" y="4493160"/>
            <a:ext cx="12449520" cy="5312160"/>
          </a:xfrm>
          <a:prstGeom prst="rect">
            <a:avLst/>
          </a:prstGeom>
        </p:spPr>
        <p:txBody>
          <a:bodyPr lIns="0" tIns="0" rIns="0" bIns="0"/>
          <a:lstStyle/>
          <a:p>
            <a:endParaRPr lang="en-CA" sz="3200" b="0" strike="noStrike" spc="-1">
              <a:solidFill>
                <a:srgbClr val="000000"/>
              </a:solidFill>
              <a:uFill>
                <a:solidFill>
                  <a:srgbClr val="FFFFFF"/>
                </a:solidFill>
              </a:uFill>
              <a:latin typeface="Arial"/>
            </a:endParaRPr>
          </a:p>
        </p:txBody>
      </p:sp>
      <p:sp>
        <p:nvSpPr>
          <p:cNvPr id="22" name="PlaceHolder 4"/>
          <p:cNvSpPr>
            <a:spLocks noGrp="1"/>
          </p:cNvSpPr>
          <p:nvPr>
            <p:ph type="body"/>
          </p:nvPr>
        </p:nvSpPr>
        <p:spPr>
          <a:xfrm>
            <a:off x="1417320" y="10310400"/>
            <a:ext cx="25511400" cy="5312160"/>
          </a:xfrm>
          <a:prstGeom prst="rect">
            <a:avLst/>
          </a:prstGeom>
        </p:spPr>
        <p:txBody>
          <a:bodyPr lIns="0" tIns="0" rIns="0" bIns="0"/>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1417320" y="766080"/>
            <a:ext cx="25511400" cy="3206160"/>
          </a:xfrm>
          <a:prstGeom prst="rect">
            <a:avLst/>
          </a:prstGeom>
        </p:spPr>
        <p:txBody>
          <a:bodyPr lIns="0" tIns="0" rIns="0" bIns="0" anchor="ctr"/>
          <a:lstStyle/>
          <a:p>
            <a:pPr algn="ctr"/>
            <a:r>
              <a:rPr lang="en-CA" sz="4400" b="0" strike="noStrike" spc="-1">
                <a:solidFill>
                  <a:srgbClr val="000000"/>
                </a:solidFill>
                <a:uFill>
                  <a:solidFill>
                    <a:srgbClr val="FFFFFF"/>
                  </a:solidFill>
                </a:uFill>
                <a:latin typeface="Arial"/>
              </a:rPr>
              <a:t>Click to edit the title text format</a:t>
            </a:r>
          </a:p>
        </p:txBody>
      </p:sp>
      <p:sp>
        <p:nvSpPr>
          <p:cNvPr id="3" name="PlaceHolder 2"/>
          <p:cNvSpPr>
            <a:spLocks noGrp="1"/>
          </p:cNvSpPr>
          <p:nvPr>
            <p:ph type="body"/>
          </p:nvPr>
        </p:nvSpPr>
        <p:spPr>
          <a:xfrm>
            <a:off x="1417320" y="4493160"/>
            <a:ext cx="25511400" cy="11136960"/>
          </a:xfrm>
          <a:prstGeom prst="rect">
            <a:avLst/>
          </a:prstGeom>
        </p:spPr>
        <p:txBody>
          <a:bodyPr lIns="0" tIns="0" rIns="0" bIns="0"/>
          <a:lstStyle/>
          <a:p>
            <a:pPr marL="432000" indent="-324000">
              <a:buClr>
                <a:srgbClr val="000000"/>
              </a:buClr>
              <a:buSzPct val="45000"/>
              <a:buFont typeface="Wingdings" charset="2"/>
              <a:buChar char=""/>
            </a:pPr>
            <a:r>
              <a:rPr lang="en-CA"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CA"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CA"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CA"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CA"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CA"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CA"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2.gif"/><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emf"/><Relationship Id="rId4" Type="http://schemas.openxmlformats.org/officeDocument/2006/relationships/image" Target="../media/image3.png"/><Relationship Id="rId9"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CustomShape 1"/>
          <p:cNvSpPr/>
          <p:nvPr/>
        </p:nvSpPr>
        <p:spPr>
          <a:xfrm>
            <a:off x="465480" y="467370"/>
            <a:ext cx="27430560" cy="2922937"/>
          </a:xfrm>
          <a:prstGeom prst="rect">
            <a:avLst/>
          </a:prstGeom>
          <a:solidFill>
            <a:srgbClr val="004DA2"/>
          </a:solidFill>
          <a:ln w="57240">
            <a:solidFill>
              <a:srgbClr val="004DA2"/>
            </a:solidFill>
            <a:miter/>
          </a:ln>
        </p:spPr>
        <p:style>
          <a:lnRef idx="0">
            <a:scrgbClr r="0" g="0" b="0"/>
          </a:lnRef>
          <a:fillRef idx="0">
            <a:scrgbClr r="0" g="0" b="0"/>
          </a:fillRef>
          <a:effectRef idx="0">
            <a:scrgbClr r="0" g="0" b="0"/>
          </a:effectRef>
          <a:fontRef idx="minor"/>
        </p:style>
        <p:txBody>
          <a:bodyPr wrap="none" lIns="89640" tIns="144000" rIns="89640" bIns="45000" anchor="t" anchorCtr="0"/>
          <a:lstStyle/>
          <a:p>
            <a:pPr algn="ctr">
              <a:lnSpc>
                <a:spcPct val="100000"/>
              </a:lnSpc>
            </a:pPr>
            <a:r>
              <a:rPr lang="en-CA" sz="4000" b="0" strike="noStrike" spc="-1" dirty="0">
                <a:solidFill>
                  <a:srgbClr val="FFFFFF"/>
                </a:solidFill>
                <a:uFill>
                  <a:solidFill>
                    <a:srgbClr val="FFFFFF"/>
                  </a:solidFill>
                </a:uFill>
                <a:latin typeface="Arial"/>
                <a:ea typeface="DejaVu Sans"/>
              </a:rPr>
              <a:t>ECE </a:t>
            </a:r>
            <a:r>
              <a:rPr lang="en-CA" sz="4000" b="0" strike="noStrike" spc="-1" dirty="0" smtClean="0">
                <a:solidFill>
                  <a:srgbClr val="FFFFFF"/>
                </a:solidFill>
                <a:uFill>
                  <a:solidFill>
                    <a:srgbClr val="FFFFFF"/>
                  </a:solidFill>
                </a:uFill>
                <a:latin typeface="Arial"/>
                <a:ea typeface="DejaVu Sans"/>
              </a:rPr>
              <a:t>492 </a:t>
            </a:r>
            <a:r>
              <a:rPr lang="en-CA" sz="4000" b="0" strike="noStrike" spc="-1" dirty="0">
                <a:solidFill>
                  <a:srgbClr val="FFFFFF"/>
                </a:solidFill>
                <a:uFill>
                  <a:solidFill>
                    <a:srgbClr val="FFFFFF"/>
                  </a:solidFill>
                </a:uFill>
                <a:latin typeface="Arial"/>
                <a:ea typeface="DejaVu Sans"/>
              </a:rPr>
              <a:t>Capstone Design Project</a:t>
            </a:r>
            <a:endParaRPr lang="en-CA" sz="1800" b="0" strike="noStrike" spc="-1" dirty="0">
              <a:solidFill>
                <a:srgbClr val="000000"/>
              </a:solidFill>
              <a:uFill>
                <a:solidFill>
                  <a:srgbClr val="FFFFFF"/>
                </a:solidFill>
              </a:uFill>
              <a:latin typeface="Arial"/>
            </a:endParaRPr>
          </a:p>
          <a:p>
            <a:pPr algn="ctr">
              <a:lnSpc>
                <a:spcPct val="100000"/>
              </a:lnSpc>
            </a:pPr>
            <a:r>
              <a:rPr lang="en-CA" sz="6000" spc="-1" dirty="0" smtClean="0">
                <a:solidFill>
                  <a:srgbClr val="FFFFFF"/>
                </a:solidFill>
                <a:uFill>
                  <a:solidFill>
                    <a:srgbClr val="FFFFFF"/>
                  </a:solidFill>
                </a:uFill>
                <a:latin typeface="Arial Black"/>
              </a:rPr>
              <a:t>Smart Automatic Vehicle Locator</a:t>
            </a:r>
            <a:endParaRPr lang="en-CA" sz="1800" b="0" strike="noStrike" spc="-1" dirty="0">
              <a:solidFill>
                <a:srgbClr val="000000"/>
              </a:solidFill>
              <a:uFill>
                <a:solidFill>
                  <a:srgbClr val="FFFFFF"/>
                </a:solidFill>
              </a:uFill>
              <a:latin typeface="Arial"/>
            </a:endParaRPr>
          </a:p>
        </p:txBody>
      </p:sp>
      <p:graphicFrame>
        <p:nvGraphicFramePr>
          <p:cNvPr id="42" name="Table 2"/>
          <p:cNvGraphicFramePr/>
          <p:nvPr>
            <p:extLst>
              <p:ext uri="{D42A27DB-BD31-4B8C-83A1-F6EECF244321}">
                <p14:modId xmlns:p14="http://schemas.microsoft.com/office/powerpoint/2010/main" val="2883581994"/>
              </p:ext>
            </p:extLst>
          </p:nvPr>
        </p:nvGraphicFramePr>
        <p:xfrm>
          <a:off x="457200" y="2201760"/>
          <a:ext cx="27450000" cy="1677000"/>
        </p:xfrm>
        <a:graphic>
          <a:graphicData uri="http://schemas.openxmlformats.org/drawingml/2006/table">
            <a:tbl>
              <a:tblPr lastCol="1"/>
              <a:tblGrid>
                <a:gridCol w="13494656">
                  <a:extLst>
                    <a:ext uri="{9D8B030D-6E8A-4147-A177-3AD203B41FA5}">
                      <a16:colId xmlns="" xmlns:a16="http://schemas.microsoft.com/office/drawing/2014/main" val="20000"/>
                    </a:ext>
                  </a:extLst>
                </a:gridCol>
                <a:gridCol w="5565713">
                  <a:extLst>
                    <a:ext uri="{9D8B030D-6E8A-4147-A177-3AD203B41FA5}">
                      <a16:colId xmlns="" xmlns:a16="http://schemas.microsoft.com/office/drawing/2014/main" val="20001"/>
                    </a:ext>
                  </a:extLst>
                </a:gridCol>
                <a:gridCol w="5336269">
                  <a:extLst>
                    <a:ext uri="{9D8B030D-6E8A-4147-A177-3AD203B41FA5}">
                      <a16:colId xmlns="" xmlns:a16="http://schemas.microsoft.com/office/drawing/2014/main" val="20002"/>
                    </a:ext>
                  </a:extLst>
                </a:gridCol>
                <a:gridCol w="3053362">
                  <a:extLst>
                    <a:ext uri="{9D8B030D-6E8A-4147-A177-3AD203B41FA5}">
                      <a16:colId xmlns="" xmlns:a16="http://schemas.microsoft.com/office/drawing/2014/main" val="20003"/>
                    </a:ext>
                  </a:extLst>
                </a:gridCol>
              </a:tblGrid>
              <a:tr h="506520">
                <a:tc>
                  <a:txBody>
                    <a:bodyPr/>
                    <a:lstStyle/>
                    <a:p>
                      <a:pPr>
                        <a:lnSpc>
                          <a:spcPct val="100000"/>
                        </a:lnSpc>
                      </a:pPr>
                      <a:r>
                        <a:rPr lang="en-CA" sz="2800" b="0" strike="noStrike" spc="-1" dirty="0">
                          <a:solidFill>
                            <a:srgbClr val="000000"/>
                          </a:solidFill>
                          <a:uFill>
                            <a:solidFill>
                              <a:srgbClr val="FFFFFF"/>
                            </a:solidFill>
                          </a:uFill>
                          <a:latin typeface="+mj-lt"/>
                        </a:rPr>
                        <a:t>Design Group Members</a:t>
                      </a:r>
                      <a:endParaRPr lang="en-CA" sz="1800" b="0" strike="noStrike" spc="-1" dirty="0">
                        <a:solidFill>
                          <a:srgbClr val="000000"/>
                        </a:solidFill>
                        <a:uFill>
                          <a:solidFill>
                            <a:srgbClr val="FFFFFF"/>
                          </a:solidFill>
                        </a:uFill>
                        <a:latin typeface="+mj-lt"/>
                      </a:endParaRPr>
                    </a:p>
                  </a:txBody>
                  <a:tcPr>
                    <a:lnB w="12700" cap="flat" cmpd="sng" algn="ctr">
                      <a:solidFill>
                        <a:schemeClr val="tx1"/>
                      </a:solidFill>
                      <a:prstDash val="solid"/>
                      <a:round/>
                      <a:headEnd type="none" w="med" len="med"/>
                      <a:tailEnd type="none" w="med" len="med"/>
                    </a:lnB>
                    <a:solidFill>
                      <a:srgbClr val="0094FE"/>
                    </a:solidFill>
                  </a:tcPr>
                </a:tc>
                <a:tc>
                  <a:txBody>
                    <a:bodyPr/>
                    <a:lstStyle/>
                    <a:p>
                      <a:pPr>
                        <a:lnSpc>
                          <a:spcPct val="100000"/>
                        </a:lnSpc>
                      </a:pPr>
                      <a:r>
                        <a:rPr lang="en-CA" sz="2800" b="0" strike="noStrike" spc="-1" dirty="0">
                          <a:solidFill>
                            <a:srgbClr val="000000"/>
                          </a:solidFill>
                          <a:uFill>
                            <a:solidFill>
                              <a:srgbClr val="FFFFFF"/>
                            </a:solidFill>
                          </a:uFill>
                          <a:latin typeface="+mj-lt"/>
                        </a:rPr>
                        <a:t>Client</a:t>
                      </a:r>
                      <a:endParaRPr lang="en-CA" sz="1800" b="0" strike="noStrike" spc="-1" dirty="0">
                        <a:solidFill>
                          <a:srgbClr val="000000"/>
                        </a:solidFill>
                        <a:uFill>
                          <a:solidFill>
                            <a:srgbClr val="FFFFFF"/>
                          </a:solidFill>
                        </a:uFill>
                        <a:latin typeface="+mj-lt"/>
                      </a:endParaRPr>
                    </a:p>
                  </a:txBody>
                  <a:tcPr>
                    <a:lnB w="12700" cap="flat" cmpd="sng" algn="ctr">
                      <a:solidFill>
                        <a:schemeClr val="tx1"/>
                      </a:solidFill>
                      <a:prstDash val="solid"/>
                      <a:round/>
                      <a:headEnd type="none" w="med" len="med"/>
                      <a:tailEnd type="none" w="med" len="med"/>
                    </a:lnB>
                    <a:solidFill>
                      <a:srgbClr val="0094FE"/>
                    </a:solidFill>
                  </a:tcPr>
                </a:tc>
                <a:tc>
                  <a:txBody>
                    <a:bodyPr/>
                    <a:lstStyle/>
                    <a:p>
                      <a:pPr>
                        <a:lnSpc>
                          <a:spcPct val="100000"/>
                        </a:lnSpc>
                      </a:pPr>
                      <a:r>
                        <a:rPr lang="en-CA" sz="2800" b="0" strike="noStrike" spc="-1" dirty="0">
                          <a:solidFill>
                            <a:srgbClr val="000000"/>
                          </a:solidFill>
                          <a:uFill>
                            <a:solidFill>
                              <a:srgbClr val="FFFFFF"/>
                            </a:solidFill>
                          </a:uFill>
                          <a:latin typeface="+mj-lt"/>
                        </a:rPr>
                        <a:t>Technical Advisor</a:t>
                      </a:r>
                      <a:endParaRPr lang="en-CA" sz="1800" b="0" strike="noStrike" spc="-1" dirty="0">
                        <a:solidFill>
                          <a:srgbClr val="000000"/>
                        </a:solidFill>
                        <a:uFill>
                          <a:solidFill>
                            <a:srgbClr val="FFFFFF"/>
                          </a:solidFill>
                        </a:uFill>
                        <a:latin typeface="+mj-lt"/>
                      </a:endParaRPr>
                    </a:p>
                  </a:txBody>
                  <a:tcPr>
                    <a:lnB w="12700" cap="flat" cmpd="sng" algn="ctr">
                      <a:solidFill>
                        <a:schemeClr val="tx1"/>
                      </a:solidFill>
                      <a:prstDash val="solid"/>
                      <a:round/>
                      <a:headEnd type="none" w="med" len="med"/>
                      <a:tailEnd type="none" w="med" len="med"/>
                    </a:lnB>
                    <a:solidFill>
                      <a:srgbClr val="0094FE"/>
                    </a:solidFill>
                  </a:tcPr>
                </a:tc>
                <a:tc>
                  <a:txBody>
                    <a:bodyPr/>
                    <a:lstStyle/>
                    <a:p>
                      <a:pPr algn="ctr">
                        <a:lnSpc>
                          <a:spcPct val="100000"/>
                        </a:lnSpc>
                      </a:pPr>
                      <a:r>
                        <a:rPr lang="en-CA" sz="2800" b="0" strike="noStrike" spc="-1" dirty="0">
                          <a:solidFill>
                            <a:srgbClr val="000000"/>
                          </a:solidFill>
                          <a:uFill>
                            <a:solidFill>
                              <a:srgbClr val="FFFFFF"/>
                            </a:solidFill>
                          </a:uFill>
                          <a:latin typeface="+mj-lt"/>
                        </a:rPr>
                        <a:t>Year</a:t>
                      </a:r>
                      <a:endParaRPr lang="en-CA" sz="1800" b="0" strike="noStrike" spc="-1" dirty="0">
                        <a:solidFill>
                          <a:srgbClr val="000000"/>
                        </a:solidFill>
                        <a:uFill>
                          <a:solidFill>
                            <a:srgbClr val="FFFFFF"/>
                          </a:solidFill>
                        </a:uFill>
                        <a:latin typeface="+mj-lt"/>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0094FE"/>
                    </a:solidFill>
                  </a:tcPr>
                </a:tc>
                <a:extLst>
                  <a:ext uri="{0D108BD9-81ED-4DB2-BD59-A6C34878D82A}">
                    <a16:rowId xmlns="" xmlns:a16="http://schemas.microsoft.com/office/drawing/2014/main" val="10000"/>
                  </a:ext>
                </a:extLst>
              </a:tr>
              <a:tr h="1158840">
                <a:tc>
                  <a:txBody>
                    <a:bodyPr/>
                    <a:lstStyle/>
                    <a:p>
                      <a:pPr>
                        <a:lnSpc>
                          <a:spcPct val="100000"/>
                        </a:lnSpc>
                      </a:pPr>
                      <a:r>
                        <a:rPr lang="en-CA" sz="3600" b="0" strike="noStrike" spc="-1" dirty="0" smtClean="0">
                          <a:solidFill>
                            <a:srgbClr val="000000"/>
                          </a:solidFill>
                          <a:uFill>
                            <a:solidFill>
                              <a:srgbClr val="FFFFFF"/>
                            </a:solidFill>
                          </a:uFill>
                          <a:latin typeface="+mn-lt"/>
                        </a:rPr>
                        <a:t>Nicholas Hoskins, </a:t>
                      </a:r>
                      <a:r>
                        <a:rPr lang="en-CA" sz="3600" b="0" i="0" u="none" strike="noStrike" kern="1200" dirty="0" smtClean="0">
                          <a:solidFill>
                            <a:schemeClr val="tx1"/>
                          </a:solidFill>
                          <a:effectLst/>
                          <a:latin typeface="+mn-lt"/>
                          <a:ea typeface="+mn-ea"/>
                          <a:cs typeface="+mn-cs"/>
                        </a:rPr>
                        <a:t>Riley Dixon, Adrian </a:t>
                      </a:r>
                      <a:r>
                        <a:rPr lang="en-CA" sz="3600" b="0" i="0" u="none" strike="noStrike" kern="1200" dirty="0" err="1" smtClean="0">
                          <a:solidFill>
                            <a:schemeClr val="tx1"/>
                          </a:solidFill>
                          <a:effectLst/>
                          <a:latin typeface="+mn-lt"/>
                          <a:ea typeface="+mn-ea"/>
                          <a:cs typeface="+mn-cs"/>
                        </a:rPr>
                        <a:t>Schuldhaus</a:t>
                      </a:r>
                      <a:endParaRPr lang="en-CA" sz="3600" b="0" strike="noStrike" spc="-1" dirty="0">
                        <a:solidFill>
                          <a:srgbClr val="000000"/>
                        </a:solidFill>
                        <a:uFill>
                          <a:solidFill>
                            <a:srgbClr val="FFFFFF"/>
                          </a:solidFill>
                        </a:uFill>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4FE"/>
                    </a:solidFill>
                  </a:tcPr>
                </a:tc>
                <a:tc>
                  <a:txBody>
                    <a:bodyPr/>
                    <a:lstStyle/>
                    <a:p>
                      <a:pPr>
                        <a:lnSpc>
                          <a:spcPct val="100000"/>
                        </a:lnSpc>
                      </a:pPr>
                      <a:r>
                        <a:rPr lang="en-CA" sz="3600" b="0" strike="noStrike" spc="-1" dirty="0" smtClean="0">
                          <a:solidFill>
                            <a:srgbClr val="000000"/>
                          </a:solidFill>
                          <a:uFill>
                            <a:solidFill>
                              <a:srgbClr val="FFFFFF"/>
                            </a:solidFill>
                          </a:uFill>
                          <a:latin typeface="+mn-lt"/>
                        </a:rPr>
                        <a:t>Latium Fleet Management</a:t>
                      </a:r>
                      <a:endParaRPr lang="en-CA" sz="1800" b="0" strike="noStrike" spc="-1" dirty="0">
                        <a:solidFill>
                          <a:srgbClr val="000000"/>
                        </a:solidFill>
                        <a:uFill>
                          <a:solidFill>
                            <a:srgbClr val="FFFFFF"/>
                          </a:solidFill>
                        </a:u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4FE"/>
                    </a:solidFill>
                  </a:tcPr>
                </a:tc>
                <a:tc>
                  <a:txBody>
                    <a:bodyPr/>
                    <a:lstStyle/>
                    <a:p>
                      <a:pPr>
                        <a:lnSpc>
                          <a:spcPct val="100000"/>
                        </a:lnSpc>
                      </a:pPr>
                      <a:r>
                        <a:rPr lang="en-CA" sz="3600" b="0" strike="noStrike" spc="-1" dirty="0" smtClean="0">
                          <a:solidFill>
                            <a:srgbClr val="000000"/>
                          </a:solidFill>
                          <a:uFill>
                            <a:solidFill>
                              <a:srgbClr val="FFFFFF"/>
                            </a:solidFill>
                          </a:uFill>
                          <a:latin typeface="+mn-lt"/>
                        </a:rPr>
                        <a:t>Dr. Edmond Lou</a:t>
                      </a:r>
                      <a:endParaRPr lang="en-CA" sz="1800" b="0" strike="noStrike" spc="-1" dirty="0">
                        <a:solidFill>
                          <a:srgbClr val="000000"/>
                        </a:solidFill>
                        <a:uFill>
                          <a:solidFill>
                            <a:srgbClr val="FFFFFF"/>
                          </a:solidFill>
                        </a:u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4FE"/>
                    </a:solidFill>
                  </a:tcPr>
                </a:tc>
                <a:tc>
                  <a:txBody>
                    <a:bodyPr/>
                    <a:lstStyle/>
                    <a:p>
                      <a:pPr algn="ctr">
                        <a:lnSpc>
                          <a:spcPct val="100000"/>
                        </a:lnSpc>
                      </a:pPr>
                      <a:r>
                        <a:rPr lang="en-CA" sz="3600" b="0" strike="noStrike" spc="-1" dirty="0">
                          <a:solidFill>
                            <a:srgbClr val="000000"/>
                          </a:solidFill>
                          <a:uFill>
                            <a:solidFill>
                              <a:srgbClr val="FFFFFF"/>
                            </a:solidFill>
                          </a:uFill>
                          <a:latin typeface="+mn-lt"/>
                        </a:rPr>
                        <a:t>2018-19</a:t>
                      </a:r>
                      <a:endParaRPr lang="en-CA" sz="1800" b="0" strike="noStrike" spc="-1" dirty="0">
                        <a:solidFill>
                          <a:srgbClr val="000000"/>
                        </a:solidFill>
                        <a:uFill>
                          <a:solidFill>
                            <a:srgbClr val="FFFFFF"/>
                          </a:solidFill>
                        </a:u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4FE"/>
                    </a:solidFill>
                  </a:tcPr>
                </a:tc>
                <a:extLst>
                  <a:ext uri="{0D108BD9-81ED-4DB2-BD59-A6C34878D82A}">
                    <a16:rowId xmlns="" xmlns:a16="http://schemas.microsoft.com/office/drawing/2014/main" val="10001"/>
                  </a:ext>
                </a:extLst>
              </a:tr>
            </a:tbl>
          </a:graphicData>
        </a:graphic>
      </p:graphicFrame>
      <p:sp>
        <p:nvSpPr>
          <p:cNvPr id="43" name="CustomShape 3"/>
          <p:cNvSpPr/>
          <p:nvPr/>
        </p:nvSpPr>
        <p:spPr>
          <a:xfrm>
            <a:off x="476640" y="3488047"/>
            <a:ext cx="27430560" cy="13986720"/>
          </a:xfrm>
          <a:prstGeom prst="rect">
            <a:avLst/>
          </a:prstGeom>
          <a:solidFill>
            <a:schemeClr val="bg1"/>
          </a:solidFill>
          <a:ln w="57240">
            <a:solidFill>
              <a:schemeClr val="bg1"/>
            </a:solidFill>
            <a:miter/>
          </a:ln>
        </p:spPr>
        <p:style>
          <a:lnRef idx="0">
            <a:scrgbClr r="0" g="0" b="0"/>
          </a:lnRef>
          <a:fillRef idx="0">
            <a:scrgbClr r="0" g="0" b="0"/>
          </a:fillRef>
          <a:effectRef idx="0">
            <a:scrgbClr r="0" g="0" b="0"/>
          </a:effectRef>
          <a:fontRef idx="minor"/>
        </p:style>
      </p:sp>
      <p:pic>
        <p:nvPicPr>
          <p:cNvPr id="44" name="Picture 1"/>
          <p:cNvPicPr/>
          <p:nvPr/>
        </p:nvPicPr>
        <p:blipFill>
          <a:blip r:embed="rId3"/>
          <a:stretch/>
        </p:blipFill>
        <p:spPr>
          <a:xfrm>
            <a:off x="1417320" y="7535160"/>
            <a:ext cx="807840" cy="1355040"/>
          </a:xfrm>
          <a:prstGeom prst="rect">
            <a:avLst/>
          </a:prstGeom>
          <a:ln>
            <a:noFill/>
          </a:ln>
        </p:spPr>
      </p:pic>
      <p:sp>
        <p:nvSpPr>
          <p:cNvPr id="45" name="CustomShape 4"/>
          <p:cNvSpPr/>
          <p:nvPr/>
        </p:nvSpPr>
        <p:spPr>
          <a:xfrm>
            <a:off x="453600" y="17292240"/>
            <a:ext cx="27437760" cy="1323000"/>
          </a:xfrm>
          <a:prstGeom prst="rect">
            <a:avLst/>
          </a:prstGeom>
          <a:solidFill>
            <a:srgbClr val="004DA2"/>
          </a:solidFill>
          <a:ln w="57240">
            <a:solidFill>
              <a:srgbClr val="004DA2"/>
            </a:solidFill>
            <a:miter/>
          </a:ln>
        </p:spPr>
        <p:style>
          <a:lnRef idx="0">
            <a:scrgbClr r="0" g="0" b="0"/>
          </a:lnRef>
          <a:fillRef idx="0">
            <a:scrgbClr r="0" g="0" b="0"/>
          </a:fillRef>
          <a:effectRef idx="0">
            <a:scrgbClr r="0" g="0" b="0"/>
          </a:effectRef>
          <a:fontRef idx="minor"/>
        </p:style>
        <p:txBody>
          <a:bodyPr wrap="none" lIns="89640" tIns="45000" rIns="89640" bIns="45000" anchor="ctr"/>
          <a:lstStyle/>
          <a:p>
            <a:pPr algn="r">
              <a:lnSpc>
                <a:spcPct val="100000"/>
              </a:lnSpc>
            </a:pPr>
            <a:r>
              <a:rPr lang="en-CA" sz="5000" b="1" strike="noStrike" spc="-1" dirty="0">
                <a:solidFill>
                  <a:srgbClr val="FFFFFF"/>
                </a:solidFill>
                <a:uFill>
                  <a:solidFill>
                    <a:srgbClr val="FFFFFF"/>
                  </a:solidFill>
                </a:uFill>
                <a:latin typeface="Garamond"/>
                <a:ea typeface="DejaVu Sans"/>
              </a:rPr>
              <a:t>Department of Electrical &amp; Computer Engineering</a:t>
            </a:r>
            <a:endParaRPr lang="en-CA" sz="1800" b="0" strike="noStrike" spc="-1" dirty="0">
              <a:solidFill>
                <a:srgbClr val="000000"/>
              </a:solidFill>
              <a:uFill>
                <a:solidFill>
                  <a:srgbClr val="FFFFFF"/>
                </a:solidFill>
              </a:uFill>
              <a:latin typeface="Arial"/>
            </a:endParaRPr>
          </a:p>
        </p:txBody>
      </p:sp>
      <p:pic>
        <p:nvPicPr>
          <p:cNvPr id="46" name="Picture 380"/>
          <p:cNvPicPr/>
          <p:nvPr/>
        </p:nvPicPr>
        <p:blipFill>
          <a:blip r:embed="rId4"/>
          <a:stretch/>
        </p:blipFill>
        <p:spPr>
          <a:xfrm>
            <a:off x="304920" y="16992720"/>
            <a:ext cx="5835960" cy="1827360"/>
          </a:xfrm>
          <a:prstGeom prst="rect">
            <a:avLst/>
          </a:prstGeom>
          <a:ln>
            <a:noFill/>
          </a:ln>
        </p:spPr>
      </p:pic>
      <p:sp>
        <p:nvSpPr>
          <p:cNvPr id="48" name="CustomShape 6"/>
          <p:cNvSpPr/>
          <p:nvPr/>
        </p:nvSpPr>
        <p:spPr>
          <a:xfrm>
            <a:off x="708840" y="3488759"/>
            <a:ext cx="6399360" cy="517627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CA" sz="4000" spc="-1" dirty="0" smtClean="0">
                <a:uFill>
                  <a:solidFill>
                    <a:srgbClr val="FFFFFF"/>
                  </a:solidFill>
                </a:uFill>
                <a:latin typeface="Arial"/>
              </a:rPr>
              <a:t>Project Objective</a:t>
            </a:r>
            <a:endParaRPr lang="en-CA" sz="1800" b="0" strike="noStrike" spc="-1" dirty="0">
              <a:uFill>
                <a:solidFill>
                  <a:srgbClr val="FFFFFF"/>
                </a:solidFill>
              </a:uFill>
              <a:latin typeface="Arial"/>
            </a:endParaRPr>
          </a:p>
          <a:p>
            <a:pPr algn="just">
              <a:lnSpc>
                <a:spcPct val="100000"/>
              </a:lnSpc>
            </a:pPr>
            <a:r>
              <a:rPr lang="en-CA" sz="2400" b="0" strike="noStrike" spc="-1" dirty="0" smtClean="0">
                <a:uFill>
                  <a:solidFill>
                    <a:srgbClr val="FFFFFF"/>
                  </a:solidFill>
                </a:uFill>
                <a:ea typeface="DejaVu Sans"/>
              </a:rPr>
              <a:t>For a company </a:t>
            </a:r>
            <a:r>
              <a:rPr lang="en-CA" sz="2400" spc="-1" dirty="0" smtClean="0">
                <a:uFill>
                  <a:solidFill>
                    <a:srgbClr val="FFFFFF"/>
                  </a:solidFill>
                </a:uFill>
                <a:ea typeface="DejaVu Sans"/>
              </a:rPr>
              <a:t>which manages a large fleet of vehicles, tracking </a:t>
            </a:r>
            <a:r>
              <a:rPr lang="en-CA" sz="2400" spc="-1" dirty="0" smtClean="0">
                <a:uFill>
                  <a:solidFill>
                    <a:srgbClr val="FFFFFF"/>
                  </a:solidFill>
                </a:uFill>
                <a:ea typeface="DejaVu Sans"/>
              </a:rPr>
              <a:t>each vehicle and the maintenance of each vehicle is a challenge. </a:t>
            </a:r>
            <a:r>
              <a:rPr lang="en-CA" sz="2400" b="0" strike="noStrike" spc="-1" dirty="0" smtClean="0">
                <a:uFill>
                  <a:solidFill>
                    <a:srgbClr val="FFFFFF"/>
                  </a:solidFill>
                </a:uFill>
                <a:ea typeface="DejaVu Sans"/>
              </a:rPr>
              <a:t>The Smart Automatic Vehicle Locator (</a:t>
            </a:r>
            <a:r>
              <a:rPr lang="en-CA" sz="2400" b="0" strike="noStrike" spc="-1" dirty="0" err="1" smtClean="0">
                <a:uFill>
                  <a:solidFill>
                    <a:srgbClr val="FFFFFF"/>
                  </a:solidFill>
                </a:uFill>
                <a:ea typeface="DejaVu Sans"/>
              </a:rPr>
              <a:t>SmartAVL</a:t>
            </a:r>
            <a:r>
              <a:rPr lang="en-CA" sz="2400" b="0" strike="noStrike" spc="-1" dirty="0" smtClean="0">
                <a:uFill>
                  <a:solidFill>
                    <a:srgbClr val="FFFFFF"/>
                  </a:solidFill>
                </a:uFill>
                <a:ea typeface="DejaVu Sans"/>
              </a:rPr>
              <a:t>) is a system that begins to solve this challenge. </a:t>
            </a:r>
            <a:r>
              <a:rPr lang="en-CA" sz="2400" spc="-1" dirty="0" smtClean="0">
                <a:uFill>
                  <a:solidFill>
                    <a:srgbClr val="FFFFFF"/>
                  </a:solidFill>
                </a:uFill>
                <a:ea typeface="DejaVu Sans"/>
              </a:rPr>
              <a:t>Some qualities that can be read from the vehicle and reported back to the user include:</a:t>
            </a:r>
            <a:endParaRPr lang="en-CA" sz="2400" b="0" strike="noStrike" spc="-1" dirty="0" smtClean="0">
              <a:uFill>
                <a:solidFill>
                  <a:srgbClr val="FFFFFF"/>
                </a:solidFill>
              </a:uFill>
            </a:endParaRPr>
          </a:p>
          <a:p>
            <a:pPr marL="800100" lvl="1" indent="-342900" algn="just">
              <a:buFont typeface="Arial" panose="020B0604020202020204" pitchFamily="34" charset="0"/>
              <a:buChar char="•"/>
            </a:pPr>
            <a:r>
              <a:rPr lang="en-CA" sz="2400" b="0" strike="noStrike" spc="-1" dirty="0" smtClean="0">
                <a:uFill>
                  <a:solidFill>
                    <a:srgbClr val="FFFFFF"/>
                  </a:solidFill>
                </a:uFill>
              </a:rPr>
              <a:t>RPM</a:t>
            </a:r>
          </a:p>
          <a:p>
            <a:pPr marL="800100" lvl="1" indent="-342900" algn="just">
              <a:buFont typeface="Arial" panose="020B0604020202020204" pitchFamily="34" charset="0"/>
              <a:buChar char="•"/>
            </a:pPr>
            <a:r>
              <a:rPr lang="en-CA" sz="2400" spc="-1" dirty="0" smtClean="0">
                <a:uFill>
                  <a:solidFill>
                    <a:srgbClr val="FFFFFF"/>
                  </a:solidFill>
                </a:uFill>
              </a:rPr>
              <a:t>Current Speed</a:t>
            </a:r>
            <a:endParaRPr lang="en-CA" sz="2400" b="0" strike="noStrike" spc="-1" dirty="0" smtClean="0">
              <a:uFill>
                <a:solidFill>
                  <a:srgbClr val="FFFFFF"/>
                </a:solidFill>
              </a:uFill>
            </a:endParaRPr>
          </a:p>
          <a:p>
            <a:pPr marL="800100" lvl="1" indent="-342900" algn="just">
              <a:buFont typeface="Arial" panose="020B0604020202020204" pitchFamily="34" charset="0"/>
              <a:buChar char="•"/>
            </a:pPr>
            <a:r>
              <a:rPr lang="en-CA" sz="2400" spc="-1" dirty="0" smtClean="0">
                <a:uFill>
                  <a:solidFill>
                    <a:srgbClr val="FFFFFF"/>
                  </a:solidFill>
                </a:uFill>
              </a:rPr>
              <a:t>Is the Check Engine Indicator on?</a:t>
            </a:r>
            <a:endParaRPr lang="en-CA" sz="2400" spc="-1" dirty="0">
              <a:uFill>
                <a:solidFill>
                  <a:srgbClr val="FFFFFF"/>
                </a:solidFill>
              </a:uFill>
            </a:endParaRPr>
          </a:p>
          <a:p>
            <a:pPr algn="just"/>
            <a:r>
              <a:rPr lang="en-CA" sz="2400" spc="-1" dirty="0" smtClean="0">
                <a:uFill>
                  <a:solidFill>
                    <a:srgbClr val="FFFFFF"/>
                  </a:solidFill>
                </a:uFill>
              </a:rPr>
              <a:t>These results are then forwarded to an Android app in a user friendly format.</a:t>
            </a:r>
            <a:endParaRPr lang="en-CA" sz="2400" spc="-1" dirty="0" smtClean="0">
              <a:uFill>
                <a:solidFill>
                  <a:srgbClr val="FFFFFF"/>
                </a:solidFill>
              </a:uFill>
            </a:endParaRPr>
          </a:p>
        </p:txBody>
      </p:sp>
      <p:sp>
        <p:nvSpPr>
          <p:cNvPr id="60" name="CustomShape 15"/>
          <p:cNvSpPr/>
          <p:nvPr/>
        </p:nvSpPr>
        <p:spPr>
          <a:xfrm>
            <a:off x="7725746" y="3488048"/>
            <a:ext cx="6399360" cy="688603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CA" sz="4000" spc="-1" dirty="0">
                <a:uFill>
                  <a:solidFill>
                    <a:srgbClr val="FFFFFF"/>
                  </a:solidFill>
                </a:uFill>
              </a:rPr>
              <a:t>Android App Overview</a:t>
            </a:r>
          </a:p>
          <a:p>
            <a:pPr lvl="0" algn="just">
              <a:defRPr/>
            </a:pPr>
            <a:r>
              <a:rPr lang="en-CA" sz="2400" spc="-1" dirty="0" smtClean="0">
                <a:uFill>
                  <a:solidFill>
                    <a:srgbClr val="FFFFFF"/>
                  </a:solidFill>
                </a:uFill>
              </a:rPr>
              <a:t>The </a:t>
            </a:r>
            <a:r>
              <a:rPr lang="en-CA" sz="2400" spc="-1" dirty="0">
                <a:uFill>
                  <a:solidFill>
                    <a:srgbClr val="FFFFFF"/>
                  </a:solidFill>
                </a:uFill>
              </a:rPr>
              <a:t>Android App has three main </a:t>
            </a:r>
            <a:r>
              <a:rPr lang="en-CA" sz="2400" spc="-1" dirty="0" smtClean="0">
                <a:uFill>
                  <a:solidFill>
                    <a:srgbClr val="FFFFFF"/>
                  </a:solidFill>
                </a:uFill>
              </a:rPr>
              <a:t>activities to present to the user. </a:t>
            </a:r>
            <a:endParaRPr lang="en-CA" sz="2400" spc="-1" dirty="0">
              <a:uFill>
                <a:solidFill>
                  <a:srgbClr val="FFFFFF"/>
                </a:solidFill>
              </a:uFill>
            </a:endParaRPr>
          </a:p>
          <a:p>
            <a:pPr marL="342900" lvl="0" indent="-342900" algn="just">
              <a:buFont typeface="Arial" panose="020B0604020202020204" pitchFamily="34" charset="0"/>
              <a:buChar char="•"/>
              <a:defRPr/>
            </a:pPr>
            <a:r>
              <a:rPr lang="en-CA" sz="2400" spc="-1" dirty="0">
                <a:uFill>
                  <a:solidFill>
                    <a:srgbClr val="FFFFFF"/>
                  </a:solidFill>
                </a:uFill>
              </a:rPr>
              <a:t>The first activity is an overview of the vehicle and selected data to display to the </a:t>
            </a:r>
            <a:r>
              <a:rPr lang="en-CA" sz="2400" spc="-1" dirty="0" smtClean="0">
                <a:uFill>
                  <a:solidFill>
                    <a:srgbClr val="FFFFFF"/>
                  </a:solidFill>
                </a:uFill>
              </a:rPr>
              <a:t>user. The data shown can be modified by changing what the Raspberry Pi looks for from the CAN messaging service. </a:t>
            </a:r>
            <a:endParaRPr lang="en-CA" sz="2400" spc="-1" dirty="0">
              <a:uFill>
                <a:solidFill>
                  <a:srgbClr val="FFFFFF"/>
                </a:solidFill>
              </a:uFill>
            </a:endParaRPr>
          </a:p>
          <a:p>
            <a:pPr marL="342900" lvl="0" indent="-342900" algn="just">
              <a:buFont typeface="Arial" panose="020B0604020202020204" pitchFamily="34" charset="0"/>
              <a:buChar char="•"/>
              <a:defRPr/>
            </a:pPr>
            <a:r>
              <a:rPr lang="en-CA" sz="2400" dirty="0"/>
              <a:t>Secondly, there is a map activity that allows the user to see where the vehicle is in </a:t>
            </a:r>
            <a:r>
              <a:rPr lang="en-CA" sz="2400" dirty="0" smtClean="0"/>
              <a:t>real-time. This data is pulled from the </a:t>
            </a:r>
            <a:r>
              <a:rPr lang="en-CA" sz="2400" dirty="0" err="1" smtClean="0"/>
              <a:t>Adafruit</a:t>
            </a:r>
            <a:r>
              <a:rPr lang="en-CA" sz="2400" dirty="0" smtClean="0"/>
              <a:t> GPS that is connected to the Raspberry Pi which is refreshed every second.</a:t>
            </a:r>
            <a:endParaRPr lang="en-CA" sz="2400" dirty="0"/>
          </a:p>
          <a:p>
            <a:pPr marL="342900" lvl="0" indent="-342900" algn="just">
              <a:buFont typeface="Arial" panose="020B0604020202020204" pitchFamily="34" charset="0"/>
              <a:buChar char="•"/>
              <a:defRPr/>
            </a:pPr>
            <a:r>
              <a:rPr lang="en-CA" sz="2400" dirty="0"/>
              <a:t>Lastly, there is an activity to see a log of data sent to the Android App.</a:t>
            </a:r>
            <a:endParaRPr lang="en-CA" sz="2400" dirty="0"/>
          </a:p>
        </p:txBody>
      </p:sp>
      <p:sp>
        <p:nvSpPr>
          <p:cNvPr id="65" name="CustomShape 20"/>
          <p:cNvSpPr/>
          <p:nvPr/>
        </p:nvSpPr>
        <p:spPr>
          <a:xfrm>
            <a:off x="21207121" y="8768148"/>
            <a:ext cx="6399360" cy="319507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CA" sz="4000" b="0" strike="noStrike" spc="-1" dirty="0" smtClean="0">
                <a:uFill>
                  <a:solidFill>
                    <a:srgbClr val="FFFFFF"/>
                  </a:solidFill>
                </a:uFill>
                <a:latin typeface="Arial"/>
                <a:ea typeface="DejaVu Sans"/>
              </a:rPr>
              <a:t>Expansion Goals</a:t>
            </a:r>
            <a:endParaRPr lang="en-CA" sz="1800" b="0" strike="noStrike" spc="-1" dirty="0">
              <a:uFill>
                <a:solidFill>
                  <a:srgbClr val="FFFFFF"/>
                </a:solidFill>
              </a:uFill>
              <a:latin typeface="Arial"/>
            </a:endParaRPr>
          </a:p>
          <a:p>
            <a:pPr marL="342900" indent="-342900" algn="just">
              <a:lnSpc>
                <a:spcPct val="100000"/>
              </a:lnSpc>
              <a:buFont typeface="Arial" panose="020B0604020202020204" pitchFamily="34" charset="0"/>
              <a:buChar char="•"/>
            </a:pPr>
            <a:r>
              <a:rPr lang="en-CA" sz="2400" spc="-1" dirty="0" smtClean="0">
                <a:uFill>
                  <a:solidFill>
                    <a:srgbClr val="FFFFFF"/>
                  </a:solidFill>
                </a:uFill>
                <a:ea typeface="DejaVu Sans"/>
              </a:rPr>
              <a:t>Add a cellular transceiver to the Pi to facilitate communication over an LTE network, instead of Bluetooth.</a:t>
            </a:r>
          </a:p>
          <a:p>
            <a:pPr marL="342900" indent="-342900" algn="just">
              <a:lnSpc>
                <a:spcPct val="100000"/>
              </a:lnSpc>
              <a:buFont typeface="Arial" panose="020B0604020202020204" pitchFamily="34" charset="0"/>
              <a:buChar char="•"/>
            </a:pPr>
            <a:r>
              <a:rPr lang="en-CA" sz="2400" spc="-1" dirty="0" smtClean="0">
                <a:uFill>
                  <a:solidFill>
                    <a:srgbClr val="FFFFFF"/>
                  </a:solidFill>
                </a:uFill>
              </a:rPr>
              <a:t>Create a web server where data is sent to on the cloud. The Android app would then pull data from the cloud instead of the Raspberry Pi directly.</a:t>
            </a:r>
            <a:endParaRPr lang="en-CA" sz="2400" b="0" strike="noStrike" spc="-1" dirty="0">
              <a:uFill>
                <a:solidFill>
                  <a:srgbClr val="FFFFFF"/>
                </a:solidFill>
              </a:uFill>
            </a:endParaRPr>
          </a:p>
        </p:txBody>
      </p:sp>
      <p:sp>
        <p:nvSpPr>
          <p:cNvPr id="66" name="CustomShape 21"/>
          <p:cNvSpPr/>
          <p:nvPr/>
        </p:nvSpPr>
        <p:spPr>
          <a:xfrm>
            <a:off x="14345074" y="8768148"/>
            <a:ext cx="6399360" cy="557231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CA" sz="4000" spc="-1" dirty="0" smtClean="0">
                <a:uFill>
                  <a:solidFill>
                    <a:srgbClr val="FFFFFF"/>
                  </a:solidFill>
                </a:uFill>
                <a:latin typeface="Arial"/>
                <a:ea typeface="DejaVu Sans"/>
              </a:rPr>
              <a:t>Raspberry Pi Overview</a:t>
            </a:r>
            <a:endParaRPr lang="en-CA" sz="4000" b="0" strike="noStrike" spc="-1" dirty="0" smtClean="0">
              <a:uFill>
                <a:solidFill>
                  <a:srgbClr val="FFFFFF"/>
                </a:solidFill>
              </a:uFill>
              <a:latin typeface="Arial"/>
              <a:ea typeface="DejaVu Sans"/>
            </a:endParaRPr>
          </a:p>
          <a:p>
            <a:pPr algn="just">
              <a:lnSpc>
                <a:spcPct val="100000"/>
              </a:lnSpc>
            </a:pPr>
            <a:r>
              <a:rPr lang="en-CA" sz="2400" spc="-1" dirty="0">
                <a:uFill>
                  <a:solidFill>
                    <a:srgbClr val="FFFFFF"/>
                  </a:solidFill>
                </a:uFill>
              </a:rPr>
              <a:t>The core of </a:t>
            </a:r>
            <a:r>
              <a:rPr lang="en-CA" sz="2400" spc="-1" dirty="0" err="1">
                <a:uFill>
                  <a:solidFill>
                    <a:srgbClr val="FFFFFF"/>
                  </a:solidFill>
                </a:uFill>
              </a:rPr>
              <a:t>SmartAVL</a:t>
            </a:r>
            <a:r>
              <a:rPr lang="en-CA" sz="2400" spc="-1" dirty="0">
                <a:uFill>
                  <a:solidFill>
                    <a:srgbClr val="FFFFFF"/>
                  </a:solidFill>
                </a:uFill>
              </a:rPr>
              <a:t> is a Raspberry Pi that is connected to the OBD2 port of a vehicle and reads CAN messages from the vehicle’s ECU. </a:t>
            </a:r>
            <a:r>
              <a:rPr lang="en-CA" sz="2400" spc="-1" dirty="0" smtClean="0">
                <a:uFill>
                  <a:solidFill>
                    <a:srgbClr val="FFFFFF"/>
                  </a:solidFill>
                </a:uFill>
              </a:rPr>
              <a:t> </a:t>
            </a:r>
            <a:r>
              <a:rPr lang="en-CA" sz="2400" spc="-1" dirty="0" smtClean="0">
                <a:uFill>
                  <a:solidFill>
                    <a:srgbClr val="FFFFFF"/>
                  </a:solidFill>
                </a:uFill>
                <a:latin typeface="Arial"/>
              </a:rPr>
              <a:t>The Raspberry Pi was selected for its flexibility for adding hardware components, the ability to run  Linux based operating system on it, as well as its wide support for both hardware and software from the Raspberry Pi community. &lt;Need photo of Pi in enclosure and out of enclosure. GPS can come later before print. Include arrows to point out various hardware components.&gt; &lt;Below image is a placeholder.&gt;</a:t>
            </a:r>
            <a:endParaRPr lang="en-CA" sz="2400" b="0" strike="noStrike" spc="-1" dirty="0">
              <a:uFill>
                <a:solidFill>
                  <a:srgbClr val="FFFFFF"/>
                </a:solidFill>
              </a:uFill>
              <a:latin typeface="Arial"/>
            </a:endParaRPr>
          </a:p>
        </p:txBody>
      </p:sp>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4832" y="649717"/>
            <a:ext cx="1369696" cy="1369696"/>
          </a:xfrm>
          <a:prstGeom prst="rect">
            <a:avLst/>
          </a:prstGeom>
        </p:spPr>
      </p:pic>
      <p:grpSp>
        <p:nvGrpSpPr>
          <p:cNvPr id="13" name="Group 12"/>
          <p:cNvGrpSpPr/>
          <p:nvPr/>
        </p:nvGrpSpPr>
        <p:grpSpPr>
          <a:xfrm>
            <a:off x="7968463" y="10061701"/>
            <a:ext cx="5913925" cy="5642614"/>
            <a:chOff x="7758720" y="6259176"/>
            <a:chExt cx="5913925" cy="5642614"/>
          </a:xfrm>
        </p:grpSpPr>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918224" y="6260590"/>
              <a:ext cx="2754421" cy="5641200"/>
            </a:xfrm>
            <a:prstGeom prst="rect">
              <a:avLst/>
            </a:prstGeom>
          </p:spPr>
        </p:pic>
        <p:pic>
          <p:nvPicPr>
            <p:cNvPr id="37" name="Picture 3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758720" y="6259176"/>
              <a:ext cx="2753784" cy="5639893"/>
            </a:xfrm>
            <a:prstGeom prst="rect">
              <a:avLst/>
            </a:prstGeom>
          </p:spPr>
        </p:pic>
      </p:grpSp>
      <p:grpSp>
        <p:nvGrpSpPr>
          <p:cNvPr id="16" name="Group 15"/>
          <p:cNvGrpSpPr/>
          <p:nvPr/>
        </p:nvGrpSpPr>
        <p:grpSpPr>
          <a:xfrm>
            <a:off x="21207121" y="15321340"/>
            <a:ext cx="6852209" cy="1918827"/>
            <a:chOff x="21207121" y="15321340"/>
            <a:chExt cx="6852209" cy="1918827"/>
          </a:xfrm>
        </p:grpSpPr>
        <p:pic>
          <p:nvPicPr>
            <p:cNvPr id="34" name="Picture 33"/>
            <p:cNvPicPr>
              <a:picLocks noChangeAspect="1"/>
            </p:cNvPicPr>
            <p:nvPr/>
          </p:nvPicPr>
          <p:blipFill rotWithShape="1">
            <a:blip r:embed="rId8" cstate="print">
              <a:extLst>
                <a:ext uri="{28A0092B-C50C-407E-A947-70E740481C1C}">
                  <a14:useLocalDpi xmlns:a14="http://schemas.microsoft.com/office/drawing/2010/main" val="0"/>
                </a:ext>
              </a:extLst>
            </a:blip>
            <a:srcRect r="2023" b="2023"/>
            <a:stretch/>
          </p:blipFill>
          <p:spPr>
            <a:xfrm>
              <a:off x="26292078" y="15472853"/>
              <a:ext cx="1767252" cy="1767314"/>
            </a:xfrm>
            <a:prstGeom prst="rect">
              <a:avLst/>
            </a:prstGeom>
          </p:spPr>
        </p:pic>
        <p:sp>
          <p:nvSpPr>
            <p:cNvPr id="15" name="TextBox 14"/>
            <p:cNvSpPr txBox="1"/>
            <p:nvPr/>
          </p:nvSpPr>
          <p:spPr>
            <a:xfrm>
              <a:off x="21207121" y="15321340"/>
              <a:ext cx="5226171" cy="1815882"/>
            </a:xfrm>
            <a:prstGeom prst="rect">
              <a:avLst/>
            </a:prstGeom>
            <a:noFill/>
          </p:spPr>
          <p:txBody>
            <a:bodyPr wrap="square" rtlCol="0">
              <a:spAutoFit/>
            </a:bodyPr>
            <a:lstStyle/>
            <a:p>
              <a:pPr algn="just">
                <a:lnSpc>
                  <a:spcPct val="100000"/>
                </a:lnSpc>
              </a:pPr>
              <a:r>
                <a:rPr lang="en-CA" sz="4000" spc="-1" dirty="0">
                  <a:uFill>
                    <a:solidFill>
                      <a:srgbClr val="FFFFFF"/>
                    </a:solidFill>
                  </a:uFill>
                </a:rPr>
                <a:t>References</a:t>
              </a:r>
            </a:p>
            <a:p>
              <a:pPr algn="just">
                <a:lnSpc>
                  <a:spcPct val="100000"/>
                </a:lnSpc>
              </a:pPr>
              <a:r>
                <a:rPr lang="en-CA" sz="2400" spc="-1" dirty="0">
                  <a:uFill>
                    <a:solidFill>
                      <a:srgbClr val="FFFFFF"/>
                    </a:solidFill>
                  </a:uFill>
                </a:rPr>
                <a:t>Please scan the QR </a:t>
              </a:r>
              <a:r>
                <a:rPr lang="en-CA" sz="2400" spc="-1" dirty="0" smtClean="0">
                  <a:uFill>
                    <a:solidFill>
                      <a:srgbClr val="FFFFFF"/>
                    </a:solidFill>
                  </a:uFill>
                </a:rPr>
                <a:t>code to </a:t>
              </a:r>
              <a:r>
                <a:rPr lang="en-CA" sz="2400" spc="-1" dirty="0">
                  <a:uFill>
                    <a:solidFill>
                      <a:srgbClr val="FFFFFF"/>
                    </a:solidFill>
                  </a:uFill>
                </a:rPr>
                <a:t>view the </a:t>
              </a:r>
              <a:r>
                <a:rPr lang="en-CA" sz="2400" spc="-1">
                  <a:uFill>
                    <a:solidFill>
                      <a:srgbClr val="FFFFFF"/>
                    </a:solidFill>
                  </a:uFill>
                </a:rPr>
                <a:t>GitHub </a:t>
              </a:r>
              <a:r>
                <a:rPr lang="en-CA" sz="2400" spc="-1" smtClean="0">
                  <a:uFill>
                    <a:solidFill>
                      <a:srgbClr val="FFFFFF"/>
                    </a:solidFill>
                  </a:uFill>
                </a:rPr>
                <a:t>repo </a:t>
              </a:r>
              <a:r>
                <a:rPr lang="en-CA" sz="2400" spc="-1" dirty="0">
                  <a:uFill>
                    <a:solidFill>
                      <a:srgbClr val="FFFFFF"/>
                    </a:solidFill>
                  </a:uFill>
                </a:rPr>
                <a:t>our project is hosted </a:t>
              </a:r>
              <a:r>
                <a:rPr lang="en-CA" sz="2400" spc="-1" dirty="0" smtClean="0">
                  <a:uFill>
                    <a:solidFill>
                      <a:srgbClr val="FFFFFF"/>
                    </a:solidFill>
                  </a:uFill>
                </a:rPr>
                <a:t>on: github.com/</a:t>
              </a:r>
              <a:r>
                <a:rPr lang="en-CA" sz="2400" spc="-1" dirty="0" err="1" smtClean="0">
                  <a:uFill>
                    <a:solidFill>
                      <a:srgbClr val="FFFFFF"/>
                    </a:solidFill>
                  </a:uFill>
                </a:rPr>
                <a:t>aschuldhaus</a:t>
              </a:r>
              <a:r>
                <a:rPr lang="en-CA" sz="2400" spc="-1" dirty="0" smtClean="0">
                  <a:uFill>
                    <a:solidFill>
                      <a:srgbClr val="FFFFFF"/>
                    </a:solidFill>
                  </a:uFill>
                </a:rPr>
                <a:t>/</a:t>
              </a:r>
              <a:r>
                <a:rPr lang="en-CA" sz="2400" spc="-1" dirty="0" err="1" smtClean="0">
                  <a:uFill>
                    <a:solidFill>
                      <a:srgbClr val="FFFFFF"/>
                    </a:solidFill>
                  </a:uFill>
                </a:rPr>
                <a:t>SmartAVL</a:t>
              </a:r>
              <a:endParaRPr lang="en-CA" sz="2400" spc="-1" dirty="0">
                <a:uFill>
                  <a:solidFill>
                    <a:srgbClr val="FFFFFF"/>
                  </a:solidFill>
                </a:uFill>
              </a:endParaRPr>
            </a:p>
          </p:txBody>
        </p:sp>
      </p:grpSp>
      <p:grpSp>
        <p:nvGrpSpPr>
          <p:cNvPr id="18" name="Group 17"/>
          <p:cNvGrpSpPr/>
          <p:nvPr/>
        </p:nvGrpSpPr>
        <p:grpSpPr>
          <a:xfrm>
            <a:off x="15424746" y="4219325"/>
            <a:ext cx="4240015" cy="3404471"/>
            <a:chOff x="8661193" y="9357572"/>
            <a:chExt cx="4240015" cy="3404471"/>
          </a:xfrm>
        </p:grpSpPr>
        <p:pic>
          <p:nvPicPr>
            <p:cNvPr id="1030" name="Picture 6" descr="PiCAN2 - Controller Area Network (CAN) Bus Interface with Raspberry Pi 2 (CPU Board not includ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661193" y="9357572"/>
              <a:ext cx="4240015" cy="3069771"/>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9319783" y="12392711"/>
              <a:ext cx="3211286" cy="369332"/>
            </a:xfrm>
            <a:prstGeom prst="rect">
              <a:avLst/>
            </a:prstGeom>
            <a:noFill/>
          </p:spPr>
          <p:txBody>
            <a:bodyPr wrap="square" rtlCol="0">
              <a:spAutoFit/>
            </a:bodyPr>
            <a:lstStyle/>
            <a:p>
              <a:r>
                <a:rPr lang="en-CA" dirty="0" smtClean="0"/>
                <a:t>Pi in enclosure goes here</a:t>
              </a:r>
              <a:endParaRPr lang="en-CA" dirty="0"/>
            </a:p>
          </p:txBody>
        </p:sp>
      </p:grpSp>
      <p:grpSp>
        <p:nvGrpSpPr>
          <p:cNvPr id="20" name="Group 19"/>
          <p:cNvGrpSpPr/>
          <p:nvPr/>
        </p:nvGrpSpPr>
        <p:grpSpPr>
          <a:xfrm>
            <a:off x="21994519" y="4178280"/>
            <a:ext cx="4824563" cy="3632113"/>
            <a:chOff x="8661192" y="13466075"/>
            <a:chExt cx="4824563" cy="3632113"/>
          </a:xfrm>
        </p:grpSpPr>
        <p:pic>
          <p:nvPicPr>
            <p:cNvPr id="68" name="Picture 6" descr="PiCAN2 - Controller Area Network (CAN) Bus Interface with Raspberry Pi 2 (CPU Board not includ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661192" y="13466075"/>
              <a:ext cx="4240015" cy="3069771"/>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8706926" y="16451857"/>
              <a:ext cx="4778829" cy="646331"/>
            </a:xfrm>
            <a:prstGeom prst="rect">
              <a:avLst/>
            </a:prstGeom>
            <a:noFill/>
          </p:spPr>
          <p:txBody>
            <a:bodyPr wrap="square" rtlCol="0">
              <a:spAutoFit/>
            </a:bodyPr>
            <a:lstStyle/>
            <a:p>
              <a:r>
                <a:rPr lang="en-CA" dirty="0" smtClean="0"/>
                <a:t>Exposed Pi goes here with individual components shown</a:t>
              </a:r>
              <a:endParaRPr lang="en-CA" dirty="0"/>
            </a:p>
          </p:txBody>
        </p:sp>
      </p:grpSp>
      <p:sp>
        <p:nvSpPr>
          <p:cNvPr id="21" name="TextBox 20"/>
          <p:cNvSpPr txBox="1"/>
          <p:nvPr/>
        </p:nvSpPr>
        <p:spPr>
          <a:xfrm>
            <a:off x="21207121" y="12028131"/>
            <a:ext cx="6812000" cy="3293209"/>
          </a:xfrm>
          <a:prstGeom prst="rect">
            <a:avLst/>
          </a:prstGeom>
          <a:noFill/>
        </p:spPr>
        <p:txBody>
          <a:bodyPr wrap="square" rtlCol="0">
            <a:spAutoFit/>
          </a:bodyPr>
          <a:lstStyle/>
          <a:p>
            <a:pPr>
              <a:lnSpc>
                <a:spcPct val="100000"/>
              </a:lnSpc>
            </a:pPr>
            <a:r>
              <a:rPr lang="en-CA" sz="4000" spc="-1" dirty="0">
                <a:uFill>
                  <a:solidFill>
                    <a:srgbClr val="FFFFFF"/>
                  </a:solidFill>
                </a:uFill>
              </a:rPr>
              <a:t>Acknowledgements</a:t>
            </a:r>
          </a:p>
          <a:p>
            <a:pPr algn="just">
              <a:lnSpc>
                <a:spcPct val="100000"/>
              </a:lnSpc>
            </a:pPr>
            <a:r>
              <a:rPr lang="en-CA" sz="2400" spc="-1" dirty="0">
                <a:uFill>
                  <a:solidFill>
                    <a:srgbClr val="FFFFFF"/>
                  </a:solidFill>
                </a:uFill>
              </a:rPr>
              <a:t>Our group would like to thank our Latium Fleet Management for sponsoring this project. Additionally, we would like to thank Dr. Edmond Lou, Raza Bhatti, Keith Mills, Raju </a:t>
            </a:r>
            <a:r>
              <a:rPr lang="en-CA" sz="2400" spc="-1" dirty="0" err="1">
                <a:uFill>
                  <a:solidFill>
                    <a:srgbClr val="FFFFFF"/>
                  </a:solidFill>
                </a:uFill>
              </a:rPr>
              <a:t>Macgupalli</a:t>
            </a:r>
            <a:r>
              <a:rPr lang="en-CA" sz="2400" spc="-1" dirty="0">
                <a:uFill>
                  <a:solidFill>
                    <a:srgbClr val="FFFFFF"/>
                  </a:solidFill>
                </a:uFill>
              </a:rPr>
              <a:t>, and Rick McGregor for their support and technical expertise lent to us throughout the development of the project.</a:t>
            </a:r>
            <a:endParaRPr lang="en-CA" sz="2400" dirty="0"/>
          </a:p>
        </p:txBody>
      </p:sp>
      <p:sp>
        <p:nvSpPr>
          <p:cNvPr id="22" name="TextBox 21"/>
          <p:cNvSpPr txBox="1"/>
          <p:nvPr/>
        </p:nvSpPr>
        <p:spPr>
          <a:xfrm>
            <a:off x="7725747" y="15948945"/>
            <a:ext cx="6399360" cy="803297"/>
          </a:xfrm>
          <a:prstGeom prst="rect">
            <a:avLst/>
          </a:prstGeom>
          <a:noFill/>
        </p:spPr>
        <p:txBody>
          <a:bodyPr wrap="square" rtlCol="0">
            <a:spAutoFit/>
          </a:bodyPr>
          <a:lstStyle/>
          <a:p>
            <a:r>
              <a:rPr lang="en-CA" sz="2310" dirty="0" smtClean="0"/>
              <a:t>Left: An overview of the vehicle’s current status.</a:t>
            </a:r>
          </a:p>
          <a:p>
            <a:r>
              <a:rPr lang="en-CA" sz="2310" dirty="0" smtClean="0"/>
              <a:t>Right: The vehicle’s current location.</a:t>
            </a:r>
            <a:endParaRPr lang="en-CA" sz="2310" dirty="0"/>
          </a:p>
        </p:txBody>
      </p:sp>
      <p:pic>
        <p:nvPicPr>
          <p:cNvPr id="26" name="Picture 2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267543" y="9137551"/>
            <a:ext cx="4297789" cy="7283930"/>
          </a:xfrm>
          <a:prstGeom prst="rect">
            <a:avLst/>
          </a:prstGeom>
        </p:spPr>
      </p:pic>
      <p:sp>
        <p:nvSpPr>
          <p:cNvPr id="27" name="TextBox 26"/>
          <p:cNvSpPr txBox="1"/>
          <p:nvPr/>
        </p:nvSpPr>
        <p:spPr>
          <a:xfrm>
            <a:off x="4299429" y="10484972"/>
            <a:ext cx="2808343" cy="1200329"/>
          </a:xfrm>
          <a:prstGeom prst="rect">
            <a:avLst/>
          </a:prstGeom>
          <a:noFill/>
        </p:spPr>
        <p:txBody>
          <a:bodyPr wrap="square" rtlCol="0">
            <a:spAutoFit/>
          </a:bodyPr>
          <a:lstStyle/>
          <a:p>
            <a:r>
              <a:rPr lang="en-CA" dirty="0" smtClean="0"/>
              <a:t>Our workflow, in final project describe the step here on how the Pi gets data</a:t>
            </a:r>
            <a:endParaRPr lang="en-CA" dirty="0"/>
          </a:p>
        </p:txBody>
      </p:sp>
      <p:sp>
        <p:nvSpPr>
          <p:cNvPr id="70" name="TextBox 69"/>
          <p:cNvSpPr txBox="1"/>
          <p:nvPr/>
        </p:nvSpPr>
        <p:spPr>
          <a:xfrm>
            <a:off x="4238594" y="12763043"/>
            <a:ext cx="2808343" cy="1200329"/>
          </a:xfrm>
          <a:prstGeom prst="rect">
            <a:avLst/>
          </a:prstGeom>
          <a:noFill/>
        </p:spPr>
        <p:txBody>
          <a:bodyPr wrap="square" rtlCol="0">
            <a:spAutoFit/>
          </a:bodyPr>
          <a:lstStyle/>
          <a:p>
            <a:r>
              <a:rPr lang="en-CA" dirty="0" smtClean="0"/>
              <a:t>Our workflow, in final project describe the step here on how </a:t>
            </a:r>
            <a:r>
              <a:rPr lang="en-CA" dirty="0" err="1" smtClean="0"/>
              <a:t>th</a:t>
            </a:r>
            <a:r>
              <a:rPr lang="en-CA" dirty="0" smtClean="0"/>
              <a:t> pi sends the app data</a:t>
            </a:r>
            <a:endParaRPr lang="en-CA" dirty="0"/>
          </a:p>
        </p:txBody>
      </p:sp>
      <p:sp>
        <p:nvSpPr>
          <p:cNvPr id="28" name="TextBox 27"/>
          <p:cNvSpPr txBox="1"/>
          <p:nvPr/>
        </p:nvSpPr>
        <p:spPr>
          <a:xfrm>
            <a:off x="225274" y="11417353"/>
            <a:ext cx="1621851" cy="1200329"/>
          </a:xfrm>
          <a:prstGeom prst="rect">
            <a:avLst/>
          </a:prstGeom>
          <a:noFill/>
        </p:spPr>
        <p:txBody>
          <a:bodyPr wrap="square" rtlCol="0">
            <a:spAutoFit/>
          </a:bodyPr>
          <a:lstStyle/>
          <a:p>
            <a:r>
              <a:rPr lang="en-CA" dirty="0" smtClean="0"/>
              <a:t>Insert a GPS graphic here for final poster</a:t>
            </a:r>
            <a:endParaRPr lang="en-CA"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1268</TotalTime>
  <Words>557</Words>
  <Application>Microsoft Office PowerPoint</Application>
  <PresentationFormat>Custom</PresentationFormat>
  <Paragraphs>40</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Arial Black</vt:lpstr>
      <vt:lpstr>DejaVu Sans</vt:lpstr>
      <vt:lpstr>Garamond</vt:lpstr>
      <vt:lpstr>Symbol</vt:lpstr>
      <vt:lpstr>Times New Roman</vt:lpstr>
      <vt:lpstr>Wingdings</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Edmond Lou</dc:creator>
  <dc:description/>
  <cp:lastModifiedBy>Riley D</cp:lastModifiedBy>
  <cp:revision>48</cp:revision>
  <dcterms:modified xsi:type="dcterms:W3CDTF">2019-04-01T21:26:06Z</dcterms:modified>
  <dc:language>en-US</dc:language>
</cp:coreProperties>
</file>