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79" r:id="rId3"/>
    <p:sldId id="270" r:id="rId4"/>
    <p:sldId id="281" r:id="rId5"/>
    <p:sldId id="278" r:id="rId6"/>
    <p:sldId id="258" r:id="rId7"/>
    <p:sldId id="257" r:id="rId8"/>
    <p:sldId id="259" r:id="rId9"/>
    <p:sldId id="260" r:id="rId10"/>
    <p:sldId id="261" r:id="rId11"/>
    <p:sldId id="282" r:id="rId12"/>
    <p:sldId id="262" r:id="rId13"/>
    <p:sldId id="283" r:id="rId14"/>
    <p:sldId id="263" r:id="rId15"/>
    <p:sldId id="266" r:id="rId16"/>
    <p:sldId id="265" r:id="rId17"/>
    <p:sldId id="264" r:id="rId18"/>
    <p:sldId id="267" r:id="rId19"/>
    <p:sldId id="268" r:id="rId20"/>
    <p:sldId id="269" r:id="rId21"/>
    <p:sldId id="271" r:id="rId22"/>
    <p:sldId id="272" r:id="rId23"/>
    <p:sldId id="275" r:id="rId24"/>
    <p:sldId id="274" r:id="rId25"/>
    <p:sldId id="277" r:id="rId26"/>
    <p:sldId id="276" r:id="rId27"/>
    <p:sldId id="273"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44" d="100"/>
          <a:sy n="244" d="100"/>
        </p:scale>
        <p:origin x="378" y="192"/>
      </p:cViewPr>
      <p:guideLst/>
    </p:cSldViewPr>
  </p:slideViewPr>
  <p:notesTextViewPr>
    <p:cViewPr>
      <p:scale>
        <a:sx n="1" d="1"/>
        <a:sy n="1" d="1"/>
      </p:scale>
      <p:origin x="0" y="0"/>
    </p:cViewPr>
  </p:notesTextViewPr>
  <p:notesViewPr>
    <p:cSldViewPr snapToGrid="0">
      <p:cViewPr varScale="1">
        <p:scale>
          <a:sx n="195" d="100"/>
          <a:sy n="195" d="100"/>
        </p:scale>
        <p:origin x="7182" y="15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4E2C07-D99D-499B-9B91-D5068A884F5B}" type="datetimeFigureOut">
              <a:rPr lang="en-US" smtClean="0"/>
              <a:t>8/2/2017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703BC-B221-446F-B48B-C45A5B669190}" type="slidenum">
              <a:rPr lang="en-US" smtClean="0"/>
              <a:t>‹#›</a:t>
            </a:fld>
            <a:endParaRPr lang="en-US"/>
          </a:p>
        </p:txBody>
      </p:sp>
    </p:spTree>
    <p:extLst>
      <p:ext uri="{BB962C8B-B14F-4D97-AF65-F5344CB8AC3E}">
        <p14:creationId xmlns:p14="http://schemas.microsoft.com/office/powerpoint/2010/main" val="351873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hatconference.com/Speakers/Speaker/ThatRiley"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www.thatconference.com/content/support/thatmap.png"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dirty="0" smtClean="0">
                <a:solidFill>
                  <a:schemeClr val="tx1"/>
                </a:solidFill>
                <a:effectLst/>
                <a:latin typeface="+mn-lt"/>
                <a:ea typeface="+mn-ea"/>
                <a:cs typeface="+mn-cs"/>
                <a:hlinkClick r:id="rId3"/>
              </a:rPr>
              <a:t>Riley Major</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That Conference 2017</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Day: </a:t>
            </a:r>
            <a:r>
              <a:rPr lang="en-US" sz="1200" b="0" i="0" kern="1200" dirty="0" smtClean="0">
                <a:solidFill>
                  <a:schemeClr val="tx1"/>
                </a:solidFill>
                <a:effectLst/>
                <a:latin typeface="+mn-lt"/>
                <a:ea typeface="+mn-ea"/>
                <a:cs typeface="+mn-cs"/>
              </a:rPr>
              <a:t>Tue, Aug 8   </a:t>
            </a:r>
            <a:r>
              <a:rPr lang="en-US" sz="1200" b="1" i="0" kern="1200" dirty="0" smtClean="0">
                <a:solidFill>
                  <a:schemeClr val="tx1"/>
                </a:solidFill>
                <a:effectLst/>
                <a:latin typeface="+mn-lt"/>
                <a:ea typeface="+mn-ea"/>
                <a:cs typeface="+mn-cs"/>
              </a:rPr>
              <a:t>Time: </a:t>
            </a:r>
            <a:r>
              <a:rPr lang="en-US" sz="1200" b="0" i="0" kern="1200" dirty="0" smtClean="0">
                <a:solidFill>
                  <a:schemeClr val="tx1"/>
                </a:solidFill>
                <a:effectLst/>
                <a:latin typeface="+mn-lt"/>
                <a:ea typeface="+mn-ea"/>
                <a:cs typeface="+mn-cs"/>
              </a:rPr>
              <a:t>10:30 AM   </a:t>
            </a:r>
            <a:r>
              <a:rPr lang="en-US" sz="1200" b="1" i="0" kern="1200" dirty="0" smtClean="0">
                <a:solidFill>
                  <a:schemeClr val="tx1"/>
                </a:solidFill>
                <a:effectLst/>
                <a:latin typeface="+mn-lt"/>
                <a:ea typeface="+mn-ea"/>
                <a:cs typeface="+mn-cs"/>
              </a:rPr>
              <a:t>Location: </a:t>
            </a:r>
            <a:r>
              <a:rPr lang="en-US" sz="1200" b="0" i="0" kern="1200" dirty="0" smtClean="0">
                <a:solidFill>
                  <a:schemeClr val="tx1"/>
                </a:solidFill>
                <a:effectLst/>
                <a:latin typeface="+mn-lt"/>
                <a:ea typeface="+mn-ea"/>
                <a:cs typeface="+mn-cs"/>
              </a:rPr>
              <a:t>Tamarind </a:t>
            </a:r>
            <a:r>
              <a:rPr lang="en-US" sz="1200" b="0" i="1" u="none" strike="noStrike" kern="1200" dirty="0" smtClean="0">
                <a:solidFill>
                  <a:schemeClr val="tx1"/>
                </a:solidFill>
                <a:effectLst/>
                <a:latin typeface="+mn-lt"/>
                <a:ea typeface="+mn-ea"/>
                <a:cs typeface="+mn-cs"/>
                <a:hlinkClick r:id="rId4"/>
              </a:rPr>
              <a:t>(map)</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Level: </a:t>
            </a:r>
            <a:r>
              <a:rPr lang="en-US" sz="1200" b="0" i="0" kern="1200" dirty="0" smtClean="0">
                <a:solidFill>
                  <a:schemeClr val="tx1"/>
                </a:solidFill>
                <a:effectLst/>
                <a:latin typeface="+mn-lt"/>
                <a:ea typeface="+mn-ea"/>
                <a:cs typeface="+mn-cs"/>
              </a:rPr>
              <a:t>200  </a:t>
            </a:r>
            <a:r>
              <a:rPr lang="en-US" sz="1200" b="1" i="0" kern="1200" dirty="0" smtClean="0">
                <a:solidFill>
                  <a:schemeClr val="tx1"/>
                </a:solidFill>
                <a:effectLst/>
                <a:latin typeface="+mn-lt"/>
                <a:ea typeface="+mn-ea"/>
                <a:cs typeface="+mn-cs"/>
              </a:rPr>
              <a:t>Primary Category: </a:t>
            </a:r>
            <a:r>
              <a:rPr lang="en-US" sz="1200" b="0" i="0" kern="1200" dirty="0" err="1" smtClean="0">
                <a:solidFill>
                  <a:schemeClr val="tx1"/>
                </a:solidFill>
                <a:effectLst/>
                <a:latin typeface="+mn-lt"/>
                <a:ea typeface="+mn-ea"/>
                <a:cs typeface="+mn-cs"/>
              </a:rPr>
              <a:t>DataStorage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Secondary Category: </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Tags: </a:t>
            </a:r>
            <a:r>
              <a:rPr lang="en-US" sz="1200" b="0" i="0" kern="1200" dirty="0" smtClean="0">
                <a:solidFill>
                  <a:schemeClr val="tx1"/>
                </a:solidFill>
                <a:effectLst/>
                <a:latin typeface="+mn-lt"/>
                <a:ea typeface="+mn-ea"/>
                <a:cs typeface="+mn-cs"/>
              </a:rPr>
              <a:t>testing, SQL Server, SQL, Stored Procedures</a:t>
            </a:r>
          </a:p>
          <a:p>
            <a:r>
              <a:rPr lang="en-US" sz="1200" b="0" i="0" kern="1200" dirty="0" smtClean="0">
                <a:solidFill>
                  <a:schemeClr val="tx1"/>
                </a:solidFill>
                <a:effectLst/>
                <a:latin typeface="+mn-lt"/>
                <a:ea typeface="+mn-ea"/>
                <a:cs typeface="+mn-cs"/>
              </a:rPr>
              <a:t>Your campsite is a mess. There are "totally safe to burn" plastic wrappers melted in last night's ashes. The roasting sticks are coated with dirt-encrusted marshmallow goo. And some sort of animal went through the trash bag you left out. (Oops.) We get it. Move fast and break things. Just ship it! But what's left a giant stored procedure with cursors, temp tables, and mystery calculations. It's a big black box that nobody wants to touch. Let's fix that. We'll open the lid on an example monolith and do major surgery. What's left will perform better, be easier to understand, encourage code reuse, and be easier to test. You might even begin to like writing SQL. (This talk is geared to developers using Microsoft SQL Server, but many of its principles apply to any RDBMS.)</a:t>
            </a:r>
          </a:p>
          <a:p>
            <a:endParaRPr lang="en-US" dirty="0"/>
          </a:p>
        </p:txBody>
      </p:sp>
      <p:sp>
        <p:nvSpPr>
          <p:cNvPr id="4" name="Slide Number Placeholder 3"/>
          <p:cNvSpPr>
            <a:spLocks noGrp="1"/>
          </p:cNvSpPr>
          <p:nvPr>
            <p:ph type="sldNum" sz="quarter" idx="10"/>
          </p:nvPr>
        </p:nvSpPr>
        <p:spPr/>
        <p:txBody>
          <a:bodyPr/>
          <a:lstStyle/>
          <a:p>
            <a:fld id="{4BE703BC-B221-446F-B48B-C45A5B669190}" type="slidenum">
              <a:rPr lang="en-US" smtClean="0"/>
              <a:t>1</a:t>
            </a:fld>
            <a:endParaRPr lang="en-US"/>
          </a:p>
        </p:txBody>
      </p:sp>
    </p:spTree>
    <p:extLst>
      <p:ext uri="{BB962C8B-B14F-4D97-AF65-F5344CB8AC3E}">
        <p14:creationId xmlns:p14="http://schemas.microsoft.com/office/powerpoint/2010/main" val="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Your testing</a:t>
            </a:r>
            <a:r>
              <a:rPr lang="en-US" baseline="0" dirty="0" smtClean="0"/>
              <a:t> process won’t be officially deterministic, as the tables could be modified in other ways in between runs; they aren’t static. But practically speaking, if you’re working in isolation, then a SELECT from a table in the first run will result in the same value as the next run.</a:t>
            </a:r>
            <a:endParaRPr lang="en-US" dirty="0" smtClean="0"/>
          </a:p>
        </p:txBody>
      </p:sp>
      <p:sp>
        <p:nvSpPr>
          <p:cNvPr id="4" name="Slide Number Placeholder 3"/>
          <p:cNvSpPr>
            <a:spLocks noGrp="1"/>
          </p:cNvSpPr>
          <p:nvPr>
            <p:ph type="sldNum" sz="quarter" idx="10"/>
          </p:nvPr>
        </p:nvSpPr>
        <p:spPr/>
        <p:txBody>
          <a:bodyPr/>
          <a:lstStyle/>
          <a:p>
            <a:fld id="{4BE703BC-B221-446F-B48B-C45A5B669190}" type="slidenum">
              <a:rPr lang="en-US" smtClean="0"/>
              <a:t>11</a:t>
            </a:fld>
            <a:endParaRPr lang="en-US"/>
          </a:p>
        </p:txBody>
      </p:sp>
    </p:spTree>
    <p:extLst>
      <p:ext uri="{BB962C8B-B14F-4D97-AF65-F5344CB8AC3E}">
        <p14:creationId xmlns:p14="http://schemas.microsoft.com/office/powerpoint/2010/main" val="3622504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Rolling back a transaction doesn’t clear out the variables set within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If the large volume of data modifications prevent a full capture, consider using aggregates, checksums, or hashes to detect changes.</a:t>
            </a:r>
          </a:p>
        </p:txBody>
      </p:sp>
      <p:sp>
        <p:nvSpPr>
          <p:cNvPr id="4" name="Slide Number Placeholder 3"/>
          <p:cNvSpPr>
            <a:spLocks noGrp="1"/>
          </p:cNvSpPr>
          <p:nvPr>
            <p:ph type="sldNum" sz="quarter" idx="10"/>
          </p:nvPr>
        </p:nvSpPr>
        <p:spPr/>
        <p:txBody>
          <a:bodyPr/>
          <a:lstStyle/>
          <a:p>
            <a:fld id="{4BE703BC-B221-446F-B48B-C45A5B669190}" type="slidenum">
              <a:rPr lang="en-US" smtClean="0"/>
              <a:t>14</a:t>
            </a:fld>
            <a:endParaRPr lang="en-US"/>
          </a:p>
        </p:txBody>
      </p:sp>
    </p:spTree>
    <p:extLst>
      <p:ext uri="{BB962C8B-B14F-4D97-AF65-F5344CB8AC3E}">
        <p14:creationId xmlns:p14="http://schemas.microsoft.com/office/powerpoint/2010/main" val="2879881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https://technet.microsoft.com/en-us/library/ms187953(v=sql.105).aspx</a:t>
            </a:r>
          </a:p>
          <a:p>
            <a:endParaRPr lang="en-US" dirty="0" smtClean="0"/>
          </a:p>
          <a:p>
            <a:r>
              <a:rPr lang="en-US" dirty="0" smtClean="0"/>
              <a:t>Also: a DECLARE statement only creates</a:t>
            </a:r>
            <a:r>
              <a:rPr lang="en-US" baseline="0" dirty="0" smtClean="0"/>
              <a:t> the variable once, but an assignment as part of the declaration will run each time.</a:t>
            </a:r>
            <a:endParaRPr lang="en-US" dirty="0"/>
          </a:p>
        </p:txBody>
      </p:sp>
      <p:sp>
        <p:nvSpPr>
          <p:cNvPr id="4" name="Slide Number Placeholder 3"/>
          <p:cNvSpPr>
            <a:spLocks noGrp="1"/>
          </p:cNvSpPr>
          <p:nvPr>
            <p:ph type="sldNum" sz="quarter" idx="10"/>
          </p:nvPr>
        </p:nvSpPr>
        <p:spPr/>
        <p:txBody>
          <a:bodyPr/>
          <a:lstStyle/>
          <a:p>
            <a:fld id="{4BE703BC-B221-446F-B48B-C45A5B669190}" type="slidenum">
              <a:rPr lang="en-US" smtClean="0"/>
              <a:t>19</a:t>
            </a:fld>
            <a:endParaRPr lang="en-US"/>
          </a:p>
        </p:txBody>
      </p:sp>
    </p:spTree>
    <p:extLst>
      <p:ext uri="{BB962C8B-B14F-4D97-AF65-F5344CB8AC3E}">
        <p14:creationId xmlns:p14="http://schemas.microsoft.com/office/powerpoint/2010/main" val="1660358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this results in</a:t>
            </a:r>
            <a:r>
              <a:rPr lang="en-US" baseline="0" dirty="0" smtClean="0"/>
              <a:t> such a complex SELECT statement that performance suffers due to optimizer problems (not finding a good plan before timeout due to the complex space) or execution engine limitations (e.g. re-evaluating string or XML parsing operations). Also, sometimes it’s not able to short-circuit entire unnecessary sections as effectively as an IF statement could.</a:t>
            </a:r>
            <a:endParaRPr lang="en-US" dirty="0"/>
          </a:p>
        </p:txBody>
      </p:sp>
      <p:sp>
        <p:nvSpPr>
          <p:cNvPr id="4" name="Slide Number Placeholder 3"/>
          <p:cNvSpPr>
            <a:spLocks noGrp="1"/>
          </p:cNvSpPr>
          <p:nvPr>
            <p:ph type="sldNum" sz="quarter" idx="10"/>
          </p:nvPr>
        </p:nvSpPr>
        <p:spPr/>
        <p:txBody>
          <a:bodyPr/>
          <a:lstStyle/>
          <a:p>
            <a:fld id="{4BE703BC-B221-446F-B48B-C45A5B669190}" type="slidenum">
              <a:rPr lang="en-US" smtClean="0"/>
              <a:t>20</a:t>
            </a:fld>
            <a:endParaRPr lang="en-US"/>
          </a:p>
        </p:txBody>
      </p:sp>
    </p:spTree>
    <p:extLst>
      <p:ext uri="{BB962C8B-B14F-4D97-AF65-F5344CB8AC3E}">
        <p14:creationId xmlns:p14="http://schemas.microsoft.com/office/powerpoint/2010/main" val="68946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depending on the isolation level, this can also result in less blocking, as updates</a:t>
            </a:r>
            <a:r>
              <a:rPr lang="en-US" baseline="0" dirty="0" smtClean="0"/>
              <a:t> are concentrated at the end after computations are complete.</a:t>
            </a:r>
            <a:endParaRPr lang="en-US" dirty="0"/>
          </a:p>
        </p:txBody>
      </p:sp>
      <p:sp>
        <p:nvSpPr>
          <p:cNvPr id="4" name="Slide Number Placeholder 3"/>
          <p:cNvSpPr>
            <a:spLocks noGrp="1"/>
          </p:cNvSpPr>
          <p:nvPr>
            <p:ph type="sldNum" sz="quarter" idx="10"/>
          </p:nvPr>
        </p:nvSpPr>
        <p:spPr/>
        <p:txBody>
          <a:bodyPr/>
          <a:lstStyle/>
          <a:p>
            <a:fld id="{4BE703BC-B221-446F-B48B-C45A5B669190}" type="slidenum">
              <a:rPr lang="en-US" smtClean="0"/>
              <a:t>21</a:t>
            </a:fld>
            <a:endParaRPr lang="en-US"/>
          </a:p>
        </p:txBody>
      </p:sp>
    </p:spTree>
    <p:extLst>
      <p:ext uri="{BB962C8B-B14F-4D97-AF65-F5344CB8AC3E}">
        <p14:creationId xmlns:p14="http://schemas.microsoft.com/office/powerpoint/2010/main" val="3214113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https://en.wikipedia.org/wiki/SOLID_(object-oriented_design)</a:t>
            </a:r>
            <a:endParaRPr lang="en-US" dirty="0"/>
          </a:p>
        </p:txBody>
      </p:sp>
      <p:sp>
        <p:nvSpPr>
          <p:cNvPr id="4" name="Slide Number Placeholder 3"/>
          <p:cNvSpPr>
            <a:spLocks noGrp="1"/>
          </p:cNvSpPr>
          <p:nvPr>
            <p:ph type="sldNum" sz="quarter" idx="10"/>
          </p:nvPr>
        </p:nvSpPr>
        <p:spPr/>
        <p:txBody>
          <a:bodyPr/>
          <a:lstStyle/>
          <a:p>
            <a:fld id="{4BE703BC-B221-446F-B48B-C45A5B669190}" type="slidenum">
              <a:rPr lang="en-US" smtClean="0"/>
              <a:t>24</a:t>
            </a:fld>
            <a:endParaRPr lang="en-US"/>
          </a:p>
        </p:txBody>
      </p:sp>
    </p:spTree>
    <p:extLst>
      <p:ext uri="{BB962C8B-B14F-4D97-AF65-F5344CB8AC3E}">
        <p14:creationId xmlns:p14="http://schemas.microsoft.com/office/powerpoint/2010/main" val="4008478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https://en.wikipedia.org/wiki/SOLID_(object-oriented_design)</a:t>
            </a:r>
            <a:endParaRPr lang="en-US" dirty="0"/>
          </a:p>
        </p:txBody>
      </p:sp>
      <p:sp>
        <p:nvSpPr>
          <p:cNvPr id="4" name="Slide Number Placeholder 3"/>
          <p:cNvSpPr>
            <a:spLocks noGrp="1"/>
          </p:cNvSpPr>
          <p:nvPr>
            <p:ph type="sldNum" sz="quarter" idx="10"/>
          </p:nvPr>
        </p:nvSpPr>
        <p:spPr/>
        <p:txBody>
          <a:bodyPr/>
          <a:lstStyle/>
          <a:p>
            <a:fld id="{4BE703BC-B221-446F-B48B-C45A5B669190}" type="slidenum">
              <a:rPr lang="en-US" smtClean="0"/>
              <a:t>25</a:t>
            </a:fld>
            <a:endParaRPr lang="en-US"/>
          </a:p>
        </p:txBody>
      </p:sp>
    </p:spTree>
    <p:extLst>
      <p:ext uri="{BB962C8B-B14F-4D97-AF65-F5344CB8AC3E}">
        <p14:creationId xmlns:p14="http://schemas.microsoft.com/office/powerpoint/2010/main" val="334170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“normal” programming, the widely accepted goal is to separate display logic, business logic, and data logic. You don’t want your display logic mixed</a:t>
            </a:r>
            <a:r>
              <a:rPr lang="en-US" baseline="0" dirty="0" smtClean="0"/>
              <a:t> with your business logic because you will have multiple client applications (e.g. web, desktop app, mobile app). Business logic in the client means it’s duplicated and every update requires redistribution. Display logic in the business logic means a complex mess which has to figure out how to behave based on which client app is accessing.</a:t>
            </a:r>
          </a:p>
          <a:p>
            <a:endParaRPr lang="en-US" baseline="0" dirty="0" smtClean="0"/>
          </a:p>
          <a:p>
            <a:r>
              <a:rPr lang="en-US" baseline="0" dirty="0" smtClean="0"/>
              <a:t>Conventional wisdom says not to put the business logic (and certainly not the display logic) in the database. There are good reasons.</a:t>
            </a:r>
            <a:endParaRPr lang="en-US" dirty="0"/>
          </a:p>
        </p:txBody>
      </p:sp>
      <p:sp>
        <p:nvSpPr>
          <p:cNvPr id="4" name="Slide Number Placeholder 3"/>
          <p:cNvSpPr>
            <a:spLocks noGrp="1"/>
          </p:cNvSpPr>
          <p:nvPr>
            <p:ph type="sldNum" sz="quarter" idx="10"/>
          </p:nvPr>
        </p:nvSpPr>
        <p:spPr/>
        <p:txBody>
          <a:bodyPr/>
          <a:lstStyle/>
          <a:p>
            <a:fld id="{4BE703BC-B221-446F-B48B-C45A5B669190}" type="slidenum">
              <a:rPr lang="en-US" smtClean="0"/>
              <a:t>3</a:t>
            </a:fld>
            <a:endParaRPr lang="en-US"/>
          </a:p>
        </p:txBody>
      </p:sp>
    </p:spTree>
    <p:extLst>
      <p:ext uri="{BB962C8B-B14F-4D97-AF65-F5344CB8AC3E}">
        <p14:creationId xmlns:p14="http://schemas.microsoft.com/office/powerpoint/2010/main" val="1011998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http://www.vertabelo.com/blog/notes-from-the-lab/business-logic-in-the-database-yes-or-no-it-depends</a:t>
            </a:r>
          </a:p>
          <a:p>
            <a:endParaRPr lang="en-US" dirty="0" smtClean="0"/>
          </a:p>
          <a:p>
            <a:r>
              <a:rPr lang="en-US" dirty="0" smtClean="0"/>
              <a:t>Yes, database</a:t>
            </a:r>
            <a:r>
              <a:rPr lang="en-US" baseline="0" dirty="0" smtClean="0"/>
              <a:t> server licensing is expensive and you can’t scale horizontally as easily, but maybe your ORM is can cause performance headaches too. Database servers are really good at some computational tasks (e.g. aggregating and unifying large amounts of data).</a:t>
            </a:r>
          </a:p>
          <a:p>
            <a:endParaRPr lang="en-US" baseline="0" dirty="0" smtClean="0"/>
          </a:p>
          <a:p>
            <a:r>
              <a:rPr lang="en-US" baseline="0" dirty="0" smtClean="0"/>
              <a:t>Either way, this talk presumes you already have a monolith, so it doesn’t matter whether it’s a good idea. What’s done is done, at least for now.</a:t>
            </a:r>
            <a:endParaRPr lang="en-US" dirty="0"/>
          </a:p>
        </p:txBody>
      </p:sp>
      <p:sp>
        <p:nvSpPr>
          <p:cNvPr id="4" name="Slide Number Placeholder 3"/>
          <p:cNvSpPr>
            <a:spLocks noGrp="1"/>
          </p:cNvSpPr>
          <p:nvPr>
            <p:ph type="sldNum" sz="quarter" idx="10"/>
          </p:nvPr>
        </p:nvSpPr>
        <p:spPr/>
        <p:txBody>
          <a:bodyPr/>
          <a:lstStyle/>
          <a:p>
            <a:fld id="{4BE703BC-B221-446F-B48B-C45A5B669190}" type="slidenum">
              <a:rPr lang="en-US" smtClean="0"/>
              <a:t>4</a:t>
            </a:fld>
            <a:endParaRPr lang="en-US"/>
          </a:p>
        </p:txBody>
      </p:sp>
    </p:spTree>
    <p:extLst>
      <p:ext uri="{BB962C8B-B14F-4D97-AF65-F5344CB8AC3E}">
        <p14:creationId xmlns:p14="http://schemas.microsoft.com/office/powerpoint/2010/main" val="495872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within the same tier, there are good reasons to separate your layers. You should be able to manipulate the look of your application with HTML and CSS without wading through calls to the database server. And the code processing</a:t>
            </a:r>
            <a:r>
              <a:rPr lang="en-US" baseline="0" dirty="0" smtClean="0"/>
              <a:t> data input shouldn’t be working about how to format a table.</a:t>
            </a:r>
            <a:endParaRPr lang="en-US" dirty="0" smtClean="0"/>
          </a:p>
          <a:p>
            <a:endParaRPr lang="en-US" dirty="0" smtClean="0"/>
          </a:p>
          <a:p>
            <a:r>
              <a:rPr lang="en-US" dirty="0" smtClean="0"/>
              <a:t>There are benefits of separation at the database layer as well. The biggest is testability. You can comprehensively test individual bits of logic in isolation rather than</a:t>
            </a:r>
            <a:r>
              <a:rPr lang="en-US" baseline="0" dirty="0" smtClean="0"/>
              <a:t> having to test the whole process with just a few scenarios. Different people can work on different sections at the same time, as long as the interfaces between the separate pieces aren’t changing. And if you dislike this stuff in the database so much, isolating the logic allows it to be more easily lifted to another tier.</a:t>
            </a:r>
            <a:endParaRPr lang="en-US" dirty="0" smtClean="0"/>
          </a:p>
        </p:txBody>
      </p:sp>
      <p:sp>
        <p:nvSpPr>
          <p:cNvPr id="4" name="Slide Number Placeholder 3"/>
          <p:cNvSpPr>
            <a:spLocks noGrp="1"/>
          </p:cNvSpPr>
          <p:nvPr>
            <p:ph type="sldNum" sz="quarter" idx="10"/>
          </p:nvPr>
        </p:nvSpPr>
        <p:spPr/>
        <p:txBody>
          <a:bodyPr/>
          <a:lstStyle/>
          <a:p>
            <a:fld id="{4BE703BC-B221-446F-B48B-C45A5B669190}" type="slidenum">
              <a:rPr lang="en-US" smtClean="0"/>
              <a:t>5</a:t>
            </a:fld>
            <a:endParaRPr lang="en-US"/>
          </a:p>
        </p:txBody>
      </p:sp>
    </p:spTree>
    <p:extLst>
      <p:ext uri="{BB962C8B-B14F-4D97-AF65-F5344CB8AC3E}">
        <p14:creationId xmlns:p14="http://schemas.microsoft.com/office/powerpoint/2010/main" val="3115958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only will answering these questions help guide your activities,</a:t>
            </a:r>
            <a:r>
              <a:rPr lang="en-US" baseline="0" dirty="0" smtClean="0"/>
              <a:t> they will help justify the project. Speed and reliability translate to less user disruption which generally translates to profit dollars.</a:t>
            </a:r>
            <a:endParaRPr lang="en-US" dirty="0"/>
          </a:p>
        </p:txBody>
      </p:sp>
      <p:sp>
        <p:nvSpPr>
          <p:cNvPr id="4" name="Slide Number Placeholder 3"/>
          <p:cNvSpPr>
            <a:spLocks noGrp="1"/>
          </p:cNvSpPr>
          <p:nvPr>
            <p:ph type="sldNum" sz="quarter" idx="10"/>
          </p:nvPr>
        </p:nvSpPr>
        <p:spPr/>
        <p:txBody>
          <a:bodyPr/>
          <a:lstStyle/>
          <a:p>
            <a:fld id="{4BE703BC-B221-446F-B48B-C45A5B669190}" type="slidenum">
              <a:rPr lang="en-US" smtClean="0"/>
              <a:t>6</a:t>
            </a:fld>
            <a:endParaRPr lang="en-US"/>
          </a:p>
        </p:txBody>
      </p:sp>
    </p:spTree>
    <p:extLst>
      <p:ext uri="{BB962C8B-B14F-4D97-AF65-F5344CB8AC3E}">
        <p14:creationId xmlns:p14="http://schemas.microsoft.com/office/powerpoint/2010/main" val="2990095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have to go down your rabbit holes. If your proc calls another proc, guess what, you’re going to read through that other proc. And then the one it calls. You need to understand the breadth of the effects</a:t>
            </a:r>
            <a:r>
              <a:rPr lang="en-US" baseline="0" dirty="0" smtClean="0"/>
              <a:t> of the parent proc through all its children. And most importantly, you need to see any way the impacts can escape your SQL Server. You can contain what happens inside SQL, but you can’t claw back anything which escapes.</a:t>
            </a:r>
          </a:p>
          <a:p>
            <a:endParaRPr lang="en-US" baseline="0" dirty="0" smtClean="0"/>
          </a:p>
          <a:p>
            <a:r>
              <a:rPr lang="en-US" baseline="0" dirty="0" smtClean="0"/>
              <a:t>Because you’re primarily interested in what lasting effects the procedure has, you can largely skim any views or user-defined functions as they are naturally read-only.</a:t>
            </a:r>
          </a:p>
          <a:p>
            <a:endParaRPr lang="en-US" baseline="0" dirty="0" smtClean="0"/>
          </a:p>
          <a:p>
            <a:r>
              <a:rPr lang="en-US" baseline="0" dirty="0" smtClean="0"/>
              <a:t>CLR functions are a black box as they generally have access to do anything they want, including calling back and making changes to the database which will fall outside of the transaction.</a:t>
            </a:r>
          </a:p>
          <a:p>
            <a:endParaRPr lang="en-US" baseline="0" dirty="0" smtClean="0"/>
          </a:p>
          <a:p>
            <a:r>
              <a:rPr lang="en-US" baseline="0" dirty="0" smtClean="0"/>
              <a:t>If you have existing transaction handling, you have additional challenges. As you will see, we’re going to use transactions to create a repeatable testing platform. Ideally, you could wrap most of your BEGIN TRAN statements in an “IF @@TRANCOUNT = 0” syntax to prevent them from occurring when you create your transaction. But that can still break things if you rely on nested transactions in your logic. Then again, if you do, are you sure you need to? Maybe now’s the time to change that. They greatly increase complication.</a:t>
            </a:r>
            <a:endParaRPr lang="en-US" dirty="0"/>
          </a:p>
        </p:txBody>
      </p:sp>
      <p:sp>
        <p:nvSpPr>
          <p:cNvPr id="4" name="Slide Number Placeholder 3"/>
          <p:cNvSpPr>
            <a:spLocks noGrp="1"/>
          </p:cNvSpPr>
          <p:nvPr>
            <p:ph type="sldNum" sz="quarter" idx="10"/>
          </p:nvPr>
        </p:nvSpPr>
        <p:spPr/>
        <p:txBody>
          <a:bodyPr/>
          <a:lstStyle/>
          <a:p>
            <a:fld id="{4BE703BC-B221-446F-B48B-C45A5B669190}" type="slidenum">
              <a:rPr lang="en-US" smtClean="0"/>
              <a:t>7</a:t>
            </a:fld>
            <a:endParaRPr lang="en-US"/>
          </a:p>
        </p:txBody>
      </p:sp>
    </p:spTree>
    <p:extLst>
      <p:ext uri="{BB962C8B-B14F-4D97-AF65-F5344CB8AC3E}">
        <p14:creationId xmlns:p14="http://schemas.microsoft.com/office/powerpoint/2010/main" val="3964582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https://twitter.com/stahnma/status/634849376343429120</a:t>
            </a:r>
            <a:endParaRPr lang="en-US" dirty="0"/>
          </a:p>
        </p:txBody>
      </p:sp>
      <p:sp>
        <p:nvSpPr>
          <p:cNvPr id="4" name="Slide Number Placeholder 3"/>
          <p:cNvSpPr>
            <a:spLocks noGrp="1"/>
          </p:cNvSpPr>
          <p:nvPr>
            <p:ph type="sldNum" sz="quarter" idx="10"/>
          </p:nvPr>
        </p:nvSpPr>
        <p:spPr/>
        <p:txBody>
          <a:bodyPr/>
          <a:lstStyle/>
          <a:p>
            <a:fld id="{4BE703BC-B221-446F-B48B-C45A5B669190}" type="slidenum">
              <a:rPr lang="en-US" smtClean="0"/>
              <a:t>8</a:t>
            </a:fld>
            <a:endParaRPr lang="en-US"/>
          </a:p>
        </p:txBody>
      </p:sp>
    </p:spTree>
    <p:extLst>
      <p:ext uri="{BB962C8B-B14F-4D97-AF65-F5344CB8AC3E}">
        <p14:creationId xmlns:p14="http://schemas.microsoft.com/office/powerpoint/2010/main" val="2956301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E703BC-B221-446F-B48B-C45A5B669190}" type="slidenum">
              <a:rPr lang="en-US" smtClean="0"/>
              <a:t>9</a:t>
            </a:fld>
            <a:endParaRPr lang="en-US"/>
          </a:p>
        </p:txBody>
      </p:sp>
    </p:spTree>
    <p:extLst>
      <p:ext uri="{BB962C8B-B14F-4D97-AF65-F5344CB8AC3E}">
        <p14:creationId xmlns:p14="http://schemas.microsoft.com/office/powerpoint/2010/main" val="3429991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E703BC-B221-446F-B48B-C45A5B669190}" type="slidenum">
              <a:rPr lang="en-US" smtClean="0"/>
              <a:t>10</a:t>
            </a:fld>
            <a:endParaRPr lang="en-US"/>
          </a:p>
        </p:txBody>
      </p:sp>
    </p:spTree>
    <p:extLst>
      <p:ext uri="{BB962C8B-B14F-4D97-AF65-F5344CB8AC3E}">
        <p14:creationId xmlns:p14="http://schemas.microsoft.com/office/powerpoint/2010/main" val="485442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5DAC82-C33E-4A47-83DC-5773CB7CF9E7}"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6EE09-0262-49D5-8F72-D89FDC0AF9A4}" type="slidenum">
              <a:rPr lang="en-US" smtClean="0"/>
              <a:t>‹#›</a:t>
            </a:fld>
            <a:endParaRPr lang="en-US"/>
          </a:p>
        </p:txBody>
      </p:sp>
    </p:spTree>
    <p:extLst>
      <p:ext uri="{BB962C8B-B14F-4D97-AF65-F5344CB8AC3E}">
        <p14:creationId xmlns:p14="http://schemas.microsoft.com/office/powerpoint/2010/main" val="2917498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DAC82-C33E-4A47-83DC-5773CB7CF9E7}"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6EE09-0262-49D5-8F72-D89FDC0AF9A4}" type="slidenum">
              <a:rPr lang="en-US" smtClean="0"/>
              <a:t>‹#›</a:t>
            </a:fld>
            <a:endParaRPr lang="en-US"/>
          </a:p>
        </p:txBody>
      </p:sp>
    </p:spTree>
    <p:extLst>
      <p:ext uri="{BB962C8B-B14F-4D97-AF65-F5344CB8AC3E}">
        <p14:creationId xmlns:p14="http://schemas.microsoft.com/office/powerpoint/2010/main" val="337411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DAC82-C33E-4A47-83DC-5773CB7CF9E7}"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6EE09-0262-49D5-8F72-D89FDC0AF9A4}" type="slidenum">
              <a:rPr lang="en-US" smtClean="0"/>
              <a:t>‹#›</a:t>
            </a:fld>
            <a:endParaRPr lang="en-US"/>
          </a:p>
        </p:txBody>
      </p:sp>
    </p:spTree>
    <p:extLst>
      <p:ext uri="{BB962C8B-B14F-4D97-AF65-F5344CB8AC3E}">
        <p14:creationId xmlns:p14="http://schemas.microsoft.com/office/powerpoint/2010/main" val="890136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DAC82-C33E-4A47-83DC-5773CB7CF9E7}"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6EE09-0262-49D5-8F72-D89FDC0AF9A4}" type="slidenum">
              <a:rPr lang="en-US" smtClean="0"/>
              <a:t>‹#›</a:t>
            </a:fld>
            <a:endParaRPr lang="en-US"/>
          </a:p>
        </p:txBody>
      </p:sp>
    </p:spTree>
    <p:extLst>
      <p:ext uri="{BB962C8B-B14F-4D97-AF65-F5344CB8AC3E}">
        <p14:creationId xmlns:p14="http://schemas.microsoft.com/office/powerpoint/2010/main" val="217049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DAC82-C33E-4A47-83DC-5773CB7CF9E7}"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6EE09-0262-49D5-8F72-D89FDC0AF9A4}" type="slidenum">
              <a:rPr lang="en-US" smtClean="0"/>
              <a:t>‹#›</a:t>
            </a:fld>
            <a:endParaRPr lang="en-US"/>
          </a:p>
        </p:txBody>
      </p:sp>
    </p:spTree>
    <p:extLst>
      <p:ext uri="{BB962C8B-B14F-4D97-AF65-F5344CB8AC3E}">
        <p14:creationId xmlns:p14="http://schemas.microsoft.com/office/powerpoint/2010/main" val="19416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5DAC82-C33E-4A47-83DC-5773CB7CF9E7}" type="datetimeFigureOut">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6EE09-0262-49D5-8F72-D89FDC0AF9A4}" type="slidenum">
              <a:rPr lang="en-US" smtClean="0"/>
              <a:t>‹#›</a:t>
            </a:fld>
            <a:endParaRPr lang="en-US"/>
          </a:p>
        </p:txBody>
      </p:sp>
    </p:spTree>
    <p:extLst>
      <p:ext uri="{BB962C8B-B14F-4D97-AF65-F5344CB8AC3E}">
        <p14:creationId xmlns:p14="http://schemas.microsoft.com/office/powerpoint/2010/main" val="165529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5DAC82-C33E-4A47-83DC-5773CB7CF9E7}" type="datetimeFigureOut">
              <a:rPr lang="en-US" smtClean="0"/>
              <a:t>8/2/2017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16EE09-0262-49D5-8F72-D89FDC0AF9A4}" type="slidenum">
              <a:rPr lang="en-US" smtClean="0"/>
              <a:t>‹#›</a:t>
            </a:fld>
            <a:endParaRPr lang="en-US"/>
          </a:p>
        </p:txBody>
      </p:sp>
    </p:spTree>
    <p:extLst>
      <p:ext uri="{BB962C8B-B14F-4D97-AF65-F5344CB8AC3E}">
        <p14:creationId xmlns:p14="http://schemas.microsoft.com/office/powerpoint/2010/main" val="4053609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5DAC82-C33E-4A47-83DC-5773CB7CF9E7}" type="datetimeFigureOut">
              <a:rPr lang="en-US" smtClean="0"/>
              <a:t>8/2/2017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16EE09-0262-49D5-8F72-D89FDC0AF9A4}" type="slidenum">
              <a:rPr lang="en-US" smtClean="0"/>
              <a:t>‹#›</a:t>
            </a:fld>
            <a:endParaRPr lang="en-US"/>
          </a:p>
        </p:txBody>
      </p:sp>
    </p:spTree>
    <p:extLst>
      <p:ext uri="{BB962C8B-B14F-4D97-AF65-F5344CB8AC3E}">
        <p14:creationId xmlns:p14="http://schemas.microsoft.com/office/powerpoint/2010/main" val="3388810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DAC82-C33E-4A47-83DC-5773CB7CF9E7}" type="datetimeFigureOut">
              <a:rPr lang="en-US" smtClean="0"/>
              <a:t>8/2/2017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16EE09-0262-49D5-8F72-D89FDC0AF9A4}" type="slidenum">
              <a:rPr lang="en-US" smtClean="0"/>
              <a:t>‹#›</a:t>
            </a:fld>
            <a:endParaRPr lang="en-US"/>
          </a:p>
        </p:txBody>
      </p:sp>
    </p:spTree>
    <p:extLst>
      <p:ext uri="{BB962C8B-B14F-4D97-AF65-F5344CB8AC3E}">
        <p14:creationId xmlns:p14="http://schemas.microsoft.com/office/powerpoint/2010/main" val="3135573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DAC82-C33E-4A47-83DC-5773CB7CF9E7}" type="datetimeFigureOut">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6EE09-0262-49D5-8F72-D89FDC0AF9A4}" type="slidenum">
              <a:rPr lang="en-US" smtClean="0"/>
              <a:t>‹#›</a:t>
            </a:fld>
            <a:endParaRPr lang="en-US"/>
          </a:p>
        </p:txBody>
      </p:sp>
    </p:spTree>
    <p:extLst>
      <p:ext uri="{BB962C8B-B14F-4D97-AF65-F5344CB8AC3E}">
        <p14:creationId xmlns:p14="http://schemas.microsoft.com/office/powerpoint/2010/main" val="2345185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DAC82-C33E-4A47-83DC-5773CB7CF9E7}" type="datetimeFigureOut">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6EE09-0262-49D5-8F72-D89FDC0AF9A4}" type="slidenum">
              <a:rPr lang="en-US" smtClean="0"/>
              <a:t>‹#›</a:t>
            </a:fld>
            <a:endParaRPr lang="en-US"/>
          </a:p>
        </p:txBody>
      </p:sp>
    </p:spTree>
    <p:extLst>
      <p:ext uri="{BB962C8B-B14F-4D97-AF65-F5344CB8AC3E}">
        <p14:creationId xmlns:p14="http://schemas.microsoft.com/office/powerpoint/2010/main" val="2148749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DAC82-C33E-4A47-83DC-5773CB7CF9E7}" type="datetimeFigureOut">
              <a:rPr lang="en-US" smtClean="0"/>
              <a:t>8/2/2017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6EE09-0262-49D5-8F72-D89FDC0AF9A4}" type="slidenum">
              <a:rPr lang="en-US" smtClean="0"/>
              <a:t>‹#›</a:t>
            </a:fld>
            <a:endParaRPr lang="en-US"/>
          </a:p>
        </p:txBody>
      </p:sp>
    </p:spTree>
    <p:extLst>
      <p:ext uri="{BB962C8B-B14F-4D97-AF65-F5344CB8AC3E}">
        <p14:creationId xmlns:p14="http://schemas.microsoft.com/office/powerpoint/2010/main" val="2232750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Clean up your campsite!</a:t>
            </a:r>
            <a:endParaRPr lang="en-US" dirty="0"/>
          </a:p>
        </p:txBody>
      </p:sp>
      <p:sp>
        <p:nvSpPr>
          <p:cNvPr id="3" name="Subtitle 2"/>
          <p:cNvSpPr>
            <a:spLocks noGrp="1"/>
          </p:cNvSpPr>
          <p:nvPr>
            <p:ph type="subTitle" idx="1"/>
          </p:nvPr>
        </p:nvSpPr>
        <p:spPr/>
        <p:txBody>
          <a:bodyPr/>
          <a:lstStyle/>
          <a:p>
            <a:r>
              <a:rPr lang="en-US" dirty="0" smtClean="0"/>
              <a:t>Refactoring Monolith Database Stored Procedures</a:t>
            </a:r>
          </a:p>
          <a:p>
            <a:endParaRPr lang="en-US" dirty="0"/>
          </a:p>
          <a:p>
            <a:r>
              <a:rPr lang="en-US" dirty="0" smtClean="0"/>
              <a:t>@</a:t>
            </a:r>
            <a:r>
              <a:rPr lang="en-US" dirty="0" err="1" smtClean="0"/>
              <a:t>RileyMajor</a:t>
            </a:r>
            <a:endParaRPr lang="en-US" dirty="0" smtClean="0"/>
          </a:p>
        </p:txBody>
      </p:sp>
    </p:spTree>
    <p:extLst>
      <p:ext uri="{BB962C8B-B14F-4D97-AF65-F5344CB8AC3E}">
        <p14:creationId xmlns:p14="http://schemas.microsoft.com/office/powerpoint/2010/main" val="113800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 it again, Sam.</a:t>
            </a:r>
            <a:endParaRPr lang="en-US" dirty="0"/>
          </a:p>
        </p:txBody>
      </p:sp>
      <p:sp>
        <p:nvSpPr>
          <p:cNvPr id="3" name="Content Placeholder 2"/>
          <p:cNvSpPr>
            <a:spLocks noGrp="1"/>
          </p:cNvSpPr>
          <p:nvPr>
            <p:ph idx="1"/>
          </p:nvPr>
        </p:nvSpPr>
        <p:spPr/>
        <p:txBody>
          <a:bodyPr>
            <a:normAutofit/>
          </a:bodyPr>
          <a:lstStyle/>
          <a:p>
            <a:r>
              <a:rPr lang="en-US" dirty="0" smtClean="0"/>
              <a:t>Good</a:t>
            </a:r>
          </a:p>
          <a:p>
            <a:pPr lvl="1"/>
            <a:r>
              <a:rPr lang="en-US" dirty="0" smtClean="0"/>
              <a:t>X -&gt; Y</a:t>
            </a:r>
          </a:p>
          <a:p>
            <a:pPr lvl="1"/>
            <a:r>
              <a:rPr lang="en-US" dirty="0" smtClean="0"/>
              <a:t>:: changes ::</a:t>
            </a:r>
          </a:p>
          <a:p>
            <a:pPr lvl="1"/>
            <a:r>
              <a:rPr lang="en-US" dirty="0" smtClean="0"/>
              <a:t>X -&gt; Y</a:t>
            </a:r>
          </a:p>
          <a:p>
            <a:r>
              <a:rPr lang="en-US" dirty="0" smtClean="0"/>
              <a:t>Bad</a:t>
            </a:r>
          </a:p>
          <a:p>
            <a:pPr lvl="1"/>
            <a:r>
              <a:rPr lang="en-US" dirty="0" smtClean="0"/>
              <a:t>X -&gt; Y</a:t>
            </a:r>
          </a:p>
          <a:p>
            <a:pPr lvl="1"/>
            <a:r>
              <a:rPr lang="en-US" dirty="0" smtClean="0"/>
              <a:t>:: changes ::</a:t>
            </a:r>
          </a:p>
          <a:p>
            <a:pPr lvl="1"/>
            <a:r>
              <a:rPr lang="en-US" dirty="0" smtClean="0"/>
              <a:t>X -&gt; Z</a:t>
            </a:r>
          </a:p>
        </p:txBody>
      </p:sp>
    </p:spTree>
    <p:extLst>
      <p:ext uri="{BB962C8B-B14F-4D97-AF65-F5344CB8AC3E}">
        <p14:creationId xmlns:p14="http://schemas.microsoft.com/office/powerpoint/2010/main" val="2364034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luck with that.</a:t>
            </a:r>
            <a:endParaRPr lang="en-US" dirty="0"/>
          </a:p>
        </p:txBody>
      </p:sp>
      <p:sp>
        <p:nvSpPr>
          <p:cNvPr id="3" name="Content Placeholder 2"/>
          <p:cNvSpPr>
            <a:spLocks noGrp="1"/>
          </p:cNvSpPr>
          <p:nvPr>
            <p:ph idx="1"/>
          </p:nvPr>
        </p:nvSpPr>
        <p:spPr/>
        <p:txBody>
          <a:bodyPr/>
          <a:lstStyle/>
          <a:p>
            <a:r>
              <a:rPr lang="en-US" dirty="0" smtClean="0"/>
              <a:t>Real world not deterministic.</a:t>
            </a:r>
          </a:p>
          <a:p>
            <a:r>
              <a:rPr lang="en-US" dirty="0" smtClean="0"/>
              <a:t>Monoliths change state.</a:t>
            </a:r>
          </a:p>
          <a:p>
            <a:r>
              <a:rPr lang="en-US" dirty="0" smtClean="0"/>
              <a:t>Running second time not the same.</a:t>
            </a:r>
          </a:p>
          <a:p>
            <a:r>
              <a:rPr lang="en-US" altLang="ja-JP" dirty="0" smtClean="0"/>
              <a:t>¯\_(</a:t>
            </a:r>
            <a:r>
              <a:rPr lang="ja-JP" altLang="en-US" dirty="0" smtClean="0"/>
              <a:t>ツ</a:t>
            </a:r>
            <a:r>
              <a:rPr lang="en-US" altLang="ja-JP" dirty="0" smtClean="0"/>
              <a:t>)_/¯</a:t>
            </a:r>
          </a:p>
          <a:p>
            <a:pPr lvl="1"/>
            <a:r>
              <a:rPr lang="en-US" dirty="0" smtClean="0"/>
              <a:t>X -&gt; Y</a:t>
            </a:r>
          </a:p>
          <a:p>
            <a:pPr lvl="1"/>
            <a:r>
              <a:rPr lang="en-US" dirty="0" smtClean="0"/>
              <a:t>:: changes ::</a:t>
            </a:r>
          </a:p>
          <a:p>
            <a:pPr lvl="1"/>
            <a:r>
              <a:rPr lang="en-US" dirty="0" smtClean="0"/>
              <a:t>Y -&gt; Q</a:t>
            </a:r>
          </a:p>
          <a:p>
            <a:r>
              <a:rPr lang="en-US" dirty="0" smtClean="0"/>
              <a:t>Need to go back in time.</a:t>
            </a:r>
          </a:p>
          <a:p>
            <a:r>
              <a:rPr lang="en-US" dirty="0" smtClean="0"/>
              <a:t>Transactions!</a:t>
            </a:r>
          </a:p>
        </p:txBody>
      </p:sp>
    </p:spTree>
    <p:extLst>
      <p:ext uri="{BB962C8B-B14F-4D97-AF65-F5344CB8AC3E}">
        <p14:creationId xmlns:p14="http://schemas.microsoft.com/office/powerpoint/2010/main" val="2300310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Become a wrapper.</a:t>
            </a:r>
            <a:endParaRPr lang="en-US" dirty="0"/>
          </a:p>
        </p:txBody>
      </p:sp>
      <p:sp>
        <p:nvSpPr>
          <p:cNvPr id="3" name="Content Placeholder 2"/>
          <p:cNvSpPr>
            <a:spLocks noGrp="1"/>
          </p:cNvSpPr>
          <p:nvPr>
            <p:ph idx="1"/>
          </p:nvPr>
        </p:nvSpPr>
        <p:spPr/>
        <p:txBody>
          <a:bodyPr>
            <a:normAutofit/>
          </a:bodyPr>
          <a:lstStyle/>
          <a:p>
            <a:r>
              <a:rPr lang="en-US" dirty="0" smtClean="0"/>
              <a:t>To test impact of code changes, wrap your calls:</a:t>
            </a:r>
          </a:p>
          <a:p>
            <a:pPr lvl="1"/>
            <a:r>
              <a:rPr lang="en-US" dirty="0" smtClean="0"/>
              <a:t>Begin transaction.</a:t>
            </a:r>
          </a:p>
          <a:p>
            <a:pPr lvl="1"/>
            <a:r>
              <a:rPr lang="en-US" dirty="0" smtClean="0"/>
              <a:t>Run original code.</a:t>
            </a:r>
          </a:p>
          <a:p>
            <a:pPr lvl="1"/>
            <a:r>
              <a:rPr lang="en-US" dirty="0" smtClean="0"/>
              <a:t>Capture changed data.</a:t>
            </a:r>
          </a:p>
          <a:p>
            <a:pPr lvl="1"/>
            <a:r>
              <a:rPr lang="en-US" dirty="0" smtClean="0"/>
              <a:t>Rollback transaction (to revert data).</a:t>
            </a:r>
          </a:p>
          <a:p>
            <a:pPr lvl="1"/>
            <a:r>
              <a:rPr lang="en-US" dirty="0" smtClean="0"/>
              <a:t>Run new code.</a:t>
            </a:r>
          </a:p>
          <a:p>
            <a:pPr lvl="1"/>
            <a:r>
              <a:rPr lang="en-US" dirty="0" smtClean="0"/>
              <a:t>Capture changed data.</a:t>
            </a:r>
          </a:p>
          <a:p>
            <a:r>
              <a:rPr lang="en-US" dirty="0" smtClean="0"/>
              <a:t>Now compare the 2 captured data sets…</a:t>
            </a:r>
          </a:p>
        </p:txBody>
      </p:sp>
    </p:spTree>
    <p:extLst>
      <p:ext uri="{BB962C8B-B14F-4D97-AF65-F5344CB8AC3E}">
        <p14:creationId xmlns:p14="http://schemas.microsoft.com/office/powerpoint/2010/main" val="2036376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US" dirty="0"/>
          </a:p>
        </p:txBody>
      </p:sp>
      <p:sp>
        <p:nvSpPr>
          <p:cNvPr id="3" name="Content Placeholder 2"/>
          <p:cNvSpPr>
            <a:spLocks noGrp="1"/>
          </p:cNvSpPr>
          <p:nvPr>
            <p:ph idx="1"/>
          </p:nvPr>
        </p:nvSpPr>
        <p:spPr/>
        <p:txBody>
          <a:bodyPr/>
          <a:lstStyle/>
          <a:p>
            <a:r>
              <a:rPr lang="en-US" dirty="0" smtClean="0"/>
              <a:t>Where did the changes go?</a:t>
            </a:r>
          </a:p>
          <a:p>
            <a:r>
              <a:rPr lang="en-US" dirty="0" smtClean="0"/>
              <a:t>Captured data is also rolled back!</a:t>
            </a:r>
          </a:p>
          <a:p>
            <a:r>
              <a:rPr lang="en-US" dirty="0" smtClean="0"/>
              <a:t>How can you save data which has been killed?</a:t>
            </a:r>
          </a:p>
          <a:p>
            <a:endParaRPr lang="en-US" dirty="0"/>
          </a:p>
        </p:txBody>
      </p:sp>
    </p:spTree>
    <p:extLst>
      <p:ext uri="{BB962C8B-B14F-4D97-AF65-F5344CB8AC3E}">
        <p14:creationId xmlns:p14="http://schemas.microsoft.com/office/powerpoint/2010/main" val="947979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 Ghost House</a:t>
            </a:r>
            <a:endParaRPr lang="en-US" dirty="0"/>
          </a:p>
        </p:txBody>
      </p:sp>
      <p:sp>
        <p:nvSpPr>
          <p:cNvPr id="3" name="Content Placeholder 2"/>
          <p:cNvSpPr>
            <a:spLocks noGrp="1"/>
          </p:cNvSpPr>
          <p:nvPr>
            <p:ph idx="1"/>
          </p:nvPr>
        </p:nvSpPr>
        <p:spPr/>
        <p:txBody>
          <a:bodyPr>
            <a:normAutofit/>
          </a:bodyPr>
          <a:lstStyle/>
          <a:p>
            <a:r>
              <a:rPr lang="en-US" dirty="0" smtClean="0"/>
              <a:t>How capture doomed data?</a:t>
            </a:r>
          </a:p>
          <a:p>
            <a:pPr lvl="1"/>
            <a:r>
              <a:rPr lang="en-US" dirty="0" smtClean="0"/>
              <a:t>Outside SQL Server? Hard.</a:t>
            </a:r>
          </a:p>
          <a:p>
            <a:pPr lvl="1"/>
            <a:r>
              <a:rPr lang="en-US" dirty="0" smtClean="0"/>
              <a:t>Another thread with NOLOCK? Hard.</a:t>
            </a:r>
          </a:p>
          <a:p>
            <a:r>
              <a:rPr lang="en-US" dirty="0" smtClean="0"/>
              <a:t>What’s immune from transactions?</a:t>
            </a:r>
          </a:p>
          <a:p>
            <a:r>
              <a:rPr lang="en-US" dirty="0" smtClean="0"/>
              <a:t>Variables!</a:t>
            </a:r>
          </a:p>
          <a:p>
            <a:r>
              <a:rPr lang="en-US" dirty="0" smtClean="0"/>
              <a:t>You can’t have a variable for every row.</a:t>
            </a:r>
          </a:p>
          <a:p>
            <a:r>
              <a:rPr lang="en-US" dirty="0" smtClean="0"/>
              <a:t>One big XML? Ouch.</a:t>
            </a:r>
          </a:p>
          <a:p>
            <a:r>
              <a:rPr lang="en-US" dirty="0" smtClean="0"/>
              <a:t>Table variables survive transactions.</a:t>
            </a:r>
          </a:p>
          <a:p>
            <a:r>
              <a:rPr lang="en-US" dirty="0" smtClean="0"/>
              <a:t>They’re ghost houses!</a:t>
            </a:r>
          </a:p>
        </p:txBody>
      </p:sp>
    </p:spTree>
    <p:extLst>
      <p:ext uri="{BB962C8B-B14F-4D97-AF65-F5344CB8AC3E}">
        <p14:creationId xmlns:p14="http://schemas.microsoft.com/office/powerpoint/2010/main" val="1525257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Spooky Playground (1/2)</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DECLARE @Orders TABLE (</a:t>
            </a:r>
            <a:r>
              <a:rPr lang="en-US" dirty="0" err="1" smtClean="0"/>
              <a:t>CompareOrderID</a:t>
            </a:r>
            <a:r>
              <a:rPr lang="en-US" dirty="0" smtClean="0"/>
              <a:t> </a:t>
            </a:r>
            <a:r>
              <a:rPr lang="en-US" dirty="0" err="1" smtClean="0"/>
              <a:t>int</a:t>
            </a:r>
            <a:r>
              <a:rPr lang="en-US" dirty="0" smtClean="0"/>
              <a:t>, </a:t>
            </a:r>
            <a:r>
              <a:rPr lang="en-US" dirty="0" err="1" smtClean="0"/>
              <a:t>ColA_Orig</a:t>
            </a:r>
            <a:r>
              <a:rPr lang="en-US" dirty="0" smtClean="0"/>
              <a:t> </a:t>
            </a:r>
            <a:r>
              <a:rPr lang="en-US" dirty="0" err="1" smtClean="0"/>
              <a:t>int</a:t>
            </a:r>
            <a:r>
              <a:rPr lang="en-US" dirty="0" smtClean="0"/>
              <a:t>, </a:t>
            </a:r>
            <a:r>
              <a:rPr lang="en-US" dirty="0" err="1" smtClean="0"/>
              <a:t>ColA_AfterMonolith</a:t>
            </a:r>
            <a:r>
              <a:rPr lang="en-US" dirty="0" smtClean="0"/>
              <a:t> </a:t>
            </a:r>
            <a:r>
              <a:rPr lang="en-US" dirty="0" err="1" smtClean="0"/>
              <a:t>int</a:t>
            </a:r>
            <a:r>
              <a:rPr lang="en-US" dirty="0" smtClean="0"/>
              <a:t>, </a:t>
            </a:r>
            <a:r>
              <a:rPr lang="en-US" dirty="0" err="1" smtClean="0"/>
              <a:t>ColA_AfterChanges</a:t>
            </a:r>
            <a:r>
              <a:rPr lang="en-US" dirty="0" smtClean="0"/>
              <a:t> </a:t>
            </a:r>
            <a:r>
              <a:rPr lang="en-US" dirty="0" err="1" smtClean="0"/>
              <a:t>int</a:t>
            </a:r>
            <a:r>
              <a:rPr lang="en-US" dirty="0" smtClean="0"/>
              <a:t>);</a:t>
            </a:r>
          </a:p>
          <a:p>
            <a:pPr marL="0" indent="0">
              <a:buNone/>
            </a:pPr>
            <a:r>
              <a:rPr lang="en-US" dirty="0" smtClean="0"/>
              <a:t>INSERT INTO @Orders (</a:t>
            </a:r>
            <a:r>
              <a:rPr lang="en-US" dirty="0" err="1" smtClean="0"/>
              <a:t>Compare</a:t>
            </a:r>
            <a:r>
              <a:rPr lang="en-US" dirty="0" err="1" smtClean="0"/>
              <a:t>OrderID</a:t>
            </a:r>
            <a:r>
              <a:rPr lang="en-US" dirty="0" smtClean="0"/>
              <a:t>, </a:t>
            </a:r>
            <a:r>
              <a:rPr lang="en-US" dirty="0" err="1" smtClean="0"/>
              <a:t>ColA_Orig</a:t>
            </a:r>
            <a:r>
              <a:rPr lang="en-US" dirty="0" smtClean="0"/>
              <a:t>) SELECT </a:t>
            </a:r>
            <a:r>
              <a:rPr lang="en-US" dirty="0" err="1" smtClean="0"/>
              <a:t>OrderID</a:t>
            </a:r>
            <a:r>
              <a:rPr lang="en-US" dirty="0" smtClean="0"/>
              <a:t>, </a:t>
            </a:r>
            <a:r>
              <a:rPr lang="en-US" dirty="0" err="1" smtClean="0"/>
              <a:t>ColA</a:t>
            </a:r>
            <a:r>
              <a:rPr lang="en-US" dirty="0" smtClean="0"/>
              <a:t> FROM Orders;</a:t>
            </a:r>
          </a:p>
          <a:p>
            <a:pPr marL="0" indent="0">
              <a:buNone/>
            </a:pPr>
            <a:r>
              <a:rPr lang="en-US" dirty="0" smtClean="0"/>
              <a:t>BEGIN TRAN; EXEC Monolith;</a:t>
            </a:r>
          </a:p>
          <a:p>
            <a:pPr marL="0" indent="0">
              <a:buNone/>
            </a:pPr>
            <a:r>
              <a:rPr lang="en-US" dirty="0" smtClean="0"/>
              <a:t>UPDATE @Orders SET </a:t>
            </a:r>
            <a:r>
              <a:rPr lang="en-US" dirty="0" err="1" smtClean="0"/>
              <a:t>ColA_AfterMonolith</a:t>
            </a:r>
            <a:r>
              <a:rPr lang="en-US" dirty="0" smtClean="0"/>
              <a:t> = </a:t>
            </a:r>
            <a:r>
              <a:rPr lang="en-US" dirty="0" err="1" smtClean="0"/>
              <a:t>ColA</a:t>
            </a:r>
            <a:r>
              <a:rPr lang="en-US" dirty="0" smtClean="0"/>
              <a:t> FROM Orders WHERE </a:t>
            </a:r>
            <a:r>
              <a:rPr lang="en-US" dirty="0" err="1" smtClean="0"/>
              <a:t>OrderID</a:t>
            </a:r>
            <a:r>
              <a:rPr lang="en-US" dirty="0" smtClean="0"/>
              <a:t> = </a:t>
            </a:r>
            <a:r>
              <a:rPr lang="en-US" dirty="0" err="1" smtClean="0"/>
              <a:t>CompareOrderID</a:t>
            </a:r>
            <a:r>
              <a:rPr lang="en-US" dirty="0" smtClean="0"/>
              <a:t>;</a:t>
            </a:r>
          </a:p>
          <a:p>
            <a:pPr marL="0" indent="0">
              <a:buNone/>
            </a:pPr>
            <a:r>
              <a:rPr lang="en-US" dirty="0" smtClean="0"/>
              <a:t>ROLLBACK TRAN;</a:t>
            </a:r>
          </a:p>
        </p:txBody>
      </p:sp>
    </p:spTree>
    <p:extLst>
      <p:ext uri="{BB962C8B-B14F-4D97-AF65-F5344CB8AC3E}">
        <p14:creationId xmlns:p14="http://schemas.microsoft.com/office/powerpoint/2010/main" val="1488170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Spooky Playground (2/2)</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BEGIN TRAN; EXEC </a:t>
            </a:r>
            <a:r>
              <a:rPr lang="en-US" dirty="0" err="1" smtClean="0"/>
              <a:t>Monolith_New</a:t>
            </a:r>
            <a:r>
              <a:rPr lang="en-US" dirty="0" smtClean="0"/>
              <a:t>;</a:t>
            </a:r>
          </a:p>
          <a:p>
            <a:pPr marL="0" indent="0">
              <a:buNone/>
            </a:pPr>
            <a:r>
              <a:rPr lang="en-US" dirty="0" smtClean="0"/>
              <a:t>UPDATE @Orders SET </a:t>
            </a:r>
            <a:r>
              <a:rPr lang="en-US" dirty="0" err="1" smtClean="0"/>
              <a:t>ColA_AfterChanges</a:t>
            </a:r>
            <a:r>
              <a:rPr lang="en-US" dirty="0" smtClean="0"/>
              <a:t> FROM Orders WHERE </a:t>
            </a:r>
            <a:r>
              <a:rPr lang="en-US" dirty="0" err="1" smtClean="0"/>
              <a:t>OrderID</a:t>
            </a:r>
            <a:r>
              <a:rPr lang="en-US" dirty="0" smtClean="0"/>
              <a:t> = </a:t>
            </a:r>
            <a:r>
              <a:rPr lang="en-US" dirty="0" err="1" smtClean="0"/>
              <a:t>CompareOrderID</a:t>
            </a:r>
            <a:r>
              <a:rPr lang="en-US" dirty="0" smtClean="0"/>
              <a:t>;</a:t>
            </a:r>
          </a:p>
          <a:p>
            <a:pPr marL="0" indent="0">
              <a:buNone/>
            </a:pPr>
            <a:r>
              <a:rPr lang="en-US" dirty="0" smtClean="0"/>
              <a:t>ROLLBACK TRAN;</a:t>
            </a:r>
          </a:p>
          <a:p>
            <a:pPr marL="0" indent="0">
              <a:buNone/>
            </a:pPr>
            <a:r>
              <a:rPr lang="en-US" dirty="0" smtClean="0"/>
              <a:t>SELECT * FROM @Orders WHERE </a:t>
            </a:r>
            <a:r>
              <a:rPr lang="en-US" dirty="0" err="1" smtClean="0"/>
              <a:t>ColA_AfterMonolith</a:t>
            </a:r>
            <a:r>
              <a:rPr lang="en-US" dirty="0" smtClean="0"/>
              <a:t> &lt;&gt; </a:t>
            </a:r>
            <a:r>
              <a:rPr lang="en-US" dirty="0" err="1" smtClean="0"/>
              <a:t>ColA_AfterChanges</a:t>
            </a:r>
            <a:r>
              <a:rPr lang="en-US" dirty="0" smtClean="0"/>
              <a:t>;</a:t>
            </a:r>
          </a:p>
        </p:txBody>
      </p:sp>
    </p:spTree>
    <p:extLst>
      <p:ext uri="{BB962C8B-B14F-4D97-AF65-F5344CB8AC3E}">
        <p14:creationId xmlns:p14="http://schemas.microsoft.com/office/powerpoint/2010/main" val="1079773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 your Black Boxes</a:t>
            </a:r>
            <a:endParaRPr lang="en-US" dirty="0"/>
          </a:p>
        </p:txBody>
      </p:sp>
      <p:sp>
        <p:nvSpPr>
          <p:cNvPr id="3" name="Content Placeholder 2"/>
          <p:cNvSpPr>
            <a:spLocks noGrp="1"/>
          </p:cNvSpPr>
          <p:nvPr>
            <p:ph idx="1"/>
          </p:nvPr>
        </p:nvSpPr>
        <p:spPr/>
        <p:txBody>
          <a:bodyPr>
            <a:normAutofit/>
          </a:bodyPr>
          <a:lstStyle/>
          <a:p>
            <a:r>
              <a:rPr lang="en-US" dirty="0" smtClean="0"/>
              <a:t>Transactions only work on SQL Server.</a:t>
            </a:r>
          </a:p>
          <a:p>
            <a:r>
              <a:rPr lang="en-US" dirty="0" smtClean="0"/>
              <a:t>If SQL reaches out to external services (CLR, email), the server can’t revert those actions.</a:t>
            </a:r>
          </a:p>
          <a:p>
            <a:r>
              <a:rPr lang="en-US" dirty="0" smtClean="0"/>
              <a:t>You can replace them with mostly empty functions or procedures which act like the originals, from SQL’s perspective.</a:t>
            </a:r>
          </a:p>
          <a:p>
            <a:r>
              <a:rPr lang="en-US" dirty="0" smtClean="0"/>
              <a:t>These are called “mocks”. They “pretend” or “imitate”.</a:t>
            </a:r>
          </a:p>
          <a:p>
            <a:r>
              <a:rPr lang="en-US" dirty="0" smtClean="0"/>
              <a:t>If they return data, hard-code some sample returns based on inputs.</a:t>
            </a:r>
          </a:p>
          <a:p>
            <a:r>
              <a:rPr lang="en-US" dirty="0" smtClean="0"/>
              <a:t>Be sure to log the inputs to the mocks for comparison.</a:t>
            </a:r>
          </a:p>
        </p:txBody>
      </p:sp>
    </p:spTree>
    <p:extLst>
      <p:ext uri="{BB962C8B-B14F-4D97-AF65-F5344CB8AC3E}">
        <p14:creationId xmlns:p14="http://schemas.microsoft.com/office/powerpoint/2010/main" val="1542864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your time!</a:t>
            </a:r>
            <a:endParaRPr lang="en-US" dirty="0"/>
          </a:p>
        </p:txBody>
      </p:sp>
      <p:sp>
        <p:nvSpPr>
          <p:cNvPr id="3" name="Content Placeholder 2"/>
          <p:cNvSpPr>
            <a:spLocks noGrp="1"/>
          </p:cNvSpPr>
          <p:nvPr>
            <p:ph idx="1"/>
          </p:nvPr>
        </p:nvSpPr>
        <p:spPr/>
        <p:txBody>
          <a:bodyPr/>
          <a:lstStyle/>
          <a:p>
            <a:r>
              <a:rPr lang="en-US" dirty="0" smtClean="0"/>
              <a:t>If your code behaves differently based on the current time, you won’t know if differences in behavior are due to your changes or the ticking clock.</a:t>
            </a:r>
          </a:p>
          <a:p>
            <a:r>
              <a:rPr lang="en-US" dirty="0" smtClean="0"/>
              <a:t>One of the first alterations to your monolith should be adding a @Now or @</a:t>
            </a:r>
            <a:r>
              <a:rPr lang="en-US" dirty="0" err="1" smtClean="0"/>
              <a:t>CurrentDateTime</a:t>
            </a:r>
            <a:r>
              <a:rPr lang="en-US" dirty="0" smtClean="0"/>
              <a:t> parameter. Then find every call to </a:t>
            </a:r>
            <a:r>
              <a:rPr lang="en-US" dirty="0" err="1" smtClean="0"/>
              <a:t>getdate</a:t>
            </a:r>
            <a:r>
              <a:rPr lang="en-US" dirty="0" smtClean="0"/>
              <a:t>(), </a:t>
            </a:r>
            <a:r>
              <a:rPr lang="en-US" dirty="0" err="1" smtClean="0"/>
              <a:t>sysdatetime</a:t>
            </a:r>
            <a:r>
              <a:rPr lang="en-US" dirty="0" smtClean="0"/>
              <a:t>(), etc. and replace it with that parameter.</a:t>
            </a:r>
          </a:p>
          <a:p>
            <a:r>
              <a:rPr lang="en-US" dirty="0" smtClean="0"/>
              <a:t>You’ll have to pass it all the way down your stack as well (procedures which call procedures which call functions, etc.).</a:t>
            </a:r>
          </a:p>
          <a:p>
            <a:r>
              <a:rPr lang="en-US" dirty="0" smtClean="0"/>
              <a:t>Views are tricky. Could hard-code a date or convert to inline user-defined functions fed the time as a parameter.</a:t>
            </a:r>
            <a:endParaRPr lang="en-US" dirty="0"/>
          </a:p>
        </p:txBody>
      </p:sp>
    </p:spTree>
    <p:extLst>
      <p:ext uri="{BB962C8B-B14F-4D97-AF65-F5344CB8AC3E}">
        <p14:creationId xmlns:p14="http://schemas.microsoft.com/office/powerpoint/2010/main" val="4233826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petard should hoist.</a:t>
            </a:r>
            <a:endParaRPr lang="en-US" dirty="0"/>
          </a:p>
        </p:txBody>
      </p:sp>
      <p:sp>
        <p:nvSpPr>
          <p:cNvPr id="3" name="Content Placeholder 2"/>
          <p:cNvSpPr>
            <a:spLocks noGrp="1"/>
          </p:cNvSpPr>
          <p:nvPr>
            <p:ph idx="1"/>
          </p:nvPr>
        </p:nvSpPr>
        <p:spPr/>
        <p:txBody>
          <a:bodyPr>
            <a:normAutofit lnSpcReduction="10000"/>
          </a:bodyPr>
          <a:lstStyle/>
          <a:p>
            <a:r>
              <a:rPr lang="en-US" dirty="0" smtClean="0"/>
              <a:t>“</a:t>
            </a:r>
            <a:r>
              <a:rPr lang="en-US" dirty="0"/>
              <a:t>The scope of a variable lasts from the point it is declared until the end of the batch or stored procedure in which it is declared</a:t>
            </a:r>
            <a:r>
              <a:rPr lang="en-US" dirty="0" smtClean="0"/>
              <a:t>.”</a:t>
            </a:r>
          </a:p>
          <a:p>
            <a:r>
              <a:rPr lang="en-US" dirty="0" smtClean="0"/>
              <a:t>There’s no such thing as a variable scoped to a loop in SQL Server.</a:t>
            </a:r>
          </a:p>
          <a:p>
            <a:r>
              <a:rPr lang="en-US" dirty="0" smtClean="0"/>
              <a:t>And the declare statement doesn’t reset the variable (though its default assignment does).</a:t>
            </a:r>
          </a:p>
          <a:p>
            <a:r>
              <a:rPr lang="en-US" dirty="0" smtClean="0"/>
              <a:t>Therefore, there’s little benefit in sprinkling declarations throughout the code.</a:t>
            </a:r>
          </a:p>
          <a:p>
            <a:r>
              <a:rPr lang="en-US" dirty="0" smtClean="0"/>
              <a:t>Bring them all to the top as it exposes opportunities for consolidation and potential bugs (e.g. assuming reset in loop).</a:t>
            </a:r>
            <a:endParaRPr lang="en-US" dirty="0"/>
          </a:p>
        </p:txBody>
      </p:sp>
    </p:spTree>
    <p:extLst>
      <p:ext uri="{BB962C8B-B14F-4D97-AF65-F5344CB8AC3E}">
        <p14:creationId xmlns:p14="http://schemas.microsoft.com/office/powerpoint/2010/main" val="263744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Monowhat</a:t>
            </a:r>
            <a:r>
              <a:rPr lang="en-US" dirty="0" smtClean="0"/>
              <a:t>?</a:t>
            </a:r>
            <a:endParaRPr lang="en-US" dirty="0"/>
          </a:p>
        </p:txBody>
      </p:sp>
      <p:sp>
        <p:nvSpPr>
          <p:cNvPr id="3" name="Content Placeholder 2"/>
          <p:cNvSpPr>
            <a:spLocks noGrp="1"/>
          </p:cNvSpPr>
          <p:nvPr>
            <p:ph idx="1"/>
          </p:nvPr>
        </p:nvSpPr>
        <p:spPr/>
        <p:txBody>
          <a:bodyPr/>
          <a:lstStyle/>
          <a:p>
            <a:r>
              <a:rPr lang="en-US" dirty="0" smtClean="0"/>
              <a:t>Monolith</a:t>
            </a:r>
          </a:p>
          <a:p>
            <a:pPr lvl="1"/>
            <a:r>
              <a:rPr lang="en-US" dirty="0" smtClean="0"/>
              <a:t>Usually evolves over time.</a:t>
            </a:r>
          </a:p>
          <a:p>
            <a:pPr lvl="1"/>
            <a:r>
              <a:rPr lang="en-US" dirty="0" smtClean="0"/>
              <a:t>Long.</a:t>
            </a:r>
          </a:p>
          <a:p>
            <a:pPr lvl="1"/>
            <a:r>
              <a:rPr lang="en-US" dirty="0" smtClean="0"/>
              <a:t>Does multiple things.</a:t>
            </a:r>
          </a:p>
          <a:p>
            <a:pPr lvl="1"/>
            <a:r>
              <a:rPr lang="en-US" dirty="0" smtClean="0"/>
              <a:t>Often repetitious.</a:t>
            </a:r>
          </a:p>
          <a:p>
            <a:pPr lvl="1"/>
            <a:r>
              <a:rPr lang="en-US" dirty="0" smtClean="0"/>
              <a:t>Often disorganized.</a:t>
            </a:r>
          </a:p>
          <a:p>
            <a:pPr lvl="1"/>
            <a:r>
              <a:rPr lang="en-US" dirty="0" smtClean="0"/>
              <a:t>“Big ball of mud.”</a:t>
            </a:r>
          </a:p>
          <a:p>
            <a:pPr lvl="1"/>
            <a:r>
              <a:rPr lang="en-US" dirty="0" smtClean="0"/>
              <a:t>Fragile.</a:t>
            </a:r>
          </a:p>
          <a:p>
            <a:pPr lvl="1"/>
            <a:r>
              <a:rPr lang="en-US" dirty="0" smtClean="0"/>
              <a:t>Untestable.</a:t>
            </a:r>
          </a:p>
          <a:p>
            <a:pPr lvl="1"/>
            <a:r>
              <a:rPr lang="en-US" dirty="0" smtClean="0"/>
              <a:t>Scary.</a:t>
            </a:r>
          </a:p>
          <a:p>
            <a:pPr lvl="1"/>
            <a:endParaRPr lang="en-US" dirty="0"/>
          </a:p>
        </p:txBody>
      </p:sp>
    </p:spTree>
    <p:extLst>
      <p:ext uri="{BB962C8B-B14F-4D97-AF65-F5344CB8AC3E}">
        <p14:creationId xmlns:p14="http://schemas.microsoft.com/office/powerpoint/2010/main" val="54829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SELECT to rule them all.</a:t>
            </a:r>
            <a:endParaRPr lang="en-US" dirty="0"/>
          </a:p>
        </p:txBody>
      </p:sp>
      <p:sp>
        <p:nvSpPr>
          <p:cNvPr id="3" name="Content Placeholder 2"/>
          <p:cNvSpPr>
            <a:spLocks noGrp="1"/>
          </p:cNvSpPr>
          <p:nvPr>
            <p:ph idx="1"/>
          </p:nvPr>
        </p:nvSpPr>
        <p:spPr/>
        <p:txBody>
          <a:bodyPr/>
          <a:lstStyle/>
          <a:p>
            <a:r>
              <a:rPr lang="en-US" dirty="0" smtClean="0"/>
              <a:t>Often, as monolith evolves, developers add isolated logic, selecting what they need from various tables.</a:t>
            </a:r>
          </a:p>
          <a:p>
            <a:r>
              <a:rPr lang="en-US" dirty="0" smtClean="0"/>
              <a:t>This usually results in code duplication and sometimes poor performance (especially in loops).</a:t>
            </a:r>
          </a:p>
          <a:p>
            <a:r>
              <a:rPr lang="en-US" dirty="0" smtClean="0"/>
              <a:t>Gather all of the data retrieval into one place at the top of the procedure.</a:t>
            </a:r>
          </a:p>
          <a:p>
            <a:r>
              <a:rPr lang="en-US" dirty="0" smtClean="0"/>
              <a:t>As with declaration hoisting, it reveals consolidation opportunities and could improve performance.</a:t>
            </a:r>
          </a:p>
          <a:p>
            <a:r>
              <a:rPr lang="en-US" dirty="0" smtClean="0"/>
              <a:t>Use a single SELECT with fancy SQL if practical.</a:t>
            </a:r>
            <a:endParaRPr lang="en-US" dirty="0"/>
          </a:p>
        </p:txBody>
      </p:sp>
    </p:spTree>
    <p:extLst>
      <p:ext uri="{BB962C8B-B14F-4D97-AF65-F5344CB8AC3E}">
        <p14:creationId xmlns:p14="http://schemas.microsoft.com/office/powerpoint/2010/main" val="3877613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 twice, cut once.</a:t>
            </a:r>
            <a:endParaRPr lang="en-US" dirty="0"/>
          </a:p>
        </p:txBody>
      </p:sp>
      <p:sp>
        <p:nvSpPr>
          <p:cNvPr id="3" name="Content Placeholder 2"/>
          <p:cNvSpPr>
            <a:spLocks noGrp="1"/>
          </p:cNvSpPr>
          <p:nvPr>
            <p:ph idx="1"/>
          </p:nvPr>
        </p:nvSpPr>
        <p:spPr/>
        <p:txBody>
          <a:bodyPr>
            <a:normAutofit/>
          </a:bodyPr>
          <a:lstStyle/>
          <a:p>
            <a:r>
              <a:rPr lang="en-US" dirty="0" smtClean="0"/>
              <a:t>Find the various INSERT, UPDATE, and DELETE statements sprinkled about the code.</a:t>
            </a:r>
          </a:p>
          <a:p>
            <a:r>
              <a:rPr lang="en-US" dirty="0" smtClean="0"/>
              <a:t>Replace them with assignments to placeholder variables.</a:t>
            </a:r>
          </a:p>
          <a:p>
            <a:r>
              <a:rPr lang="en-US" dirty="0" smtClean="0"/>
              <a:t>Recreate them at the bottom of the procedure using the placeholder variables.</a:t>
            </a:r>
          </a:p>
          <a:p>
            <a:r>
              <a:rPr lang="en-US" dirty="0" smtClean="0"/>
              <a:t>Again, this reveals opportunities for consolidation, which </a:t>
            </a:r>
            <a:r>
              <a:rPr lang="en-US" dirty="0" smtClean="0"/>
              <a:t>reduces code duplication and </a:t>
            </a:r>
            <a:r>
              <a:rPr lang="en-US" dirty="0" smtClean="0"/>
              <a:t>often performs better.</a:t>
            </a:r>
          </a:p>
          <a:p>
            <a:r>
              <a:rPr lang="en-US" dirty="0" smtClean="0"/>
              <a:t>This also results in 3 main sections: data gathering in the beginning, data modification at the end, and logic left in middle.</a:t>
            </a:r>
            <a:endParaRPr lang="en-US" dirty="0"/>
          </a:p>
        </p:txBody>
      </p:sp>
    </p:spTree>
    <p:extLst>
      <p:ext uri="{BB962C8B-B14F-4D97-AF65-F5344CB8AC3E}">
        <p14:creationId xmlns:p14="http://schemas.microsoft.com/office/powerpoint/2010/main" val="481520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Cases of CASES</a:t>
            </a:r>
            <a:endParaRPr lang="en-US" dirty="0"/>
          </a:p>
        </p:txBody>
      </p:sp>
      <p:sp>
        <p:nvSpPr>
          <p:cNvPr id="3" name="Content Placeholder 2"/>
          <p:cNvSpPr>
            <a:spLocks noGrp="1"/>
          </p:cNvSpPr>
          <p:nvPr>
            <p:ph idx="1"/>
          </p:nvPr>
        </p:nvSpPr>
        <p:spPr/>
        <p:txBody>
          <a:bodyPr>
            <a:normAutofit/>
          </a:bodyPr>
          <a:lstStyle/>
          <a:p>
            <a:r>
              <a:rPr lang="en-US" dirty="0" smtClean="0"/>
              <a:t>What remains in the middle of the procedure should now be mostly calculations and control of flow logic.</a:t>
            </a:r>
          </a:p>
          <a:p>
            <a:r>
              <a:rPr lang="en-US" dirty="0" smtClean="0"/>
              <a:t>Most IF statements and logic can be combined into a single– perhaps complicated—SELECT statement using fancy SQL.</a:t>
            </a:r>
          </a:p>
          <a:p>
            <a:r>
              <a:rPr lang="en-US" dirty="0" smtClean="0"/>
              <a:t>Derived tables and common table expressions reduce code duplication and encourage a functional style which ports more easily to actual functions later.</a:t>
            </a:r>
          </a:p>
          <a:p>
            <a:r>
              <a:rPr lang="en-US" dirty="0" smtClean="0"/>
              <a:t>Consolidate static values and variables at the top so you can see all required inputs.</a:t>
            </a:r>
            <a:endParaRPr lang="en-US" dirty="0"/>
          </a:p>
        </p:txBody>
      </p:sp>
    </p:spTree>
    <p:extLst>
      <p:ext uri="{BB962C8B-B14F-4D97-AF65-F5344CB8AC3E}">
        <p14:creationId xmlns:p14="http://schemas.microsoft.com/office/powerpoint/2010/main" val="3117025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Blocks</a:t>
            </a:r>
            <a:endParaRPr lang="en-US" dirty="0"/>
          </a:p>
        </p:txBody>
      </p:sp>
      <p:sp>
        <p:nvSpPr>
          <p:cNvPr id="3" name="Content Placeholder 2"/>
          <p:cNvSpPr>
            <a:spLocks noGrp="1"/>
          </p:cNvSpPr>
          <p:nvPr>
            <p:ph idx="1"/>
          </p:nvPr>
        </p:nvSpPr>
        <p:spPr/>
        <p:txBody>
          <a:bodyPr>
            <a:normAutofit/>
          </a:bodyPr>
          <a:lstStyle/>
          <a:p>
            <a:r>
              <a:rPr lang="en-US" dirty="0" smtClean="0"/>
              <a:t>It’s still a monolith so long as all of the code is in one procedure.</a:t>
            </a:r>
          </a:p>
          <a:p>
            <a:r>
              <a:rPr lang="en-US" dirty="0" smtClean="0"/>
              <a:t>Separate the initial big SELECT statement to its own inline user-defined function (which is fed the current time).</a:t>
            </a:r>
          </a:p>
          <a:p>
            <a:pPr lvl="1"/>
            <a:r>
              <a:rPr lang="en-US" dirty="0" smtClean="0"/>
              <a:t>That allows it to be used for other processes and be tested by itself (e.g. finding what rows will be effected by the process).</a:t>
            </a:r>
          </a:p>
          <a:p>
            <a:r>
              <a:rPr lang="en-US" dirty="0" smtClean="0"/>
              <a:t>Separate the business logic into its own deterministic inline user-defined function (which is fed all the data it needs).</a:t>
            </a:r>
          </a:p>
          <a:p>
            <a:pPr lvl="1"/>
            <a:r>
              <a:rPr lang="en-US" dirty="0" smtClean="0"/>
              <a:t>That allows a permanent testing framework for the business logic.</a:t>
            </a:r>
          </a:p>
          <a:p>
            <a:r>
              <a:rPr lang="en-US" dirty="0" smtClean="0"/>
              <a:t>Separate hard-coded values to their own function or view. Allows reuse and eliminates typos using compiler enforcement.</a:t>
            </a:r>
            <a:endParaRPr lang="en-US" dirty="0"/>
          </a:p>
        </p:txBody>
      </p:sp>
    </p:spTree>
    <p:extLst>
      <p:ext uri="{BB962C8B-B14F-4D97-AF65-F5344CB8AC3E}">
        <p14:creationId xmlns:p14="http://schemas.microsoft.com/office/powerpoint/2010/main" val="1810485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Pseudo-SOLID (1/2)</a:t>
            </a:r>
            <a:endParaRPr lang="en-US" dirty="0"/>
          </a:p>
        </p:txBody>
      </p:sp>
      <p:sp>
        <p:nvSpPr>
          <p:cNvPr id="3" name="Content Placeholder 2"/>
          <p:cNvSpPr>
            <a:spLocks noGrp="1"/>
          </p:cNvSpPr>
          <p:nvPr>
            <p:ph idx="1"/>
          </p:nvPr>
        </p:nvSpPr>
        <p:spPr/>
        <p:txBody>
          <a:bodyPr>
            <a:normAutofit/>
          </a:bodyPr>
          <a:lstStyle/>
          <a:p>
            <a:r>
              <a:rPr lang="en-US" dirty="0" smtClean="0"/>
              <a:t>“SOLID is a mnemonic acronym for five design principles intended to make software designs more understandable, flexible and maintainable”</a:t>
            </a:r>
          </a:p>
          <a:p>
            <a:r>
              <a:rPr lang="en-US" dirty="0" smtClean="0"/>
              <a:t>Single responsibility – “a class should have only a single responsibility”.</a:t>
            </a:r>
          </a:p>
          <a:p>
            <a:pPr lvl="1"/>
            <a:r>
              <a:rPr lang="en-US" dirty="0" smtClean="0"/>
              <a:t>Many separate, small functions doing only one thing.</a:t>
            </a:r>
          </a:p>
          <a:p>
            <a:r>
              <a:rPr lang="en-US" dirty="0" smtClean="0"/>
              <a:t>Open/closed principle – “open for extension, but closed for modification”.</a:t>
            </a:r>
          </a:p>
          <a:p>
            <a:pPr lvl="1"/>
            <a:r>
              <a:rPr lang="en-US" dirty="0" smtClean="0"/>
              <a:t>Separate function becomes a black box. Less temptation to meddle with interior code.</a:t>
            </a:r>
            <a:endParaRPr lang="en-US" dirty="0"/>
          </a:p>
        </p:txBody>
      </p:sp>
    </p:spTree>
    <p:extLst>
      <p:ext uri="{BB962C8B-B14F-4D97-AF65-F5344CB8AC3E}">
        <p14:creationId xmlns:p14="http://schemas.microsoft.com/office/powerpoint/2010/main" val="2523222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Pseudo-SOLID (2/2)</a:t>
            </a:r>
            <a:endParaRPr lang="en-US" dirty="0"/>
          </a:p>
        </p:txBody>
      </p:sp>
      <p:sp>
        <p:nvSpPr>
          <p:cNvPr id="3" name="Content Placeholder 2"/>
          <p:cNvSpPr>
            <a:spLocks noGrp="1"/>
          </p:cNvSpPr>
          <p:nvPr>
            <p:ph idx="1"/>
          </p:nvPr>
        </p:nvSpPr>
        <p:spPr/>
        <p:txBody>
          <a:bodyPr>
            <a:normAutofit/>
          </a:bodyPr>
          <a:lstStyle/>
          <a:p>
            <a:r>
              <a:rPr lang="en-US" dirty="0" err="1" smtClean="0"/>
              <a:t>Liskov</a:t>
            </a:r>
            <a:r>
              <a:rPr lang="en-US" dirty="0" smtClean="0"/>
              <a:t> substitution – “objects in a program should be replaceable with instances of their subtypes without altering the correctness of that program”</a:t>
            </a:r>
          </a:p>
          <a:p>
            <a:pPr lvl="1"/>
            <a:r>
              <a:rPr lang="en-US" dirty="0"/>
              <a:t>?</a:t>
            </a:r>
            <a:endParaRPr lang="en-US" dirty="0" smtClean="0"/>
          </a:p>
          <a:p>
            <a:r>
              <a:rPr lang="en-US" dirty="0" smtClean="0"/>
              <a:t>Interface segregation – “many client-specific interfaces are better than one general-purpose interface”</a:t>
            </a:r>
          </a:p>
          <a:p>
            <a:pPr lvl="1"/>
            <a:r>
              <a:rPr lang="en-US" dirty="0"/>
              <a:t>?</a:t>
            </a:r>
            <a:endParaRPr lang="en-US" dirty="0" smtClean="0"/>
          </a:p>
          <a:p>
            <a:r>
              <a:rPr lang="en-US" dirty="0" smtClean="0"/>
              <a:t>Dependency inversion principle – “depend upon abstractions, [not] concretions.”</a:t>
            </a:r>
          </a:p>
          <a:p>
            <a:pPr lvl="1"/>
            <a:r>
              <a:rPr lang="en-US" dirty="0" smtClean="0"/>
              <a:t>Business logic shouldn’t depend on data access; it should be fed data.</a:t>
            </a:r>
            <a:endParaRPr lang="en-US" dirty="0"/>
          </a:p>
        </p:txBody>
      </p:sp>
    </p:spTree>
    <p:extLst>
      <p:ext uri="{BB962C8B-B14F-4D97-AF65-F5344CB8AC3E}">
        <p14:creationId xmlns:p14="http://schemas.microsoft.com/office/powerpoint/2010/main" val="2454136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ok to be testy.</a:t>
            </a:r>
            <a:endParaRPr lang="en-US" dirty="0"/>
          </a:p>
        </p:txBody>
      </p:sp>
      <p:sp>
        <p:nvSpPr>
          <p:cNvPr id="3" name="Content Placeholder 2"/>
          <p:cNvSpPr>
            <a:spLocks noGrp="1"/>
          </p:cNvSpPr>
          <p:nvPr>
            <p:ph idx="1"/>
          </p:nvPr>
        </p:nvSpPr>
        <p:spPr/>
        <p:txBody>
          <a:bodyPr/>
          <a:lstStyle/>
          <a:p>
            <a:r>
              <a:rPr lang="en-US" dirty="0" smtClean="0"/>
              <a:t>Business logic is now in its own deterministic function.</a:t>
            </a:r>
          </a:p>
          <a:p>
            <a:r>
              <a:rPr lang="en-US" dirty="0" smtClean="0"/>
              <a:t>Construct a list of relevant sample values for each parameter.</a:t>
            </a:r>
          </a:p>
          <a:p>
            <a:pPr lvl="1"/>
            <a:r>
              <a:rPr lang="en-US" dirty="0" smtClean="0"/>
              <a:t>Include NULL and empty string or 0.</a:t>
            </a:r>
          </a:p>
          <a:p>
            <a:pPr lvl="1"/>
            <a:r>
              <a:rPr lang="en-US" dirty="0" smtClean="0"/>
              <a:t>Use lots of CROSS JOINs to get every permutation of the collection.</a:t>
            </a:r>
          </a:p>
          <a:p>
            <a:r>
              <a:rPr lang="en-US" dirty="0" smtClean="0"/>
              <a:t>Send the </a:t>
            </a:r>
            <a:r>
              <a:rPr lang="en-US" dirty="0" smtClean="0"/>
              <a:t>constructed </a:t>
            </a:r>
            <a:r>
              <a:rPr lang="en-US" dirty="0" smtClean="0"/>
              <a:t>list of values to the function and record the values and results.</a:t>
            </a:r>
          </a:p>
          <a:p>
            <a:r>
              <a:rPr lang="en-US" dirty="0" smtClean="0"/>
              <a:t>Get sign-off on the results from the business.</a:t>
            </a:r>
          </a:p>
          <a:p>
            <a:r>
              <a:rPr lang="en-US" dirty="0" smtClean="0"/>
              <a:t>When function changes, run saved values through and compare new results to saved results.</a:t>
            </a:r>
            <a:endParaRPr lang="en-US" dirty="0"/>
          </a:p>
        </p:txBody>
      </p:sp>
    </p:spTree>
    <p:extLst>
      <p:ext uri="{BB962C8B-B14F-4D97-AF65-F5344CB8AC3E}">
        <p14:creationId xmlns:p14="http://schemas.microsoft.com/office/powerpoint/2010/main" val="1697353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Idolizing the Ideal</a:t>
            </a:r>
            <a:endParaRPr lang="en-US" dirty="0"/>
          </a:p>
        </p:txBody>
      </p:sp>
      <p:sp>
        <p:nvSpPr>
          <p:cNvPr id="3" name="Content Placeholder 2"/>
          <p:cNvSpPr>
            <a:spLocks noGrp="1"/>
          </p:cNvSpPr>
          <p:nvPr>
            <p:ph idx="1"/>
          </p:nvPr>
        </p:nvSpPr>
        <p:spPr/>
        <p:txBody>
          <a:bodyPr/>
          <a:lstStyle/>
          <a:p>
            <a:r>
              <a:rPr lang="en-US" dirty="0" smtClean="0"/>
              <a:t>The target result is:</a:t>
            </a:r>
          </a:p>
          <a:p>
            <a:pPr lvl="1"/>
            <a:r>
              <a:rPr lang="en-US" dirty="0" smtClean="0"/>
              <a:t>Gatherer: A single user-defined function which takes the current time as a parameter (and others as necessary) and gathers all required information.</a:t>
            </a:r>
          </a:p>
          <a:p>
            <a:pPr lvl="1"/>
            <a:r>
              <a:rPr lang="en-US" dirty="0" smtClean="0"/>
              <a:t>Calculator: A single, deterministic user-defined function which takes all required data as parameters and calculates desired results.</a:t>
            </a:r>
          </a:p>
          <a:p>
            <a:pPr lvl="1"/>
            <a:r>
              <a:rPr lang="en-US" dirty="0" smtClean="0"/>
              <a:t>Reader: A function which calls the Gatherer and feeds its info to the Calculator.</a:t>
            </a:r>
          </a:p>
          <a:p>
            <a:pPr lvl="1"/>
            <a:r>
              <a:rPr lang="en-US" dirty="0" smtClean="0"/>
              <a:t>Writer: A procedure which calls the Reader and writes its values to the table.</a:t>
            </a:r>
          </a:p>
          <a:p>
            <a:r>
              <a:rPr lang="en-US" dirty="0" smtClean="0"/>
              <a:t>A collection of these might be required for complex systems.</a:t>
            </a:r>
            <a:endParaRPr lang="en-US" dirty="0"/>
          </a:p>
        </p:txBody>
      </p:sp>
    </p:spTree>
    <p:extLst>
      <p:ext uri="{BB962C8B-B14F-4D97-AF65-F5344CB8AC3E}">
        <p14:creationId xmlns:p14="http://schemas.microsoft.com/office/powerpoint/2010/main" val="2219573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all better now…</a:t>
            </a:r>
            <a:endParaRPr lang="en-US" dirty="0"/>
          </a:p>
        </p:txBody>
      </p:sp>
      <p:sp>
        <p:nvSpPr>
          <p:cNvPr id="4" name="Text Placeholder 3"/>
          <p:cNvSpPr>
            <a:spLocks noGrp="1"/>
          </p:cNvSpPr>
          <p:nvPr>
            <p:ph type="body" idx="1"/>
          </p:nvPr>
        </p:nvSpPr>
        <p:spPr/>
        <p:txBody>
          <a:bodyPr/>
          <a:lstStyle/>
          <a:p>
            <a:r>
              <a:rPr lang="en-US" dirty="0" smtClean="0"/>
              <a:t>Monolith</a:t>
            </a:r>
          </a:p>
        </p:txBody>
      </p:sp>
      <p:sp>
        <p:nvSpPr>
          <p:cNvPr id="3" name="Content Placeholder 2"/>
          <p:cNvSpPr>
            <a:spLocks noGrp="1"/>
          </p:cNvSpPr>
          <p:nvPr>
            <p:ph sz="half" idx="2"/>
          </p:nvPr>
        </p:nvSpPr>
        <p:spPr/>
        <p:txBody>
          <a:bodyPr>
            <a:normAutofit/>
          </a:bodyPr>
          <a:lstStyle/>
          <a:p>
            <a:pPr lvl="1"/>
            <a:r>
              <a:rPr lang="en-US" dirty="0" smtClean="0"/>
              <a:t>Usually evolves over time.</a:t>
            </a:r>
          </a:p>
          <a:p>
            <a:pPr lvl="1"/>
            <a:r>
              <a:rPr lang="en-US" dirty="0" smtClean="0"/>
              <a:t>Long.</a:t>
            </a:r>
          </a:p>
          <a:p>
            <a:pPr lvl="1"/>
            <a:r>
              <a:rPr lang="en-US" dirty="0" smtClean="0"/>
              <a:t>Does multiple things.</a:t>
            </a:r>
          </a:p>
          <a:p>
            <a:pPr lvl="1"/>
            <a:r>
              <a:rPr lang="en-US" dirty="0" smtClean="0"/>
              <a:t>Often repetitious.</a:t>
            </a:r>
          </a:p>
          <a:p>
            <a:pPr lvl="1"/>
            <a:r>
              <a:rPr lang="en-US" dirty="0" smtClean="0"/>
              <a:t>Often disorganized.</a:t>
            </a:r>
          </a:p>
          <a:p>
            <a:pPr lvl="1"/>
            <a:r>
              <a:rPr lang="en-US" dirty="0" smtClean="0"/>
              <a:t>“Big ball of mud.”</a:t>
            </a:r>
          </a:p>
          <a:p>
            <a:pPr lvl="1"/>
            <a:r>
              <a:rPr lang="en-US" dirty="0" smtClean="0"/>
              <a:t>Fragile.</a:t>
            </a:r>
          </a:p>
          <a:p>
            <a:pPr lvl="1"/>
            <a:r>
              <a:rPr lang="en-US" dirty="0" smtClean="0"/>
              <a:t>Untestable.</a:t>
            </a:r>
          </a:p>
          <a:p>
            <a:pPr lvl="1"/>
            <a:r>
              <a:rPr lang="en-US" dirty="0" smtClean="0"/>
              <a:t>Scary.</a:t>
            </a:r>
          </a:p>
        </p:txBody>
      </p:sp>
      <p:sp>
        <p:nvSpPr>
          <p:cNvPr id="5" name="Text Placeholder 4"/>
          <p:cNvSpPr>
            <a:spLocks noGrp="1"/>
          </p:cNvSpPr>
          <p:nvPr>
            <p:ph type="body" sz="quarter" idx="3"/>
          </p:nvPr>
        </p:nvSpPr>
        <p:spPr/>
        <p:txBody>
          <a:bodyPr/>
          <a:lstStyle/>
          <a:p>
            <a:r>
              <a:rPr lang="en-US" dirty="0" smtClean="0"/>
              <a:t>Reformed monolith.</a:t>
            </a:r>
          </a:p>
        </p:txBody>
      </p:sp>
      <p:sp>
        <p:nvSpPr>
          <p:cNvPr id="6" name="Content Placeholder 5"/>
          <p:cNvSpPr>
            <a:spLocks noGrp="1"/>
          </p:cNvSpPr>
          <p:nvPr>
            <p:ph sz="quarter" idx="4"/>
          </p:nvPr>
        </p:nvSpPr>
        <p:spPr/>
        <p:txBody>
          <a:bodyPr>
            <a:normAutofit/>
          </a:bodyPr>
          <a:lstStyle/>
          <a:p>
            <a:pPr lvl="1"/>
            <a:r>
              <a:rPr lang="en-US" dirty="0" smtClean="0"/>
              <a:t>Recently written.</a:t>
            </a:r>
          </a:p>
          <a:p>
            <a:pPr lvl="1"/>
            <a:r>
              <a:rPr lang="en-US" dirty="0" smtClean="0"/>
              <a:t>Short.</a:t>
            </a:r>
          </a:p>
          <a:p>
            <a:pPr lvl="1"/>
            <a:r>
              <a:rPr lang="en-US" dirty="0" smtClean="0"/>
              <a:t>Orchestrates multiple things.</a:t>
            </a:r>
          </a:p>
          <a:p>
            <a:pPr lvl="1"/>
            <a:r>
              <a:rPr lang="en-US" dirty="0" smtClean="0"/>
              <a:t>Repeated code eliminated.</a:t>
            </a:r>
          </a:p>
          <a:p>
            <a:pPr lvl="1"/>
            <a:r>
              <a:rPr lang="en-US" dirty="0" smtClean="0"/>
              <a:t>Organized into functions.</a:t>
            </a:r>
          </a:p>
          <a:p>
            <a:pPr lvl="1"/>
            <a:r>
              <a:rPr lang="en-US" dirty="0" smtClean="0"/>
              <a:t>Vials of reagents to mix.</a:t>
            </a:r>
          </a:p>
          <a:p>
            <a:pPr lvl="1"/>
            <a:r>
              <a:rPr lang="en-US" dirty="0" smtClean="0"/>
              <a:t>Problems isolated.</a:t>
            </a:r>
          </a:p>
          <a:p>
            <a:pPr lvl="1"/>
            <a:r>
              <a:rPr lang="en-US" dirty="0" smtClean="0"/>
              <a:t>Testable.</a:t>
            </a:r>
          </a:p>
          <a:p>
            <a:pPr lvl="1"/>
            <a:r>
              <a:rPr lang="en-US" dirty="0" smtClean="0"/>
              <a:t>Benign.</a:t>
            </a:r>
          </a:p>
          <a:p>
            <a:pPr lvl="1"/>
            <a:endParaRPr lang="en-US" dirty="0" smtClean="0"/>
          </a:p>
          <a:p>
            <a:endParaRPr lang="en-US" dirty="0"/>
          </a:p>
        </p:txBody>
      </p:sp>
    </p:spTree>
    <p:extLst>
      <p:ext uri="{BB962C8B-B14F-4D97-AF65-F5344CB8AC3E}">
        <p14:creationId xmlns:p14="http://schemas.microsoft.com/office/powerpoint/2010/main" val="233704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Like an onion.</a:t>
            </a:r>
            <a:endParaRPr lang="en-US" dirty="0"/>
          </a:p>
        </p:txBody>
      </p:sp>
      <p:sp>
        <p:nvSpPr>
          <p:cNvPr id="3" name="Content Placeholder 2"/>
          <p:cNvSpPr>
            <a:spLocks noGrp="1"/>
          </p:cNvSpPr>
          <p:nvPr>
            <p:ph idx="1"/>
          </p:nvPr>
        </p:nvSpPr>
        <p:spPr/>
        <p:txBody>
          <a:bodyPr>
            <a:normAutofit lnSpcReduction="10000"/>
          </a:bodyPr>
          <a:lstStyle/>
          <a:p>
            <a:r>
              <a:rPr lang="en-US" dirty="0" smtClean="0"/>
              <a:t>Programming Layers</a:t>
            </a:r>
          </a:p>
          <a:p>
            <a:pPr lvl="1"/>
            <a:r>
              <a:rPr lang="en-US" dirty="0" smtClean="0"/>
              <a:t>Presentation</a:t>
            </a:r>
          </a:p>
          <a:p>
            <a:pPr lvl="1"/>
            <a:r>
              <a:rPr lang="en-US" dirty="0"/>
              <a:t>B</a:t>
            </a:r>
            <a:r>
              <a:rPr lang="en-US" dirty="0" smtClean="0"/>
              <a:t>usiness Logic</a:t>
            </a:r>
          </a:p>
          <a:p>
            <a:pPr lvl="1"/>
            <a:r>
              <a:rPr lang="en-US" dirty="0" smtClean="0"/>
              <a:t>Data Storage</a:t>
            </a:r>
          </a:p>
          <a:p>
            <a:r>
              <a:rPr lang="en-US" dirty="0" smtClean="0"/>
              <a:t>Tiers</a:t>
            </a:r>
          </a:p>
          <a:p>
            <a:pPr lvl="1"/>
            <a:r>
              <a:rPr lang="en-US" dirty="0" smtClean="0"/>
              <a:t>Client Application (JS / HTML or Binary)</a:t>
            </a:r>
          </a:p>
          <a:p>
            <a:pPr lvl="1"/>
            <a:r>
              <a:rPr lang="en-US" dirty="0" smtClean="0"/>
              <a:t>Server (PHP / </a:t>
            </a:r>
            <a:r>
              <a:rPr lang="en-US" dirty="0" err="1" smtClean="0"/>
              <a:t>NodeJS</a:t>
            </a:r>
            <a:r>
              <a:rPr lang="en-US" dirty="0" smtClean="0"/>
              <a:t> / ASP.NET)</a:t>
            </a:r>
          </a:p>
          <a:p>
            <a:pPr lvl="1"/>
            <a:r>
              <a:rPr lang="en-US" dirty="0" smtClean="0"/>
              <a:t>Database (SQL Server, MySQL, NoSQL)</a:t>
            </a:r>
          </a:p>
          <a:p>
            <a:r>
              <a:rPr lang="en-US" dirty="0" smtClean="0"/>
              <a:t>“Best Practice”</a:t>
            </a:r>
          </a:p>
          <a:p>
            <a:pPr lvl="1"/>
            <a:r>
              <a:rPr lang="en-US" dirty="0" smtClean="0"/>
              <a:t>Presentation in Client Application</a:t>
            </a:r>
          </a:p>
          <a:p>
            <a:pPr lvl="1"/>
            <a:r>
              <a:rPr lang="en-US" dirty="0" smtClean="0"/>
              <a:t>Business Logic in Server</a:t>
            </a:r>
          </a:p>
        </p:txBody>
      </p:sp>
    </p:spTree>
    <p:extLst>
      <p:ext uri="{BB962C8B-B14F-4D97-AF65-F5344CB8AC3E}">
        <p14:creationId xmlns:p14="http://schemas.microsoft.com/office/powerpoint/2010/main" val="2056830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Oh noes!</a:t>
            </a:r>
            <a:endParaRPr lang="en-US" dirty="0"/>
          </a:p>
        </p:txBody>
      </p:sp>
      <p:sp>
        <p:nvSpPr>
          <p:cNvPr id="3" name="Content Placeholder 2"/>
          <p:cNvSpPr>
            <a:spLocks noGrp="1"/>
          </p:cNvSpPr>
          <p:nvPr>
            <p:ph idx="1"/>
          </p:nvPr>
        </p:nvSpPr>
        <p:spPr/>
        <p:txBody>
          <a:bodyPr>
            <a:normAutofit lnSpcReduction="10000"/>
          </a:bodyPr>
          <a:lstStyle/>
          <a:p>
            <a:r>
              <a:rPr lang="en-US" dirty="0" smtClean="0"/>
              <a:t>Monolith</a:t>
            </a:r>
          </a:p>
          <a:p>
            <a:pPr lvl="1"/>
            <a:r>
              <a:rPr lang="en-US" dirty="0" smtClean="0"/>
              <a:t>Presentation in Database!</a:t>
            </a:r>
          </a:p>
          <a:p>
            <a:pPr lvl="1"/>
            <a:r>
              <a:rPr lang="en-US" dirty="0" smtClean="0"/>
              <a:t>Business Logic in Database!</a:t>
            </a:r>
          </a:p>
          <a:p>
            <a:r>
              <a:rPr lang="en-US" dirty="0" smtClean="0"/>
              <a:t>Bad</a:t>
            </a:r>
          </a:p>
          <a:p>
            <a:pPr lvl="1"/>
            <a:r>
              <a:rPr lang="en-US" dirty="0" smtClean="0"/>
              <a:t>Database scaling is $$$hard$$$.</a:t>
            </a:r>
          </a:p>
          <a:p>
            <a:pPr lvl="1"/>
            <a:r>
              <a:rPr lang="en-US" dirty="0" smtClean="0"/>
              <a:t>Causes vendor lock-in.</a:t>
            </a:r>
          </a:p>
          <a:p>
            <a:pPr lvl="1"/>
            <a:r>
              <a:rPr lang="en-US" dirty="0" smtClean="0"/>
              <a:t>Database languages are primitive.</a:t>
            </a:r>
          </a:p>
          <a:p>
            <a:r>
              <a:rPr lang="en-US" dirty="0" smtClean="0"/>
              <a:t>But</a:t>
            </a:r>
          </a:p>
          <a:p>
            <a:pPr lvl="1"/>
            <a:r>
              <a:rPr lang="en-US" dirty="0" smtClean="0"/>
              <a:t>Close to data. Less overhead.</a:t>
            </a:r>
          </a:p>
          <a:p>
            <a:pPr lvl="1"/>
            <a:r>
              <a:rPr lang="en-US" dirty="0" smtClean="0"/>
              <a:t>Who really changes databases?</a:t>
            </a:r>
          </a:p>
          <a:p>
            <a:pPr lvl="1"/>
            <a:r>
              <a:rPr lang="en-US" dirty="0" smtClean="0"/>
              <a:t>SQL more powerful than you think.</a:t>
            </a:r>
          </a:p>
          <a:p>
            <a:endParaRPr lang="en-US" dirty="0"/>
          </a:p>
        </p:txBody>
      </p:sp>
    </p:spTree>
    <p:extLst>
      <p:ext uri="{BB962C8B-B14F-4D97-AF65-F5344CB8AC3E}">
        <p14:creationId xmlns:p14="http://schemas.microsoft.com/office/powerpoint/2010/main" val="277754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Turtles all the way down.</a:t>
            </a:r>
            <a:endParaRPr lang="en-US" dirty="0"/>
          </a:p>
        </p:txBody>
      </p:sp>
      <p:sp>
        <p:nvSpPr>
          <p:cNvPr id="3" name="Content Placeholder 2"/>
          <p:cNvSpPr>
            <a:spLocks noGrp="1"/>
          </p:cNvSpPr>
          <p:nvPr>
            <p:ph idx="1"/>
          </p:nvPr>
        </p:nvSpPr>
        <p:spPr/>
        <p:txBody>
          <a:bodyPr>
            <a:normAutofit/>
          </a:bodyPr>
          <a:lstStyle/>
          <a:p>
            <a:r>
              <a:rPr lang="en-US" dirty="0" smtClean="0"/>
              <a:t>Separate layers even in the same tier.</a:t>
            </a:r>
          </a:p>
          <a:p>
            <a:pPr lvl="1"/>
            <a:r>
              <a:rPr lang="en-US" dirty="0" smtClean="0"/>
              <a:t>Browser: MVVM.</a:t>
            </a:r>
          </a:p>
          <a:p>
            <a:pPr lvl="1"/>
            <a:r>
              <a:rPr lang="en-US" dirty="0" smtClean="0"/>
              <a:t>Server: MVC.</a:t>
            </a:r>
          </a:p>
          <a:p>
            <a:pPr lvl="1"/>
            <a:r>
              <a:rPr lang="en-US" dirty="0" smtClean="0"/>
              <a:t>Database: TBD.</a:t>
            </a:r>
            <a:endParaRPr lang="en-US" dirty="0" smtClean="0"/>
          </a:p>
          <a:p>
            <a:r>
              <a:rPr lang="en-US" dirty="0" smtClean="0"/>
              <a:t>Database Layer</a:t>
            </a:r>
          </a:p>
          <a:p>
            <a:pPr lvl="1"/>
            <a:r>
              <a:rPr lang="en-US" dirty="0" smtClean="0"/>
              <a:t>Presentation / Business Logic</a:t>
            </a:r>
          </a:p>
          <a:p>
            <a:pPr lvl="2"/>
            <a:r>
              <a:rPr lang="en-US" dirty="0" smtClean="0"/>
              <a:t>IF / CASE / SET / SUM / + / DATEADD</a:t>
            </a:r>
          </a:p>
          <a:p>
            <a:pPr lvl="1"/>
            <a:r>
              <a:rPr lang="en-US" dirty="0" smtClean="0"/>
              <a:t>Data Access</a:t>
            </a:r>
          </a:p>
          <a:p>
            <a:pPr lvl="2"/>
            <a:r>
              <a:rPr lang="en-US" dirty="0" smtClean="0"/>
              <a:t>SELECT / UPDATE / INSERT / DELETE</a:t>
            </a:r>
          </a:p>
          <a:p>
            <a:r>
              <a:rPr lang="en-US" dirty="0" smtClean="0"/>
              <a:t>Testability, Isolation, and Portability.</a:t>
            </a:r>
          </a:p>
        </p:txBody>
      </p:sp>
    </p:spTree>
    <p:extLst>
      <p:ext uri="{BB962C8B-B14F-4D97-AF65-F5344CB8AC3E}">
        <p14:creationId xmlns:p14="http://schemas.microsoft.com/office/powerpoint/2010/main" val="2367839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plan.</a:t>
            </a:r>
            <a:endParaRPr lang="en-US" dirty="0"/>
          </a:p>
        </p:txBody>
      </p:sp>
      <p:sp>
        <p:nvSpPr>
          <p:cNvPr id="3" name="Content Placeholder 2"/>
          <p:cNvSpPr>
            <a:spLocks noGrp="1"/>
          </p:cNvSpPr>
          <p:nvPr>
            <p:ph idx="1"/>
          </p:nvPr>
        </p:nvSpPr>
        <p:spPr/>
        <p:txBody>
          <a:bodyPr/>
          <a:lstStyle/>
          <a:p>
            <a:r>
              <a:rPr lang="en-US" dirty="0" smtClean="0"/>
              <a:t>What are your goals?</a:t>
            </a:r>
          </a:p>
          <a:p>
            <a:pPr lvl="1"/>
            <a:r>
              <a:rPr lang="en-US" dirty="0" smtClean="0"/>
              <a:t>Better performance?</a:t>
            </a:r>
          </a:p>
          <a:p>
            <a:pPr lvl="1"/>
            <a:r>
              <a:rPr lang="en-US" dirty="0" smtClean="0"/>
              <a:t>Easier to maintain?</a:t>
            </a:r>
          </a:p>
          <a:p>
            <a:pPr lvl="1"/>
            <a:r>
              <a:rPr lang="en-US" dirty="0" smtClean="0"/>
              <a:t>Easier to understand?</a:t>
            </a:r>
          </a:p>
          <a:p>
            <a:pPr lvl="1"/>
            <a:r>
              <a:rPr lang="en-US" dirty="0" smtClean="0"/>
              <a:t>Easier to test?</a:t>
            </a:r>
          </a:p>
          <a:p>
            <a:r>
              <a:rPr lang="en-US" dirty="0" smtClean="0"/>
              <a:t>How will you know you’ve achieved them?</a:t>
            </a:r>
          </a:p>
          <a:p>
            <a:pPr lvl="1"/>
            <a:r>
              <a:rPr lang="en-US" dirty="0" smtClean="0"/>
              <a:t>Speed benchmarks?</a:t>
            </a:r>
          </a:p>
          <a:p>
            <a:pPr lvl="1"/>
            <a:r>
              <a:rPr lang="en-US" dirty="0" smtClean="0"/>
              <a:t>Less repetition?</a:t>
            </a:r>
          </a:p>
          <a:p>
            <a:pPr lvl="1"/>
            <a:r>
              <a:rPr lang="en-US" dirty="0" smtClean="0"/>
              <a:t>Smaller sections of code?</a:t>
            </a:r>
          </a:p>
          <a:p>
            <a:pPr lvl="1"/>
            <a:r>
              <a:rPr lang="en-US" dirty="0" smtClean="0"/>
              <a:t>Actually having a testing suite?</a:t>
            </a:r>
          </a:p>
          <a:p>
            <a:pPr lvl="1"/>
            <a:endParaRPr lang="en-US" dirty="0" smtClean="0"/>
          </a:p>
          <a:p>
            <a:pPr lvl="1"/>
            <a:endParaRPr lang="en-US" dirty="0" smtClean="0"/>
          </a:p>
        </p:txBody>
      </p:sp>
    </p:spTree>
    <p:extLst>
      <p:ext uri="{BB962C8B-B14F-4D97-AF65-F5344CB8AC3E}">
        <p14:creationId xmlns:p14="http://schemas.microsoft.com/office/powerpoint/2010/main" val="1233693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the damage.</a:t>
            </a:r>
            <a:endParaRPr lang="en-US" dirty="0"/>
          </a:p>
        </p:txBody>
      </p:sp>
      <p:sp>
        <p:nvSpPr>
          <p:cNvPr id="3" name="Content Placeholder 2"/>
          <p:cNvSpPr>
            <a:spLocks noGrp="1"/>
          </p:cNvSpPr>
          <p:nvPr>
            <p:ph idx="1"/>
          </p:nvPr>
        </p:nvSpPr>
        <p:spPr/>
        <p:txBody>
          <a:bodyPr/>
          <a:lstStyle/>
          <a:p>
            <a:r>
              <a:rPr lang="en-US" dirty="0" smtClean="0"/>
              <a:t>You can’t avoid a thorough code review.</a:t>
            </a:r>
          </a:p>
          <a:p>
            <a:r>
              <a:rPr lang="en-US" dirty="0" smtClean="0"/>
              <a:t>Look for data modification.</a:t>
            </a:r>
          </a:p>
          <a:p>
            <a:pPr lvl="1"/>
            <a:r>
              <a:rPr lang="en-US" dirty="0" smtClean="0"/>
              <a:t>INSERT, UPDATE, and DELETE.</a:t>
            </a:r>
          </a:p>
          <a:p>
            <a:pPr lvl="1"/>
            <a:r>
              <a:rPr lang="en-US" dirty="0" smtClean="0"/>
              <a:t>Note columns affected.</a:t>
            </a:r>
          </a:p>
          <a:p>
            <a:r>
              <a:rPr lang="en-US" dirty="0" smtClean="0"/>
              <a:t>Look for external effects.</a:t>
            </a:r>
          </a:p>
          <a:p>
            <a:pPr lvl="1"/>
            <a:r>
              <a:rPr lang="en-US" dirty="0" smtClean="0"/>
              <a:t>CLR</a:t>
            </a:r>
          </a:p>
          <a:p>
            <a:pPr lvl="1"/>
            <a:r>
              <a:rPr lang="en-US" dirty="0" smtClean="0"/>
              <a:t>Email generation.</a:t>
            </a:r>
          </a:p>
          <a:p>
            <a:r>
              <a:rPr lang="en-US" dirty="0" smtClean="0"/>
              <a:t>Look for transaction handling.</a:t>
            </a:r>
          </a:p>
          <a:p>
            <a:pPr lvl="1"/>
            <a:r>
              <a:rPr lang="en-US" dirty="0" smtClean="0"/>
              <a:t>BEGIN TRAN, COMMIT TRAN, ROLLBACK TRAN</a:t>
            </a:r>
          </a:p>
        </p:txBody>
      </p:sp>
    </p:spTree>
    <p:extLst>
      <p:ext uri="{BB962C8B-B14F-4D97-AF65-F5344CB8AC3E}">
        <p14:creationId xmlns:p14="http://schemas.microsoft.com/office/powerpoint/2010/main" val="2979309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break </a:t>
            </a:r>
            <a:r>
              <a:rPr lang="en-US" dirty="0"/>
              <a:t>a</a:t>
            </a:r>
            <a:r>
              <a:rPr lang="en-US" dirty="0" smtClean="0"/>
              <a:t>nything</a:t>
            </a:r>
            <a:endParaRPr lang="en-US" dirty="0"/>
          </a:p>
        </p:txBody>
      </p:sp>
      <p:sp>
        <p:nvSpPr>
          <p:cNvPr id="3" name="Content Placeholder 2"/>
          <p:cNvSpPr>
            <a:spLocks noGrp="1"/>
          </p:cNvSpPr>
          <p:nvPr>
            <p:ph idx="1"/>
          </p:nvPr>
        </p:nvSpPr>
        <p:spPr/>
        <p:txBody>
          <a:bodyPr/>
          <a:lstStyle/>
          <a:p>
            <a:r>
              <a:rPr lang="en-US" dirty="0" smtClean="0"/>
              <a:t>Build a development environment.</a:t>
            </a:r>
          </a:p>
          <a:p>
            <a:pPr lvl="1"/>
            <a:r>
              <a:rPr lang="en-US" dirty="0" smtClean="0"/>
              <a:t>You need to be able to play around.</a:t>
            </a:r>
          </a:p>
          <a:p>
            <a:pPr lvl="1"/>
            <a:r>
              <a:rPr lang="en-US" dirty="0" smtClean="0"/>
              <a:t>You need realistic data (volume and content).</a:t>
            </a:r>
          </a:p>
          <a:p>
            <a:pPr lvl="1"/>
            <a:r>
              <a:rPr lang="en-US" dirty="0" smtClean="0"/>
              <a:t>But maybe not real data.</a:t>
            </a:r>
          </a:p>
          <a:p>
            <a:r>
              <a:rPr lang="en-US" dirty="0" smtClean="0"/>
              <a:t>Work in isolation.</a:t>
            </a:r>
          </a:p>
          <a:p>
            <a:pPr lvl="1"/>
            <a:r>
              <a:rPr lang="en-US" dirty="0" smtClean="0"/>
              <a:t>Were the changes from your process or another?</a:t>
            </a:r>
          </a:p>
          <a:p>
            <a:pPr lvl="1"/>
            <a:r>
              <a:rPr lang="en-US" dirty="0" smtClean="0"/>
              <a:t>Is it slow because resources are used elsewhere?</a:t>
            </a:r>
          </a:p>
          <a:p>
            <a:r>
              <a:rPr lang="en-US" dirty="0" smtClean="0"/>
              <a:t>How can you tell if you broke something?</a:t>
            </a:r>
          </a:p>
          <a:p>
            <a:pPr lvl="1"/>
            <a:r>
              <a:rPr lang="en-US" dirty="0" smtClean="0"/>
              <a:t>You need to capture a before and after state.</a:t>
            </a:r>
          </a:p>
          <a:p>
            <a:pPr lvl="1"/>
            <a:r>
              <a:rPr lang="en-US" dirty="0" smtClean="0"/>
              <a:t>Aim for a deterministic process.</a:t>
            </a:r>
            <a:endParaRPr lang="en-US" dirty="0"/>
          </a:p>
        </p:txBody>
      </p:sp>
    </p:spTree>
    <p:extLst>
      <p:ext uri="{BB962C8B-B14F-4D97-AF65-F5344CB8AC3E}">
        <p14:creationId xmlns:p14="http://schemas.microsoft.com/office/powerpoint/2010/main" val="2459307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Deterministic</a:t>
            </a:r>
            <a:endParaRPr lang="en-US" dirty="0"/>
          </a:p>
        </p:txBody>
      </p:sp>
      <p:sp>
        <p:nvSpPr>
          <p:cNvPr id="3" name="Content Placeholder 2"/>
          <p:cNvSpPr>
            <a:spLocks noGrp="1"/>
          </p:cNvSpPr>
          <p:nvPr>
            <p:ph idx="1"/>
          </p:nvPr>
        </p:nvSpPr>
        <p:spPr>
          <a:xfrm>
            <a:off x="838200" y="1825625"/>
            <a:ext cx="10515600" cy="1060698"/>
          </a:xfrm>
        </p:spPr>
        <p:txBody>
          <a:bodyPr>
            <a:normAutofit/>
          </a:bodyPr>
          <a:lstStyle/>
          <a:p>
            <a:r>
              <a:rPr lang="en-US" dirty="0" smtClean="0"/>
              <a:t>Function always returns the same value for the same inputs.</a:t>
            </a:r>
          </a:p>
          <a:p>
            <a:r>
              <a:rPr lang="en-US" dirty="0" smtClean="0"/>
              <a:t>Easy to test: send the same values in before and after changes.</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2744102287"/>
              </p:ext>
            </p:extLst>
          </p:nvPr>
        </p:nvGraphicFramePr>
        <p:xfrm>
          <a:off x="838200" y="3180287"/>
          <a:ext cx="10528190" cy="3088101"/>
        </p:xfrm>
        <a:graphic>
          <a:graphicData uri="http://schemas.openxmlformats.org/drawingml/2006/table">
            <a:tbl>
              <a:tblPr firstRow="1" bandRow="1">
                <a:tableStyleId>{5C22544A-7EE6-4342-B048-85BDC9FD1C3A}</a:tableStyleId>
              </a:tblPr>
              <a:tblGrid>
                <a:gridCol w="1965298"/>
                <a:gridCol w="2003729"/>
                <a:gridCol w="2711394"/>
                <a:gridCol w="3847769"/>
              </a:tblGrid>
              <a:tr h="557807">
                <a:tc>
                  <a:txBody>
                    <a:bodyPr/>
                    <a:lstStyle/>
                    <a:p>
                      <a:r>
                        <a:rPr lang="en-US" sz="3600" dirty="0" smtClean="0"/>
                        <a:t>Yes</a:t>
                      </a:r>
                      <a:endParaRPr lang="en-US" sz="3600" dirty="0"/>
                    </a:p>
                  </a:txBody>
                  <a:tcPr/>
                </a:tc>
                <a:tc>
                  <a:txBody>
                    <a:bodyPr/>
                    <a:lstStyle/>
                    <a:p>
                      <a:r>
                        <a:rPr lang="en-US" sz="3600" dirty="0" smtClean="0"/>
                        <a:t>No</a:t>
                      </a:r>
                      <a:endParaRPr lang="en-US" sz="3600" dirty="0"/>
                    </a:p>
                  </a:txBody>
                  <a:tcPr/>
                </a:tc>
                <a:tc>
                  <a:txBody>
                    <a:bodyPr/>
                    <a:lstStyle/>
                    <a:p>
                      <a:r>
                        <a:rPr lang="en-US" sz="3600" dirty="0" smtClean="0"/>
                        <a:t>No</a:t>
                      </a:r>
                      <a:endParaRPr lang="en-US" sz="3600" dirty="0"/>
                    </a:p>
                  </a:txBody>
                  <a:tcPr/>
                </a:tc>
                <a:tc>
                  <a:txBody>
                    <a:bodyPr/>
                    <a:lstStyle/>
                    <a:p>
                      <a:r>
                        <a:rPr lang="en-US" sz="3600" dirty="0" smtClean="0"/>
                        <a:t>No</a:t>
                      </a:r>
                      <a:endParaRPr lang="en-US" sz="3600" dirty="0"/>
                    </a:p>
                  </a:txBody>
                  <a:tcPr/>
                </a:tc>
              </a:tr>
              <a:tr h="2448021">
                <a:tc>
                  <a:txBody>
                    <a:bodyPr/>
                    <a:lstStyle/>
                    <a:p>
                      <a:r>
                        <a:rPr lang="en-US" sz="3600" dirty="0" smtClean="0"/>
                        <a:t>Return</a:t>
                      </a:r>
                    </a:p>
                    <a:p>
                      <a:r>
                        <a:rPr lang="en-US" sz="3600" dirty="0" smtClean="0"/>
                        <a:t>x + y</a:t>
                      </a:r>
                    </a:p>
                  </a:txBody>
                  <a:tcPr/>
                </a:tc>
                <a:tc>
                  <a:txBody>
                    <a:bodyPr/>
                    <a:lstStyle/>
                    <a:p>
                      <a:r>
                        <a:rPr lang="en-US" sz="3600" dirty="0" smtClean="0"/>
                        <a:t>Return</a:t>
                      </a:r>
                    </a:p>
                    <a:p>
                      <a:r>
                        <a:rPr lang="en-US" sz="3600" dirty="0" smtClean="0"/>
                        <a:t>x + y +</a:t>
                      </a:r>
                    </a:p>
                    <a:p>
                      <a:r>
                        <a:rPr lang="en-US" sz="3600" dirty="0" smtClean="0"/>
                        <a:t>rand()</a:t>
                      </a:r>
                    </a:p>
                  </a:txBody>
                  <a:tcPr/>
                </a:tc>
                <a:tc>
                  <a:txBody>
                    <a:bodyPr/>
                    <a:lstStyle/>
                    <a:p>
                      <a:r>
                        <a:rPr lang="en-US" sz="3600" dirty="0" smtClean="0"/>
                        <a:t>Return</a:t>
                      </a:r>
                    </a:p>
                    <a:p>
                      <a:r>
                        <a:rPr lang="en-US" sz="3600" dirty="0" smtClean="0"/>
                        <a:t>x + y +</a:t>
                      </a:r>
                      <a:endParaRPr lang="en-US" sz="3600" baseline="0" dirty="0" smtClean="0"/>
                    </a:p>
                    <a:p>
                      <a:r>
                        <a:rPr lang="en-US" sz="3600" baseline="0" dirty="0" smtClean="0"/>
                        <a:t>hour(now())</a:t>
                      </a:r>
                      <a:endParaRPr lang="en-US" sz="3600" dirty="0" smtClean="0"/>
                    </a:p>
                  </a:txBody>
                  <a:tcPr/>
                </a:tc>
                <a:tc>
                  <a:txBody>
                    <a:bodyPr/>
                    <a:lstStyle/>
                    <a:p>
                      <a:r>
                        <a:rPr lang="en-US" sz="3600" dirty="0" smtClean="0"/>
                        <a:t>Return</a:t>
                      </a:r>
                    </a:p>
                    <a:p>
                      <a:r>
                        <a:rPr lang="en-US" sz="3600" dirty="0" smtClean="0"/>
                        <a:t>x + y +</a:t>
                      </a:r>
                    </a:p>
                    <a:p>
                      <a:r>
                        <a:rPr lang="en-US" sz="3600" dirty="0" smtClean="0"/>
                        <a:t>(SELECT TOP 1 z FROM Table)</a:t>
                      </a:r>
                    </a:p>
                  </a:txBody>
                  <a:tcPr/>
                </a:tc>
              </a:tr>
            </a:tbl>
          </a:graphicData>
        </a:graphic>
      </p:graphicFrame>
    </p:spTree>
    <p:extLst>
      <p:ext uri="{BB962C8B-B14F-4D97-AF65-F5344CB8AC3E}">
        <p14:creationId xmlns:p14="http://schemas.microsoft.com/office/powerpoint/2010/main" val="2976068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3144</TotalTime>
  <Words>2683</Words>
  <Application>Microsoft Office PowerPoint</Application>
  <PresentationFormat>Widescreen</PresentationFormat>
  <Paragraphs>297</Paragraphs>
  <Slides>28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ＭＳ Ｐゴシック</vt:lpstr>
      <vt:lpstr>Arial</vt:lpstr>
      <vt:lpstr>Calibri</vt:lpstr>
      <vt:lpstr>Office Theme</vt:lpstr>
      <vt:lpstr>Clean up your campsite!</vt:lpstr>
      <vt:lpstr>Monowhat?</vt:lpstr>
      <vt:lpstr>Layers. Like an onion.</vt:lpstr>
      <vt:lpstr>Oh noes!</vt:lpstr>
      <vt:lpstr>Turtles all the way down.</vt:lpstr>
      <vt:lpstr>Make a plan.</vt:lpstr>
      <vt:lpstr>Survey the damage.</vt:lpstr>
      <vt:lpstr>Don’t break anything</vt:lpstr>
      <vt:lpstr>Deterministic</vt:lpstr>
      <vt:lpstr>Play it again, Sam.</vt:lpstr>
      <vt:lpstr>Good luck with that.</vt:lpstr>
      <vt:lpstr>Become a wrapper.</vt:lpstr>
      <vt:lpstr>Oops</vt:lpstr>
      <vt:lpstr>Build a Ghost House</vt:lpstr>
      <vt:lpstr>Spooky Playground (1/2)</vt:lpstr>
      <vt:lpstr>Spooky Playground (2/2)</vt:lpstr>
      <vt:lpstr>Mock your Black Boxes</vt:lpstr>
      <vt:lpstr>Make your time!</vt:lpstr>
      <vt:lpstr>Your petard should hoist.</vt:lpstr>
      <vt:lpstr>One SELECT to rule them all.</vt:lpstr>
      <vt:lpstr>Measure twice, cut once.</vt:lpstr>
      <vt:lpstr>Cases of CASES</vt:lpstr>
      <vt:lpstr>Building Blocks</vt:lpstr>
      <vt:lpstr>Pseudo-SOLID (1/2)</vt:lpstr>
      <vt:lpstr>Pseudo-SOLID (2/2)</vt:lpstr>
      <vt:lpstr>It’s ok to be testy.</vt:lpstr>
      <vt:lpstr>Idolizing the Ideal</vt:lpstr>
      <vt:lpstr>It’s all better now…</vt:lpstr>
    </vt:vector>
  </TitlesOfParts>
  <Company>MFS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up your campsite!</dc:title>
  <dc:creator>Riley Major</dc:creator>
  <cp:lastModifiedBy>Riley Major</cp:lastModifiedBy>
  <cp:revision>58</cp:revision>
  <dcterms:created xsi:type="dcterms:W3CDTF">2017-08-02T17:53:42Z</dcterms:created>
  <dcterms:modified xsi:type="dcterms:W3CDTF">2017-08-04T22:18:12Z</dcterms:modified>
</cp:coreProperties>
</file>