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Shape 112"/>
          <p:cNvSpPr/>
          <p:nvPr>
            <p:ph type="sldImg"/>
          </p:nvPr>
        </p:nvSpPr>
        <p:spPr>
          <a:xfrm>
            <a:off x="1143000" y="685800"/>
            <a:ext cx="4572000" cy="3429000"/>
          </a:xfrm>
          <a:prstGeom prst="rect">
            <a:avLst/>
          </a:prstGeom>
        </p:spPr>
        <p:txBody>
          <a:bodyPr/>
          <a:lstStyle/>
          <a:p>
            <a:pPr/>
          </a:p>
        </p:txBody>
      </p:sp>
      <p:sp>
        <p:nvSpPr>
          <p:cNvPr id="113" name="Shape 11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 Id="rId3" Type="http://schemas.openxmlformats.org/officeDocument/2006/relationships/hyperlink" Target="https://docs.microsoft.com/en-us/sql/t-sql/xml/value-method-xml-data-type" TargetMode="External"/><Relationship Id="rId4" Type="http://schemas.openxmlformats.org/officeDocument/2006/relationships/hyperlink" Target="https://docs.microsoft.com/en-us/sql/t-sql/functions/json-value-transact-sql" TargetMode="Externa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 Id="rId3" Type="http://schemas.openxmlformats.org/officeDocument/2006/relationships/hyperlink" Target="https://docs.microsoft.com/en-us/sql/t-sql/xml/query-method-xml-data-type" TargetMode="External"/><Relationship Id="rId4" Type="http://schemas.openxmlformats.org/officeDocument/2006/relationships/hyperlink" Target="https://docs.microsoft.com/en-us/sql/t-sql/functions/json-query-transact-sql" TargetMode="Externa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 Id="rId3" Type="http://schemas.openxmlformats.org/officeDocument/2006/relationships/hyperlink" Target="https://docs.microsoft.com/en-us/sql/relational-databases/xml/openxml-sql-server" TargetMode="Externa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 Id="rId3" Type="http://schemas.openxmlformats.org/officeDocument/2006/relationships/hyperlink" Target="http://www.itworld.com/article/2925117/enterprise-software/mssql-server-2016-coming-with-json-support-not-really.html" TargetMode="Externa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27.xml.rels><?xml version="1.0" encoding="UTF-8" standalone="yes"?><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28.xml.rels><?xml version="1.0" encoding="UTF-8" standalone="yes"?><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29.xml.rels><?xml version="1.0" encoding="UTF-8" standalone="yes"?><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0.xml.rels><?xml version="1.0" encoding="UTF-8" standalone="yes"?><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 Id="rId3" Type="http://schemas.openxmlformats.org/officeDocument/2006/relationships/hyperlink" Target="https://docs.microsoft.com/en-us/sql/relational-databases/json/solve-common-issues-with-json-in-sql-server" TargetMode="External"/></Relationships>

</file>

<file path=ppt/notesSlides/_rels/notesSlide31.xml.rels><?xml version="1.0" encoding="UTF-8" standalone="yes"?><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32.xml.rels><?xml version="1.0" encoding="UTF-8" standalone="yes"?><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33.xml.rels><?xml version="1.0" encoding="UTF-8" standalone="yes"?><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34.xml.rels><?xml version="1.0" encoding="UTF-8" standalone="yes"?><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 Id="rId3" Type="http://schemas.openxmlformats.org/officeDocument/2006/relationships/hyperlink" Target="http://www.cs.tufts.edu/comp/150IDS/final_papers/tstras01.1/FinalReport/FinalReport.html" TargetMode="External"/><Relationship Id="rId4" Type="http://schemas.openxmlformats.org/officeDocument/2006/relationships/hyperlink" Target="https://blogs.msdn.microsoft.com/sqlserverstorageengine/2016/01/14/json-parsing-performance-comparison/" TargetMode="Externa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 Id="rId3" Type="http://schemas.openxmlformats.org/officeDocument/2006/relationships/hyperlink" Target="https://www.xml.com/pub/a/2001/07/25/namingparts.html" TargetMode="External"/><Relationship Id="rId4" Type="http://schemas.openxmlformats.org/officeDocument/2006/relationships/hyperlink" Target="http://stackoverflow.com/questions/1091945/what-characters-do-i-need-to-escape-in-xml-documents" TargetMode="External"/><Relationship Id="rId5" Type="http://schemas.openxmlformats.org/officeDocument/2006/relationships/hyperlink" Target="https://www.ietf.org/rfc/rfc4627.txt" TargetMode="Externa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 Id="rId3" Type="http://schemas.openxmlformats.org/officeDocument/2006/relationships/hyperlink" Target="https://trends.google.com/trends/explore?cat=5&amp;date=2012-02-01%202017-01-31&amp;q=soap,rest" TargetMode="Externa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 Id="rId3" Type="http://schemas.openxmlformats.org/officeDocument/2006/relationships/hyperlink" Target="https://msdn.microsoft.com/en-us/library/hh758694(v=sql.120).aspx" TargetMode="External"/><Relationship Id="rId4" Type="http://schemas.openxmlformats.org/officeDocument/2006/relationships/hyperlink" Target="https://docs.microsoft.com/en-us/sql/reporting-services/report-server/reporting-services-configuration-files" TargetMode="External"/><Relationship Id="rId5" Type="http://schemas.openxmlformats.org/officeDocument/2006/relationships/hyperlink" Target="https://www.mssqltips.com/sqlservertip/2982/sql-server-2012-analysis-services-xmla/" TargetMode="External"/><Relationship Id="rId6" Type="http://schemas.openxmlformats.org/officeDocument/2006/relationships/hyperlink" Target="https://docs.microsoft.com/en-us/sql/analysis-services/tabular-model-scripting-language-tmsl-reference" TargetMode="External"/><Relationship Id="rId7" Type="http://schemas.openxmlformats.org/officeDocument/2006/relationships/hyperlink" Target="https://www.visualstudio.com/en-us/docs/integrate/extensions/develop/manifes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sldImg"/>
          </p:nvPr>
        </p:nvSpPr>
        <p:spPr>
          <a:prstGeom prst="rect">
            <a:avLst/>
          </a:prstGeom>
        </p:spPr>
        <p:txBody>
          <a:bodyPr/>
          <a:lstStyle/>
          <a:p>
            <a:pPr/>
          </a:p>
        </p:txBody>
      </p:sp>
      <p:sp>
        <p:nvSpPr>
          <p:cNvPr id="131" name="Shape 131"/>
          <p:cNvSpPr/>
          <p:nvPr>
            <p:ph type="body" sz="quarter" idx="1"/>
          </p:nvPr>
        </p:nvSpPr>
        <p:spPr>
          <a:prstGeom prst="rect">
            <a:avLst/>
          </a:prstGeom>
        </p:spPr>
        <p:txBody>
          <a:bodyPr/>
          <a:lstStyle/>
          <a:p>
            <a:pPr/>
            <a:r>
              <a:t>XML:</a:t>
            </a:r>
          </a:p>
          <a:p>
            <a:pPr/>
          </a:p>
          <a:p>
            <a:pPr/>
            <a:r>
              <a:t>https://www.w3.org/XML/</a:t>
            </a:r>
          </a:p>
          <a:p>
            <a:pPr/>
            <a:r>
              <a:t>https://www.w3.org/TR/2008/REC-xml-20081126/</a:t>
            </a:r>
          </a:p>
          <a:p>
            <a:pPr/>
            <a:r>
              <a:t>http://docstore.mik.ua/orelly/xml/xmlnut/ch01_04.htm</a:t>
            </a:r>
          </a:p>
          <a:p>
            <a:pPr/>
          </a:p>
          <a:p>
            <a:pPr/>
            <a:r>
              <a:t>JSON:</a:t>
            </a:r>
          </a:p>
          <a:p>
            <a:pPr/>
          </a:p>
          <a:p>
            <a:pPr/>
            <a:r>
              <a:t>http://www.json.org/</a:t>
            </a:r>
          </a:p>
          <a:p>
            <a:pPr/>
            <a:r>
              <a:t>http://www.ecma-international.org/publications/files/ECMA-ST/ECMA-404.pdf</a:t>
            </a:r>
          </a:p>
          <a:p>
            <a:pPr/>
            <a:r>
              <a:t>http://www.ietf.org/rfc/rfc4627.txt</a:t>
            </a:r>
          </a:p>
          <a:p>
            <a:pPr/>
            <a:r>
              <a:t>https://www.youtube.com/watch?v=-C-JoyNuQJs</a:t>
            </a:r>
          </a:p>
          <a:p>
            <a:pPr/>
          </a:p>
          <a:p>
            <a:pPr/>
            <a:r>
              <a:t>Originally, the Internet and regular applications were in such dire need of a standard for information exchange that even those who hated XML supported its use. Eventually, the simplicity of JSON and its popularity on the web (due to it being a subset of JavaScript) propelled its adoption.</a:t>
            </a:r>
          </a:p>
          <a:p>
            <a:pPr/>
          </a:p>
          <a:p>
            <a:pPr/>
            <a:r>
              <a:t>XML is more complex– supporting elements, attributes, namespaces, validation, control language, comments, and more.</a:t>
            </a:r>
          </a:p>
          <a:p>
            <a:pPr/>
          </a:p>
          <a:p>
            <a:pPr/>
            <a:r>
              <a:t>XML was created through a standards body. JSON arose organically out of JavaScript itself. Multiple people had similar ideas but Douglas Crockford is credited with standardizing the concept.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Shape 207"/>
          <p:cNvSpPr/>
          <p:nvPr>
            <p:ph type="sldImg"/>
          </p:nvPr>
        </p:nvSpPr>
        <p:spPr>
          <a:prstGeom prst="rect">
            <a:avLst/>
          </a:prstGeom>
        </p:spPr>
        <p:txBody>
          <a:bodyPr/>
          <a:lstStyle/>
          <a:p>
            <a:pPr/>
          </a:p>
        </p:txBody>
      </p:sp>
      <p:sp>
        <p:nvSpPr>
          <p:cNvPr id="208" name="Shape 208"/>
          <p:cNvSpPr/>
          <p:nvPr>
            <p:ph type="body" sz="quarter" idx="1"/>
          </p:nvPr>
        </p:nvSpPr>
        <p:spPr>
          <a:prstGeom prst="rect">
            <a:avLst/>
          </a:prstGeom>
        </p:spPr>
        <p:txBody>
          <a:bodyPr/>
          <a:lstStyle/>
          <a:p>
            <a:pPr/>
          </a:p>
          <a:p>
            <a:pPr/>
          </a:p>
          <a:p>
            <a:pPr/>
            <a:r>
              <a:t>http://www.informit.com/articles/article.aspx?p=99813</a:t>
            </a:r>
          </a:p>
          <a:p>
            <a:pPr/>
          </a:p>
          <a:p>
            <a:pPr/>
            <a:r>
              <a:t>https://technet.microsoft.com/en-us/library/ms345117%28v=sql.90%29.aspx?f=255&amp;MSPPError=-2147217396</a:t>
            </a:r>
            <a:br/>
          </a:p>
          <a:p>
            <a:pPr/>
            <a:r>
              <a:t>http://www.sqlservercurry.com/2011/05/sql-server-xml-flowr-expression-in-sql.html</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3" name="Shape 243"/>
          <p:cNvSpPr/>
          <p:nvPr>
            <p:ph type="sldImg"/>
          </p:nvPr>
        </p:nvSpPr>
        <p:spPr>
          <a:prstGeom prst="rect">
            <a:avLst/>
          </a:prstGeom>
        </p:spPr>
        <p:txBody>
          <a:bodyPr/>
          <a:lstStyle/>
          <a:p>
            <a:pPr/>
          </a:p>
        </p:txBody>
      </p:sp>
      <p:sp>
        <p:nvSpPr>
          <p:cNvPr id="244" name="Shape 244"/>
          <p:cNvSpPr/>
          <p:nvPr>
            <p:ph type="body" sz="quarter" idx="1"/>
          </p:nvPr>
        </p:nvSpPr>
        <p:spPr>
          <a:prstGeom prst="rect">
            <a:avLst/>
          </a:prstGeom>
        </p:spPr>
        <p:txBody>
          <a:bodyPr/>
          <a:lstStyle/>
          <a:p>
            <a:pPr/>
            <a:r>
              <a:t>Notice there is no green on the XML side. There are no more text nodes.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2" name="Shape 252"/>
          <p:cNvSpPr/>
          <p:nvPr>
            <p:ph type="sldImg"/>
          </p:nvPr>
        </p:nvSpPr>
        <p:spPr>
          <a:prstGeom prst="rect">
            <a:avLst/>
          </a:prstGeom>
        </p:spPr>
        <p:txBody>
          <a:bodyPr/>
          <a:lstStyle/>
          <a:p>
            <a:pPr/>
          </a:p>
        </p:txBody>
      </p:sp>
      <p:sp>
        <p:nvSpPr>
          <p:cNvPr id="253" name="Shape 253"/>
          <p:cNvSpPr/>
          <p:nvPr>
            <p:ph type="body" sz="quarter" idx="1"/>
          </p:nvPr>
        </p:nvSpPr>
        <p:spPr>
          <a:prstGeom prst="rect">
            <a:avLst/>
          </a:prstGeom>
        </p:spPr>
        <p:txBody>
          <a:bodyPr/>
          <a:lstStyle/>
          <a:p>
            <a:pPr/>
            <a:r>
              <a:t>XML</a:t>
            </a:r>
          </a:p>
          <a:p>
            <a:pPr/>
          </a:p>
          <a:p>
            <a:pPr/>
            <a:r>
              <a:rPr u="sng">
                <a:solidFill>
                  <a:srgbClr val="0563C1"/>
                </a:solidFill>
                <a:uFill>
                  <a:solidFill>
                    <a:srgbClr val="0563C1"/>
                  </a:solidFill>
                </a:uFill>
                <a:hlinkClick r:id="rId3" invalidUrl="" action="" tgtFrame="" tooltip="" history="1" highlightClick="0" endSnd="0"/>
              </a:rPr>
              <a:t>https://docs.microsoft.com/en-us/sql/t-sql/xml/value-method-xml-data-type</a:t>
            </a:r>
          </a:p>
          <a:p>
            <a:pPr/>
          </a:p>
          <a:p>
            <a:pPr/>
            <a:r>
              <a:t>JSON</a:t>
            </a:r>
          </a:p>
          <a:p>
            <a:pPr/>
          </a:p>
          <a:p>
            <a:pPr/>
            <a:r>
              <a:t>Regardless of the underlying type, it returns nvarchar. It has a size limit. Use OPENJSON to get around that.</a:t>
            </a:r>
          </a:p>
          <a:p>
            <a:pPr/>
          </a:p>
          <a:p>
            <a:pPr/>
            <a:r>
              <a:rPr u="sng">
                <a:solidFill>
                  <a:srgbClr val="0563C1"/>
                </a:solidFill>
                <a:uFill>
                  <a:solidFill>
                    <a:srgbClr val="0563C1"/>
                  </a:solidFill>
                </a:uFill>
                <a:hlinkClick r:id="rId4" invalidUrl="" action="" tgtFrame="" tooltip="" history="1" highlightClick="0" endSnd="0"/>
              </a:rPr>
              <a:t>https://docs.microsoft.com/en-us/sql/t-sql/functions/json-value-transact-sql</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Shape 261"/>
          <p:cNvSpPr/>
          <p:nvPr>
            <p:ph type="sldImg"/>
          </p:nvPr>
        </p:nvSpPr>
        <p:spPr>
          <a:prstGeom prst="rect">
            <a:avLst/>
          </a:prstGeom>
        </p:spPr>
        <p:txBody>
          <a:bodyPr/>
          <a:lstStyle/>
          <a:p>
            <a:pPr/>
          </a:p>
        </p:txBody>
      </p:sp>
      <p:sp>
        <p:nvSpPr>
          <p:cNvPr id="262" name="Shape 262"/>
          <p:cNvSpPr/>
          <p:nvPr>
            <p:ph type="body" sz="quarter" idx="1"/>
          </p:nvPr>
        </p:nvSpPr>
        <p:spPr>
          <a:prstGeom prst="rect">
            <a:avLst/>
          </a:prstGeom>
        </p:spPr>
        <p:txBody>
          <a:bodyPr/>
          <a:lstStyle/>
          <a:p>
            <a:pPr/>
            <a:r>
              <a:rPr u="sng">
                <a:solidFill>
                  <a:srgbClr val="0563C1"/>
                </a:solidFill>
                <a:uFill>
                  <a:solidFill>
                    <a:srgbClr val="0563C1"/>
                  </a:solidFill>
                </a:uFill>
                <a:hlinkClick r:id="rId3" invalidUrl="" action="" tgtFrame="" tooltip="" history="1" highlightClick="0" endSnd="0"/>
              </a:rPr>
              <a:t>https://docs.microsoft.com/en-us/sql/t-sql/xml/query-method-xml-data-type</a:t>
            </a:r>
          </a:p>
          <a:p>
            <a:pPr/>
          </a:p>
          <a:p>
            <a:pPr/>
            <a:r>
              <a:rPr u="sng">
                <a:solidFill>
                  <a:srgbClr val="0563C1"/>
                </a:solidFill>
                <a:uFill>
                  <a:solidFill>
                    <a:srgbClr val="0563C1"/>
                  </a:solidFill>
                </a:uFill>
                <a:hlinkClick r:id="rId4" invalidUrl="" action="" tgtFrame="" tooltip="" history="1" highlightClick="0" endSnd="0"/>
              </a:rPr>
              <a:t>https://docs.microsoft.com/en-us/sql/t-sql/functions/json-query-transact-sql</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7" name="Shape 267"/>
          <p:cNvSpPr/>
          <p:nvPr>
            <p:ph type="sldImg"/>
          </p:nvPr>
        </p:nvSpPr>
        <p:spPr>
          <a:prstGeom prst="rect">
            <a:avLst/>
          </a:prstGeom>
        </p:spPr>
        <p:txBody>
          <a:bodyPr/>
          <a:lstStyle/>
          <a:p>
            <a:pPr/>
          </a:p>
        </p:txBody>
      </p:sp>
      <p:sp>
        <p:nvSpPr>
          <p:cNvPr id="268" name="Shape 268"/>
          <p:cNvSpPr/>
          <p:nvPr>
            <p:ph type="body" sz="quarter" idx="1"/>
          </p:nvPr>
        </p:nvSpPr>
        <p:spPr>
          <a:prstGeom prst="rect">
            <a:avLst/>
          </a:prstGeom>
        </p:spPr>
        <p:txBody>
          <a:bodyPr/>
          <a:lstStyle/>
          <a:p>
            <a:pPr/>
            <a:r>
              <a:t>JSON Support in SQL Server 2016 - Jovan Popovic (MSFT) 16 May 2015 7:17 AM </a:t>
            </a:r>
          </a:p>
          <a:p>
            <a:pPr/>
            <a:r>
              <a:t>http://blogs.msdn.com/b/jocapc/archive/2015/05/16/json-support-in-sql-server-2016.aspx</a:t>
            </a:r>
          </a:p>
          <a:p>
            <a:pPr/>
          </a:p>
          <a:p>
            <a:pPr/>
            <a:r>
              <a:t>MSSQL Server 2016 coming with JSON support (not really)</a:t>
            </a:r>
          </a:p>
          <a:p>
            <a:pPr/>
            <a:r>
              <a:t>http://www.itworld.com/article/2925117/enterprise-software/mssql-server-2016-coming-with-json-support-not-really.html</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9" name="Shape 289"/>
          <p:cNvSpPr/>
          <p:nvPr>
            <p:ph type="sldImg"/>
          </p:nvPr>
        </p:nvSpPr>
        <p:spPr>
          <a:prstGeom prst="rect">
            <a:avLst/>
          </a:prstGeom>
        </p:spPr>
        <p:txBody>
          <a:bodyPr/>
          <a:lstStyle/>
          <a:p>
            <a:pPr/>
          </a:p>
        </p:txBody>
      </p:sp>
      <p:sp>
        <p:nvSpPr>
          <p:cNvPr id="290" name="Shape 290"/>
          <p:cNvSpPr/>
          <p:nvPr>
            <p:ph type="body" sz="quarter" idx="1"/>
          </p:nvPr>
        </p:nvSpPr>
        <p:spPr>
          <a:prstGeom prst="rect">
            <a:avLst/>
          </a:prstGeom>
        </p:spPr>
        <p:txBody>
          <a:bodyPr/>
          <a:lstStyle/>
          <a:p>
            <a:pPr/>
            <a:r>
              <a:t>JSON requires no “prepare document” step.</a:t>
            </a:r>
          </a:p>
          <a:p>
            <a:pPr/>
          </a:p>
          <a:p>
            <a:pPr/>
            <a:r>
              <a:t>Each OPENJSON peels off one layer. If the layer is an object, each property gets a row. If the layer is an array, each array entry gets a row.</a:t>
            </a:r>
          </a:p>
          <a:p>
            <a:pPr/>
          </a:p>
          <a:p>
            <a:pPr/>
            <a:r>
              <a:rPr u="sng">
                <a:solidFill>
                  <a:srgbClr val="0563C1"/>
                </a:solidFill>
                <a:uFill>
                  <a:solidFill>
                    <a:srgbClr val="0563C1"/>
                  </a:solidFill>
                </a:uFill>
                <a:hlinkClick r:id="rId3" invalidUrl="" action="" tgtFrame="" tooltip="" history="1" highlightClick="0" endSnd="0"/>
              </a:rPr>
              <a:t>https://docs.microsoft.com/en-us/sql/relational-databases/xml/openxml-sql-server</a:t>
            </a:r>
          </a:p>
          <a:p>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9" name="Shape 309"/>
          <p:cNvSpPr/>
          <p:nvPr>
            <p:ph type="sldImg"/>
          </p:nvPr>
        </p:nvSpPr>
        <p:spPr>
          <a:prstGeom prst="rect">
            <a:avLst/>
          </a:prstGeom>
        </p:spPr>
        <p:txBody>
          <a:bodyPr/>
          <a:lstStyle/>
          <a:p>
            <a:pPr/>
          </a:p>
        </p:txBody>
      </p:sp>
      <p:sp>
        <p:nvSpPr>
          <p:cNvPr id="310" name="Shape 310"/>
          <p:cNvSpPr/>
          <p:nvPr>
            <p:ph type="body" sz="quarter" idx="1"/>
          </p:nvPr>
        </p:nvSpPr>
        <p:spPr>
          <a:prstGeom prst="rect">
            <a:avLst/>
          </a:prstGeom>
        </p:spPr>
        <p:txBody>
          <a:bodyPr/>
          <a:lstStyle/>
          <a:p>
            <a:pPr/>
            <a:r>
              <a:t>JSON Support in SQL Server 2016 - Jovan Popovic (MSFT) 16 May 2015 7:17 AM </a:t>
            </a:r>
          </a:p>
          <a:p>
            <a:pPr/>
            <a:r>
              <a:t>http://blogs.msdn.com/b/jocapc/archive/2015/05/16/json-support-in-sql-server-2016.aspx</a:t>
            </a:r>
          </a:p>
          <a:p>
            <a:pPr/>
          </a:p>
          <a:p>
            <a:pPr/>
            <a:r>
              <a:t>MSSQL Server 2016 coming with JSON support (not really)</a:t>
            </a:r>
          </a:p>
          <a:p>
            <a:pPr/>
            <a:r>
              <a:rPr u="sng">
                <a:solidFill>
                  <a:srgbClr val="0563C1"/>
                </a:solidFill>
                <a:uFill>
                  <a:solidFill>
                    <a:srgbClr val="0563C1"/>
                  </a:solidFill>
                </a:uFill>
                <a:hlinkClick r:id="rId3" invalidUrl="" action="" tgtFrame="" tooltip="" history="1" highlightClick="0" endSnd="0"/>
              </a:rPr>
              <a:t>http://www.itworld.com/article/2925117/enterprise-software/mssql-server-2016-coming-with-json-support-not-really.html</a:t>
            </a:r>
          </a:p>
          <a:p>
            <a:pPr/>
          </a:p>
          <a:p>
            <a:pPr/>
            <a:r>
              <a:t>Note that sometimes keeping XML as text can actually be faster.</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6" name="Shape 326"/>
          <p:cNvSpPr/>
          <p:nvPr>
            <p:ph type="sldImg"/>
          </p:nvPr>
        </p:nvSpPr>
        <p:spPr>
          <a:prstGeom prst="rect">
            <a:avLst/>
          </a:prstGeom>
        </p:spPr>
        <p:txBody>
          <a:bodyPr/>
          <a:lstStyle/>
          <a:p>
            <a:pPr/>
          </a:p>
        </p:txBody>
      </p:sp>
      <p:sp>
        <p:nvSpPr>
          <p:cNvPr id="327" name="Shape 327"/>
          <p:cNvSpPr/>
          <p:nvPr>
            <p:ph type="body" sz="quarter" idx="1"/>
          </p:nvPr>
        </p:nvSpPr>
        <p:spPr>
          <a:prstGeom prst="rect">
            <a:avLst/>
          </a:prstGeom>
        </p:spPr>
        <p:txBody>
          <a:bodyPr/>
          <a:lstStyle/>
          <a:p>
            <a:pPr/>
            <a:r>
              <a:t>You can do this with XML, too. You just wouldn't need to. However, using subqueries like this is probably a better practice than hard-coding the strings.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4" name="Shape 334"/>
          <p:cNvSpPr/>
          <p:nvPr>
            <p:ph type="sldImg"/>
          </p:nvPr>
        </p:nvSpPr>
        <p:spPr>
          <a:prstGeom prst="rect">
            <a:avLst/>
          </a:prstGeom>
        </p:spPr>
        <p:txBody>
          <a:bodyPr/>
          <a:lstStyle/>
          <a:p>
            <a:pPr/>
          </a:p>
        </p:txBody>
      </p:sp>
      <p:sp>
        <p:nvSpPr>
          <p:cNvPr id="335" name="Shape 335"/>
          <p:cNvSpPr/>
          <p:nvPr>
            <p:ph type="body" sz="quarter" idx="1"/>
          </p:nvPr>
        </p:nvSpPr>
        <p:spPr>
          <a:prstGeom prst="rect">
            <a:avLst/>
          </a:prstGeom>
        </p:spPr>
        <p:txBody>
          <a:bodyPr/>
          <a:lstStyle/>
          <a:p>
            <a:pPr/>
            <a:r>
              <a:t>There are JSON-equivalents for some of these, but they are not really standards-based, and they aren’t part of SQL Server. XSLT is also available for XML, and is standards-based, but it’s not in SQL Server.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0" name="Shape 340"/>
          <p:cNvSpPr/>
          <p:nvPr>
            <p:ph type="sldImg"/>
          </p:nvPr>
        </p:nvSpPr>
        <p:spPr>
          <a:prstGeom prst="rect">
            <a:avLst/>
          </a:prstGeom>
        </p:spPr>
        <p:txBody>
          <a:bodyPr/>
          <a:lstStyle/>
          <a:p>
            <a:pPr/>
          </a:p>
        </p:txBody>
      </p:sp>
      <p:sp>
        <p:nvSpPr>
          <p:cNvPr id="341" name="Shape 341"/>
          <p:cNvSpPr/>
          <p:nvPr>
            <p:ph type="body" sz="quarter" idx="1"/>
          </p:nvPr>
        </p:nvSpPr>
        <p:spPr>
          <a:prstGeom prst="rect">
            <a:avLst/>
          </a:prstGeom>
        </p:spPr>
        <p:txBody>
          <a:bodyPr/>
          <a:lstStyle/>
          <a:p>
            <a:pPr/>
            <a:r>
              <a:t>Just this simple query had a cost of 209.974.</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sldImg"/>
          </p:nvPr>
        </p:nvSpPr>
        <p:spPr>
          <a:prstGeom prst="rect">
            <a:avLst/>
          </a:prstGeom>
        </p:spPr>
        <p:txBody>
          <a:bodyPr/>
          <a:lstStyle/>
          <a:p>
            <a:pPr/>
          </a:p>
        </p:txBody>
      </p:sp>
      <p:sp>
        <p:nvSpPr>
          <p:cNvPr id="140" name="Shape 140"/>
          <p:cNvSpPr/>
          <p:nvPr>
            <p:ph type="body" sz="quarter" idx="1"/>
          </p:nvPr>
        </p:nvSpPr>
        <p:spPr>
          <a:prstGeom prst="rect">
            <a:avLst/>
          </a:prstGeom>
        </p:spPr>
        <p:txBody>
          <a:bodyPr/>
          <a:lstStyle/>
          <a:p>
            <a:pPr/>
            <a:r>
              <a:t>The XML version information is optional but recommended, so I included it here. I included attributes as they are commonly used, but they are also optional. Namespaces are optional, too, but I didn’t include them as it’s quite a bit messier due to the length of the URI, and they are less frequently used than the other two optional concepts displayed.</a:t>
            </a:r>
          </a:p>
          <a:p>
            <a:pPr/>
          </a:p>
          <a:p>
            <a:pPr/>
            <a:r>
              <a:t>Note that white space handling in XML is not a simple concept. Different implementations treat the white space inside an element (the character data, above) differently. That makes “pretty printing” easier with JSON.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7" name="Shape 347"/>
          <p:cNvSpPr/>
          <p:nvPr>
            <p:ph type="sldImg"/>
          </p:nvPr>
        </p:nvSpPr>
        <p:spPr>
          <a:prstGeom prst="rect">
            <a:avLst/>
          </a:prstGeom>
        </p:spPr>
        <p:txBody>
          <a:bodyPr/>
          <a:lstStyle/>
          <a:p>
            <a:pPr/>
          </a:p>
        </p:txBody>
      </p:sp>
      <p:sp>
        <p:nvSpPr>
          <p:cNvPr id="348" name="Shape 348"/>
          <p:cNvSpPr/>
          <p:nvPr>
            <p:ph type="body" sz="quarter" idx="1"/>
          </p:nvPr>
        </p:nvSpPr>
        <p:spPr>
          <a:prstGeom prst="rect">
            <a:avLst/>
          </a:prstGeom>
        </p:spPr>
        <p:txBody>
          <a:bodyPr/>
          <a:lstStyle/>
          <a:p>
            <a:pPr/>
            <a:r>
              <a:t>Just this simple query had a cost of 209.974.</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0" name="Shape 360"/>
          <p:cNvSpPr/>
          <p:nvPr>
            <p:ph type="sldImg"/>
          </p:nvPr>
        </p:nvSpPr>
        <p:spPr>
          <a:prstGeom prst="rect">
            <a:avLst/>
          </a:prstGeom>
        </p:spPr>
        <p:txBody>
          <a:bodyPr/>
          <a:lstStyle/>
          <a:p>
            <a:pPr/>
          </a:p>
        </p:txBody>
      </p:sp>
      <p:sp>
        <p:nvSpPr>
          <p:cNvPr id="361" name="Shape 361"/>
          <p:cNvSpPr/>
          <p:nvPr>
            <p:ph type="body" sz="quarter" idx="1"/>
          </p:nvPr>
        </p:nvSpPr>
        <p:spPr>
          <a:prstGeom prst="rect">
            <a:avLst/>
          </a:prstGeom>
        </p:spPr>
        <p:txBody>
          <a:bodyPr/>
          <a:lstStyle/>
          <a:p>
            <a:pPr/>
            <a:r>
              <a:t>SQL Server won’t validate the DTD.</a:t>
            </a:r>
          </a:p>
          <a:p>
            <a:pPr/>
          </a:p>
          <a:p>
            <a:pPr/>
            <a:r>
              <a:t>Once consumed, the DTD is not preserved.</a:t>
            </a:r>
          </a:p>
          <a:p>
            <a:pPr/>
          </a:p>
          <a:p>
            <a:pPr/>
            <a:r>
              <a:t>https://docs.microsoft.com/en-us/sql/t-sql/functions/cast-and-convert-transact-sql</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6" name="Shape 366"/>
          <p:cNvSpPr/>
          <p:nvPr>
            <p:ph type="sldImg"/>
          </p:nvPr>
        </p:nvSpPr>
        <p:spPr>
          <a:prstGeom prst="rect">
            <a:avLst/>
          </a:prstGeom>
        </p:spPr>
        <p:txBody>
          <a:bodyPr/>
          <a:lstStyle/>
          <a:p>
            <a:pPr/>
          </a:p>
        </p:txBody>
      </p:sp>
      <p:sp>
        <p:nvSpPr>
          <p:cNvPr id="367" name="Shape 367"/>
          <p:cNvSpPr/>
          <p:nvPr>
            <p:ph type="body" sz="quarter" idx="1"/>
          </p:nvPr>
        </p:nvSpPr>
        <p:spPr>
          <a:prstGeom prst="rect">
            <a:avLst/>
          </a:prstGeom>
        </p:spPr>
        <p:txBody>
          <a:bodyPr/>
          <a:lstStyle/>
          <a:p>
            <a:pPr/>
            <a:r>
              <a:t>https://docs.microsoft.com/en-us/sql/relational-databases/xml/compare-typed-xml-to-untyped-xml</a:t>
            </a:r>
          </a:p>
          <a:p>
            <a:pPr/>
          </a:p>
          <a:p>
            <a:pPr/>
            <a:r>
              <a:t>http://stackoverflow.com/questions/20157113/xsd-how-to-use-entity-in-xsd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5" name="Shape 375"/>
          <p:cNvSpPr/>
          <p:nvPr>
            <p:ph type="sldImg"/>
          </p:nvPr>
        </p:nvSpPr>
        <p:spPr>
          <a:prstGeom prst="rect">
            <a:avLst/>
          </a:prstGeom>
        </p:spPr>
        <p:txBody>
          <a:bodyPr/>
          <a:lstStyle/>
          <a:p>
            <a:pPr/>
          </a:p>
        </p:txBody>
      </p:sp>
      <p:sp>
        <p:nvSpPr>
          <p:cNvPr id="376" name="Shape 376"/>
          <p:cNvSpPr/>
          <p:nvPr>
            <p:ph type="body" sz="quarter" idx="1"/>
          </p:nvPr>
        </p:nvSpPr>
        <p:spPr>
          <a:prstGeom prst="rect">
            <a:avLst/>
          </a:prstGeom>
        </p:spPr>
        <p:txBody>
          <a:bodyPr/>
          <a:lstStyle/>
          <a:p>
            <a:pPr/>
          </a:p>
          <a:p>
            <a:pPr/>
            <a:r>
              <a:t>https://docs.microsoft.com/en-us/sql/t-sql/statements/create-xml-schema-collection-transact-sql</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4" name="Shape 384"/>
          <p:cNvSpPr/>
          <p:nvPr>
            <p:ph type="sldImg"/>
          </p:nvPr>
        </p:nvSpPr>
        <p:spPr>
          <a:prstGeom prst="rect">
            <a:avLst/>
          </a:prstGeom>
        </p:spPr>
        <p:txBody>
          <a:bodyPr/>
          <a:lstStyle/>
          <a:p>
            <a:pPr/>
          </a:p>
        </p:txBody>
      </p:sp>
      <p:sp>
        <p:nvSpPr>
          <p:cNvPr id="385" name="Shape 385"/>
          <p:cNvSpPr/>
          <p:nvPr>
            <p:ph type="body" sz="quarter" idx="1"/>
          </p:nvPr>
        </p:nvSpPr>
        <p:spPr>
          <a:prstGeom prst="rect">
            <a:avLst/>
          </a:prstGeom>
        </p:spPr>
        <p:txBody>
          <a:bodyPr/>
          <a:lstStyle/>
          <a:p>
            <a:pPr/>
            <a:r>
              <a:t>Because JSON supports some primitive data types– numbers, strings, Booleans, and null, you can rely on OPENJSON (and related SQL JSON tools) to make sure that anything which isn’t in quotes is either a number, Boolean, or a null. Furthermore, OPENJSON will describe which type each value is.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0" name="Shape 390"/>
          <p:cNvSpPr/>
          <p:nvPr>
            <p:ph type="sldImg"/>
          </p:nvPr>
        </p:nvSpPr>
        <p:spPr>
          <a:prstGeom prst="rect">
            <a:avLst/>
          </a:prstGeom>
        </p:spPr>
        <p:txBody>
          <a:bodyPr/>
          <a:lstStyle/>
          <a:p>
            <a:pPr/>
          </a:p>
        </p:txBody>
      </p:sp>
      <p:sp>
        <p:nvSpPr>
          <p:cNvPr id="391" name="Shape 391"/>
          <p:cNvSpPr/>
          <p:nvPr>
            <p:ph type="body" sz="quarter" idx="1"/>
          </p:nvPr>
        </p:nvSpPr>
        <p:spPr>
          <a:prstGeom prst="rect">
            <a:avLst/>
          </a:prstGeom>
        </p:spPr>
        <p:txBody>
          <a:bodyPr/>
          <a:lstStyle/>
          <a:p>
            <a:pPr/>
          </a:p>
          <a:p>
            <a:pPr/>
          </a:p>
          <a:p>
            <a:pPr/>
            <a:r>
              <a:t>https://docs.microsoft.com/en-us/sql/relational-databases/xml/add-namespaces-to-queries-with-with-xmlnamespaces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6" name="Shape 406"/>
          <p:cNvSpPr/>
          <p:nvPr>
            <p:ph type="sldImg"/>
          </p:nvPr>
        </p:nvSpPr>
        <p:spPr>
          <a:prstGeom prst="rect">
            <a:avLst/>
          </a:prstGeom>
        </p:spPr>
        <p:txBody>
          <a:bodyPr/>
          <a:lstStyle/>
          <a:p>
            <a:pPr/>
          </a:p>
        </p:txBody>
      </p:sp>
      <p:sp>
        <p:nvSpPr>
          <p:cNvPr id="407" name="Shape 407"/>
          <p:cNvSpPr/>
          <p:nvPr>
            <p:ph type="body" sz="quarter" idx="1"/>
          </p:nvPr>
        </p:nvSpPr>
        <p:spPr>
          <a:prstGeom prst="rect">
            <a:avLst/>
          </a:prstGeom>
        </p:spPr>
        <p:txBody>
          <a:bodyPr/>
          <a:lstStyle/>
          <a:p>
            <a:pPr/>
            <a:r>
              <a:t>https://docs.microsoft.com/en-us/sql/t-sql/xml/value-method-xml-data-type</a:t>
            </a:r>
          </a:p>
          <a:p>
            <a:pPr/>
          </a:p>
          <a:p>
            <a:pPr/>
            <a:r>
              <a:t>Could also use WITH NAMESPACES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2" name="Shape 412"/>
          <p:cNvSpPr/>
          <p:nvPr>
            <p:ph type="sldImg"/>
          </p:nvPr>
        </p:nvSpPr>
        <p:spPr>
          <a:prstGeom prst="rect">
            <a:avLst/>
          </a:prstGeom>
        </p:spPr>
        <p:txBody>
          <a:bodyPr/>
          <a:lstStyle/>
          <a:p>
            <a:pPr/>
          </a:p>
        </p:txBody>
      </p:sp>
      <p:sp>
        <p:nvSpPr>
          <p:cNvPr id="413" name="Shape 413"/>
          <p:cNvSpPr/>
          <p:nvPr>
            <p:ph type="body" sz="quarter" idx="1"/>
          </p:nvPr>
        </p:nvSpPr>
        <p:spPr>
          <a:prstGeom prst="rect">
            <a:avLst/>
          </a:prstGeom>
        </p:spPr>
        <p:txBody>
          <a:bodyPr/>
          <a:lstStyle/>
          <a:p>
            <a:pPr/>
            <a:r>
              <a:t>https://docs.microsoft.com/en-us/sql/xquery/flwor-statement-and-iteration-xquery</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1" name="Shape 421"/>
          <p:cNvSpPr/>
          <p:nvPr>
            <p:ph type="sldImg"/>
          </p:nvPr>
        </p:nvSpPr>
        <p:spPr>
          <a:prstGeom prst="rect">
            <a:avLst/>
          </a:prstGeom>
        </p:spPr>
        <p:txBody>
          <a:bodyPr/>
          <a:lstStyle/>
          <a:p>
            <a:pPr/>
          </a:p>
        </p:txBody>
      </p:sp>
      <p:sp>
        <p:nvSpPr>
          <p:cNvPr id="422" name="Shape 422"/>
          <p:cNvSpPr/>
          <p:nvPr>
            <p:ph type="body" sz="quarter" idx="1"/>
          </p:nvPr>
        </p:nvSpPr>
        <p:spPr>
          <a:prstGeom prst="rect">
            <a:avLst/>
          </a:prstGeom>
        </p:spPr>
        <p:txBody>
          <a:bodyPr/>
          <a:lstStyle/>
          <a:p>
            <a:pPr/>
            <a:r>
              <a:t>https://www.w3schools.com/xml/xquery_flwor.asp</a:t>
            </a:r>
          </a:p>
          <a:p>
            <a:pPr/>
          </a:p>
          <a:p>
            <a:pPr/>
            <a:r>
              <a:t>https://sqljudo.wordpress.com/2013/12/26/xquery-for-the-sql-dba-part-three/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7" name="Shape 427"/>
          <p:cNvSpPr/>
          <p:nvPr>
            <p:ph type="sldImg"/>
          </p:nvPr>
        </p:nvSpPr>
        <p:spPr>
          <a:prstGeom prst="rect">
            <a:avLst/>
          </a:prstGeom>
        </p:spPr>
        <p:txBody>
          <a:bodyPr/>
          <a:lstStyle/>
          <a:p>
            <a:pPr/>
          </a:p>
        </p:txBody>
      </p:sp>
      <p:sp>
        <p:nvSpPr>
          <p:cNvPr id="428" name="Shape 428"/>
          <p:cNvSpPr/>
          <p:nvPr>
            <p:ph type="body" sz="quarter" idx="1"/>
          </p:nvPr>
        </p:nvSpPr>
        <p:spPr>
          <a:prstGeom prst="rect">
            <a:avLst/>
          </a:prstGeom>
        </p:spPr>
        <p:txBody>
          <a:bodyPr/>
          <a:lstStyle/>
          <a:p>
            <a:pPr/>
            <a:r>
              <a:t>https://en.wikipedia.org/wiki/XHTML</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sldImg"/>
          </p:nvPr>
        </p:nvSpPr>
        <p:spPr>
          <a:prstGeom prst="rect">
            <a:avLst/>
          </a:prstGeom>
        </p:spPr>
        <p:txBody>
          <a:bodyPr/>
          <a:lstStyle/>
          <a:p>
            <a:pPr/>
          </a:p>
        </p:txBody>
      </p:sp>
      <p:sp>
        <p:nvSpPr>
          <p:cNvPr id="149" name="Shape 149"/>
          <p:cNvSpPr/>
          <p:nvPr>
            <p:ph type="body" sz="quarter" idx="1"/>
          </p:nvPr>
        </p:nvSpPr>
        <p:spPr>
          <a:prstGeom prst="rect">
            <a:avLst/>
          </a:prstGeom>
        </p:spPr>
        <p:txBody>
          <a:bodyPr/>
          <a:lstStyle/>
          <a:p>
            <a:pPr/>
            <a:r>
              <a:t>XML does not have a concept of an array, natively. Attributes can’t be used easily as there must be only one attribute with a given name on any element. You could delimit values within an attribute, but there is no prescribed methodology. It would be up to the producing and consuming apps to handle and validate that.. However, XML does permit repeating elements at the same nesting level (except for the root level).</a:t>
            </a:r>
          </a:p>
          <a:p>
            <a:pPr/>
          </a:p>
          <a:p>
            <a:pPr/>
            <a:r>
              <a:t>JSON has a native concept of an array. It can be the top-level of a JSON document, but the array itself can’t have a name unless it’s part of an object.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3" name="Shape 443"/>
          <p:cNvSpPr/>
          <p:nvPr>
            <p:ph type="sldImg"/>
          </p:nvPr>
        </p:nvSpPr>
        <p:spPr>
          <a:prstGeom prst="rect">
            <a:avLst/>
          </a:prstGeom>
        </p:spPr>
        <p:txBody>
          <a:bodyPr/>
          <a:lstStyle/>
          <a:p>
            <a:pPr/>
          </a:p>
        </p:txBody>
      </p:sp>
      <p:sp>
        <p:nvSpPr>
          <p:cNvPr id="444" name="Shape 444"/>
          <p:cNvSpPr/>
          <p:nvPr>
            <p:ph type="body" sz="quarter" idx="1"/>
          </p:nvPr>
        </p:nvSpPr>
        <p:spPr>
          <a:prstGeom prst="rect">
            <a:avLst/>
          </a:prstGeom>
        </p:spPr>
        <p:txBody>
          <a:bodyPr/>
          <a:lstStyle/>
          <a:p>
            <a:pPr/>
            <a:r>
              <a:t>XML:</a:t>
            </a:r>
          </a:p>
          <a:p>
            <a:pPr/>
          </a:p>
          <a:p>
            <a:pPr/>
            <a:r>
              <a:t>SQL Server doesn’t care whether there’s an XML declaration or a root element.</a:t>
            </a:r>
          </a:p>
          <a:p>
            <a:pPr/>
          </a:p>
          <a:p>
            <a:pPr/>
            <a:r>
              <a:t>JSON:</a:t>
            </a:r>
          </a:p>
          <a:p>
            <a:pPr/>
          </a:p>
          <a:p>
            <a:pPr/>
            <a:r>
              <a:t>If you have two name/value pairs at the same level with the same name, the second value might not be easy to extract depending on the tool. E.g. SQL Server can only grab first value using JSON_VALUE (must use OPENJSON otherwise). JavaScript results in last value.</a:t>
            </a:r>
          </a:p>
          <a:p>
            <a:pPr/>
          </a:p>
          <a:p>
            <a:pPr/>
            <a:r>
              <a:rPr u="sng">
                <a:solidFill>
                  <a:srgbClr val="0563C1"/>
                </a:solidFill>
                <a:uFill>
                  <a:solidFill>
                    <a:srgbClr val="0563C1"/>
                  </a:solidFill>
                </a:uFill>
                <a:hlinkClick r:id="rId3" invalidUrl="" action="" tgtFrame="" tooltip="" history="1" highlightClick="0" endSnd="0"/>
              </a:rPr>
              <a:t>https://docs.microsoft.com/en-us/sql/relational-databases/json/solve-common-issues-with-json-in-sql-server</a:t>
            </a:r>
          </a:p>
          <a:p>
            <a:pPr/>
          </a:p>
          <a:p>
            <a:pPr/>
            <a:r>
              <a:t>Note: must be in a database with a compatibility level equal to or greater than 130.</a:t>
            </a:r>
          </a:p>
          <a:p>
            <a:pPr/>
          </a:p>
          <a:p>
            <a:pPr/>
            <a:r>
              <a:t>Both:</a:t>
            </a:r>
          </a:p>
          <a:p>
            <a:pPr/>
          </a:p>
          <a:p>
            <a:pPr/>
            <a:r>
              <a:t>Both are case sensitive.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0" name="Shape 450"/>
          <p:cNvSpPr/>
          <p:nvPr>
            <p:ph type="sldImg"/>
          </p:nvPr>
        </p:nvSpPr>
        <p:spPr>
          <a:prstGeom prst="rect">
            <a:avLst/>
          </a:prstGeom>
        </p:spPr>
        <p:txBody>
          <a:bodyPr/>
          <a:lstStyle/>
          <a:p>
            <a:pPr/>
          </a:p>
        </p:txBody>
      </p:sp>
      <p:sp>
        <p:nvSpPr>
          <p:cNvPr id="451" name="Shape 451"/>
          <p:cNvSpPr/>
          <p:nvPr>
            <p:ph type="body" sz="quarter" idx="1"/>
          </p:nvPr>
        </p:nvSpPr>
        <p:spPr>
          <a:prstGeom prst="rect">
            <a:avLst/>
          </a:prstGeom>
        </p:spPr>
        <p:txBody>
          <a:bodyPr/>
          <a:lstStyle/>
          <a:p>
            <a:pPr/>
            <a:r>
              <a:t>http://codegolf.stackexchange.com/a/97899</a:t>
            </a:r>
          </a:p>
          <a:p>
            <a:pPr/>
          </a:p>
          <a:p>
            <a:pPr/>
            <a:r>
              <a:t>http://stackoverflow.com/a/13679245/2266979</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7" name="Shape 457"/>
          <p:cNvSpPr/>
          <p:nvPr>
            <p:ph type="sldImg"/>
          </p:nvPr>
        </p:nvSpPr>
        <p:spPr>
          <a:prstGeom prst="rect">
            <a:avLst/>
          </a:prstGeom>
        </p:spPr>
        <p:txBody>
          <a:bodyPr/>
          <a:lstStyle/>
          <a:p>
            <a:pPr/>
          </a:p>
        </p:txBody>
      </p:sp>
      <p:sp>
        <p:nvSpPr>
          <p:cNvPr id="458" name="Shape 458"/>
          <p:cNvSpPr/>
          <p:nvPr>
            <p:ph type="body" sz="quarter" idx="1"/>
          </p:nvPr>
        </p:nvSpPr>
        <p:spPr>
          <a:prstGeom prst="rect">
            <a:avLst/>
          </a:prstGeom>
        </p:spPr>
        <p:txBody>
          <a:bodyPr/>
          <a:lstStyle/>
          <a:p>
            <a:pPr/>
            <a:r>
              <a:t>https://twitter.com/icculus/status/376575908577935360/photo/1</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3" name="Shape 463"/>
          <p:cNvSpPr/>
          <p:nvPr>
            <p:ph type="sldImg"/>
          </p:nvPr>
        </p:nvSpPr>
        <p:spPr>
          <a:prstGeom prst="rect">
            <a:avLst/>
          </a:prstGeom>
        </p:spPr>
        <p:txBody>
          <a:bodyPr/>
          <a:lstStyle/>
          <a:p>
            <a:pPr/>
          </a:p>
        </p:txBody>
      </p:sp>
      <p:sp>
        <p:nvSpPr>
          <p:cNvPr id="464" name="Shape 464"/>
          <p:cNvSpPr/>
          <p:nvPr>
            <p:ph type="body" sz="quarter" idx="1"/>
          </p:nvPr>
        </p:nvSpPr>
        <p:spPr>
          <a:prstGeom prst="rect">
            <a:avLst/>
          </a:prstGeom>
        </p:spPr>
        <p:txBody>
          <a:bodyPr/>
          <a:lstStyle/>
          <a:p>
            <a:pPr/>
            <a:r>
              <a:t>https://blogs.msdn.microsoft.com/sqlreleaseservices/sql-server-2016-service-pack-1-sp1-released/</a:t>
            </a:r>
          </a:p>
          <a:p>
            <a:pPr/>
          </a:p>
          <a:p>
            <a:pPr/>
            <a:r>
              <a:t>https://en.wikipedia.org/wiki/HTTP/2</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3" name="Shape 473"/>
          <p:cNvSpPr/>
          <p:nvPr>
            <p:ph type="sldImg"/>
          </p:nvPr>
        </p:nvSpPr>
        <p:spPr>
          <a:prstGeom prst="rect">
            <a:avLst/>
          </a:prstGeom>
        </p:spPr>
        <p:txBody>
          <a:bodyPr/>
          <a:lstStyle/>
          <a:p>
            <a:pPr/>
          </a:p>
        </p:txBody>
      </p:sp>
      <p:sp>
        <p:nvSpPr>
          <p:cNvPr id="474" name="Shape 474"/>
          <p:cNvSpPr/>
          <p:nvPr>
            <p:ph type="body" sz="quarter" idx="1"/>
          </p:nvPr>
        </p:nvSpPr>
        <p:spPr>
          <a:prstGeom prst="rect">
            <a:avLst/>
          </a:prstGeom>
        </p:spPr>
        <p:txBody>
          <a:bodyPr/>
          <a:lstStyle/>
          <a:p>
            <a:pPr/>
            <a:r>
              <a:rPr u="sng">
                <a:solidFill>
                  <a:srgbClr val="0563C1"/>
                </a:solidFill>
                <a:uFill>
                  <a:solidFill>
                    <a:srgbClr val="0563C1"/>
                  </a:solidFill>
                </a:uFill>
                <a:hlinkClick r:id="rId3" invalidUrl="" action="" tgtFrame="" tooltip="" history="1" highlightClick="0" endSnd="0"/>
              </a:rPr>
              <a:t>http://www.cs.tufts.edu/comp/150IDS/final_papers/tstras01.1/FinalReport/FinalReport.html</a:t>
            </a:r>
          </a:p>
          <a:p>
            <a:pPr/>
          </a:p>
          <a:p>
            <a:pPr/>
            <a:r>
              <a:rPr u="sng">
                <a:solidFill>
                  <a:srgbClr val="0563C1"/>
                </a:solidFill>
                <a:uFill>
                  <a:solidFill>
                    <a:srgbClr val="0563C1"/>
                  </a:solidFill>
                </a:uFill>
                <a:hlinkClick r:id="rId4" invalidUrl="" action="" tgtFrame="" tooltip="" history="1" highlightClick="0" endSnd="0"/>
              </a:rPr>
              <a:t>https://blogs.msdn.microsoft.com/sqlserverstorageengine/2016/01/14/json-parsing-performance-comparison/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sldImg"/>
          </p:nvPr>
        </p:nvSpPr>
        <p:spPr>
          <a:prstGeom prst="rect">
            <a:avLst/>
          </a:prstGeom>
        </p:spPr>
        <p:txBody>
          <a:bodyPr/>
          <a:lstStyle/>
          <a:p>
            <a:pPr/>
          </a:p>
        </p:txBody>
      </p:sp>
      <p:sp>
        <p:nvSpPr>
          <p:cNvPr id="158" name="Shape 158"/>
          <p:cNvSpPr/>
          <p:nvPr>
            <p:ph type="body" sz="quarter" idx="1"/>
          </p:nvPr>
        </p:nvSpPr>
        <p:spPr>
          <a:prstGeom prst="rect">
            <a:avLst/>
          </a:prstGeom>
        </p:spPr>
        <p:txBody>
          <a:bodyPr/>
          <a:lstStyle/>
          <a:p>
            <a:pPr/>
            <a:r>
              <a:t>There’s no nesting limit defined in the specs, but implementations vary in their ability to nest.</a:t>
            </a:r>
          </a:p>
          <a:p>
            <a:pPr/>
          </a:p>
          <a:p>
            <a:pPr/>
            <a:r>
              <a:t>Msg 6335, Level 16, State 102, Line 5</a:t>
            </a:r>
          </a:p>
          <a:p>
            <a:pPr/>
            <a:r>
              <a:t>XML datatype instance has too many levels of nested nodes. Maximum allowed depth is 128 levels.</a:t>
            </a:r>
          </a:p>
          <a:p>
            <a:pPr/>
          </a:p>
          <a:p>
            <a:pPr/>
            <a:r>
              <a:t>Msg 13606, Level 16, State 1, Line 7</a:t>
            </a:r>
          </a:p>
          <a:p>
            <a:pPr/>
            <a:r>
              <a:t>JSON text that has more than 128 nesting levels cannot be parsed.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sldImg"/>
          </p:nvPr>
        </p:nvSpPr>
        <p:spPr>
          <a:prstGeom prst="rect">
            <a:avLst/>
          </a:prstGeom>
        </p:spPr>
        <p:txBody>
          <a:bodyPr/>
          <a:lstStyle/>
          <a:p>
            <a:pPr/>
          </a:p>
        </p:txBody>
      </p:sp>
      <p:sp>
        <p:nvSpPr>
          <p:cNvPr id="167" name="Shape 167"/>
          <p:cNvSpPr/>
          <p:nvPr>
            <p:ph type="body" sz="quarter" idx="1"/>
          </p:nvPr>
        </p:nvSpPr>
        <p:spPr>
          <a:prstGeom prst="rect">
            <a:avLst/>
          </a:prstGeom>
        </p:spPr>
        <p:txBody>
          <a:bodyPr/>
          <a:lstStyle/>
          <a:p>
            <a:pPr/>
            <a:r>
              <a:t>XML Schemas:</a:t>
            </a:r>
          </a:p>
          <a:p>
            <a:pPr/>
          </a:p>
          <a:p>
            <a:pPr/>
            <a:r>
              <a:t>https://www.w3.org/TR/xmlschema-2/#dt-primitive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sldImg"/>
          </p:nvPr>
        </p:nvSpPr>
        <p:spPr>
          <a:prstGeom prst="rect">
            <a:avLst/>
          </a:prstGeom>
        </p:spPr>
        <p:txBody>
          <a:bodyPr/>
          <a:lstStyle/>
          <a:p>
            <a:pPr/>
          </a:p>
        </p:txBody>
      </p:sp>
      <p:sp>
        <p:nvSpPr>
          <p:cNvPr id="176" name="Shape 176"/>
          <p:cNvSpPr/>
          <p:nvPr>
            <p:ph type="body" sz="quarter" idx="1"/>
          </p:nvPr>
        </p:nvSpPr>
        <p:spPr>
          <a:prstGeom prst="rect">
            <a:avLst/>
          </a:prstGeom>
        </p:spPr>
        <p:txBody>
          <a:bodyPr/>
          <a:lstStyle/>
          <a:p>
            <a:pPr/>
            <a:r>
              <a:t>XML</a:t>
            </a:r>
          </a:p>
          <a:p>
            <a:pPr/>
          </a:p>
          <a:p>
            <a:pPr/>
            <a:r>
              <a:t>Element names must start with a letter, underscore, or colon and must continue with letters, digits, periods, hyphens, underscores, or colons.</a:t>
            </a:r>
          </a:p>
          <a:p>
            <a:pPr/>
          </a:p>
          <a:p>
            <a:pPr/>
            <a:r>
              <a:t>Most folks recommend encoding "greater than" and both types of quotes always, but that's not necessary.</a:t>
            </a:r>
          </a:p>
          <a:p>
            <a:pPr/>
          </a:p>
          <a:p>
            <a:pPr/>
            <a:r>
              <a:rPr u="sng">
                <a:solidFill>
                  <a:srgbClr val="0563C1"/>
                </a:solidFill>
                <a:uFill>
                  <a:solidFill>
                    <a:srgbClr val="0563C1"/>
                  </a:solidFill>
                </a:uFill>
                <a:hlinkClick r:id="rId3" invalidUrl="" action="" tgtFrame="" tooltip="" history="1" highlightClick="0" endSnd="0"/>
              </a:rPr>
              <a:t>https://www.xml.com/pub/a/2001/07/25/namingparts.html</a:t>
            </a:r>
          </a:p>
          <a:p>
            <a:pPr/>
          </a:p>
          <a:p>
            <a:pPr/>
            <a:r>
              <a:rPr u="sng">
                <a:solidFill>
                  <a:srgbClr val="0563C1"/>
                </a:solidFill>
                <a:uFill>
                  <a:solidFill>
                    <a:srgbClr val="0563C1"/>
                  </a:solidFill>
                </a:uFill>
                <a:hlinkClick r:id="rId4" invalidUrl="" action="" tgtFrame="" tooltip="" history="1" highlightClick="0" endSnd="0"/>
              </a:rPr>
              <a:t>http://stackoverflow.com/questions/1091945/what-characters-do-i-need-to-escape-in-xml-documents</a:t>
            </a:r>
          </a:p>
          <a:p>
            <a:pPr/>
          </a:p>
          <a:p>
            <a:pPr/>
            <a:r>
              <a:t>JSON</a:t>
            </a:r>
          </a:p>
          <a:p>
            <a:pPr/>
          </a:p>
          <a:p>
            <a:pPr/>
            <a:r>
              <a:rPr u="sng">
                <a:solidFill>
                  <a:srgbClr val="0563C1"/>
                </a:solidFill>
                <a:uFill>
                  <a:solidFill>
                    <a:srgbClr val="0563C1"/>
                  </a:solidFill>
                </a:uFill>
                <a:hlinkClick r:id="rId5" invalidUrl="" action="" tgtFrame="" tooltip="" history="1" highlightClick="0" endSnd="0"/>
              </a:rPr>
              <a:t>https://www.ietf.org/rfc/rfc4627.txt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ph type="sldImg"/>
          </p:nvPr>
        </p:nvSpPr>
        <p:spPr>
          <a:prstGeom prst="rect">
            <a:avLst/>
          </a:prstGeom>
        </p:spPr>
        <p:txBody>
          <a:bodyPr/>
          <a:lstStyle/>
          <a:p>
            <a:pPr/>
          </a:p>
        </p:txBody>
      </p:sp>
      <p:sp>
        <p:nvSpPr>
          <p:cNvPr id="183" name="Shape 183"/>
          <p:cNvSpPr/>
          <p:nvPr>
            <p:ph type="body" sz="quarter" idx="1"/>
          </p:nvPr>
        </p:nvSpPr>
        <p:spPr>
          <a:prstGeom prst="rect">
            <a:avLst/>
          </a:prstGeom>
        </p:spPr>
        <p:txBody>
          <a:bodyPr/>
          <a:lstStyle/>
          <a:p>
            <a:pPr/>
            <a:r>
              <a:t>The dips are the year end holidays.</a:t>
            </a:r>
          </a:p>
          <a:p>
            <a:pPr/>
          </a:p>
          <a:p>
            <a:pPr/>
            <a:r>
              <a:t>https://trends.google.com/trends/explore?date=2012-02-01%202017-01-31&amp;q=xml,json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ph type="sldImg"/>
          </p:nvPr>
        </p:nvSpPr>
        <p:spPr>
          <a:prstGeom prst="rect">
            <a:avLst/>
          </a:prstGeom>
        </p:spPr>
        <p:txBody>
          <a:bodyPr/>
          <a:lstStyle/>
          <a:p>
            <a:pPr/>
          </a:p>
        </p:txBody>
      </p:sp>
      <p:sp>
        <p:nvSpPr>
          <p:cNvPr id="190" name="Shape 190"/>
          <p:cNvSpPr/>
          <p:nvPr>
            <p:ph type="body" sz="quarter" idx="1"/>
          </p:nvPr>
        </p:nvSpPr>
        <p:spPr>
          <a:prstGeom prst="rect">
            <a:avLst/>
          </a:prstGeom>
        </p:spPr>
        <p:txBody>
          <a:bodyPr/>
          <a:lstStyle/>
          <a:p>
            <a:pPr/>
            <a:r>
              <a:rPr u="sng">
                <a:solidFill>
                  <a:srgbClr val="0563C1"/>
                </a:solidFill>
                <a:uFill>
                  <a:solidFill>
                    <a:srgbClr val="0563C1"/>
                  </a:solidFill>
                </a:uFill>
                <a:hlinkClick r:id="rId3" invalidUrl="" action="" tgtFrame="" tooltip="" history="1" highlightClick="0" endSnd="0"/>
              </a:rPr>
              <a:t>https://trends.google.com/trends/explore?cat=5&amp;date=2012-02-01%202017-01-31&amp;q=soap,rest</a:t>
            </a:r>
          </a:p>
          <a:p>
            <a:pPr/>
          </a:p>
          <a:p>
            <a:pPr/>
            <a:r>
              <a:t>Seriously I've seen people grimace when I mention XML.</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ph type="sldImg"/>
          </p:nvPr>
        </p:nvSpPr>
        <p:spPr>
          <a:prstGeom prst="rect">
            <a:avLst/>
          </a:prstGeom>
        </p:spPr>
        <p:txBody>
          <a:bodyPr/>
          <a:lstStyle/>
          <a:p>
            <a:pPr/>
          </a:p>
        </p:txBody>
      </p:sp>
      <p:sp>
        <p:nvSpPr>
          <p:cNvPr id="199" name="Shape 199"/>
          <p:cNvSpPr/>
          <p:nvPr>
            <p:ph type="body" sz="quarter" idx="1"/>
          </p:nvPr>
        </p:nvSpPr>
        <p:spPr>
          <a:prstGeom prst="rect">
            <a:avLst/>
          </a:prstGeom>
        </p:spPr>
        <p:txBody>
          <a:bodyPr/>
          <a:lstStyle/>
          <a:p>
            <a:pPr/>
            <a:r>
              <a:t>SSIS Packages: </a:t>
            </a:r>
            <a:r>
              <a:rPr u="sng">
                <a:solidFill>
                  <a:srgbClr val="0563C1"/>
                </a:solidFill>
                <a:uFill>
                  <a:solidFill>
                    <a:srgbClr val="0563C1"/>
                  </a:solidFill>
                </a:uFill>
                <a:hlinkClick r:id="rId3" invalidUrl="" action="" tgtFrame="" tooltip="" history="1" highlightClick="0" endSnd="0"/>
              </a:rPr>
              <a:t>https://msdn.microsoft.com/en-us/library/hh758694(v=sql.120).aspx</a:t>
            </a:r>
          </a:p>
          <a:p>
            <a:pPr/>
            <a:r>
              <a:t>SSRS Configuration: </a:t>
            </a:r>
            <a:r>
              <a:rPr u="sng">
                <a:solidFill>
                  <a:srgbClr val="0563C1"/>
                </a:solidFill>
                <a:uFill>
                  <a:solidFill>
                    <a:srgbClr val="0563C1"/>
                  </a:solidFill>
                </a:uFill>
                <a:hlinkClick r:id="rId4" invalidUrl="" action="" tgtFrame="" tooltip="" history="1" highlightClick="0" endSnd="0"/>
              </a:rPr>
              <a:t>https://docs.microsoft.com/en-us/sql/reporting-services/report-server/reporting-services-configuration-files</a:t>
            </a:r>
          </a:p>
          <a:p>
            <a:pPr/>
            <a:r>
              <a:t>SSAS XMLA: </a:t>
            </a:r>
            <a:r>
              <a:rPr u="sng">
                <a:solidFill>
                  <a:srgbClr val="0563C1"/>
                </a:solidFill>
                <a:uFill>
                  <a:solidFill>
                    <a:srgbClr val="0563C1"/>
                  </a:solidFill>
                </a:uFill>
                <a:hlinkClick r:id="rId5" invalidUrl="" action="" tgtFrame="" tooltip="" history="1" highlightClick="0" endSnd="0"/>
              </a:rPr>
              <a:t>https://www.mssqltips.com/sqlservertip/2982/sql-server-2012-analysis-services-xmla/</a:t>
            </a:r>
          </a:p>
          <a:p>
            <a:pPr/>
          </a:p>
          <a:p>
            <a:pPr/>
            <a:r>
              <a:t>TMSL: </a:t>
            </a:r>
            <a:r>
              <a:rPr u="sng">
                <a:solidFill>
                  <a:srgbClr val="0563C1"/>
                </a:solidFill>
                <a:uFill>
                  <a:solidFill>
                    <a:srgbClr val="0563C1"/>
                  </a:solidFill>
                </a:uFill>
                <a:hlinkClick r:id="rId6" invalidUrl="" action="" tgtFrame="" tooltip="" history="1" highlightClick="0" endSnd="0"/>
              </a:rPr>
              <a:t>https://docs.microsoft.com/en-us/sql/analysis-services/tabular-model-scripting-language-tmsl-reference</a:t>
            </a:r>
          </a:p>
          <a:p>
            <a:pPr/>
            <a:r>
              <a:t>Visual Studio Team Services Extensions: </a:t>
            </a:r>
            <a:r>
              <a:rPr u="sng">
                <a:solidFill>
                  <a:srgbClr val="0563C1"/>
                </a:solidFill>
                <a:uFill>
                  <a:solidFill>
                    <a:srgbClr val="0563C1"/>
                  </a:solidFill>
                </a:uFill>
                <a:hlinkClick r:id="rId7" invalidUrl="" action="" tgtFrame="" tooltip="" history="1" highlightClick="0" endSnd="0"/>
              </a:rPr>
              <a:t>https://www.visualstudio.com/en-us/docs/integrate/extensions/develop/manifest</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Slide">
    <p:spTree>
      <p:nvGrpSpPr>
        <p:cNvPr id="1" name=""/>
        <p:cNvGrpSpPr/>
        <p:nvPr/>
      </p:nvGrpSpPr>
      <p:grpSpPr>
        <a:xfrm>
          <a:off x="0" y="0"/>
          <a:ext cx="0" cy="0"/>
          <a:chOff x="0" y="0"/>
          <a:chExt cx="0" cy="0"/>
        </a:xfrm>
      </p:grpSpPr>
      <p:sp>
        <p:nvSpPr>
          <p:cNvPr id="14" name="Shape 14"/>
          <p:cNvSpPr/>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5" name="Shape 15"/>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6" name="Shape 1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Title and Vertical Text">
    <p:spTree>
      <p:nvGrpSpPr>
        <p:cNvPr id="1" name=""/>
        <p:cNvGrpSpPr/>
        <p:nvPr/>
      </p:nvGrpSpPr>
      <p:grpSpPr>
        <a:xfrm>
          <a:off x="0" y="0"/>
          <a:ext cx="0" cy="0"/>
          <a:chOff x="0" y="0"/>
          <a:chExt cx="0" cy="0"/>
        </a:xfrm>
      </p:grpSpPr>
      <p:sp>
        <p:nvSpPr>
          <p:cNvPr id="95" name="Shape 95"/>
          <p:cNvSpPr/>
          <p:nvPr>
            <p:ph type="title"/>
          </p:nvPr>
        </p:nvSpPr>
        <p:spPr>
          <a:prstGeom prst="rect">
            <a:avLst/>
          </a:prstGeom>
        </p:spPr>
        <p:txBody>
          <a:bodyPr/>
          <a:lstStyle/>
          <a:p>
            <a:pPr/>
            <a:r>
              <a:t>Title Text</a:t>
            </a:r>
          </a:p>
        </p:txBody>
      </p:sp>
      <p:sp>
        <p:nvSpPr>
          <p:cNvPr id="96" name="Shape 96"/>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7" name="Shape 9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Vertical Title and Text">
    <p:spTree>
      <p:nvGrpSpPr>
        <p:cNvPr id="1" name=""/>
        <p:cNvGrpSpPr/>
        <p:nvPr/>
      </p:nvGrpSpPr>
      <p:grpSpPr>
        <a:xfrm>
          <a:off x="0" y="0"/>
          <a:ext cx="0" cy="0"/>
          <a:chOff x="0" y="0"/>
          <a:chExt cx="0" cy="0"/>
        </a:xfrm>
      </p:grpSpPr>
      <p:sp>
        <p:nvSpPr>
          <p:cNvPr id="104" name="Shape 104"/>
          <p:cNvSpPr/>
          <p:nvPr>
            <p:ph type="title"/>
          </p:nvPr>
        </p:nvSpPr>
        <p:spPr>
          <a:xfrm>
            <a:off x="8724900" y="365125"/>
            <a:ext cx="2628900" cy="5811838"/>
          </a:xfrm>
          <a:prstGeom prst="rect">
            <a:avLst/>
          </a:prstGeom>
        </p:spPr>
        <p:txBody>
          <a:bodyPr/>
          <a:lstStyle/>
          <a:p>
            <a:pPr/>
            <a:r>
              <a:t>Title Text</a:t>
            </a:r>
          </a:p>
        </p:txBody>
      </p:sp>
      <p:sp>
        <p:nvSpPr>
          <p:cNvPr id="105" name="Shape 105"/>
          <p:cNvSpPr/>
          <p:nvPr>
            <p:ph type="body" idx="1"/>
          </p:nvPr>
        </p:nvSpPr>
        <p:spPr>
          <a:xfrm>
            <a:off x="838200" y="365125"/>
            <a:ext cx="7734300" cy="58118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6" name="Shape 10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3" name="Shape 23"/>
          <p:cNvSpPr/>
          <p:nvPr>
            <p:ph type="title"/>
          </p:nvPr>
        </p:nvSpPr>
        <p:spPr>
          <a:prstGeom prst="rect">
            <a:avLst/>
          </a:prstGeom>
        </p:spPr>
        <p:txBody>
          <a:bodyPr/>
          <a:lstStyle/>
          <a:p>
            <a:pPr/>
            <a:r>
              <a:t>Title Text</a:t>
            </a:r>
          </a:p>
        </p:txBody>
      </p:sp>
      <p:sp>
        <p:nvSpPr>
          <p:cNvPr id="24" name="Shape 24"/>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5" name="Shape 2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p:spTree>
      <p:nvGrpSpPr>
        <p:cNvPr id="1" name=""/>
        <p:cNvGrpSpPr/>
        <p:nvPr/>
      </p:nvGrpSpPr>
      <p:grpSpPr>
        <a:xfrm>
          <a:off x="0" y="0"/>
          <a:ext cx="0" cy="0"/>
          <a:chOff x="0" y="0"/>
          <a:chExt cx="0" cy="0"/>
        </a:xfrm>
      </p:grpSpPr>
      <p:sp>
        <p:nvSpPr>
          <p:cNvPr id="32" name="Shape 32"/>
          <p:cNvSpPr/>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3" name="Shape 33"/>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4" name="Shape 3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41" name="Shape 41"/>
          <p:cNvSpPr/>
          <p:nvPr>
            <p:ph type="title"/>
          </p:nvPr>
        </p:nvSpPr>
        <p:spPr>
          <a:xfrm>
            <a:off x="838200" y="365125"/>
            <a:ext cx="10515600" cy="912531"/>
          </a:xfrm>
          <a:prstGeom prst="rect">
            <a:avLst/>
          </a:prstGeom>
        </p:spPr>
        <p:txBody>
          <a:bodyPr/>
          <a:lstStyle/>
          <a:p>
            <a:pPr/>
            <a:r>
              <a:t>Title Text</a:t>
            </a:r>
          </a:p>
        </p:txBody>
      </p:sp>
      <p:sp>
        <p:nvSpPr>
          <p:cNvPr id="42" name="Shape 42"/>
          <p:cNvSpPr/>
          <p:nvPr>
            <p:ph type="body" sz="half" idx="1"/>
          </p:nvPr>
        </p:nvSpPr>
        <p:spPr>
          <a:xfrm>
            <a:off x="838200" y="1457043"/>
            <a:ext cx="5181600" cy="471992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3" name="Shape 4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50" name="Shape 50"/>
          <p:cNvSpPr/>
          <p:nvPr>
            <p:ph type="title"/>
          </p:nvPr>
        </p:nvSpPr>
        <p:spPr>
          <a:xfrm>
            <a:off x="839787" y="365125"/>
            <a:ext cx="10515601" cy="670361"/>
          </a:xfrm>
          <a:prstGeom prst="rect">
            <a:avLst/>
          </a:prstGeom>
        </p:spPr>
        <p:txBody>
          <a:bodyPr/>
          <a:lstStyle/>
          <a:p>
            <a:pPr/>
            <a:r>
              <a:t>Title Text</a:t>
            </a:r>
          </a:p>
        </p:txBody>
      </p:sp>
      <p:sp>
        <p:nvSpPr>
          <p:cNvPr id="51" name="Shape 51"/>
          <p:cNvSpPr/>
          <p:nvPr>
            <p:ph type="body" sz="quarter" idx="1"/>
          </p:nvPr>
        </p:nvSpPr>
        <p:spPr>
          <a:xfrm>
            <a:off x="839787" y="1035486"/>
            <a:ext cx="5157789" cy="605425"/>
          </a:xfrm>
          <a:prstGeom prst="rect">
            <a:avLst/>
          </a:prstGeom>
        </p:spPr>
        <p:txBody>
          <a:bodyPr anchor="b"/>
          <a:lstStyle>
            <a:lvl1pPr marL="0" indent="0">
              <a:buSzTx/>
              <a:buFontTx/>
              <a:buNone/>
              <a:defRPr b="1" sz="3000"/>
            </a:lvl1pPr>
            <a:lvl2pPr marL="0" indent="457200">
              <a:buSzTx/>
              <a:buFontTx/>
              <a:buNone/>
              <a:defRPr b="1" sz="3000"/>
            </a:lvl2pPr>
            <a:lvl3pPr marL="0" indent="914400">
              <a:buSzTx/>
              <a:buFontTx/>
              <a:buNone/>
              <a:defRPr b="1" sz="3000"/>
            </a:lvl3pPr>
            <a:lvl4pPr marL="0" indent="1371600">
              <a:buSzTx/>
              <a:buFontTx/>
              <a:buNone/>
              <a:defRPr b="1" sz="3000"/>
            </a:lvl4pPr>
            <a:lvl5pPr marL="0" indent="1828800">
              <a:buSzTx/>
              <a:buFontTx/>
              <a:buNone/>
              <a:defRPr b="1" sz="3000"/>
            </a:lvl5pPr>
          </a:lstStyle>
          <a:p>
            <a:pPr/>
            <a:r>
              <a:t>Body Level One</a:t>
            </a:r>
          </a:p>
          <a:p>
            <a:pPr lvl="1"/>
            <a:r>
              <a:t>Body Level Two</a:t>
            </a:r>
          </a:p>
          <a:p>
            <a:pPr lvl="2"/>
            <a:r>
              <a:t>Body Level Three</a:t>
            </a:r>
          </a:p>
          <a:p>
            <a:pPr lvl="3"/>
            <a:r>
              <a:t>Body Level Four</a:t>
            </a:r>
          </a:p>
          <a:p>
            <a:pPr lvl="4"/>
            <a:r>
              <a:t>Body Level Five</a:t>
            </a:r>
          </a:p>
        </p:txBody>
      </p:sp>
      <p:sp>
        <p:nvSpPr>
          <p:cNvPr id="52" name="Shape 52"/>
          <p:cNvSpPr/>
          <p:nvPr>
            <p:ph type="body" sz="quarter" idx="13"/>
          </p:nvPr>
        </p:nvSpPr>
        <p:spPr>
          <a:xfrm>
            <a:off x="6172200" y="1035486"/>
            <a:ext cx="5183188" cy="605426"/>
          </a:xfrm>
          <a:prstGeom prst="rect">
            <a:avLst/>
          </a:prstGeom>
        </p:spPr>
        <p:txBody>
          <a:bodyPr anchor="b"/>
          <a:lstStyle/>
          <a:p>
            <a:pPr marL="0" indent="0">
              <a:buSzTx/>
              <a:buFontTx/>
              <a:buNone/>
              <a:defRPr b="1" sz="3000"/>
            </a:pPr>
          </a:p>
        </p:txBody>
      </p:sp>
      <p:sp>
        <p:nvSpPr>
          <p:cNvPr id="53" name="Shape 5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sp>
        <p:nvSpPr>
          <p:cNvPr id="60" name="Shape 60"/>
          <p:cNvSpPr/>
          <p:nvPr>
            <p:ph type="title"/>
          </p:nvPr>
        </p:nvSpPr>
        <p:spPr>
          <a:prstGeom prst="rect">
            <a:avLst/>
          </a:prstGeom>
        </p:spPr>
        <p:txBody>
          <a:bodyPr/>
          <a:lstStyle/>
          <a:p>
            <a:pPr/>
            <a:r>
              <a:t>Title Text</a:t>
            </a:r>
          </a:p>
        </p:txBody>
      </p:sp>
      <p:sp>
        <p:nvSpPr>
          <p:cNvPr id="61" name="Shape 6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Content with Caption">
    <p:spTree>
      <p:nvGrpSpPr>
        <p:cNvPr id="1" name=""/>
        <p:cNvGrpSpPr/>
        <p:nvPr/>
      </p:nvGrpSpPr>
      <p:grpSpPr>
        <a:xfrm>
          <a:off x="0" y="0"/>
          <a:ext cx="0" cy="0"/>
          <a:chOff x="0" y="0"/>
          <a:chExt cx="0" cy="0"/>
        </a:xfrm>
      </p:grpSpPr>
      <p:sp>
        <p:nvSpPr>
          <p:cNvPr id="75" name="Shape 75"/>
          <p:cNvSpPr/>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6" name="Shape 76"/>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7" name="Shape 77"/>
          <p:cNvSpPr/>
          <p:nvPr>
            <p:ph type="body" sz="quarter" idx="13"/>
          </p:nvPr>
        </p:nvSpPr>
        <p:spPr>
          <a:xfrm>
            <a:off x="839787" y="2057400"/>
            <a:ext cx="3932238" cy="3811588"/>
          </a:xfrm>
          <a:prstGeom prst="rect">
            <a:avLst/>
          </a:prstGeom>
        </p:spPr>
        <p:txBody>
          <a:bodyPr/>
          <a:lstStyle/>
          <a:p>
            <a:pPr marL="0" indent="0">
              <a:buSzTx/>
              <a:buFontTx/>
              <a:buNone/>
              <a:defRPr sz="1600"/>
            </a:pPr>
          </a:p>
        </p:txBody>
      </p:sp>
      <p:sp>
        <p:nvSpPr>
          <p:cNvPr id="78" name="Shape 7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icture with Caption">
    <p:spTree>
      <p:nvGrpSpPr>
        <p:cNvPr id="1" name=""/>
        <p:cNvGrpSpPr/>
        <p:nvPr/>
      </p:nvGrpSpPr>
      <p:grpSpPr>
        <a:xfrm>
          <a:off x="0" y="0"/>
          <a:ext cx="0" cy="0"/>
          <a:chOff x="0" y="0"/>
          <a:chExt cx="0" cy="0"/>
        </a:xfrm>
      </p:grpSpPr>
      <p:sp>
        <p:nvSpPr>
          <p:cNvPr id="85" name="Shape 85"/>
          <p:cNvSpPr/>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6" name="Shape 86"/>
          <p:cNvSpPr/>
          <p:nvPr>
            <p:ph type="pic" sz="half" idx="13"/>
          </p:nvPr>
        </p:nvSpPr>
        <p:spPr>
          <a:xfrm>
            <a:off x="5183187" y="987425"/>
            <a:ext cx="6172201" cy="4873625"/>
          </a:xfrm>
          <a:prstGeom prst="rect">
            <a:avLst/>
          </a:prstGeom>
        </p:spPr>
        <p:txBody>
          <a:bodyPr lIns="91439" rIns="91439">
            <a:noAutofit/>
          </a:bodyPr>
          <a:lstStyle/>
          <a:p>
            <a:pPr/>
          </a:p>
        </p:txBody>
      </p:sp>
      <p:sp>
        <p:nvSpPr>
          <p:cNvPr id="87" name="Shape 87"/>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8" name="Shape 8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Shape 3"/>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11080144" y="6406785"/>
            <a:ext cx="273657" cy="26425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
        <p:nvSpPr>
          <p:cNvPr id="5" name="Shape 5"/>
          <p:cNvSpPr/>
          <p:nvPr/>
        </p:nvSpPr>
        <p:spPr>
          <a:xfrm>
            <a:off x="4038600" y="6356350"/>
            <a:ext cx="4114800" cy="365125"/>
          </a:xfrm>
          <a:prstGeom prst="rect">
            <a:avLst/>
          </a:prstGeom>
          <a:solidFill>
            <a:srgbClr val="FFFFFF">
              <a:alpha val="70000"/>
            </a:srgbClr>
          </a:solidFill>
          <a:ln w="12700">
            <a:miter lim="400000"/>
          </a:ln>
        </p:spPr>
        <p:txBody>
          <a:bodyPr lIns="45719" rIns="45719" anchor="ctr"/>
          <a:lstStyle/>
          <a:p>
            <a:pPr algn="ctr">
              <a:defRPr sz="1200">
                <a:solidFill>
                  <a:srgbClr val="888888"/>
                </a:solidFill>
              </a:defRPr>
            </a:pPr>
          </a:p>
        </p:txBody>
      </p:sp>
      <p:sp>
        <p:nvSpPr>
          <p:cNvPr id="6" name="Shape 6"/>
          <p:cNvSpPr/>
          <p:nvPr/>
        </p:nvSpPr>
        <p:spPr>
          <a:xfrm>
            <a:off x="3489424" y="6363581"/>
            <a:ext cx="5213152" cy="3506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a:solidFill>
                  <a:srgbClr val="888888"/>
                </a:solidFill>
              </a:defRPr>
            </a:lvl1pPr>
          </a:lstStyle>
          <a:p>
            <a:pPr/>
            <a:r>
              <a:t>XML vs JSON – Battle Royale / @RileyMajor</a:t>
            </a:r>
          </a:p>
        </p:txBody>
      </p:sp>
      <p:sp>
        <p:nvSpPr>
          <p:cNvPr id="7" name="Shape 7"/>
          <p:cNvSpPr/>
          <p:nvPr/>
        </p:nvSpPr>
        <p:spPr>
          <a:xfrm>
            <a:off x="838200" y="6406785"/>
            <a:ext cx="2743200" cy="26425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2017-04-08</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Arial"/>
          <a:ea typeface="Arial"/>
          <a:cs typeface="Arial"/>
          <a:sym typeface="Arial"/>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Arial"/>
          <a:ea typeface="Arial"/>
          <a:cs typeface="Arial"/>
          <a:sym typeface="Arial"/>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Arial"/>
          <a:ea typeface="Arial"/>
          <a:cs typeface="Arial"/>
          <a:sym typeface="Arial"/>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Arial"/>
          <a:ea typeface="Arial"/>
          <a:cs typeface="Arial"/>
          <a:sym typeface="Arial"/>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Arial"/>
          <a:ea typeface="Arial"/>
          <a:cs typeface="Arial"/>
          <a:sym typeface="Arial"/>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Arial"/>
          <a:ea typeface="Arial"/>
          <a:cs typeface="Arial"/>
          <a:sym typeface="Arial"/>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Arial"/>
          <a:ea typeface="Arial"/>
          <a:cs typeface="Arial"/>
          <a:sym typeface="Arial"/>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Arial"/>
          <a:ea typeface="Arial"/>
          <a:cs typeface="Arial"/>
          <a:sym typeface="Arial"/>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tsqltuesday.com/" TargetMode="External"/><Relationship Id="rId3" Type="http://schemas.openxmlformats.org/officeDocument/2006/relationships/hyperlink" Target="http://sqlservercentral.com/" TargetMode="External"/><Relationship Id="rId4" Type="http://schemas.openxmlformats.org/officeDocument/2006/relationships/hyperlink" Target="http://lessthandot.com/" TargetMode="External"/><Relationship Id="rId5" Type="http://schemas.openxmlformats.org/officeDocument/2006/relationships/hyperlink" Target="http://dba.stackexchange.com/" TargetMode="External"/><Relationship Id="rId6" Type="http://schemas.openxmlformats.org/officeDocument/2006/relationships/hyperlink" Target="http://blogs.sentryone.com/" TargetMode="External"/><Relationship Id="rId7" Type="http://schemas.openxmlformats.org/officeDocument/2006/relationships/hyperlink" Target="https://scribnasium.com/" TargetMode="External"/><Relationship Id="rId8" Type="http://schemas.openxmlformats.org/officeDocument/2006/relationships/hyperlink" Target="http://mnssug.org/" TargetMode="Externa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flickr.com/photos/kthai/4381948277" TargetMode="Externa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5" name="Shape 115"/>
          <p:cNvSpPr/>
          <p:nvPr>
            <p:ph type="ctrTitle"/>
          </p:nvPr>
        </p:nvSpPr>
        <p:spPr>
          <a:prstGeom prst="rect">
            <a:avLst/>
          </a:prstGeom>
        </p:spPr>
        <p:txBody>
          <a:bodyPr/>
          <a:lstStyle>
            <a:lvl1pPr>
              <a:defRPr sz="5000"/>
            </a:lvl1pPr>
          </a:lstStyle>
          <a:p>
            <a:pPr/>
            <a:r>
              <a:t>XML vs JSON - Battle Royale</a:t>
            </a:r>
          </a:p>
        </p:txBody>
      </p:sp>
      <p:sp>
        <p:nvSpPr>
          <p:cNvPr id="116" name="Shape 116"/>
          <p:cNvSpPr/>
          <p:nvPr>
            <p:ph type="subTitle" sz="quarter" idx="1"/>
          </p:nvPr>
        </p:nvSpPr>
        <p:spPr>
          <a:xfrm>
            <a:off x="1524000" y="3602037"/>
            <a:ext cx="9144000" cy="1655762"/>
          </a:xfrm>
          <a:prstGeom prst="rect">
            <a:avLst/>
          </a:prstGeom>
        </p:spPr>
        <p:txBody>
          <a:bodyPr/>
          <a:lstStyle/>
          <a:p>
            <a:pPr/>
            <a:r>
              <a:t>@RileyMajor</a:t>
            </a:r>
          </a:p>
        </p:txBody>
      </p:sp>
      <p:sp>
        <p:nvSpPr>
          <p:cNvPr id="117" name="Shape 117"/>
          <p:cNvSpPr/>
          <p:nvPr>
            <p:ph type="sldNum" sz="quarter" idx="2"/>
          </p:nvPr>
        </p:nvSpPr>
        <p:spPr>
          <a:xfrm>
            <a:off x="11164902" y="6406785"/>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ph type="title"/>
          </p:nvPr>
        </p:nvSpPr>
        <p:spPr>
          <a:prstGeom prst="rect">
            <a:avLst/>
          </a:prstGeom>
        </p:spPr>
        <p:txBody>
          <a:bodyPr/>
          <a:lstStyle/>
          <a:p>
            <a:pPr/>
            <a:r>
              <a:t>Web Ecosystem</a:t>
            </a:r>
          </a:p>
        </p:txBody>
      </p:sp>
      <p:sp>
        <p:nvSpPr>
          <p:cNvPr id="186" name="Shape 186"/>
          <p:cNvSpPr/>
          <p:nvPr>
            <p:ph type="body" idx="1"/>
          </p:nvPr>
        </p:nvSpPr>
        <p:spPr>
          <a:prstGeom prst="rect">
            <a:avLst/>
          </a:prstGeom>
        </p:spPr>
        <p:txBody>
          <a:bodyPr/>
          <a:lstStyle/>
          <a:p>
            <a:pPr/>
            <a:r>
              <a:t>The world wide web loves JSON.</a:t>
            </a:r>
          </a:p>
          <a:p>
            <a:pPr/>
            <a:r>
              <a:t>SOAP (Blue): a complex XML-based API method.</a:t>
            </a:r>
          </a:p>
          <a:p>
            <a:pPr/>
            <a:r>
              <a:t>REST (Red): a simpler API method, usually using JSON.</a:t>
            </a:r>
          </a:p>
        </p:txBody>
      </p:sp>
      <p:pic>
        <p:nvPicPr>
          <p:cNvPr id="187" name="image3.png"/>
          <p:cNvPicPr>
            <a:picLocks noChangeAspect="1"/>
          </p:cNvPicPr>
          <p:nvPr/>
        </p:nvPicPr>
        <p:blipFill>
          <a:blip r:embed="rId3">
            <a:extLst/>
          </a:blip>
          <a:stretch>
            <a:fillRect/>
          </a:stretch>
        </p:blipFill>
        <p:spPr>
          <a:xfrm>
            <a:off x="838200" y="3376450"/>
            <a:ext cx="10029825" cy="2482915"/>
          </a:xfrm>
          <a:prstGeom prst="rect">
            <a:avLst/>
          </a:prstGeom>
          <a:ln w="12700">
            <a:miter lim="400000"/>
          </a:ln>
        </p:spPr>
      </p:pic>
      <p:sp>
        <p:nvSpPr>
          <p:cNvPr id="188" name="Shape 188"/>
          <p:cNvSpPr/>
          <p:nvPr>
            <p:ph type="sldNum" sz="quarter" idx="2"/>
          </p:nvPr>
        </p:nvSpPr>
        <p:spPr>
          <a:xfrm>
            <a:off x="11080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192"/>
          <p:cNvSpPr/>
          <p:nvPr>
            <p:ph type="title"/>
          </p:nvPr>
        </p:nvSpPr>
        <p:spPr>
          <a:prstGeom prst="rect">
            <a:avLst/>
          </a:prstGeom>
        </p:spPr>
        <p:txBody>
          <a:bodyPr/>
          <a:lstStyle>
            <a:lvl1pPr>
              <a:defRPr sz="3900"/>
            </a:lvl1pPr>
          </a:lstStyle>
          <a:p>
            <a:pPr/>
            <a:r>
              <a:t>Microsoft Ecosystem</a:t>
            </a:r>
          </a:p>
        </p:txBody>
      </p:sp>
      <p:sp>
        <p:nvSpPr>
          <p:cNvPr id="193" name="Shape 193"/>
          <p:cNvSpPr/>
          <p:nvPr>
            <p:ph type="body" sz="quarter" idx="1"/>
          </p:nvPr>
        </p:nvSpPr>
        <p:spPr>
          <a:xfrm>
            <a:off x="839787" y="1035486"/>
            <a:ext cx="5157788" cy="605425"/>
          </a:xfrm>
          <a:prstGeom prst="rect">
            <a:avLst/>
          </a:prstGeom>
        </p:spPr>
        <p:txBody>
          <a:bodyPr/>
          <a:lstStyle/>
          <a:p>
            <a:pPr/>
            <a:r>
              <a:t>XML</a:t>
            </a:r>
          </a:p>
        </p:txBody>
      </p:sp>
      <p:sp>
        <p:nvSpPr>
          <p:cNvPr id="194" name="Shape 194"/>
          <p:cNvSpPr/>
          <p:nvPr/>
        </p:nvSpPr>
        <p:spPr>
          <a:xfrm>
            <a:off x="839787" y="1640911"/>
            <a:ext cx="5157788" cy="4295022"/>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defTabSz="457200">
              <a:lnSpc>
                <a:spcPct val="81000"/>
              </a:lnSpc>
              <a:spcBef>
                <a:spcPts val="1000"/>
              </a:spcBef>
              <a:buSzPct val="100000"/>
              <a:buFont typeface="Arial"/>
              <a:buChar char="•"/>
              <a:defRPr sz="2500"/>
            </a:pPr>
            <a:r>
              <a:t>SQL Server Query Plans</a:t>
            </a:r>
          </a:p>
          <a:p>
            <a:pPr marL="228600" indent="-228600" defTabSz="457200">
              <a:lnSpc>
                <a:spcPct val="81000"/>
              </a:lnSpc>
              <a:spcBef>
                <a:spcPts val="1000"/>
              </a:spcBef>
              <a:buSzPct val="100000"/>
              <a:buFont typeface="Arial"/>
              <a:buChar char="•"/>
              <a:defRPr sz="2500"/>
            </a:pPr>
            <a:r>
              <a:t>SQL Server Extended Events</a:t>
            </a:r>
          </a:p>
          <a:p>
            <a:pPr marL="228600" indent="-228600" defTabSz="457200">
              <a:lnSpc>
                <a:spcPct val="81000"/>
              </a:lnSpc>
              <a:spcBef>
                <a:spcPts val="1000"/>
              </a:spcBef>
              <a:buSzPct val="100000"/>
              <a:buFont typeface="Arial"/>
              <a:buChar char="•"/>
              <a:defRPr sz="2500"/>
            </a:pPr>
            <a:r>
              <a:t>BIML</a:t>
            </a:r>
          </a:p>
          <a:p>
            <a:pPr marL="228600" indent="-228600" defTabSz="457200">
              <a:lnSpc>
                <a:spcPct val="81000"/>
              </a:lnSpc>
              <a:spcBef>
                <a:spcPts val="1000"/>
              </a:spcBef>
              <a:buSzPct val="100000"/>
              <a:buFont typeface="Arial"/>
              <a:buChar char="•"/>
              <a:defRPr sz="2500"/>
            </a:pPr>
            <a:r>
              <a:t>SSIS Packages &amp; Configuration</a:t>
            </a:r>
          </a:p>
          <a:p>
            <a:pPr marL="228600" indent="-228600" defTabSz="457200">
              <a:lnSpc>
                <a:spcPct val="81000"/>
              </a:lnSpc>
              <a:spcBef>
                <a:spcPts val="1000"/>
              </a:spcBef>
              <a:buSzPct val="100000"/>
              <a:buFont typeface="Arial"/>
              <a:buChar char="•"/>
              <a:defRPr sz="2500"/>
            </a:pPr>
            <a:r>
              <a:t>SSRS Configuration</a:t>
            </a:r>
          </a:p>
          <a:p>
            <a:pPr marL="228600" indent="-228600" defTabSz="457200">
              <a:lnSpc>
                <a:spcPct val="81000"/>
              </a:lnSpc>
              <a:spcBef>
                <a:spcPts val="1000"/>
              </a:spcBef>
              <a:buSzPct val="100000"/>
              <a:buFont typeface="Arial"/>
              <a:buChar char="•"/>
              <a:defRPr sz="2500"/>
            </a:pPr>
            <a:r>
              <a:t>SSAS XMLA</a:t>
            </a:r>
          </a:p>
          <a:p>
            <a:pPr marL="228600" indent="-228600" defTabSz="457200">
              <a:lnSpc>
                <a:spcPct val="81000"/>
              </a:lnSpc>
              <a:spcBef>
                <a:spcPts val="1000"/>
              </a:spcBef>
              <a:buSzPct val="100000"/>
              <a:buFont typeface="Arial"/>
              <a:buChar char="•"/>
              <a:defRPr sz="2500"/>
            </a:pPr>
            <a:r>
              <a:t>PowerBI Configuration</a:t>
            </a:r>
          </a:p>
          <a:p>
            <a:pPr marL="228600" indent="-228600" defTabSz="457200">
              <a:lnSpc>
                <a:spcPct val="81000"/>
              </a:lnSpc>
              <a:spcBef>
                <a:spcPts val="1000"/>
              </a:spcBef>
              <a:buSzPct val="100000"/>
              <a:buFont typeface="Arial"/>
              <a:buChar char="•"/>
              <a:defRPr sz="2500"/>
            </a:pPr>
            <a:r>
              <a:t>Office File Formats</a:t>
            </a:r>
          </a:p>
          <a:p>
            <a:pPr marL="228600" indent="-228600" defTabSz="457200">
              <a:lnSpc>
                <a:spcPct val="81000"/>
              </a:lnSpc>
              <a:spcBef>
                <a:spcPts val="1000"/>
              </a:spcBef>
              <a:buSzPct val="100000"/>
              <a:buFont typeface="Arial"/>
              <a:buChar char="•"/>
              <a:defRPr sz="2500"/>
            </a:pPr>
            <a:r>
              <a:t>SQLSaturday.com Data</a:t>
            </a:r>
          </a:p>
          <a:p>
            <a:pPr marL="228600" indent="-228600" defTabSz="457200">
              <a:lnSpc>
                <a:spcPct val="81000"/>
              </a:lnSpc>
              <a:spcBef>
                <a:spcPts val="1000"/>
              </a:spcBef>
              <a:buSzPct val="100000"/>
              <a:buFont typeface="Arial"/>
              <a:buChar char="•"/>
              <a:defRPr sz="2500"/>
            </a:pPr>
            <a:r>
              <a:t>XAML</a:t>
            </a:r>
          </a:p>
        </p:txBody>
      </p:sp>
      <p:sp>
        <p:nvSpPr>
          <p:cNvPr id="195" name="Shape 195"/>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buSzTx/>
              <a:buFontTx/>
              <a:buNone/>
              <a:defRPr b="1" sz="3000"/>
            </a:lvl1pPr>
          </a:lstStyle>
          <a:p>
            <a:pPr/>
            <a:r>
              <a:t>JSON</a:t>
            </a:r>
          </a:p>
        </p:txBody>
      </p:sp>
      <p:sp>
        <p:nvSpPr>
          <p:cNvPr id="196" name="Shape 196"/>
          <p:cNvSpPr/>
          <p:nvPr/>
        </p:nvSpPr>
        <p:spPr>
          <a:xfrm>
            <a:off x="6172200" y="1640911"/>
            <a:ext cx="5183188" cy="196797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defTabSz="457200">
              <a:lnSpc>
                <a:spcPct val="90000"/>
              </a:lnSpc>
              <a:spcBef>
                <a:spcPts val="1000"/>
              </a:spcBef>
              <a:buSzPct val="100000"/>
              <a:buFont typeface="Arial"/>
              <a:buChar char="•"/>
              <a:defRPr sz="2800"/>
            </a:pPr>
            <a:r>
              <a:t>TypeScript Configuration</a:t>
            </a:r>
          </a:p>
          <a:p>
            <a:pPr marL="228600" indent="-228600" defTabSz="457200">
              <a:lnSpc>
                <a:spcPct val="90000"/>
              </a:lnSpc>
              <a:spcBef>
                <a:spcPts val="1000"/>
              </a:spcBef>
              <a:buSzPct val="100000"/>
              <a:buFont typeface="Arial"/>
              <a:buChar char="•"/>
              <a:defRPr sz="2800"/>
            </a:pPr>
            <a:r>
              <a:t>SSAS Tabular 2016 (TMSL)</a:t>
            </a:r>
          </a:p>
          <a:p>
            <a:pPr marL="228600" indent="-228600" defTabSz="457200">
              <a:lnSpc>
                <a:spcPct val="90000"/>
              </a:lnSpc>
              <a:spcBef>
                <a:spcPts val="1000"/>
              </a:spcBef>
              <a:buSzPct val="100000"/>
              <a:buFont typeface="Arial"/>
              <a:buChar char="•"/>
              <a:defRPr sz="2800"/>
            </a:pPr>
            <a:r>
              <a:t>Visual Studio Team Services</a:t>
            </a:r>
          </a:p>
          <a:p>
            <a:pPr marL="228600" indent="-228600" defTabSz="457200">
              <a:lnSpc>
                <a:spcPct val="90000"/>
              </a:lnSpc>
              <a:spcBef>
                <a:spcPts val="1000"/>
              </a:spcBef>
              <a:buSzPct val="100000"/>
              <a:buFont typeface="Arial"/>
              <a:buChar char="•"/>
              <a:defRPr sz="2800"/>
            </a:pPr>
            <a:r>
              <a:t>Various REST web services.</a:t>
            </a:r>
          </a:p>
        </p:txBody>
      </p:sp>
      <p:sp>
        <p:nvSpPr>
          <p:cNvPr id="197" name="Shape 197"/>
          <p:cNvSpPr/>
          <p:nvPr>
            <p:ph type="sldNum" sz="quarter" idx="2"/>
          </p:nvPr>
        </p:nvSpPr>
        <p:spPr>
          <a:xfrm>
            <a:off x="11091455" y="6406785"/>
            <a:ext cx="262346"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Shape 201"/>
          <p:cNvSpPr/>
          <p:nvPr>
            <p:ph type="title"/>
          </p:nvPr>
        </p:nvSpPr>
        <p:spPr>
          <a:prstGeom prst="rect">
            <a:avLst/>
          </a:prstGeom>
        </p:spPr>
        <p:txBody>
          <a:bodyPr/>
          <a:lstStyle>
            <a:lvl1pPr>
              <a:defRPr sz="3900"/>
            </a:lvl1pPr>
          </a:lstStyle>
          <a:p>
            <a:pPr/>
            <a:r>
              <a:t>SQL Server Support</a:t>
            </a:r>
          </a:p>
        </p:txBody>
      </p:sp>
      <p:sp>
        <p:nvSpPr>
          <p:cNvPr id="202" name="Shape 202"/>
          <p:cNvSpPr/>
          <p:nvPr>
            <p:ph type="body" sz="quarter" idx="1"/>
          </p:nvPr>
        </p:nvSpPr>
        <p:spPr>
          <a:xfrm>
            <a:off x="839787" y="1035486"/>
            <a:ext cx="5157788" cy="605425"/>
          </a:xfrm>
          <a:prstGeom prst="rect">
            <a:avLst/>
          </a:prstGeom>
        </p:spPr>
        <p:txBody>
          <a:bodyPr/>
          <a:lstStyle/>
          <a:p>
            <a:pPr/>
            <a:r>
              <a:t>XML</a:t>
            </a:r>
          </a:p>
        </p:txBody>
      </p:sp>
      <p:sp>
        <p:nvSpPr>
          <p:cNvPr id="203" name="Shape 203"/>
          <p:cNvSpPr/>
          <p:nvPr/>
        </p:nvSpPr>
        <p:spPr>
          <a:xfrm>
            <a:off x="839787" y="1640911"/>
            <a:ext cx="5157788" cy="3989676"/>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defTabSz="457200">
              <a:lnSpc>
                <a:spcPct val="90000"/>
              </a:lnSpc>
              <a:spcBef>
                <a:spcPts val="1000"/>
              </a:spcBef>
              <a:buSzPct val="100000"/>
              <a:buFont typeface="Arial"/>
              <a:buChar char="•"/>
              <a:defRPr sz="2800"/>
            </a:pPr>
            <a:r>
              <a:t>SQL Server 2000</a:t>
            </a:r>
          </a:p>
          <a:p>
            <a:pPr lvl="1" marL="685800" indent="-228600">
              <a:lnSpc>
                <a:spcPct val="90000"/>
              </a:lnSpc>
              <a:spcBef>
                <a:spcPts val="500"/>
              </a:spcBef>
              <a:buSzPct val="100000"/>
              <a:buFont typeface="Arial"/>
              <a:buChar char="•"/>
              <a:defRPr sz="2400"/>
            </a:pPr>
            <a:r>
              <a:t>FOR XML</a:t>
            </a:r>
          </a:p>
          <a:p>
            <a:pPr lvl="1" marL="685800" indent="-228600">
              <a:lnSpc>
                <a:spcPct val="90000"/>
              </a:lnSpc>
              <a:spcBef>
                <a:spcPts val="500"/>
              </a:spcBef>
              <a:buSzPct val="100000"/>
              <a:buFont typeface="Arial"/>
              <a:buChar char="•"/>
              <a:defRPr sz="2400"/>
            </a:pPr>
            <a:r>
              <a:t>OPENXML</a:t>
            </a:r>
          </a:p>
          <a:p>
            <a:pPr marL="228600" indent="-228600" defTabSz="457200">
              <a:lnSpc>
                <a:spcPct val="90000"/>
              </a:lnSpc>
              <a:spcBef>
                <a:spcPts val="1000"/>
              </a:spcBef>
              <a:buSzPct val="100000"/>
              <a:buFont typeface="Arial"/>
              <a:buChar char="•"/>
              <a:defRPr sz="2800"/>
            </a:pPr>
            <a:r>
              <a:t>SQL Server 2005</a:t>
            </a:r>
          </a:p>
          <a:p>
            <a:pPr lvl="1" marL="685800" indent="-228600">
              <a:lnSpc>
                <a:spcPct val="90000"/>
              </a:lnSpc>
              <a:spcBef>
                <a:spcPts val="500"/>
              </a:spcBef>
              <a:buSzPct val="100000"/>
              <a:buFont typeface="Arial"/>
              <a:buChar char="•"/>
              <a:defRPr sz="2400"/>
            </a:pPr>
            <a:r>
              <a:t>XML Data Type</a:t>
            </a:r>
          </a:p>
          <a:p>
            <a:pPr lvl="1" marL="685800" indent="-228600">
              <a:lnSpc>
                <a:spcPct val="90000"/>
              </a:lnSpc>
              <a:spcBef>
                <a:spcPts val="500"/>
              </a:spcBef>
              <a:buSzPct val="100000"/>
              <a:buFont typeface="Arial"/>
              <a:buChar char="•"/>
              <a:defRPr sz="2400"/>
            </a:pPr>
            <a:r>
              <a:t>XML Indexing</a:t>
            </a:r>
          </a:p>
          <a:p>
            <a:pPr lvl="1" marL="685800" indent="-228600">
              <a:lnSpc>
                <a:spcPct val="90000"/>
              </a:lnSpc>
              <a:spcBef>
                <a:spcPts val="500"/>
              </a:spcBef>
              <a:buSzPct val="100000"/>
              <a:buFont typeface="Arial"/>
              <a:buChar char="•"/>
              <a:defRPr sz="2400"/>
            </a:pPr>
            <a:r>
              <a:t>XML Schema Processing</a:t>
            </a:r>
          </a:p>
          <a:p>
            <a:pPr lvl="1" marL="685800" indent="-228600">
              <a:lnSpc>
                <a:spcPct val="90000"/>
              </a:lnSpc>
              <a:spcBef>
                <a:spcPts val="500"/>
              </a:spcBef>
              <a:buSzPct val="100000"/>
              <a:buFont typeface="Arial"/>
              <a:buChar char="•"/>
              <a:defRPr sz="2400"/>
            </a:pPr>
            <a:r>
              <a:t>XML FLWOR Support</a:t>
            </a:r>
          </a:p>
          <a:p>
            <a:pPr lvl="1" marL="685800" indent="-228600">
              <a:lnSpc>
                <a:spcPct val="90000"/>
              </a:lnSpc>
              <a:spcBef>
                <a:spcPts val="500"/>
              </a:spcBef>
              <a:buSzPct val="100000"/>
              <a:buFont typeface="Arial"/>
              <a:buChar char="•"/>
              <a:defRPr sz="2400"/>
            </a:pPr>
            <a:r>
              <a:t>Functions: query, value, exist, nodes, modify</a:t>
            </a:r>
          </a:p>
        </p:txBody>
      </p:sp>
      <p:sp>
        <p:nvSpPr>
          <p:cNvPr id="204" name="Shape 204"/>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buSzTx/>
              <a:buFontTx/>
              <a:buNone/>
              <a:defRPr b="1" sz="3000"/>
            </a:lvl1pPr>
          </a:lstStyle>
          <a:p>
            <a:pPr/>
            <a:r>
              <a:t>JSON</a:t>
            </a:r>
          </a:p>
        </p:txBody>
      </p:sp>
      <p:sp>
        <p:nvSpPr>
          <p:cNvPr id="205" name="Shape 205"/>
          <p:cNvSpPr/>
          <p:nvPr/>
        </p:nvSpPr>
        <p:spPr>
          <a:xfrm>
            <a:off x="6172200" y="1640911"/>
            <a:ext cx="5183188" cy="3862676"/>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defTabSz="457200">
              <a:lnSpc>
                <a:spcPct val="90000"/>
              </a:lnSpc>
              <a:spcBef>
                <a:spcPts val="1000"/>
              </a:spcBef>
              <a:buSzPct val="100000"/>
              <a:buFont typeface="Arial"/>
              <a:buChar char="•"/>
              <a:defRPr sz="2800"/>
            </a:pPr>
            <a:r>
              <a:t>SQL Server 2016</a:t>
            </a:r>
          </a:p>
          <a:p>
            <a:pPr lvl="1" marL="685800" indent="-228600">
              <a:lnSpc>
                <a:spcPct val="90000"/>
              </a:lnSpc>
              <a:spcBef>
                <a:spcPts val="500"/>
              </a:spcBef>
              <a:buSzPct val="100000"/>
              <a:buFont typeface="Arial"/>
              <a:buChar char="•"/>
              <a:defRPr sz="2400"/>
            </a:pPr>
            <a:r>
              <a:t>FOR JSON</a:t>
            </a:r>
          </a:p>
          <a:p>
            <a:pPr lvl="1" marL="685800" indent="-228600">
              <a:lnSpc>
                <a:spcPct val="90000"/>
              </a:lnSpc>
              <a:spcBef>
                <a:spcPts val="500"/>
              </a:spcBef>
              <a:buSzPct val="100000"/>
              <a:buFont typeface="Arial"/>
              <a:buChar char="•"/>
              <a:defRPr sz="2400"/>
            </a:pPr>
            <a:r>
              <a:t>OPENJSON</a:t>
            </a:r>
          </a:p>
          <a:p>
            <a:pPr lvl="1" marL="685800" indent="-228600">
              <a:lnSpc>
                <a:spcPct val="90000"/>
              </a:lnSpc>
              <a:spcBef>
                <a:spcPts val="500"/>
              </a:spcBef>
              <a:buSzPct val="100000"/>
              <a:buFont typeface="Arial"/>
              <a:buChar char="•"/>
              <a:defRPr sz="2400"/>
            </a:pPr>
            <a:r>
              <a:t>Functions: ISJON, JSON_VALUE, JSON_QUERY, JSON_MODIFY</a:t>
            </a:r>
          </a:p>
          <a:p>
            <a:pPr marL="228600" indent="-228600" defTabSz="457200">
              <a:lnSpc>
                <a:spcPct val="90000"/>
              </a:lnSpc>
              <a:spcBef>
                <a:spcPts val="1000"/>
              </a:spcBef>
              <a:buSzPct val="100000"/>
              <a:buFont typeface="Arial"/>
              <a:buChar char="•"/>
              <a:defRPr sz="2800"/>
            </a:pPr>
            <a:r>
              <a:t>Differences</a:t>
            </a:r>
          </a:p>
          <a:p>
            <a:pPr lvl="1" marL="685800" indent="-228600">
              <a:lnSpc>
                <a:spcPct val="90000"/>
              </a:lnSpc>
              <a:spcBef>
                <a:spcPts val="500"/>
              </a:spcBef>
              <a:buSzPct val="100000"/>
              <a:buFont typeface="Arial"/>
              <a:buChar char="•"/>
              <a:defRPr sz="2400"/>
            </a:pPr>
            <a:r>
              <a:t>No “prepare document” step for OPENJSON</a:t>
            </a:r>
          </a:p>
          <a:p>
            <a:pPr lvl="1" marL="685800" indent="-228600">
              <a:lnSpc>
                <a:spcPct val="90000"/>
              </a:lnSpc>
              <a:spcBef>
                <a:spcPts val="500"/>
              </a:spcBef>
              <a:buSzPct val="100000"/>
              <a:buFont typeface="Arial"/>
              <a:buChar char="•"/>
              <a:defRPr sz="2400"/>
            </a:pPr>
            <a:r>
              <a:t>No “nodes” function.</a:t>
            </a:r>
          </a:p>
        </p:txBody>
      </p:sp>
      <p:sp>
        <p:nvSpPr>
          <p:cNvPr id="206" name="Shape 206"/>
          <p:cNvSpPr/>
          <p:nvPr>
            <p:ph type="sldNum" sz="quarter" idx="2"/>
          </p:nvPr>
        </p:nvSpPr>
        <p:spPr>
          <a:xfrm>
            <a:off x="11080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Shape 210"/>
          <p:cNvSpPr/>
          <p:nvPr>
            <p:ph type="title"/>
          </p:nvPr>
        </p:nvSpPr>
        <p:spPr>
          <a:xfrm>
            <a:off x="838200" y="365125"/>
            <a:ext cx="10515600" cy="912530"/>
          </a:xfrm>
          <a:prstGeom prst="rect">
            <a:avLst/>
          </a:prstGeom>
        </p:spPr>
        <p:txBody>
          <a:bodyPr/>
          <a:lstStyle/>
          <a:p>
            <a:pPr/>
            <a:r>
              <a:t>XML vs JSON - Sample Data</a:t>
            </a:r>
          </a:p>
        </p:txBody>
      </p:sp>
      <p:sp>
        <p:nvSpPr>
          <p:cNvPr id="211" name="Shape 211"/>
          <p:cNvSpPr/>
          <p:nvPr>
            <p:ph type="body" sz="quarter" idx="1"/>
          </p:nvPr>
        </p:nvSpPr>
        <p:spPr>
          <a:xfrm>
            <a:off x="838200" y="1457043"/>
            <a:ext cx="5181600" cy="2557329"/>
          </a:xfrm>
          <a:prstGeom prst="rect">
            <a:avLst/>
          </a:prstGeom>
        </p:spPr>
        <p:txBody>
          <a:bodyPr/>
          <a:lstStyle/>
          <a:p>
            <a:pPr marL="0" indent="0">
              <a:buSzTx/>
              <a:buNone/>
              <a:defRPr sz="2000"/>
            </a:pPr>
            <a:r>
              <a:t>DECLARE @Orders TABLE</a:t>
            </a:r>
          </a:p>
          <a:p>
            <a:pPr marL="0" indent="0">
              <a:buSzTx/>
              <a:buNone/>
              <a:defRPr sz="2000"/>
            </a:pPr>
            <a:r>
              <a:t>(</a:t>
            </a:r>
          </a:p>
          <a:p>
            <a:pPr marL="0" indent="0">
              <a:buSzTx/>
              <a:buNone/>
              <a:defRPr sz="2000"/>
            </a:pPr>
            <a:r>
              <a:t>	OrderID bigint IDENTITY,</a:t>
            </a:r>
          </a:p>
          <a:p>
            <a:pPr marL="0" indent="0">
              <a:buSzTx/>
              <a:buNone/>
              <a:defRPr sz="2000"/>
            </a:pPr>
            <a:r>
              <a:t>	OrderDate datetime</a:t>
            </a:r>
          </a:p>
          <a:p>
            <a:pPr marL="0" indent="0">
              <a:buSzTx/>
              <a:buNone/>
              <a:defRPr sz="2000"/>
            </a:pPr>
            <a:r>
              <a:t>);</a:t>
            </a:r>
          </a:p>
        </p:txBody>
      </p:sp>
      <p:sp>
        <p:nvSpPr>
          <p:cNvPr id="212" name="Shape 212"/>
          <p:cNvSpPr/>
          <p:nvPr/>
        </p:nvSpPr>
        <p:spPr>
          <a:xfrm>
            <a:off x="6172200" y="1457043"/>
            <a:ext cx="5181600" cy="271955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spcBef>
                <a:spcPts val="1000"/>
              </a:spcBef>
              <a:defRPr sz="2000"/>
            </a:pPr>
            <a:r>
              <a:t>DECLARE @OrderDetails TABLE</a:t>
            </a:r>
          </a:p>
          <a:p>
            <a:pPr>
              <a:lnSpc>
                <a:spcPct val="90000"/>
              </a:lnSpc>
              <a:spcBef>
                <a:spcPts val="1000"/>
              </a:spcBef>
              <a:defRPr sz="2000"/>
            </a:pPr>
            <a:r>
              <a:t>(</a:t>
            </a:r>
          </a:p>
          <a:p>
            <a:pPr>
              <a:lnSpc>
                <a:spcPct val="90000"/>
              </a:lnSpc>
              <a:spcBef>
                <a:spcPts val="1000"/>
              </a:spcBef>
              <a:defRPr sz="2000"/>
            </a:pPr>
            <a:r>
              <a:t>	OrderDetailsID bigint IDENTITY,</a:t>
            </a:r>
          </a:p>
          <a:p>
            <a:pPr>
              <a:lnSpc>
                <a:spcPct val="90000"/>
              </a:lnSpc>
              <a:spcBef>
                <a:spcPts val="1000"/>
              </a:spcBef>
              <a:defRPr sz="2000"/>
            </a:pPr>
            <a:r>
              <a:t>	OrderID bigint,</a:t>
            </a:r>
          </a:p>
          <a:p>
            <a:pPr>
              <a:lnSpc>
                <a:spcPct val="90000"/>
              </a:lnSpc>
              <a:spcBef>
                <a:spcPts val="1000"/>
              </a:spcBef>
              <a:defRPr sz="2000"/>
            </a:pPr>
            <a:r>
              <a:t>	ProductID varchar(50),</a:t>
            </a:r>
          </a:p>
          <a:p>
            <a:pPr>
              <a:lnSpc>
                <a:spcPct val="90000"/>
              </a:lnSpc>
              <a:spcBef>
                <a:spcPts val="1000"/>
              </a:spcBef>
              <a:defRPr sz="2000"/>
            </a:pPr>
            <a:r>
              <a:t>	Qty int</a:t>
            </a:r>
          </a:p>
          <a:p>
            <a:pPr>
              <a:lnSpc>
                <a:spcPct val="90000"/>
              </a:lnSpc>
              <a:spcBef>
                <a:spcPts val="1000"/>
              </a:spcBef>
              <a:defRPr sz="2000"/>
            </a:pPr>
            <a:r>
              <a:t>);</a:t>
            </a:r>
          </a:p>
        </p:txBody>
      </p:sp>
      <p:graphicFrame>
        <p:nvGraphicFramePr>
          <p:cNvPr id="213" name="Table 213"/>
          <p:cNvGraphicFramePr/>
          <p:nvPr/>
        </p:nvGraphicFramePr>
        <p:xfrm>
          <a:off x="2317680" y="4193759"/>
          <a:ext cx="6872736" cy="9525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8770"/>
                <a:gridCol w="2189299"/>
                <a:gridCol w="1745896"/>
                <a:gridCol w="1468770"/>
              </a:tblGrid>
              <a:tr h="190500">
                <a:tc>
                  <a:txBody>
                    <a:bodyPr/>
                    <a:lstStyle/>
                    <a:p>
                      <a:pPr algn="ctr">
                        <a:defRPr sz="1800"/>
                      </a:pPr>
                      <a:r>
                        <a:rPr sz="2400"/>
                        <a:t>OrderID</a:t>
                      </a:r>
                    </a:p>
                  </a:txBody>
                  <a:tcPr marL="9525" marR="9525" marT="9525" marB="9525" anchor="b" anchorCtr="0" horzOverflow="overflow">
                    <a:solidFill>
                      <a:srgbClr val="E9EFF7"/>
                    </a:solidFill>
                  </a:tcPr>
                </a:tc>
                <a:tc>
                  <a:txBody>
                    <a:bodyPr/>
                    <a:lstStyle/>
                    <a:p>
                      <a:pPr algn="ctr">
                        <a:defRPr sz="1800"/>
                      </a:pPr>
                      <a:r>
                        <a:rPr sz="2400"/>
                        <a:t>OrderDate</a:t>
                      </a:r>
                    </a:p>
                  </a:txBody>
                  <a:tcPr marL="9525" marR="9525" marT="9525" marB="9525" anchor="b" anchorCtr="0" horzOverflow="overflow">
                    <a:solidFill>
                      <a:srgbClr val="E9EFF7"/>
                    </a:solidFill>
                  </a:tcPr>
                </a:tc>
                <a:tc>
                  <a:txBody>
                    <a:bodyPr/>
                    <a:lstStyle/>
                    <a:p>
                      <a:pPr algn="ctr">
                        <a:defRPr sz="1800"/>
                      </a:pPr>
                      <a:r>
                        <a:rPr sz="2400"/>
                        <a:t>ProductID</a:t>
                      </a:r>
                    </a:p>
                  </a:txBody>
                  <a:tcPr marL="9525" marR="9525" marT="9525" marB="9525" anchor="b" anchorCtr="0" horzOverflow="overflow">
                    <a:solidFill>
                      <a:srgbClr val="E9EFF7"/>
                    </a:solidFill>
                  </a:tcPr>
                </a:tc>
                <a:tc>
                  <a:txBody>
                    <a:bodyPr/>
                    <a:lstStyle/>
                    <a:p>
                      <a:pPr algn="ctr">
                        <a:defRPr sz="1800"/>
                      </a:pPr>
                      <a:r>
                        <a:rPr sz="2400"/>
                        <a:t>Qty</a:t>
                      </a:r>
                    </a:p>
                  </a:txBody>
                  <a:tcPr marL="9525" marR="9525" marT="9525" marB="9525" anchor="b" anchorCtr="0" horzOverflow="overflow">
                    <a:solidFill>
                      <a:srgbClr val="E9EFF7"/>
                    </a:solidFill>
                  </a:tcPr>
                </a:tc>
              </a:tr>
              <a:tr h="190500">
                <a:tc>
                  <a:txBody>
                    <a:bodyPr/>
                    <a:lstStyle/>
                    <a:p>
                      <a:pPr>
                        <a:defRPr sz="1800"/>
                      </a:pPr>
                      <a:r>
                        <a:rPr sz="2400"/>
                        <a:t>1</a:t>
                      </a:r>
                    </a:p>
                  </a:txBody>
                  <a:tcPr marL="9525" marR="9525" marT="9525" marB="9525" anchor="b" anchorCtr="0" horzOverflow="overflow">
                    <a:solidFill>
                      <a:srgbClr val="E9EFF7"/>
                    </a:solidFill>
                  </a:tcPr>
                </a:tc>
                <a:tc>
                  <a:txBody>
                    <a:bodyPr/>
                    <a:lstStyle/>
                    <a:p>
                      <a:pPr algn="ctr">
                        <a:defRPr sz="1800"/>
                      </a:pPr>
                      <a:r>
                        <a:rPr sz="2400"/>
                        <a:t>2015-10-10</a:t>
                      </a:r>
                    </a:p>
                  </a:txBody>
                  <a:tcPr marL="9525" marR="9525" marT="9525" marB="9525" anchor="b" anchorCtr="0" horzOverflow="overflow">
                    <a:solidFill>
                      <a:srgbClr val="E9EFF7"/>
                    </a:solidFill>
                  </a:tcPr>
                </a:tc>
                <a:tc>
                  <a:txBody>
                    <a:bodyPr/>
                    <a:lstStyle/>
                    <a:p>
                      <a:pPr algn="l">
                        <a:defRPr sz="1800"/>
                      </a:pPr>
                      <a:r>
                        <a:rPr sz="2400"/>
                        <a:t>Bike</a:t>
                      </a:r>
                    </a:p>
                  </a:txBody>
                  <a:tcPr marL="9525" marR="9525" marT="9525" marB="9525" anchor="b" anchorCtr="0" horzOverflow="overflow">
                    <a:solidFill>
                      <a:srgbClr val="E9EFF7"/>
                    </a:solidFill>
                  </a:tcPr>
                </a:tc>
                <a:tc>
                  <a:txBody>
                    <a:bodyPr/>
                    <a:lstStyle/>
                    <a:p>
                      <a:pPr>
                        <a:defRPr sz="1800"/>
                      </a:pPr>
                      <a:r>
                        <a:rPr sz="2400"/>
                        <a:t>2</a:t>
                      </a:r>
                    </a:p>
                  </a:txBody>
                  <a:tcPr marL="9525" marR="9525" marT="9525" marB="9525" anchor="b" anchorCtr="0" horzOverflow="overflow">
                    <a:solidFill>
                      <a:srgbClr val="E9EFF7"/>
                    </a:solidFill>
                  </a:tcPr>
                </a:tc>
              </a:tr>
              <a:tr h="190500">
                <a:tc>
                  <a:txBody>
                    <a:bodyPr/>
                    <a:lstStyle/>
                    <a:p>
                      <a:pPr>
                        <a:defRPr sz="1800"/>
                      </a:pPr>
                      <a:r>
                        <a:rPr sz="2400"/>
                        <a:t>1</a:t>
                      </a:r>
                    </a:p>
                  </a:txBody>
                  <a:tcPr marL="9525" marR="9525" marT="9525" marB="9525" anchor="b" anchorCtr="0" horzOverflow="overflow">
                    <a:solidFill>
                      <a:srgbClr val="E9EFF7"/>
                    </a:solidFill>
                  </a:tcPr>
                </a:tc>
                <a:tc>
                  <a:txBody>
                    <a:bodyPr/>
                    <a:lstStyle/>
                    <a:p>
                      <a:pPr algn="ctr">
                        <a:defRPr sz="1800"/>
                      </a:pPr>
                      <a:r>
                        <a:rPr sz="2400"/>
                        <a:t>2015-10-10</a:t>
                      </a:r>
                    </a:p>
                  </a:txBody>
                  <a:tcPr marL="9525" marR="9525" marT="9525" marB="9525" anchor="b" anchorCtr="0" horzOverflow="overflow">
                    <a:solidFill>
                      <a:srgbClr val="E9EFF7"/>
                    </a:solidFill>
                  </a:tcPr>
                </a:tc>
                <a:tc>
                  <a:txBody>
                    <a:bodyPr/>
                    <a:lstStyle/>
                    <a:p>
                      <a:pPr algn="l">
                        <a:defRPr sz="1800"/>
                      </a:pPr>
                      <a:r>
                        <a:rPr sz="2400"/>
                        <a:t>Helmet</a:t>
                      </a:r>
                    </a:p>
                  </a:txBody>
                  <a:tcPr marL="9525" marR="9525" marT="9525" marB="9525" anchor="b" anchorCtr="0" horzOverflow="overflow">
                    <a:solidFill>
                      <a:srgbClr val="E9EFF7"/>
                    </a:solidFill>
                  </a:tcPr>
                </a:tc>
                <a:tc>
                  <a:txBody>
                    <a:bodyPr/>
                    <a:lstStyle/>
                    <a:p>
                      <a:pPr>
                        <a:defRPr sz="1800"/>
                      </a:pPr>
                      <a:r>
                        <a:rPr sz="2400"/>
                        <a:t>2</a:t>
                      </a:r>
                    </a:p>
                  </a:txBody>
                  <a:tcPr marL="9525" marR="9525" marT="9525" marB="9525" anchor="b" anchorCtr="0" horzOverflow="overflow">
                    <a:solidFill>
                      <a:srgbClr val="E9EFF7"/>
                    </a:solidFill>
                  </a:tcPr>
                </a:tc>
              </a:tr>
              <a:tr h="190500">
                <a:tc>
                  <a:txBody>
                    <a:bodyPr/>
                    <a:lstStyle/>
                    <a:p>
                      <a:pPr>
                        <a:defRPr sz="1800"/>
                      </a:pPr>
                      <a:r>
                        <a:rPr sz="2400"/>
                        <a:t>1</a:t>
                      </a:r>
                    </a:p>
                  </a:txBody>
                  <a:tcPr marL="9525" marR="9525" marT="9525" marB="9525" anchor="b" anchorCtr="0" horzOverflow="overflow">
                    <a:solidFill>
                      <a:srgbClr val="E9EFF7"/>
                    </a:solidFill>
                  </a:tcPr>
                </a:tc>
                <a:tc>
                  <a:txBody>
                    <a:bodyPr/>
                    <a:lstStyle/>
                    <a:p>
                      <a:pPr algn="ctr">
                        <a:defRPr sz="1800"/>
                      </a:pPr>
                      <a:r>
                        <a:rPr sz="2400"/>
                        <a:t>2015-10-10</a:t>
                      </a:r>
                    </a:p>
                  </a:txBody>
                  <a:tcPr marL="9525" marR="9525" marT="9525" marB="9525" anchor="b" anchorCtr="0" horzOverflow="overflow">
                    <a:solidFill>
                      <a:srgbClr val="E9EFF7"/>
                    </a:solidFill>
                  </a:tcPr>
                </a:tc>
                <a:tc>
                  <a:txBody>
                    <a:bodyPr/>
                    <a:lstStyle/>
                    <a:p>
                      <a:pPr algn="l">
                        <a:defRPr sz="1800"/>
                      </a:pPr>
                      <a:r>
                        <a:rPr sz="2400"/>
                        <a:t>Wheels</a:t>
                      </a:r>
                    </a:p>
                  </a:txBody>
                  <a:tcPr marL="9525" marR="9525" marT="9525" marB="9525" anchor="b" anchorCtr="0" horzOverflow="overflow">
                    <a:solidFill>
                      <a:srgbClr val="E9EFF7"/>
                    </a:solidFill>
                  </a:tcPr>
                </a:tc>
                <a:tc>
                  <a:txBody>
                    <a:bodyPr/>
                    <a:lstStyle/>
                    <a:p>
                      <a:pPr>
                        <a:defRPr sz="1800"/>
                      </a:pPr>
                      <a:r>
                        <a:rPr sz="2400"/>
                        <a:t>4</a:t>
                      </a:r>
                    </a:p>
                  </a:txBody>
                  <a:tcPr marL="9525" marR="9525" marT="9525" marB="9525" anchor="b" anchorCtr="0" horzOverflow="overflow">
                    <a:solidFill>
                      <a:srgbClr val="E9EFF7"/>
                    </a:solidFill>
                  </a:tcPr>
                </a:tc>
              </a:tr>
              <a:tr h="190500">
                <a:tc>
                  <a:txBody>
                    <a:bodyPr/>
                    <a:lstStyle/>
                    <a:p>
                      <a:pPr>
                        <a:defRPr sz="1800"/>
                      </a:pPr>
                      <a:r>
                        <a:rPr sz="2400"/>
                        <a:t>2</a:t>
                      </a:r>
                    </a:p>
                  </a:txBody>
                  <a:tcPr marL="9525" marR="9525" marT="9525" marB="9525" anchor="b" anchorCtr="0" horzOverflow="overflow">
                    <a:solidFill>
                      <a:srgbClr val="E9EFF7"/>
                    </a:solidFill>
                  </a:tcPr>
                </a:tc>
                <a:tc>
                  <a:txBody>
                    <a:bodyPr/>
                    <a:lstStyle/>
                    <a:p>
                      <a:pPr algn="ctr">
                        <a:defRPr sz="1800"/>
                      </a:pPr>
                      <a:r>
                        <a:rPr sz="2400"/>
                        <a:t>2015-10-09</a:t>
                      </a:r>
                    </a:p>
                  </a:txBody>
                  <a:tcPr marL="9525" marR="9525" marT="9525" marB="9525" anchor="b" anchorCtr="0" horzOverflow="overflow">
                    <a:solidFill>
                      <a:srgbClr val="E9EFF7"/>
                    </a:solidFill>
                  </a:tcPr>
                </a:tc>
                <a:tc>
                  <a:txBody>
                    <a:bodyPr/>
                    <a:lstStyle/>
                    <a:p>
                      <a:pPr algn="l">
                        <a:defRPr sz="1800"/>
                      </a:pPr>
                      <a:r>
                        <a:rPr sz="2400"/>
                        <a:t>Ball</a:t>
                      </a:r>
                    </a:p>
                  </a:txBody>
                  <a:tcPr marL="9525" marR="9525" marT="9525" marB="9525" anchor="b" anchorCtr="0" horzOverflow="overflow">
                    <a:solidFill>
                      <a:srgbClr val="E9EFF7"/>
                    </a:solidFill>
                  </a:tcPr>
                </a:tc>
                <a:tc>
                  <a:txBody>
                    <a:bodyPr/>
                    <a:lstStyle/>
                    <a:p>
                      <a:pPr>
                        <a:defRPr sz="1800"/>
                      </a:pPr>
                      <a:r>
                        <a:rPr sz="2400"/>
                        <a:t>10</a:t>
                      </a:r>
                    </a:p>
                  </a:txBody>
                  <a:tcPr marL="9525" marR="9525" marT="9525" marB="9525" anchor="b" anchorCtr="0" horzOverflow="overflow">
                    <a:solidFill>
                      <a:srgbClr val="E9EFF7"/>
                    </a:solidFill>
                  </a:tcPr>
                </a:tc>
              </a:tr>
            </a:tbl>
          </a:graphicData>
        </a:graphic>
      </p:graphicFrame>
      <p:sp>
        <p:nvSpPr>
          <p:cNvPr id="214" name="Shape 214"/>
          <p:cNvSpPr/>
          <p:nvPr>
            <p:ph type="sldNum" sz="quarter" idx="2"/>
          </p:nvPr>
        </p:nvSpPr>
        <p:spPr>
          <a:xfrm>
            <a:off x="11080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Shape 216"/>
          <p:cNvSpPr/>
          <p:nvPr>
            <p:ph type="title"/>
          </p:nvPr>
        </p:nvSpPr>
        <p:spPr>
          <a:prstGeom prst="rect">
            <a:avLst/>
          </a:prstGeom>
        </p:spPr>
        <p:txBody>
          <a:bodyPr/>
          <a:lstStyle>
            <a:lvl1pPr>
              <a:defRPr sz="3900"/>
            </a:lvl1pPr>
          </a:lstStyle>
          <a:p>
            <a:pPr/>
            <a:r>
              <a:t>XML vs JSON – Creation (Path)</a:t>
            </a:r>
          </a:p>
        </p:txBody>
      </p:sp>
      <p:sp>
        <p:nvSpPr>
          <p:cNvPr id="217" name="Shape 217"/>
          <p:cNvSpPr/>
          <p:nvPr>
            <p:ph type="body" sz="quarter" idx="1"/>
          </p:nvPr>
        </p:nvSpPr>
        <p:spPr>
          <a:xfrm>
            <a:off x="839787" y="1035486"/>
            <a:ext cx="5157788" cy="605425"/>
          </a:xfrm>
          <a:prstGeom prst="rect">
            <a:avLst/>
          </a:prstGeom>
        </p:spPr>
        <p:txBody>
          <a:bodyPr/>
          <a:lstStyle/>
          <a:p>
            <a:pPr/>
            <a:r>
              <a:t>XML</a:t>
            </a:r>
          </a:p>
        </p:txBody>
      </p:sp>
      <p:sp>
        <p:nvSpPr>
          <p:cNvPr id="218" name="Shape 218"/>
          <p:cNvSpPr/>
          <p:nvPr/>
        </p:nvSpPr>
        <p:spPr>
          <a:xfrm>
            <a:off x="839787" y="1640911"/>
            <a:ext cx="5157788" cy="448595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lnSpc>
                <a:spcPct val="80000"/>
              </a:lnSpc>
              <a:spcBef>
                <a:spcPts val="1000"/>
              </a:spcBef>
              <a:defRPr sz="2100"/>
            </a:pPr>
            <a:r>
              <a:t>SELECT</a:t>
            </a:r>
          </a:p>
          <a:p>
            <a:pPr defTabSz="457200">
              <a:lnSpc>
                <a:spcPct val="80000"/>
              </a:lnSpc>
              <a:spcBef>
                <a:spcPts val="1000"/>
              </a:spcBef>
              <a:defRPr sz="2100"/>
            </a:pPr>
            <a:r>
              <a:t>	Orders.OrderID,</a:t>
            </a:r>
          </a:p>
          <a:p>
            <a:pPr defTabSz="457200">
              <a:lnSpc>
                <a:spcPct val="80000"/>
              </a:lnSpc>
              <a:spcBef>
                <a:spcPts val="1000"/>
              </a:spcBef>
              <a:defRPr sz="2100"/>
            </a:pPr>
            <a:r>
              <a:t>	Orders.OrderDate,</a:t>
            </a:r>
          </a:p>
          <a:p>
            <a:pPr defTabSz="457200">
              <a:lnSpc>
                <a:spcPct val="80000"/>
              </a:lnSpc>
              <a:spcBef>
                <a:spcPts val="1000"/>
              </a:spcBef>
              <a:defRPr sz="2100"/>
            </a:pPr>
            <a:r>
              <a:t>	OrderDetails.ProductID,</a:t>
            </a:r>
          </a:p>
          <a:p>
            <a:pPr defTabSz="457200">
              <a:lnSpc>
                <a:spcPct val="80000"/>
              </a:lnSpc>
              <a:spcBef>
                <a:spcPts val="1000"/>
              </a:spcBef>
              <a:defRPr sz="2100"/>
            </a:pPr>
            <a:r>
              <a:t>	OrderDetails.Qty</a:t>
            </a:r>
          </a:p>
          <a:p>
            <a:pPr defTabSz="457200">
              <a:lnSpc>
                <a:spcPct val="80000"/>
              </a:lnSpc>
              <a:spcBef>
                <a:spcPts val="1000"/>
              </a:spcBef>
              <a:defRPr sz="2100"/>
            </a:pPr>
            <a:r>
              <a:t>FROM	@Orders AS</a:t>
            </a:r>
          </a:p>
          <a:p>
            <a:pPr defTabSz="457200">
              <a:lnSpc>
                <a:spcPct val="80000"/>
              </a:lnSpc>
              <a:spcBef>
                <a:spcPts val="1000"/>
              </a:spcBef>
              <a:defRPr sz="2100"/>
            </a:pPr>
            <a:r>
              <a:t>		Orders</a:t>
            </a:r>
          </a:p>
          <a:p>
            <a:pPr defTabSz="457200">
              <a:lnSpc>
                <a:spcPct val="80000"/>
              </a:lnSpc>
              <a:spcBef>
                <a:spcPts val="1000"/>
              </a:spcBef>
              <a:defRPr sz="2100"/>
            </a:pPr>
            <a:r>
              <a:t>JOIN	@OrderDetails AS</a:t>
            </a:r>
          </a:p>
          <a:p>
            <a:pPr defTabSz="457200">
              <a:lnSpc>
                <a:spcPct val="80000"/>
              </a:lnSpc>
              <a:spcBef>
                <a:spcPts val="1000"/>
              </a:spcBef>
              <a:defRPr sz="2100"/>
            </a:pPr>
            <a:r>
              <a:t>		OrderDetails</a:t>
            </a:r>
          </a:p>
          <a:p>
            <a:pPr defTabSz="457200">
              <a:lnSpc>
                <a:spcPct val="80000"/>
              </a:lnSpc>
              <a:spcBef>
                <a:spcPts val="1000"/>
              </a:spcBef>
              <a:defRPr sz="2100"/>
            </a:pPr>
            <a:r>
              <a:t>ON	Orders.OrderID =</a:t>
            </a:r>
          </a:p>
          <a:p>
            <a:pPr defTabSz="457200">
              <a:lnSpc>
                <a:spcPct val="80000"/>
              </a:lnSpc>
              <a:spcBef>
                <a:spcPts val="1000"/>
              </a:spcBef>
              <a:defRPr sz="2100"/>
            </a:pPr>
            <a:r>
              <a:t>		OrderDetails.OrderID</a:t>
            </a:r>
          </a:p>
          <a:p>
            <a:pPr defTabSz="457200">
              <a:lnSpc>
                <a:spcPct val="80000"/>
              </a:lnSpc>
              <a:spcBef>
                <a:spcPts val="1000"/>
              </a:spcBef>
              <a:defRPr sz="2100"/>
            </a:pPr>
            <a:r>
              <a:t>FOR		</a:t>
            </a:r>
            <a:r>
              <a:rPr b="1"/>
              <a:t>XML</a:t>
            </a:r>
            <a:r>
              <a:t> </a:t>
            </a:r>
            <a:r>
              <a:rPr b="1"/>
              <a:t>PATH</a:t>
            </a:r>
            <a:r>
              <a:t>;</a:t>
            </a:r>
          </a:p>
        </p:txBody>
      </p:sp>
      <p:sp>
        <p:nvSpPr>
          <p:cNvPr id="219" name="Shape 219"/>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buSzTx/>
              <a:buFontTx/>
              <a:buNone/>
              <a:defRPr b="1" sz="3000"/>
            </a:lvl1pPr>
          </a:lstStyle>
          <a:p>
            <a:pPr/>
            <a:r>
              <a:t>JSON</a:t>
            </a:r>
          </a:p>
        </p:txBody>
      </p:sp>
      <p:sp>
        <p:nvSpPr>
          <p:cNvPr id="220" name="Shape 220"/>
          <p:cNvSpPr/>
          <p:nvPr/>
        </p:nvSpPr>
        <p:spPr>
          <a:xfrm>
            <a:off x="6172200" y="1640911"/>
            <a:ext cx="5183188" cy="448595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lnSpc>
                <a:spcPct val="80000"/>
              </a:lnSpc>
              <a:spcBef>
                <a:spcPts val="1000"/>
              </a:spcBef>
              <a:defRPr sz="2100"/>
            </a:pPr>
            <a:r>
              <a:t>SELECT</a:t>
            </a:r>
          </a:p>
          <a:p>
            <a:pPr defTabSz="457200">
              <a:lnSpc>
                <a:spcPct val="80000"/>
              </a:lnSpc>
              <a:spcBef>
                <a:spcPts val="1000"/>
              </a:spcBef>
              <a:defRPr sz="2100"/>
            </a:pPr>
            <a:r>
              <a:t>	Orders.OrderID,</a:t>
            </a:r>
          </a:p>
          <a:p>
            <a:pPr defTabSz="457200">
              <a:lnSpc>
                <a:spcPct val="80000"/>
              </a:lnSpc>
              <a:spcBef>
                <a:spcPts val="1000"/>
              </a:spcBef>
              <a:defRPr sz="2100"/>
            </a:pPr>
            <a:r>
              <a:t>	Orders.OrderDate,</a:t>
            </a:r>
          </a:p>
          <a:p>
            <a:pPr defTabSz="457200">
              <a:lnSpc>
                <a:spcPct val="80000"/>
              </a:lnSpc>
              <a:spcBef>
                <a:spcPts val="1000"/>
              </a:spcBef>
              <a:defRPr sz="2100"/>
            </a:pPr>
            <a:r>
              <a:t>	OrderDetails.ProductID,</a:t>
            </a:r>
          </a:p>
          <a:p>
            <a:pPr defTabSz="457200">
              <a:lnSpc>
                <a:spcPct val="80000"/>
              </a:lnSpc>
              <a:spcBef>
                <a:spcPts val="1000"/>
              </a:spcBef>
              <a:defRPr sz="2100"/>
            </a:pPr>
            <a:r>
              <a:t>	OrderDetails.Qty</a:t>
            </a:r>
          </a:p>
          <a:p>
            <a:pPr defTabSz="457200">
              <a:lnSpc>
                <a:spcPct val="80000"/>
              </a:lnSpc>
              <a:spcBef>
                <a:spcPts val="1000"/>
              </a:spcBef>
              <a:defRPr sz="2100"/>
            </a:pPr>
            <a:r>
              <a:t>FROM	@Orders AS</a:t>
            </a:r>
          </a:p>
          <a:p>
            <a:pPr defTabSz="457200">
              <a:lnSpc>
                <a:spcPct val="80000"/>
              </a:lnSpc>
              <a:spcBef>
                <a:spcPts val="1000"/>
              </a:spcBef>
              <a:defRPr sz="2100"/>
            </a:pPr>
            <a:r>
              <a:t>		Orders</a:t>
            </a:r>
          </a:p>
          <a:p>
            <a:pPr defTabSz="457200">
              <a:lnSpc>
                <a:spcPct val="80000"/>
              </a:lnSpc>
              <a:spcBef>
                <a:spcPts val="1000"/>
              </a:spcBef>
              <a:defRPr sz="2100"/>
            </a:pPr>
            <a:r>
              <a:t>JOIN	@OrderDetails AS</a:t>
            </a:r>
          </a:p>
          <a:p>
            <a:pPr defTabSz="457200">
              <a:lnSpc>
                <a:spcPct val="80000"/>
              </a:lnSpc>
              <a:spcBef>
                <a:spcPts val="1000"/>
              </a:spcBef>
              <a:defRPr sz="2100"/>
            </a:pPr>
            <a:r>
              <a:t>		OrderDetails</a:t>
            </a:r>
          </a:p>
          <a:p>
            <a:pPr defTabSz="457200">
              <a:lnSpc>
                <a:spcPct val="80000"/>
              </a:lnSpc>
              <a:spcBef>
                <a:spcPts val="1000"/>
              </a:spcBef>
              <a:defRPr sz="2100"/>
            </a:pPr>
            <a:r>
              <a:t>ON	Orders.OrderID =</a:t>
            </a:r>
          </a:p>
          <a:p>
            <a:pPr defTabSz="457200">
              <a:lnSpc>
                <a:spcPct val="80000"/>
              </a:lnSpc>
              <a:spcBef>
                <a:spcPts val="1000"/>
              </a:spcBef>
              <a:defRPr sz="2100"/>
            </a:pPr>
            <a:r>
              <a:t>		OrderDetails.OrderID</a:t>
            </a:r>
          </a:p>
          <a:p>
            <a:pPr defTabSz="457200">
              <a:lnSpc>
                <a:spcPct val="80000"/>
              </a:lnSpc>
              <a:spcBef>
                <a:spcPts val="1000"/>
              </a:spcBef>
              <a:defRPr sz="2100"/>
            </a:pPr>
            <a:r>
              <a:t>FOR		</a:t>
            </a:r>
            <a:r>
              <a:rPr b="1"/>
              <a:t>JSON</a:t>
            </a:r>
            <a:r>
              <a:t> </a:t>
            </a:r>
            <a:r>
              <a:rPr b="1"/>
              <a:t>PATH</a:t>
            </a:r>
            <a:r>
              <a:t>;</a:t>
            </a:r>
          </a:p>
        </p:txBody>
      </p:sp>
      <p:sp>
        <p:nvSpPr>
          <p:cNvPr id="221" name="Shape 221"/>
          <p:cNvSpPr/>
          <p:nvPr>
            <p:ph type="sldNum" sz="quarter" idx="2"/>
          </p:nvPr>
        </p:nvSpPr>
        <p:spPr>
          <a:xfrm>
            <a:off x="11080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Shape 223"/>
          <p:cNvSpPr/>
          <p:nvPr>
            <p:ph type="title"/>
          </p:nvPr>
        </p:nvSpPr>
        <p:spPr>
          <a:prstGeom prst="rect">
            <a:avLst/>
          </a:prstGeom>
        </p:spPr>
        <p:txBody>
          <a:bodyPr/>
          <a:lstStyle>
            <a:lvl1pPr>
              <a:defRPr sz="3900"/>
            </a:lvl1pPr>
          </a:lstStyle>
          <a:p>
            <a:pPr/>
            <a:r>
              <a:t>XML vs JSON – Creation (Path)</a:t>
            </a:r>
          </a:p>
        </p:txBody>
      </p:sp>
      <p:sp>
        <p:nvSpPr>
          <p:cNvPr id="224" name="Shape 224"/>
          <p:cNvSpPr/>
          <p:nvPr>
            <p:ph type="body" sz="quarter" idx="1"/>
          </p:nvPr>
        </p:nvSpPr>
        <p:spPr>
          <a:xfrm>
            <a:off x="839787" y="1035486"/>
            <a:ext cx="5157788" cy="605425"/>
          </a:xfrm>
          <a:prstGeom prst="rect">
            <a:avLst/>
          </a:prstGeom>
        </p:spPr>
        <p:txBody>
          <a:bodyPr/>
          <a:lstStyle/>
          <a:p>
            <a:pPr/>
            <a:r>
              <a:t>XML</a:t>
            </a:r>
          </a:p>
        </p:txBody>
      </p:sp>
      <p:sp>
        <p:nvSpPr>
          <p:cNvPr id="225" name="Shape 225"/>
          <p:cNvSpPr/>
          <p:nvPr/>
        </p:nvSpPr>
        <p:spPr>
          <a:xfrm>
            <a:off x="839787" y="1658647"/>
            <a:ext cx="5157788" cy="450273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spcBef>
                <a:spcPts val="200"/>
              </a:spcBef>
              <a:defRPr sz="2000"/>
            </a:pPr>
            <a:r>
              <a:t>&lt;</a:t>
            </a:r>
            <a:r>
              <a:rPr>
                <a:solidFill>
                  <a:srgbClr val="2E75B6"/>
                </a:solidFill>
              </a:rPr>
              <a:t>row</a:t>
            </a:r>
            <a:r>
              <a:t>&gt;</a:t>
            </a:r>
          </a:p>
          <a:p>
            <a:pPr lvl="1" defTabSz="457200">
              <a:spcBef>
                <a:spcPts val="200"/>
              </a:spcBef>
              <a:defRPr sz="2000"/>
            </a:pPr>
            <a:r>
              <a:t>&lt;</a:t>
            </a:r>
            <a:r>
              <a:rPr>
                <a:solidFill>
                  <a:srgbClr val="2E75B6"/>
                </a:solidFill>
              </a:rPr>
              <a:t>OrderID</a:t>
            </a:r>
            <a:r>
              <a:t>&gt;</a:t>
            </a:r>
            <a:r>
              <a:rPr>
                <a:solidFill>
                  <a:srgbClr val="548235"/>
                </a:solidFill>
              </a:rPr>
              <a:t>1</a:t>
            </a:r>
            <a:r>
              <a:t>&lt;/</a:t>
            </a:r>
            <a:r>
              <a:rPr>
                <a:solidFill>
                  <a:srgbClr val="2E75B6"/>
                </a:solidFill>
              </a:rPr>
              <a:t>OrderID</a:t>
            </a:r>
            <a:r>
              <a:t>&gt;</a:t>
            </a:r>
          </a:p>
          <a:p>
            <a:pPr lvl="1" defTabSz="457200">
              <a:spcBef>
                <a:spcPts val="200"/>
              </a:spcBef>
              <a:defRPr sz="2000"/>
            </a:pPr>
            <a:r>
              <a:t>&lt;</a:t>
            </a:r>
            <a:r>
              <a:rPr>
                <a:solidFill>
                  <a:srgbClr val="2E75B6"/>
                </a:solidFill>
              </a:rPr>
              <a:t>OrderDate</a:t>
            </a:r>
            <a:r>
              <a:t>&gt;</a:t>
            </a:r>
            <a:r>
              <a:rPr>
                <a:solidFill>
                  <a:srgbClr val="548235"/>
                </a:solidFill>
              </a:rPr>
              <a:t>2015-10-10T00:00:00</a:t>
            </a:r>
            <a:endParaRPr>
              <a:solidFill>
                <a:srgbClr val="548235"/>
              </a:solidFill>
            </a:endParaRPr>
          </a:p>
          <a:p>
            <a:pPr lvl="2" defTabSz="457200">
              <a:spcBef>
                <a:spcPts val="200"/>
              </a:spcBef>
              <a:defRPr sz="2000"/>
            </a:pPr>
            <a:r>
              <a:t>&lt;/</a:t>
            </a:r>
            <a:r>
              <a:rPr>
                <a:solidFill>
                  <a:srgbClr val="2E75B6"/>
                </a:solidFill>
              </a:rPr>
              <a:t>OrderDate</a:t>
            </a:r>
            <a:r>
              <a:t>&gt;</a:t>
            </a:r>
          </a:p>
          <a:p>
            <a:pPr defTabSz="457200">
              <a:spcBef>
                <a:spcPts val="200"/>
              </a:spcBef>
              <a:defRPr sz="2000"/>
            </a:pPr>
            <a:r>
              <a:t>	&lt;</a:t>
            </a:r>
            <a:r>
              <a:rPr>
                <a:solidFill>
                  <a:srgbClr val="2E75B6"/>
                </a:solidFill>
              </a:rPr>
              <a:t>ProductID</a:t>
            </a:r>
            <a:r>
              <a:t>&gt;</a:t>
            </a:r>
            <a:r>
              <a:rPr>
                <a:solidFill>
                  <a:srgbClr val="548235"/>
                </a:solidFill>
              </a:rPr>
              <a:t>Bike</a:t>
            </a:r>
            <a:r>
              <a:t>&lt;/</a:t>
            </a:r>
            <a:r>
              <a:rPr>
                <a:solidFill>
                  <a:srgbClr val="2E75B6"/>
                </a:solidFill>
              </a:rPr>
              <a:t>ProductID</a:t>
            </a:r>
            <a:r>
              <a:t>&gt;</a:t>
            </a:r>
          </a:p>
          <a:p>
            <a:pPr defTabSz="457200">
              <a:spcBef>
                <a:spcPts val="200"/>
              </a:spcBef>
              <a:defRPr sz="2000"/>
            </a:pPr>
            <a:r>
              <a:t>	&lt;</a:t>
            </a:r>
            <a:r>
              <a:rPr>
                <a:solidFill>
                  <a:srgbClr val="2E75B6"/>
                </a:solidFill>
              </a:rPr>
              <a:t>Qty</a:t>
            </a:r>
            <a:r>
              <a:t>&gt;</a:t>
            </a:r>
            <a:r>
              <a:rPr>
                <a:solidFill>
                  <a:srgbClr val="548235"/>
                </a:solidFill>
              </a:rPr>
              <a:t>2</a:t>
            </a:r>
            <a:r>
              <a:t>&lt;/</a:t>
            </a:r>
            <a:r>
              <a:rPr>
                <a:solidFill>
                  <a:srgbClr val="2E75B6"/>
                </a:solidFill>
              </a:rPr>
              <a:t>Qty</a:t>
            </a:r>
            <a:r>
              <a:t>&gt;</a:t>
            </a:r>
          </a:p>
          <a:p>
            <a:pPr defTabSz="457200">
              <a:spcBef>
                <a:spcPts val="200"/>
              </a:spcBef>
              <a:defRPr sz="2000"/>
            </a:pPr>
            <a:r>
              <a:t>&lt;/</a:t>
            </a:r>
            <a:r>
              <a:rPr>
                <a:solidFill>
                  <a:srgbClr val="2E75B6"/>
                </a:solidFill>
              </a:rPr>
              <a:t>row</a:t>
            </a:r>
            <a:r>
              <a:t>&gt;</a:t>
            </a:r>
          </a:p>
          <a:p>
            <a:pPr defTabSz="457200">
              <a:spcBef>
                <a:spcPts val="200"/>
              </a:spcBef>
              <a:defRPr sz="2000"/>
            </a:pPr>
            <a:r>
              <a:t>&lt;</a:t>
            </a:r>
            <a:r>
              <a:rPr>
                <a:solidFill>
                  <a:srgbClr val="2E75B6"/>
                </a:solidFill>
              </a:rPr>
              <a:t>row</a:t>
            </a:r>
            <a:r>
              <a:t>&gt;</a:t>
            </a:r>
          </a:p>
          <a:p>
            <a:pPr defTabSz="457200">
              <a:spcBef>
                <a:spcPts val="200"/>
              </a:spcBef>
              <a:defRPr sz="2000"/>
            </a:pPr>
            <a:r>
              <a:t>	&lt;</a:t>
            </a:r>
            <a:r>
              <a:rPr>
                <a:solidFill>
                  <a:srgbClr val="2E75B6"/>
                </a:solidFill>
              </a:rPr>
              <a:t>OrderID</a:t>
            </a:r>
            <a:r>
              <a:t>&gt;</a:t>
            </a:r>
            <a:r>
              <a:rPr>
                <a:solidFill>
                  <a:srgbClr val="548235"/>
                </a:solidFill>
              </a:rPr>
              <a:t>1</a:t>
            </a:r>
            <a:r>
              <a:t>&lt;/</a:t>
            </a:r>
            <a:r>
              <a:rPr>
                <a:solidFill>
                  <a:srgbClr val="2E75B6"/>
                </a:solidFill>
              </a:rPr>
              <a:t>OrderID</a:t>
            </a:r>
            <a:r>
              <a:t>&gt;</a:t>
            </a:r>
          </a:p>
          <a:p>
            <a:pPr defTabSz="457200">
              <a:spcBef>
                <a:spcPts val="200"/>
              </a:spcBef>
              <a:defRPr sz="2000"/>
            </a:pPr>
            <a:r>
              <a:t>	&lt;</a:t>
            </a:r>
            <a:r>
              <a:rPr>
                <a:solidFill>
                  <a:srgbClr val="2E75B6"/>
                </a:solidFill>
              </a:rPr>
              <a:t>OrderDate</a:t>
            </a:r>
            <a:r>
              <a:t>&gt;</a:t>
            </a:r>
            <a:r>
              <a:rPr>
                <a:solidFill>
                  <a:srgbClr val="548235"/>
                </a:solidFill>
              </a:rPr>
              <a:t>2015-10-10T00:00:00</a:t>
            </a:r>
          </a:p>
          <a:p>
            <a:pPr lvl="2" defTabSz="457200">
              <a:spcBef>
                <a:spcPts val="200"/>
              </a:spcBef>
              <a:defRPr sz="2000">
                <a:solidFill>
                  <a:srgbClr val="548235"/>
                </a:solidFill>
              </a:defRPr>
            </a:pPr>
            <a:r>
              <a:rPr>
                <a:solidFill>
                  <a:srgbClr val="000000"/>
                </a:solidFill>
              </a:rPr>
              <a:t>&lt;/</a:t>
            </a:r>
            <a:r>
              <a:rPr>
                <a:solidFill>
                  <a:srgbClr val="2E75B6"/>
                </a:solidFill>
              </a:rPr>
              <a:t>OrderDate</a:t>
            </a:r>
            <a:r>
              <a:rPr>
                <a:solidFill>
                  <a:srgbClr val="000000"/>
                </a:solidFill>
              </a:rPr>
              <a:t>&gt;</a:t>
            </a:r>
          </a:p>
          <a:p>
            <a:pPr defTabSz="457200">
              <a:spcBef>
                <a:spcPts val="200"/>
              </a:spcBef>
              <a:defRPr sz="2000"/>
            </a:pPr>
            <a:r>
              <a:t>	&lt;</a:t>
            </a:r>
            <a:r>
              <a:rPr>
                <a:solidFill>
                  <a:srgbClr val="2E75B6"/>
                </a:solidFill>
              </a:rPr>
              <a:t>ProductID</a:t>
            </a:r>
            <a:r>
              <a:t>&gt;</a:t>
            </a:r>
            <a:r>
              <a:rPr>
                <a:solidFill>
                  <a:srgbClr val="548235"/>
                </a:solidFill>
              </a:rPr>
              <a:t>Helmet</a:t>
            </a:r>
            <a:r>
              <a:t>&lt;/</a:t>
            </a:r>
            <a:r>
              <a:rPr>
                <a:solidFill>
                  <a:srgbClr val="2E75B6"/>
                </a:solidFill>
              </a:rPr>
              <a:t>ProductID</a:t>
            </a:r>
            <a:r>
              <a:t>&gt;</a:t>
            </a:r>
          </a:p>
          <a:p>
            <a:pPr defTabSz="457200">
              <a:spcBef>
                <a:spcPts val="200"/>
              </a:spcBef>
              <a:defRPr sz="2000"/>
            </a:pPr>
            <a:r>
              <a:t>	&lt;</a:t>
            </a:r>
            <a:r>
              <a:rPr>
                <a:solidFill>
                  <a:srgbClr val="2E75B6"/>
                </a:solidFill>
              </a:rPr>
              <a:t>Qty</a:t>
            </a:r>
            <a:r>
              <a:t>&gt;</a:t>
            </a:r>
            <a:r>
              <a:rPr>
                <a:solidFill>
                  <a:srgbClr val="548235"/>
                </a:solidFill>
              </a:rPr>
              <a:t>2</a:t>
            </a:r>
            <a:r>
              <a:t>&lt;/</a:t>
            </a:r>
            <a:r>
              <a:rPr>
                <a:solidFill>
                  <a:srgbClr val="2E75B6"/>
                </a:solidFill>
              </a:rPr>
              <a:t>Qty</a:t>
            </a:r>
            <a:r>
              <a:t>&gt;</a:t>
            </a:r>
          </a:p>
          <a:p>
            <a:pPr defTabSz="457200">
              <a:spcBef>
                <a:spcPts val="200"/>
              </a:spcBef>
              <a:defRPr sz="2000"/>
            </a:pPr>
            <a:r>
              <a:t>&lt;/</a:t>
            </a:r>
            <a:r>
              <a:rPr>
                <a:solidFill>
                  <a:srgbClr val="2E75B6"/>
                </a:solidFill>
              </a:rPr>
              <a:t>row</a:t>
            </a:r>
            <a:r>
              <a:t>&gt;…</a:t>
            </a:r>
          </a:p>
        </p:txBody>
      </p:sp>
      <p:sp>
        <p:nvSpPr>
          <p:cNvPr id="226" name="Shape 226"/>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buSzTx/>
              <a:buFontTx/>
              <a:buNone/>
              <a:defRPr b="1" sz="3000"/>
            </a:lvl1pPr>
          </a:lstStyle>
          <a:p>
            <a:pPr/>
            <a:r>
              <a:t>JSON</a:t>
            </a:r>
          </a:p>
        </p:txBody>
      </p:sp>
      <p:sp>
        <p:nvSpPr>
          <p:cNvPr id="227" name="Shape 227"/>
          <p:cNvSpPr/>
          <p:nvPr/>
        </p:nvSpPr>
        <p:spPr>
          <a:xfrm>
            <a:off x="6172200" y="1640911"/>
            <a:ext cx="5183188" cy="386773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spcBef>
                <a:spcPts val="200"/>
              </a:spcBef>
              <a:defRPr sz="2000"/>
            </a:pPr>
            <a:r>
              <a:t>[{  </a:t>
            </a:r>
          </a:p>
          <a:p>
            <a:pPr lvl="1" defTabSz="457200">
              <a:spcBef>
                <a:spcPts val="200"/>
              </a:spcBef>
              <a:defRPr sz="2000"/>
            </a:pPr>
            <a:r>
              <a:t>"</a:t>
            </a:r>
            <a:r>
              <a:rPr>
                <a:solidFill>
                  <a:srgbClr val="2E75B6"/>
                </a:solidFill>
              </a:rPr>
              <a:t>OrderID</a:t>
            </a:r>
            <a:r>
              <a:t>":</a:t>
            </a:r>
            <a:r>
              <a:rPr>
                <a:solidFill>
                  <a:srgbClr val="548235"/>
                </a:solidFill>
              </a:rPr>
              <a:t>1</a:t>
            </a:r>
            <a:r>
              <a:t>,</a:t>
            </a:r>
          </a:p>
          <a:p>
            <a:pPr lvl="1" defTabSz="457200">
              <a:spcBef>
                <a:spcPts val="200"/>
              </a:spcBef>
              <a:defRPr sz="2000"/>
            </a:pPr>
            <a:r>
              <a:t>"</a:t>
            </a:r>
            <a:r>
              <a:rPr>
                <a:solidFill>
                  <a:srgbClr val="2E75B6"/>
                </a:solidFill>
              </a:rPr>
              <a:t>OrderDate</a:t>
            </a:r>
            <a:r>
              <a:t>":"</a:t>
            </a:r>
            <a:r>
              <a:rPr>
                <a:solidFill>
                  <a:srgbClr val="548235"/>
                </a:solidFill>
              </a:rPr>
              <a:t>2015-10-10T00:00:00</a:t>
            </a:r>
            <a:r>
              <a:t>",</a:t>
            </a:r>
          </a:p>
          <a:p>
            <a:pPr lvl="1" defTabSz="457200">
              <a:spcBef>
                <a:spcPts val="200"/>
              </a:spcBef>
              <a:defRPr sz="2000"/>
            </a:pPr>
            <a:r>
              <a:t>"</a:t>
            </a:r>
            <a:r>
              <a:rPr>
                <a:solidFill>
                  <a:srgbClr val="2E75B6"/>
                </a:solidFill>
              </a:rPr>
              <a:t>ProductID</a:t>
            </a:r>
            <a:r>
              <a:t>":"</a:t>
            </a:r>
            <a:r>
              <a:rPr>
                <a:solidFill>
                  <a:srgbClr val="548235"/>
                </a:solidFill>
              </a:rPr>
              <a:t>Bike</a:t>
            </a:r>
            <a:r>
              <a:t>",</a:t>
            </a:r>
          </a:p>
          <a:p>
            <a:pPr lvl="1" defTabSz="457200">
              <a:spcBef>
                <a:spcPts val="200"/>
              </a:spcBef>
              <a:defRPr sz="2000"/>
            </a:pPr>
            <a:r>
              <a:t>"</a:t>
            </a:r>
            <a:r>
              <a:rPr>
                <a:solidFill>
                  <a:srgbClr val="2E75B6"/>
                </a:solidFill>
              </a:rPr>
              <a:t>Qty</a:t>
            </a:r>
            <a:r>
              <a:t>":</a:t>
            </a:r>
            <a:r>
              <a:rPr>
                <a:solidFill>
                  <a:srgbClr val="548235"/>
                </a:solidFill>
              </a:rPr>
              <a:t>2</a:t>
            </a:r>
          </a:p>
          <a:p>
            <a:pPr defTabSz="457200">
              <a:spcBef>
                <a:spcPts val="200"/>
              </a:spcBef>
              <a:defRPr sz="2000"/>
            </a:pPr>
            <a:r>
              <a:t>},</a:t>
            </a:r>
          </a:p>
          <a:p>
            <a:pPr defTabSz="457200">
              <a:spcBef>
                <a:spcPts val="200"/>
              </a:spcBef>
              <a:defRPr sz="2000"/>
            </a:pPr>
            <a:r>
              <a:t>{  </a:t>
            </a:r>
          </a:p>
          <a:p>
            <a:pPr lvl="1" defTabSz="457200">
              <a:spcBef>
                <a:spcPts val="200"/>
              </a:spcBef>
              <a:defRPr sz="2000"/>
            </a:pPr>
            <a:r>
              <a:t>"</a:t>
            </a:r>
            <a:r>
              <a:rPr>
                <a:solidFill>
                  <a:srgbClr val="2E75B6"/>
                </a:solidFill>
              </a:rPr>
              <a:t>OrderID</a:t>
            </a:r>
            <a:r>
              <a:t>":</a:t>
            </a:r>
            <a:r>
              <a:rPr>
                <a:solidFill>
                  <a:srgbClr val="548235"/>
                </a:solidFill>
              </a:rPr>
              <a:t>1</a:t>
            </a:r>
            <a:r>
              <a:t>,</a:t>
            </a:r>
          </a:p>
          <a:p>
            <a:pPr lvl="1" defTabSz="457200">
              <a:spcBef>
                <a:spcPts val="200"/>
              </a:spcBef>
              <a:defRPr sz="2000"/>
            </a:pPr>
            <a:r>
              <a:t>"</a:t>
            </a:r>
            <a:r>
              <a:rPr>
                <a:solidFill>
                  <a:srgbClr val="2E75B6"/>
                </a:solidFill>
              </a:rPr>
              <a:t>OrderDate</a:t>
            </a:r>
            <a:r>
              <a:t>":"</a:t>
            </a:r>
            <a:r>
              <a:rPr>
                <a:solidFill>
                  <a:srgbClr val="548235"/>
                </a:solidFill>
              </a:rPr>
              <a:t>2015-10-10T00:00:00</a:t>
            </a:r>
            <a:r>
              <a:t>",</a:t>
            </a:r>
          </a:p>
          <a:p>
            <a:pPr lvl="1" defTabSz="457200">
              <a:spcBef>
                <a:spcPts val="200"/>
              </a:spcBef>
              <a:defRPr sz="2000"/>
            </a:pPr>
            <a:r>
              <a:t>"</a:t>
            </a:r>
            <a:r>
              <a:rPr>
                <a:solidFill>
                  <a:srgbClr val="2E75B6"/>
                </a:solidFill>
              </a:rPr>
              <a:t>ProductID</a:t>
            </a:r>
            <a:r>
              <a:t>":"</a:t>
            </a:r>
            <a:r>
              <a:rPr>
                <a:solidFill>
                  <a:srgbClr val="548235"/>
                </a:solidFill>
              </a:rPr>
              <a:t>Helmet</a:t>
            </a:r>
            <a:r>
              <a:t>",</a:t>
            </a:r>
          </a:p>
          <a:p>
            <a:pPr lvl="1" defTabSz="457200">
              <a:spcBef>
                <a:spcPts val="200"/>
              </a:spcBef>
              <a:defRPr sz="2000"/>
            </a:pPr>
            <a:r>
              <a:t>"</a:t>
            </a:r>
            <a:r>
              <a:rPr>
                <a:solidFill>
                  <a:srgbClr val="2E75B6"/>
                </a:solidFill>
              </a:rPr>
              <a:t>Qty</a:t>
            </a:r>
            <a:r>
              <a:t>":</a:t>
            </a:r>
            <a:r>
              <a:rPr>
                <a:solidFill>
                  <a:srgbClr val="548235"/>
                </a:solidFill>
              </a:rPr>
              <a:t>2</a:t>
            </a:r>
          </a:p>
          <a:p>
            <a:pPr defTabSz="457200">
              <a:spcBef>
                <a:spcPts val="200"/>
              </a:spcBef>
              <a:defRPr sz="2000"/>
            </a:pPr>
            <a:r>
              <a:t>}…]</a:t>
            </a:r>
          </a:p>
        </p:txBody>
      </p:sp>
      <p:sp>
        <p:nvSpPr>
          <p:cNvPr id="228" name="Shape 228"/>
          <p:cNvSpPr/>
          <p:nvPr>
            <p:ph type="sldNum" sz="quarter" idx="2"/>
          </p:nvPr>
        </p:nvSpPr>
        <p:spPr>
          <a:xfrm>
            <a:off x="11080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Shape 230"/>
          <p:cNvSpPr/>
          <p:nvPr>
            <p:ph type="title"/>
          </p:nvPr>
        </p:nvSpPr>
        <p:spPr>
          <a:prstGeom prst="rect">
            <a:avLst/>
          </a:prstGeom>
        </p:spPr>
        <p:txBody>
          <a:bodyPr/>
          <a:lstStyle>
            <a:lvl1pPr>
              <a:defRPr sz="3900"/>
            </a:lvl1pPr>
          </a:lstStyle>
          <a:p>
            <a:pPr/>
            <a:r>
              <a:t>XML vs JSON – Creation (Auto)</a:t>
            </a:r>
          </a:p>
        </p:txBody>
      </p:sp>
      <p:sp>
        <p:nvSpPr>
          <p:cNvPr id="231" name="Shape 231"/>
          <p:cNvSpPr/>
          <p:nvPr>
            <p:ph type="body" sz="quarter" idx="1"/>
          </p:nvPr>
        </p:nvSpPr>
        <p:spPr>
          <a:xfrm>
            <a:off x="839787" y="1035486"/>
            <a:ext cx="5157788" cy="605425"/>
          </a:xfrm>
          <a:prstGeom prst="rect">
            <a:avLst/>
          </a:prstGeom>
        </p:spPr>
        <p:txBody>
          <a:bodyPr/>
          <a:lstStyle/>
          <a:p>
            <a:pPr/>
            <a:r>
              <a:t>XML</a:t>
            </a:r>
          </a:p>
        </p:txBody>
      </p:sp>
      <p:sp>
        <p:nvSpPr>
          <p:cNvPr id="232" name="Shape 232"/>
          <p:cNvSpPr/>
          <p:nvPr/>
        </p:nvSpPr>
        <p:spPr>
          <a:xfrm>
            <a:off x="839787" y="1640911"/>
            <a:ext cx="5157788" cy="448595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lnSpc>
                <a:spcPct val="80000"/>
              </a:lnSpc>
              <a:spcBef>
                <a:spcPts val="1000"/>
              </a:spcBef>
              <a:defRPr sz="2100"/>
            </a:pPr>
            <a:r>
              <a:t>SELECT</a:t>
            </a:r>
          </a:p>
          <a:p>
            <a:pPr defTabSz="457200">
              <a:lnSpc>
                <a:spcPct val="80000"/>
              </a:lnSpc>
              <a:spcBef>
                <a:spcPts val="1000"/>
              </a:spcBef>
              <a:defRPr sz="2100"/>
            </a:pPr>
            <a:r>
              <a:t>	Orders.OrderID,</a:t>
            </a:r>
          </a:p>
          <a:p>
            <a:pPr defTabSz="457200">
              <a:lnSpc>
                <a:spcPct val="80000"/>
              </a:lnSpc>
              <a:spcBef>
                <a:spcPts val="1000"/>
              </a:spcBef>
              <a:defRPr sz="2100"/>
            </a:pPr>
            <a:r>
              <a:t>	Orders.OrderDate,</a:t>
            </a:r>
          </a:p>
          <a:p>
            <a:pPr defTabSz="457200">
              <a:lnSpc>
                <a:spcPct val="80000"/>
              </a:lnSpc>
              <a:spcBef>
                <a:spcPts val="1000"/>
              </a:spcBef>
              <a:defRPr sz="2100"/>
            </a:pPr>
            <a:r>
              <a:t>	OrderDetails.ProductID,</a:t>
            </a:r>
          </a:p>
          <a:p>
            <a:pPr defTabSz="457200">
              <a:lnSpc>
                <a:spcPct val="80000"/>
              </a:lnSpc>
              <a:spcBef>
                <a:spcPts val="1000"/>
              </a:spcBef>
              <a:defRPr sz="2100"/>
            </a:pPr>
            <a:r>
              <a:t>	OrderDetails.Qty</a:t>
            </a:r>
          </a:p>
          <a:p>
            <a:pPr defTabSz="457200">
              <a:lnSpc>
                <a:spcPct val="80000"/>
              </a:lnSpc>
              <a:spcBef>
                <a:spcPts val="1000"/>
              </a:spcBef>
              <a:defRPr sz="2100"/>
            </a:pPr>
            <a:r>
              <a:t>FROM	@Orders AS</a:t>
            </a:r>
          </a:p>
          <a:p>
            <a:pPr defTabSz="457200">
              <a:lnSpc>
                <a:spcPct val="80000"/>
              </a:lnSpc>
              <a:spcBef>
                <a:spcPts val="1000"/>
              </a:spcBef>
              <a:defRPr sz="2100"/>
            </a:pPr>
            <a:r>
              <a:t>		Orders</a:t>
            </a:r>
          </a:p>
          <a:p>
            <a:pPr defTabSz="457200">
              <a:lnSpc>
                <a:spcPct val="80000"/>
              </a:lnSpc>
              <a:spcBef>
                <a:spcPts val="1000"/>
              </a:spcBef>
              <a:defRPr sz="2100"/>
            </a:pPr>
            <a:r>
              <a:t>JOIN	@OrderDetails AS</a:t>
            </a:r>
          </a:p>
          <a:p>
            <a:pPr defTabSz="457200">
              <a:lnSpc>
                <a:spcPct val="80000"/>
              </a:lnSpc>
              <a:spcBef>
                <a:spcPts val="1000"/>
              </a:spcBef>
              <a:defRPr sz="2100"/>
            </a:pPr>
            <a:r>
              <a:t>		OrderDetails</a:t>
            </a:r>
          </a:p>
          <a:p>
            <a:pPr defTabSz="457200">
              <a:lnSpc>
                <a:spcPct val="80000"/>
              </a:lnSpc>
              <a:spcBef>
                <a:spcPts val="1000"/>
              </a:spcBef>
              <a:defRPr sz="2100"/>
            </a:pPr>
            <a:r>
              <a:t>ON	Orders.OrderID =</a:t>
            </a:r>
          </a:p>
          <a:p>
            <a:pPr defTabSz="457200">
              <a:lnSpc>
                <a:spcPct val="80000"/>
              </a:lnSpc>
              <a:spcBef>
                <a:spcPts val="1000"/>
              </a:spcBef>
              <a:defRPr sz="2100"/>
            </a:pPr>
            <a:r>
              <a:t>		OrderDetails.OrderID</a:t>
            </a:r>
          </a:p>
          <a:p>
            <a:pPr defTabSz="457200">
              <a:lnSpc>
                <a:spcPct val="80000"/>
              </a:lnSpc>
              <a:spcBef>
                <a:spcPts val="1000"/>
              </a:spcBef>
              <a:defRPr sz="2100"/>
            </a:pPr>
            <a:r>
              <a:t>FOR		</a:t>
            </a:r>
            <a:r>
              <a:rPr b="1"/>
              <a:t>XML</a:t>
            </a:r>
            <a:r>
              <a:t> </a:t>
            </a:r>
            <a:r>
              <a:rPr b="1"/>
              <a:t>AUTO</a:t>
            </a:r>
            <a:r>
              <a:t>;</a:t>
            </a:r>
          </a:p>
        </p:txBody>
      </p:sp>
      <p:sp>
        <p:nvSpPr>
          <p:cNvPr id="233" name="Shape 23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buSzTx/>
              <a:buFontTx/>
              <a:buNone/>
              <a:defRPr b="1" sz="3000"/>
            </a:lvl1pPr>
          </a:lstStyle>
          <a:p>
            <a:pPr/>
            <a:r>
              <a:t>JSON</a:t>
            </a:r>
          </a:p>
        </p:txBody>
      </p:sp>
      <p:sp>
        <p:nvSpPr>
          <p:cNvPr id="234" name="Shape 234"/>
          <p:cNvSpPr/>
          <p:nvPr/>
        </p:nvSpPr>
        <p:spPr>
          <a:xfrm>
            <a:off x="6172200" y="1640911"/>
            <a:ext cx="5183188" cy="448595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lnSpc>
                <a:spcPct val="80000"/>
              </a:lnSpc>
              <a:spcBef>
                <a:spcPts val="1000"/>
              </a:spcBef>
              <a:defRPr sz="2100"/>
            </a:pPr>
            <a:r>
              <a:t>SELECT</a:t>
            </a:r>
          </a:p>
          <a:p>
            <a:pPr defTabSz="457200">
              <a:lnSpc>
                <a:spcPct val="80000"/>
              </a:lnSpc>
              <a:spcBef>
                <a:spcPts val="1000"/>
              </a:spcBef>
              <a:defRPr sz="2100"/>
            </a:pPr>
            <a:r>
              <a:t>	Orders.OrderID,</a:t>
            </a:r>
          </a:p>
          <a:p>
            <a:pPr defTabSz="457200">
              <a:lnSpc>
                <a:spcPct val="80000"/>
              </a:lnSpc>
              <a:spcBef>
                <a:spcPts val="1000"/>
              </a:spcBef>
              <a:defRPr sz="2100"/>
            </a:pPr>
            <a:r>
              <a:t>	Orders.OrderDate,</a:t>
            </a:r>
          </a:p>
          <a:p>
            <a:pPr defTabSz="457200">
              <a:lnSpc>
                <a:spcPct val="80000"/>
              </a:lnSpc>
              <a:spcBef>
                <a:spcPts val="1000"/>
              </a:spcBef>
              <a:defRPr sz="2100"/>
            </a:pPr>
            <a:r>
              <a:t>	OrderDetails.ProductID,</a:t>
            </a:r>
          </a:p>
          <a:p>
            <a:pPr defTabSz="457200">
              <a:lnSpc>
                <a:spcPct val="80000"/>
              </a:lnSpc>
              <a:spcBef>
                <a:spcPts val="1000"/>
              </a:spcBef>
              <a:defRPr sz="2100"/>
            </a:pPr>
            <a:r>
              <a:t>	OrderDetails.Qty</a:t>
            </a:r>
          </a:p>
          <a:p>
            <a:pPr defTabSz="457200">
              <a:lnSpc>
                <a:spcPct val="80000"/>
              </a:lnSpc>
              <a:spcBef>
                <a:spcPts val="1000"/>
              </a:spcBef>
              <a:defRPr sz="2100"/>
            </a:pPr>
            <a:r>
              <a:t>FROM	@Orders AS</a:t>
            </a:r>
          </a:p>
          <a:p>
            <a:pPr defTabSz="457200">
              <a:lnSpc>
                <a:spcPct val="80000"/>
              </a:lnSpc>
              <a:spcBef>
                <a:spcPts val="1000"/>
              </a:spcBef>
              <a:defRPr sz="2100"/>
            </a:pPr>
            <a:r>
              <a:t>		Orders</a:t>
            </a:r>
          </a:p>
          <a:p>
            <a:pPr defTabSz="457200">
              <a:lnSpc>
                <a:spcPct val="80000"/>
              </a:lnSpc>
              <a:spcBef>
                <a:spcPts val="1000"/>
              </a:spcBef>
              <a:defRPr sz="2100"/>
            </a:pPr>
            <a:r>
              <a:t>JOIN	@OrderDetails AS</a:t>
            </a:r>
          </a:p>
          <a:p>
            <a:pPr defTabSz="457200">
              <a:lnSpc>
                <a:spcPct val="80000"/>
              </a:lnSpc>
              <a:spcBef>
                <a:spcPts val="1000"/>
              </a:spcBef>
              <a:defRPr sz="2100"/>
            </a:pPr>
            <a:r>
              <a:t>		OrderDetails</a:t>
            </a:r>
          </a:p>
          <a:p>
            <a:pPr defTabSz="457200">
              <a:lnSpc>
                <a:spcPct val="80000"/>
              </a:lnSpc>
              <a:spcBef>
                <a:spcPts val="1000"/>
              </a:spcBef>
              <a:defRPr sz="2100"/>
            </a:pPr>
            <a:r>
              <a:t>ON	Orders.OrderID =</a:t>
            </a:r>
          </a:p>
          <a:p>
            <a:pPr defTabSz="457200">
              <a:lnSpc>
                <a:spcPct val="80000"/>
              </a:lnSpc>
              <a:spcBef>
                <a:spcPts val="1000"/>
              </a:spcBef>
              <a:defRPr sz="2100"/>
            </a:pPr>
            <a:r>
              <a:t>		OrderDetails.OrderID</a:t>
            </a:r>
          </a:p>
          <a:p>
            <a:pPr defTabSz="457200">
              <a:lnSpc>
                <a:spcPct val="80000"/>
              </a:lnSpc>
              <a:spcBef>
                <a:spcPts val="1000"/>
              </a:spcBef>
              <a:defRPr sz="2100"/>
            </a:pPr>
            <a:r>
              <a:t>FOR		</a:t>
            </a:r>
            <a:r>
              <a:rPr b="1"/>
              <a:t>JSON</a:t>
            </a:r>
            <a:r>
              <a:t> </a:t>
            </a:r>
            <a:r>
              <a:rPr b="1"/>
              <a:t>AUTO</a:t>
            </a:r>
            <a:r>
              <a:t>;</a:t>
            </a:r>
          </a:p>
        </p:txBody>
      </p:sp>
      <p:sp>
        <p:nvSpPr>
          <p:cNvPr id="235" name="Shape 235"/>
          <p:cNvSpPr/>
          <p:nvPr>
            <p:ph type="sldNum" sz="quarter" idx="2"/>
          </p:nvPr>
        </p:nvSpPr>
        <p:spPr>
          <a:xfrm>
            <a:off x="11080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Shape 237"/>
          <p:cNvSpPr/>
          <p:nvPr>
            <p:ph type="title"/>
          </p:nvPr>
        </p:nvSpPr>
        <p:spPr>
          <a:prstGeom prst="rect">
            <a:avLst/>
          </a:prstGeom>
        </p:spPr>
        <p:txBody>
          <a:bodyPr/>
          <a:lstStyle>
            <a:lvl1pPr>
              <a:defRPr sz="3900"/>
            </a:lvl1pPr>
          </a:lstStyle>
          <a:p>
            <a:pPr/>
            <a:r>
              <a:t>XML vs JSON – Creation (Auto)</a:t>
            </a:r>
          </a:p>
        </p:txBody>
      </p:sp>
      <p:sp>
        <p:nvSpPr>
          <p:cNvPr id="238" name="Shape 238"/>
          <p:cNvSpPr/>
          <p:nvPr>
            <p:ph type="body" sz="quarter" idx="1"/>
          </p:nvPr>
        </p:nvSpPr>
        <p:spPr>
          <a:xfrm>
            <a:off x="839787" y="1035486"/>
            <a:ext cx="5157788" cy="605425"/>
          </a:xfrm>
          <a:prstGeom prst="rect">
            <a:avLst/>
          </a:prstGeom>
        </p:spPr>
        <p:txBody>
          <a:bodyPr/>
          <a:lstStyle/>
          <a:p>
            <a:pPr/>
            <a:r>
              <a:t>XML</a:t>
            </a:r>
          </a:p>
        </p:txBody>
      </p:sp>
      <p:sp>
        <p:nvSpPr>
          <p:cNvPr id="239" name="Shape 239"/>
          <p:cNvSpPr/>
          <p:nvPr/>
        </p:nvSpPr>
        <p:spPr>
          <a:xfrm>
            <a:off x="839787" y="1640911"/>
            <a:ext cx="5157788" cy="403556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lnSpc>
                <a:spcPct val="110000"/>
              </a:lnSpc>
              <a:defRPr sz="2200"/>
            </a:pPr>
            <a:r>
              <a:t>&lt;</a:t>
            </a:r>
            <a:r>
              <a:rPr>
                <a:solidFill>
                  <a:schemeClr val="accent5"/>
                </a:solidFill>
              </a:rPr>
              <a:t>Orders</a:t>
            </a:r>
          </a:p>
          <a:p>
            <a:pPr lvl="1" defTabSz="457200">
              <a:lnSpc>
                <a:spcPct val="110000"/>
              </a:lnSpc>
              <a:defRPr sz="2200"/>
            </a:pPr>
            <a:r>
              <a:rPr>
                <a:solidFill>
                  <a:schemeClr val="accent2">
                    <a:satOff val="-18194"/>
                    <a:lumOff val="-11215"/>
                  </a:schemeClr>
                </a:solidFill>
              </a:rPr>
              <a:t>OrderID</a:t>
            </a:r>
            <a:r>
              <a:t>="</a:t>
            </a:r>
            <a:r>
              <a:rPr>
                <a:solidFill>
                  <a:schemeClr val="accent4">
                    <a:lumOff val="-9999"/>
                  </a:schemeClr>
                </a:solidFill>
              </a:rPr>
              <a:t>1</a:t>
            </a:r>
            <a:r>
              <a:t>"</a:t>
            </a:r>
          </a:p>
          <a:p>
            <a:pPr lvl="1" defTabSz="457200">
              <a:lnSpc>
                <a:spcPct val="110000"/>
              </a:lnSpc>
              <a:defRPr sz="2200"/>
            </a:pPr>
            <a:r>
              <a:rPr>
                <a:solidFill>
                  <a:schemeClr val="accent2">
                    <a:satOff val="-18194"/>
                    <a:lumOff val="-11215"/>
                  </a:schemeClr>
                </a:solidFill>
              </a:rPr>
              <a:t>OrderDate</a:t>
            </a:r>
            <a:r>
              <a:t>="</a:t>
            </a:r>
            <a:r>
              <a:rPr>
                <a:solidFill>
                  <a:schemeClr val="accent4">
                    <a:lumOff val="-9999"/>
                  </a:schemeClr>
                </a:solidFill>
              </a:rPr>
              <a:t>2015-10-10T00:00:00</a:t>
            </a:r>
            <a:r>
              <a:t>"</a:t>
            </a:r>
          </a:p>
          <a:p>
            <a:pPr defTabSz="457200">
              <a:lnSpc>
                <a:spcPct val="110000"/>
              </a:lnSpc>
              <a:defRPr sz="2200"/>
            </a:pPr>
            <a:r>
              <a:t>&gt;</a:t>
            </a:r>
          </a:p>
          <a:p>
            <a:pPr lvl="1" defTabSz="457200">
              <a:lnSpc>
                <a:spcPct val="110000"/>
              </a:lnSpc>
              <a:defRPr sz="2200"/>
            </a:pPr>
            <a:r>
              <a:t>&lt;</a:t>
            </a:r>
            <a:r>
              <a:rPr>
                <a:solidFill>
                  <a:schemeClr val="accent5"/>
                </a:solidFill>
              </a:rPr>
              <a:t>OrderDetails</a:t>
            </a:r>
          </a:p>
          <a:p>
            <a:pPr lvl="1" defTabSz="457200">
              <a:lnSpc>
                <a:spcPct val="110000"/>
              </a:lnSpc>
              <a:defRPr sz="2200"/>
            </a:pPr>
            <a:r>
              <a:t>	</a:t>
            </a:r>
            <a:r>
              <a:rPr>
                <a:solidFill>
                  <a:schemeClr val="accent2">
                    <a:satOff val="-18194"/>
                    <a:lumOff val="-11215"/>
                  </a:schemeClr>
                </a:solidFill>
              </a:rPr>
              <a:t>ProductID</a:t>
            </a:r>
            <a:r>
              <a:t>="</a:t>
            </a:r>
            <a:r>
              <a:rPr>
                <a:solidFill>
                  <a:schemeClr val="accent4">
                    <a:lumOff val="-9999"/>
                  </a:schemeClr>
                </a:solidFill>
              </a:rPr>
              <a:t>Bike</a:t>
            </a:r>
            <a:r>
              <a:t>" </a:t>
            </a:r>
            <a:r>
              <a:rPr>
                <a:solidFill>
                  <a:schemeClr val="accent2">
                    <a:satOff val="-18194"/>
                    <a:lumOff val="-11215"/>
                  </a:schemeClr>
                </a:solidFill>
              </a:rPr>
              <a:t>Qty</a:t>
            </a:r>
            <a:r>
              <a:t>="</a:t>
            </a:r>
            <a:r>
              <a:rPr>
                <a:solidFill>
                  <a:schemeClr val="accent4">
                    <a:lumOff val="-9999"/>
                  </a:schemeClr>
                </a:solidFill>
              </a:rPr>
              <a:t>2</a:t>
            </a:r>
            <a:r>
              <a:t>" /&gt;</a:t>
            </a:r>
          </a:p>
          <a:p>
            <a:pPr lvl="1" defTabSz="457200">
              <a:lnSpc>
                <a:spcPct val="110000"/>
              </a:lnSpc>
              <a:defRPr sz="2200"/>
            </a:pPr>
            <a:r>
              <a:t>&lt;</a:t>
            </a:r>
            <a:r>
              <a:rPr>
                <a:solidFill>
                  <a:schemeClr val="accent5"/>
                </a:solidFill>
              </a:rPr>
              <a:t>OrderDetails</a:t>
            </a:r>
          </a:p>
          <a:p>
            <a:pPr lvl="1" defTabSz="457200">
              <a:lnSpc>
                <a:spcPct val="110000"/>
              </a:lnSpc>
              <a:defRPr sz="2200"/>
            </a:pPr>
            <a:r>
              <a:t>	</a:t>
            </a:r>
            <a:r>
              <a:rPr>
                <a:solidFill>
                  <a:schemeClr val="accent2">
                    <a:satOff val="-18194"/>
                    <a:lumOff val="-11215"/>
                  </a:schemeClr>
                </a:solidFill>
              </a:rPr>
              <a:t>ProductID</a:t>
            </a:r>
            <a:r>
              <a:t>="</a:t>
            </a:r>
            <a:r>
              <a:rPr>
                <a:solidFill>
                  <a:schemeClr val="accent4">
                    <a:lumOff val="-9999"/>
                  </a:schemeClr>
                </a:solidFill>
              </a:rPr>
              <a:t>Helmet</a:t>
            </a:r>
            <a:r>
              <a:t>" </a:t>
            </a:r>
            <a:r>
              <a:rPr>
                <a:solidFill>
                  <a:schemeClr val="accent2">
                    <a:satOff val="-18194"/>
                    <a:lumOff val="-11215"/>
                  </a:schemeClr>
                </a:solidFill>
              </a:rPr>
              <a:t>Qty</a:t>
            </a:r>
            <a:r>
              <a:t>="</a:t>
            </a:r>
            <a:r>
              <a:rPr>
                <a:solidFill>
                  <a:schemeClr val="accent4">
                    <a:lumOff val="-9999"/>
                  </a:schemeClr>
                </a:solidFill>
              </a:rPr>
              <a:t>2</a:t>
            </a:r>
            <a:r>
              <a:t>" /&gt;</a:t>
            </a:r>
          </a:p>
          <a:p>
            <a:pPr lvl="1" defTabSz="457200">
              <a:lnSpc>
                <a:spcPct val="110000"/>
              </a:lnSpc>
              <a:defRPr sz="2200"/>
            </a:pPr>
            <a:r>
              <a:t>&lt;</a:t>
            </a:r>
            <a:r>
              <a:rPr>
                <a:solidFill>
                  <a:schemeClr val="accent5"/>
                </a:solidFill>
              </a:rPr>
              <a:t>OrderDetails</a:t>
            </a:r>
          </a:p>
          <a:p>
            <a:pPr lvl="1" defTabSz="457200">
              <a:lnSpc>
                <a:spcPct val="110000"/>
              </a:lnSpc>
              <a:defRPr sz="2200"/>
            </a:pPr>
            <a:r>
              <a:t>	</a:t>
            </a:r>
            <a:r>
              <a:rPr>
                <a:solidFill>
                  <a:schemeClr val="accent2">
                    <a:satOff val="-18194"/>
                    <a:lumOff val="-11215"/>
                  </a:schemeClr>
                </a:solidFill>
              </a:rPr>
              <a:t>ProductID</a:t>
            </a:r>
            <a:r>
              <a:t>="</a:t>
            </a:r>
            <a:r>
              <a:rPr>
                <a:solidFill>
                  <a:schemeClr val="accent4">
                    <a:lumOff val="-9999"/>
                  </a:schemeClr>
                </a:solidFill>
              </a:rPr>
              <a:t>Wheels</a:t>
            </a:r>
            <a:r>
              <a:t>" </a:t>
            </a:r>
            <a:r>
              <a:rPr>
                <a:solidFill>
                  <a:schemeClr val="accent2">
                    <a:satOff val="-18194"/>
                    <a:lumOff val="-11215"/>
                  </a:schemeClr>
                </a:solidFill>
              </a:rPr>
              <a:t>Qty</a:t>
            </a:r>
            <a:r>
              <a:t>="</a:t>
            </a:r>
            <a:r>
              <a:rPr>
                <a:solidFill>
                  <a:schemeClr val="accent4">
                    <a:lumOff val="-9999"/>
                  </a:schemeClr>
                </a:solidFill>
              </a:rPr>
              <a:t>4</a:t>
            </a:r>
            <a:r>
              <a:t>" /&gt;</a:t>
            </a:r>
          </a:p>
          <a:p>
            <a:pPr defTabSz="457200">
              <a:lnSpc>
                <a:spcPct val="110000"/>
              </a:lnSpc>
              <a:defRPr sz="2200"/>
            </a:pPr>
            <a:r>
              <a:t>&lt;/</a:t>
            </a:r>
            <a:r>
              <a:rPr>
                <a:solidFill>
                  <a:schemeClr val="accent5"/>
                </a:solidFill>
              </a:rPr>
              <a:t>Orders</a:t>
            </a:r>
            <a:r>
              <a:t>&gt;…</a:t>
            </a:r>
          </a:p>
        </p:txBody>
      </p:sp>
      <p:sp>
        <p:nvSpPr>
          <p:cNvPr id="240" name="Shape 240"/>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buSzTx/>
              <a:buFontTx/>
              <a:buNone/>
              <a:defRPr b="1" sz="3000"/>
            </a:lvl1pPr>
          </a:lstStyle>
          <a:p>
            <a:pPr/>
            <a:r>
              <a:t>JSON</a:t>
            </a:r>
          </a:p>
        </p:txBody>
      </p:sp>
      <p:sp>
        <p:nvSpPr>
          <p:cNvPr id="241" name="Shape 241"/>
          <p:cNvSpPr/>
          <p:nvPr/>
        </p:nvSpPr>
        <p:spPr>
          <a:xfrm>
            <a:off x="6172200" y="1640911"/>
            <a:ext cx="5183188" cy="331094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lnSpc>
                <a:spcPct val="110000"/>
              </a:lnSpc>
              <a:defRPr sz="2200"/>
            </a:pPr>
            <a:r>
              <a:t>[{  </a:t>
            </a:r>
          </a:p>
          <a:p>
            <a:pPr defTabSz="457200">
              <a:lnSpc>
                <a:spcPct val="110000"/>
              </a:lnSpc>
              <a:defRPr sz="2200"/>
            </a:pPr>
            <a:r>
              <a:t>"</a:t>
            </a:r>
            <a:r>
              <a:rPr>
                <a:solidFill>
                  <a:schemeClr val="accent5"/>
                </a:solidFill>
              </a:rPr>
              <a:t>OrderID</a:t>
            </a:r>
            <a:r>
              <a:t>":</a:t>
            </a:r>
            <a:r>
              <a:rPr>
                <a:solidFill>
                  <a:schemeClr val="accent6">
                    <a:lumOff val="-9568"/>
                  </a:schemeClr>
                </a:solidFill>
              </a:rPr>
              <a:t>1</a:t>
            </a:r>
            <a:r>
              <a:t>,</a:t>
            </a:r>
          </a:p>
          <a:p>
            <a:pPr defTabSz="457200">
              <a:lnSpc>
                <a:spcPct val="110000"/>
              </a:lnSpc>
              <a:defRPr sz="2200"/>
            </a:pPr>
            <a:r>
              <a:t>"</a:t>
            </a:r>
            <a:r>
              <a:rPr>
                <a:solidFill>
                  <a:schemeClr val="accent5"/>
                </a:solidFill>
              </a:rPr>
              <a:t>OrderDate</a:t>
            </a:r>
            <a:r>
              <a:t>":"</a:t>
            </a:r>
            <a:r>
              <a:rPr>
                <a:solidFill>
                  <a:schemeClr val="accent6">
                    <a:lumOff val="-9568"/>
                  </a:schemeClr>
                </a:solidFill>
              </a:rPr>
              <a:t>2015-10-10T00:00:00</a:t>
            </a:r>
            <a:r>
              <a:t>",</a:t>
            </a:r>
          </a:p>
          <a:p>
            <a:pPr defTabSz="457200">
              <a:lnSpc>
                <a:spcPct val="110000"/>
              </a:lnSpc>
              <a:defRPr sz="2200"/>
            </a:pPr>
            <a:r>
              <a:t>"</a:t>
            </a:r>
            <a:r>
              <a:rPr>
                <a:solidFill>
                  <a:schemeClr val="accent5"/>
                </a:solidFill>
              </a:rPr>
              <a:t>OrderDetails</a:t>
            </a:r>
            <a:r>
              <a:t>":[  </a:t>
            </a:r>
          </a:p>
          <a:p>
            <a:pPr defTabSz="457200">
              <a:lnSpc>
                <a:spcPct val="110000"/>
              </a:lnSpc>
              <a:defRPr sz="2200"/>
            </a:pPr>
            <a:r>
              <a:t>	{"</a:t>
            </a:r>
            <a:r>
              <a:rPr>
                <a:solidFill>
                  <a:schemeClr val="accent5"/>
                </a:solidFill>
              </a:rPr>
              <a:t>ProductID</a:t>
            </a:r>
            <a:r>
              <a:t>":"</a:t>
            </a:r>
            <a:r>
              <a:rPr>
                <a:solidFill>
                  <a:schemeClr val="accent6">
                    <a:lumOff val="-9568"/>
                  </a:schemeClr>
                </a:solidFill>
              </a:rPr>
              <a:t>Bike</a:t>
            </a:r>
            <a:r>
              <a:t>","</a:t>
            </a:r>
            <a:r>
              <a:rPr>
                <a:solidFill>
                  <a:schemeClr val="accent5"/>
                </a:solidFill>
              </a:rPr>
              <a:t>Qty</a:t>
            </a:r>
            <a:r>
              <a:t>":</a:t>
            </a:r>
            <a:r>
              <a:rPr>
                <a:solidFill>
                  <a:schemeClr val="accent6">
                    <a:lumOff val="-9568"/>
                  </a:schemeClr>
                </a:solidFill>
              </a:rPr>
              <a:t>2</a:t>
            </a:r>
            <a:r>
              <a:t>},</a:t>
            </a:r>
          </a:p>
          <a:p>
            <a:pPr defTabSz="457200">
              <a:lnSpc>
                <a:spcPct val="110000"/>
              </a:lnSpc>
              <a:defRPr sz="2200"/>
            </a:pPr>
            <a:r>
              <a:t>	{"</a:t>
            </a:r>
            <a:r>
              <a:rPr>
                <a:solidFill>
                  <a:schemeClr val="accent5"/>
                </a:solidFill>
              </a:rPr>
              <a:t>ProductID</a:t>
            </a:r>
            <a:r>
              <a:t>":"</a:t>
            </a:r>
            <a:r>
              <a:rPr>
                <a:solidFill>
                  <a:schemeClr val="accent6">
                    <a:lumOff val="-9568"/>
                  </a:schemeClr>
                </a:solidFill>
              </a:rPr>
              <a:t>Helmet</a:t>
            </a:r>
            <a:r>
              <a:t>","</a:t>
            </a:r>
            <a:r>
              <a:rPr>
                <a:solidFill>
                  <a:schemeClr val="accent5"/>
                </a:solidFill>
              </a:rPr>
              <a:t>Qty</a:t>
            </a:r>
            <a:r>
              <a:t>":</a:t>
            </a:r>
            <a:r>
              <a:rPr>
                <a:solidFill>
                  <a:schemeClr val="accent6">
                    <a:lumOff val="-9568"/>
                  </a:schemeClr>
                </a:solidFill>
              </a:rPr>
              <a:t>2</a:t>
            </a:r>
            <a:r>
              <a:t>},</a:t>
            </a:r>
          </a:p>
          <a:p>
            <a:pPr defTabSz="457200">
              <a:lnSpc>
                <a:spcPct val="110000"/>
              </a:lnSpc>
              <a:defRPr sz="2200"/>
            </a:pPr>
            <a:r>
              <a:t>	{"</a:t>
            </a:r>
            <a:r>
              <a:rPr>
                <a:solidFill>
                  <a:schemeClr val="accent5"/>
                </a:solidFill>
              </a:rPr>
              <a:t>ProductID</a:t>
            </a:r>
            <a:r>
              <a:t>":"</a:t>
            </a:r>
            <a:r>
              <a:rPr>
                <a:solidFill>
                  <a:schemeClr val="accent6">
                    <a:lumOff val="-9568"/>
                  </a:schemeClr>
                </a:solidFill>
              </a:rPr>
              <a:t>Wheels</a:t>
            </a:r>
            <a:r>
              <a:t>","</a:t>
            </a:r>
            <a:r>
              <a:rPr>
                <a:solidFill>
                  <a:schemeClr val="accent5"/>
                </a:solidFill>
              </a:rPr>
              <a:t>Qty</a:t>
            </a:r>
            <a:r>
              <a:t>":</a:t>
            </a:r>
            <a:r>
              <a:rPr>
                <a:solidFill>
                  <a:schemeClr val="accent6">
                    <a:lumOff val="-9568"/>
                  </a:schemeClr>
                </a:solidFill>
              </a:rPr>
              <a:t>4</a:t>
            </a:r>
            <a:r>
              <a:t>}]</a:t>
            </a:r>
          </a:p>
          <a:p>
            <a:pPr defTabSz="457200">
              <a:lnSpc>
                <a:spcPct val="110000"/>
              </a:lnSpc>
              <a:defRPr sz="2200"/>
            </a:pPr>
            <a:r>
              <a:t>},…</a:t>
            </a:r>
          </a:p>
          <a:p>
            <a:pPr defTabSz="457200">
              <a:lnSpc>
                <a:spcPct val="110000"/>
              </a:lnSpc>
              <a:defRPr sz="2200"/>
            </a:pPr>
            <a:r>
              <a:t>]</a:t>
            </a:r>
          </a:p>
        </p:txBody>
      </p:sp>
      <p:sp>
        <p:nvSpPr>
          <p:cNvPr id="242" name="Shape 242"/>
          <p:cNvSpPr/>
          <p:nvPr>
            <p:ph type="sldNum" sz="quarter" idx="2"/>
          </p:nvPr>
        </p:nvSpPr>
        <p:spPr>
          <a:xfrm>
            <a:off x="11080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Shape 246"/>
          <p:cNvSpPr/>
          <p:nvPr>
            <p:ph type="title"/>
          </p:nvPr>
        </p:nvSpPr>
        <p:spPr>
          <a:prstGeom prst="rect">
            <a:avLst/>
          </a:prstGeom>
        </p:spPr>
        <p:txBody>
          <a:bodyPr/>
          <a:lstStyle>
            <a:lvl1pPr defTabSz="859536">
              <a:defRPr sz="4136"/>
            </a:lvl1pPr>
          </a:lstStyle>
          <a:p>
            <a:pPr/>
            <a:r>
              <a:t>XML vs JSON - Get Values</a:t>
            </a:r>
          </a:p>
        </p:txBody>
      </p:sp>
      <p:sp>
        <p:nvSpPr>
          <p:cNvPr id="247" name="Shape 247"/>
          <p:cNvSpPr/>
          <p:nvPr>
            <p:ph type="body" sz="quarter" idx="1"/>
          </p:nvPr>
        </p:nvSpPr>
        <p:spPr>
          <a:prstGeom prst="rect">
            <a:avLst/>
          </a:prstGeom>
        </p:spPr>
        <p:txBody>
          <a:bodyPr/>
          <a:lstStyle/>
          <a:p>
            <a:pPr/>
            <a:r>
              <a:t>XML</a:t>
            </a:r>
          </a:p>
        </p:txBody>
      </p:sp>
      <p:sp>
        <p:nvSpPr>
          <p:cNvPr id="248" name="Shape 248"/>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buSzTx/>
              <a:buFontTx/>
              <a:buNone/>
              <a:defRPr b="1" sz="3000"/>
            </a:lvl1pPr>
          </a:lstStyle>
          <a:p>
            <a:pPr/>
            <a:r>
              <a:t>JSON</a:t>
            </a:r>
          </a:p>
        </p:txBody>
      </p:sp>
      <p:sp>
        <p:nvSpPr>
          <p:cNvPr id="249" name="Shape 24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0" name="Shape 250"/>
          <p:cNvSpPr/>
          <p:nvPr/>
        </p:nvSpPr>
        <p:spPr>
          <a:xfrm>
            <a:off x="839787" y="1640911"/>
            <a:ext cx="5157788" cy="3965176"/>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defRPr sz="3000"/>
            </a:pPr>
            <a:r>
              <a:t>DECLARE</a:t>
            </a:r>
          </a:p>
          <a:p>
            <a:pPr lvl="1" defTabSz="457200">
              <a:defRPr sz="3000"/>
            </a:pPr>
            <a:r>
              <a:t>@x xml = '&lt;x&gt;y&lt;/x&gt;';</a:t>
            </a:r>
          </a:p>
          <a:p>
            <a:pPr defTabSz="457200">
              <a:defRPr sz="3000"/>
            </a:pPr>
          </a:p>
          <a:p>
            <a:pPr defTabSz="457200">
              <a:defRPr sz="3000"/>
            </a:pPr>
            <a:r>
              <a:t>SELECT</a:t>
            </a:r>
          </a:p>
          <a:p>
            <a:pPr lvl="1" defTabSz="457200">
              <a:defRPr sz="3000"/>
            </a:pPr>
            <a:r>
              <a:t>@x.</a:t>
            </a:r>
            <a:r>
              <a:rPr b="1"/>
              <a:t>value</a:t>
            </a:r>
            <a:endParaRPr b="1"/>
          </a:p>
          <a:p>
            <a:pPr lvl="1" defTabSz="457200">
              <a:defRPr sz="3000"/>
            </a:pPr>
            <a:r>
              <a:t>(</a:t>
            </a:r>
          </a:p>
          <a:p>
            <a:pPr lvl="2" defTabSz="457200">
              <a:defRPr sz="3000"/>
            </a:pPr>
            <a:r>
              <a:t>'(/x/text())[1]',</a:t>
            </a:r>
          </a:p>
          <a:p>
            <a:pPr lvl="2" defTabSz="457200">
              <a:defRPr sz="3000"/>
            </a:pPr>
            <a:r>
              <a:t>'varchar(50)'</a:t>
            </a:r>
          </a:p>
          <a:p>
            <a:pPr lvl="1" defTabSz="457200">
              <a:defRPr sz="3000"/>
            </a:pPr>
            <a:r>
              <a:t>);</a:t>
            </a:r>
          </a:p>
        </p:txBody>
      </p:sp>
      <p:sp>
        <p:nvSpPr>
          <p:cNvPr id="251" name="Shape 251"/>
          <p:cNvSpPr/>
          <p:nvPr/>
        </p:nvSpPr>
        <p:spPr>
          <a:xfrm>
            <a:off x="6172200" y="1640911"/>
            <a:ext cx="5183188" cy="3965176"/>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defRPr sz="3000"/>
            </a:pPr>
            <a:r>
              <a:t>DECLARE</a:t>
            </a:r>
          </a:p>
          <a:p>
            <a:pPr lvl="1" defTabSz="457200">
              <a:defRPr sz="3000"/>
            </a:pPr>
            <a:r>
              <a:t>@j varchar(50) = '{"x":"y"}';</a:t>
            </a:r>
          </a:p>
          <a:p>
            <a:pPr defTabSz="457200">
              <a:defRPr sz="3000"/>
            </a:pPr>
          </a:p>
          <a:p>
            <a:pPr defTabSz="457200">
              <a:defRPr sz="3000"/>
            </a:pPr>
            <a:r>
              <a:t>SELECT</a:t>
            </a:r>
          </a:p>
          <a:p>
            <a:pPr lvl="1" defTabSz="457200">
              <a:defRPr b="1" sz="3000"/>
            </a:pPr>
            <a:r>
              <a:t>JSON_VALUE</a:t>
            </a:r>
          </a:p>
          <a:p>
            <a:pPr lvl="1" defTabSz="457200">
              <a:defRPr sz="3000"/>
            </a:pPr>
            <a:r>
              <a:t>(</a:t>
            </a:r>
          </a:p>
          <a:p>
            <a:pPr lvl="1" defTabSz="457200">
              <a:defRPr sz="3000"/>
            </a:pPr>
            <a:r>
              <a:t>	@j,</a:t>
            </a:r>
          </a:p>
          <a:p>
            <a:pPr lvl="1" defTabSz="457200">
              <a:defRPr sz="3000"/>
            </a:pPr>
            <a:r>
              <a:t>	'$.x'</a:t>
            </a:r>
          </a:p>
          <a:p>
            <a:pPr lvl="1" defTabSz="457200">
              <a:defRPr sz="3000"/>
            </a:pPr>
            <a:r>
              <a:t>);</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Shape 255"/>
          <p:cNvSpPr/>
          <p:nvPr>
            <p:ph type="title"/>
          </p:nvPr>
        </p:nvSpPr>
        <p:spPr>
          <a:prstGeom prst="rect">
            <a:avLst/>
          </a:prstGeom>
        </p:spPr>
        <p:txBody>
          <a:bodyPr/>
          <a:lstStyle>
            <a:lvl1pPr defTabSz="859536">
              <a:defRPr sz="4136"/>
            </a:lvl1pPr>
          </a:lstStyle>
          <a:p>
            <a:pPr/>
            <a:r>
              <a:t>XML vs JSON - Getting Subsets</a:t>
            </a:r>
          </a:p>
        </p:txBody>
      </p:sp>
      <p:sp>
        <p:nvSpPr>
          <p:cNvPr id="256" name="Shape 256"/>
          <p:cNvSpPr/>
          <p:nvPr>
            <p:ph type="body" sz="quarter" idx="1"/>
          </p:nvPr>
        </p:nvSpPr>
        <p:spPr>
          <a:prstGeom prst="rect">
            <a:avLst/>
          </a:prstGeom>
        </p:spPr>
        <p:txBody>
          <a:bodyPr/>
          <a:lstStyle/>
          <a:p>
            <a:pPr/>
            <a:r>
              <a:t>XML</a:t>
            </a:r>
          </a:p>
        </p:txBody>
      </p:sp>
      <p:sp>
        <p:nvSpPr>
          <p:cNvPr id="257" name="Shape 257"/>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buSzTx/>
              <a:buFontTx/>
              <a:buNone/>
              <a:defRPr b="1" sz="3000"/>
            </a:lvl1pPr>
          </a:lstStyle>
          <a:p>
            <a:pPr/>
            <a:r>
              <a:t>JSON</a:t>
            </a:r>
          </a:p>
        </p:txBody>
      </p:sp>
      <p:sp>
        <p:nvSpPr>
          <p:cNvPr id="258" name="Shape 25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9" name="Shape 259"/>
          <p:cNvSpPr/>
          <p:nvPr/>
        </p:nvSpPr>
        <p:spPr>
          <a:xfrm>
            <a:off x="839787" y="1640911"/>
            <a:ext cx="5157788" cy="3965176"/>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defRPr sz="3000"/>
            </a:pPr>
            <a:r>
              <a:t>DECLARE</a:t>
            </a:r>
          </a:p>
          <a:p>
            <a:pPr lvl="1" defTabSz="457200">
              <a:defRPr sz="3000"/>
            </a:pPr>
            <a:r>
              <a:t>@x xml =</a:t>
            </a:r>
          </a:p>
          <a:p>
            <a:pPr lvl="1" defTabSz="457200">
              <a:defRPr sz="3000"/>
            </a:pPr>
            <a:r>
              <a:t>'&lt;x&gt;&lt;y&gt;z&lt;/y&gt;&lt;/x&gt;';</a:t>
            </a:r>
          </a:p>
          <a:p>
            <a:pPr defTabSz="457200">
              <a:defRPr sz="3000"/>
            </a:pPr>
          </a:p>
          <a:p>
            <a:pPr defTabSz="457200">
              <a:defRPr sz="3000"/>
            </a:pPr>
            <a:r>
              <a:t>SELECT</a:t>
            </a:r>
          </a:p>
          <a:p>
            <a:pPr lvl="1" defTabSz="457200">
              <a:defRPr sz="3000"/>
            </a:pPr>
            <a:r>
              <a:t>@x.</a:t>
            </a:r>
            <a:r>
              <a:rPr b="1"/>
              <a:t>query </a:t>
            </a:r>
            <a:r>
              <a:t>('(/x/y)');</a:t>
            </a:r>
          </a:p>
          <a:p>
            <a:pPr defTabSz="457200">
              <a:defRPr sz="3000"/>
            </a:pPr>
          </a:p>
          <a:p>
            <a:pPr defTabSz="457200">
              <a:defRPr sz="3000"/>
            </a:pPr>
            <a:r>
              <a:t>Result:</a:t>
            </a:r>
          </a:p>
          <a:p>
            <a:pPr lvl="1" defTabSz="457200">
              <a:defRPr sz="3000"/>
            </a:pPr>
            <a:r>
              <a:t>&lt;y&gt;z&lt;/y&gt;</a:t>
            </a:r>
          </a:p>
        </p:txBody>
      </p:sp>
      <p:sp>
        <p:nvSpPr>
          <p:cNvPr id="260" name="Shape 260"/>
          <p:cNvSpPr/>
          <p:nvPr/>
        </p:nvSpPr>
        <p:spPr>
          <a:xfrm>
            <a:off x="6172200" y="1640911"/>
            <a:ext cx="5183188" cy="3965176"/>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defRPr sz="3000"/>
            </a:pPr>
            <a:r>
              <a:t>DECLARE</a:t>
            </a:r>
          </a:p>
          <a:p>
            <a:pPr lvl="1" defTabSz="457200">
              <a:defRPr sz="3000"/>
            </a:pPr>
            <a:r>
              <a:t>@j varchar(50) =</a:t>
            </a:r>
          </a:p>
          <a:p>
            <a:pPr lvl="1" defTabSz="457200">
              <a:defRPr sz="3000"/>
            </a:pPr>
            <a:r>
              <a:t>'{"x":{"y":"z"}';</a:t>
            </a:r>
          </a:p>
          <a:p>
            <a:pPr defTabSz="457200">
              <a:defRPr sz="3000"/>
            </a:pPr>
          </a:p>
          <a:p>
            <a:pPr defTabSz="457200">
              <a:defRPr sz="3000"/>
            </a:pPr>
            <a:r>
              <a:t>SELECT</a:t>
            </a:r>
          </a:p>
          <a:p>
            <a:pPr lvl="1" defTabSz="457200">
              <a:defRPr b="1" sz="3000"/>
            </a:pPr>
            <a:r>
              <a:t>JSON_QUERY </a:t>
            </a:r>
            <a:r>
              <a:rPr b="0"/>
              <a:t>(@j,'$.x')</a:t>
            </a:r>
            <a:r>
              <a:t>;</a:t>
            </a:r>
          </a:p>
          <a:p>
            <a:pPr defTabSz="457200">
              <a:defRPr sz="3000"/>
            </a:pPr>
          </a:p>
          <a:p>
            <a:pPr defTabSz="457200">
              <a:defRPr sz="3000"/>
            </a:pPr>
            <a:r>
              <a:t>Result:</a:t>
            </a:r>
          </a:p>
          <a:p>
            <a:pPr lvl="1" defTabSz="457200">
              <a:defRPr sz="3000"/>
            </a:pPr>
            <a:r>
              <a:t>{"y":"z"}</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title"/>
          </p:nvPr>
        </p:nvSpPr>
        <p:spPr>
          <a:xfrm>
            <a:off x="838200" y="365125"/>
            <a:ext cx="10515600" cy="912530"/>
          </a:xfrm>
          <a:prstGeom prst="rect">
            <a:avLst/>
          </a:prstGeom>
        </p:spPr>
        <p:txBody>
          <a:bodyPr/>
          <a:lstStyle/>
          <a:p>
            <a:pPr/>
            <a:r>
              <a:t>SQL Community</a:t>
            </a:r>
          </a:p>
        </p:txBody>
      </p:sp>
      <p:sp>
        <p:nvSpPr>
          <p:cNvPr id="120" name="Shape 120"/>
          <p:cNvSpPr/>
          <p:nvPr>
            <p:ph type="body" sz="half" idx="1"/>
          </p:nvPr>
        </p:nvSpPr>
        <p:spPr>
          <a:prstGeom prst="rect">
            <a:avLst/>
          </a:prstGeom>
        </p:spPr>
        <p:txBody>
          <a:bodyPr/>
          <a:lstStyle/>
          <a:p>
            <a:pPr>
              <a:lnSpc>
                <a:spcPct val="81000"/>
              </a:lnSpc>
              <a:defRPr sz="2500"/>
            </a:pPr>
            <a:r>
              <a:t>PASS</a:t>
            </a:r>
          </a:p>
          <a:p>
            <a:pPr>
              <a:lnSpc>
                <a:spcPct val="81000"/>
              </a:lnSpc>
              <a:defRPr sz="2500"/>
            </a:pPr>
            <a:r>
              <a:t>Twitter</a:t>
            </a:r>
          </a:p>
          <a:p>
            <a:pPr lvl="1" marL="685800" indent="-228600">
              <a:lnSpc>
                <a:spcPct val="81000"/>
              </a:lnSpc>
              <a:spcBef>
                <a:spcPts val="500"/>
              </a:spcBef>
              <a:defRPr sz="2200"/>
            </a:pPr>
            <a:r>
              <a:t>#SQLSatMadison</a:t>
            </a:r>
          </a:p>
          <a:p>
            <a:pPr lvl="1" marL="685800" indent="-228600">
              <a:lnSpc>
                <a:spcPct val="81000"/>
              </a:lnSpc>
              <a:spcBef>
                <a:spcPts val="500"/>
              </a:spcBef>
              <a:defRPr sz="2200"/>
            </a:pPr>
            <a:r>
              <a:t>#tsql2sday</a:t>
            </a:r>
          </a:p>
          <a:p>
            <a:pPr lvl="1" marL="685800" indent="-228600">
              <a:lnSpc>
                <a:spcPct val="81000"/>
              </a:lnSpc>
              <a:spcBef>
                <a:spcPts val="500"/>
              </a:spcBef>
              <a:defRPr sz="2200"/>
            </a:pPr>
            <a:r>
              <a:t>@RileyMajor</a:t>
            </a:r>
          </a:p>
          <a:p>
            <a:pPr>
              <a:lnSpc>
                <a:spcPct val="81000"/>
              </a:lnSpc>
              <a:defRPr sz="2500"/>
            </a:pPr>
            <a:r>
              <a:t>Blogs</a:t>
            </a:r>
          </a:p>
          <a:p>
            <a:pPr lvl="1" marL="685800" indent="-228600">
              <a:lnSpc>
                <a:spcPct val="81000"/>
              </a:lnSpc>
              <a:spcBef>
                <a:spcPts val="500"/>
              </a:spcBef>
              <a:defRPr sz="2200"/>
            </a:pPr>
            <a:r>
              <a:rPr u="sng">
                <a:solidFill>
                  <a:srgbClr val="0563C1"/>
                </a:solidFill>
                <a:uFill>
                  <a:solidFill>
                    <a:srgbClr val="0563C1"/>
                  </a:solidFill>
                </a:uFill>
                <a:hlinkClick r:id="rId2" invalidUrl="" action="" tgtFrame="" tooltip="" history="1" highlightClick="0" endSnd="0"/>
              </a:rPr>
              <a:t>http://TSQLTuesday.com/</a:t>
            </a:r>
          </a:p>
          <a:p>
            <a:pPr lvl="1" marL="685800" indent="-228600">
              <a:lnSpc>
                <a:spcPct val="81000"/>
              </a:lnSpc>
              <a:spcBef>
                <a:spcPts val="500"/>
              </a:spcBef>
              <a:defRPr sz="2200"/>
            </a:pPr>
            <a:r>
              <a:rPr u="sng">
                <a:solidFill>
                  <a:srgbClr val="0563C1"/>
                </a:solidFill>
                <a:uFill>
                  <a:solidFill>
                    <a:srgbClr val="0563C1"/>
                  </a:solidFill>
                </a:uFill>
                <a:hlinkClick r:id="rId3" invalidUrl="" action="" tgtFrame="" tooltip="" history="1" highlightClick="0" endSnd="0"/>
              </a:rPr>
              <a:t>http://SQLServerCentral.com/</a:t>
            </a:r>
          </a:p>
          <a:p>
            <a:pPr lvl="1" marL="685800" indent="-228600">
              <a:lnSpc>
                <a:spcPct val="81000"/>
              </a:lnSpc>
              <a:spcBef>
                <a:spcPts val="500"/>
              </a:spcBef>
              <a:defRPr sz="2200"/>
            </a:pPr>
            <a:r>
              <a:rPr u="sng">
                <a:solidFill>
                  <a:srgbClr val="0563C1"/>
                </a:solidFill>
                <a:uFill>
                  <a:solidFill>
                    <a:srgbClr val="0563C1"/>
                  </a:solidFill>
                </a:uFill>
                <a:hlinkClick r:id="rId4" invalidUrl="" action="" tgtFrame="" tooltip="" history="1" highlightClick="0" endSnd="0"/>
              </a:rPr>
              <a:t>http://LessThanDot.com/</a:t>
            </a:r>
          </a:p>
          <a:p>
            <a:pPr lvl="1" marL="685800" indent="-228600">
              <a:lnSpc>
                <a:spcPct val="81000"/>
              </a:lnSpc>
              <a:spcBef>
                <a:spcPts val="500"/>
              </a:spcBef>
              <a:defRPr sz="2200"/>
            </a:pPr>
            <a:r>
              <a:rPr u="sng">
                <a:solidFill>
                  <a:srgbClr val="0563C1"/>
                </a:solidFill>
                <a:uFill>
                  <a:solidFill>
                    <a:srgbClr val="0563C1"/>
                  </a:solidFill>
                </a:uFill>
                <a:hlinkClick r:id="rId5" invalidUrl="" action="" tgtFrame="" tooltip="" history="1" highlightClick="0" endSnd="0"/>
              </a:rPr>
              <a:t>http://DBA.StackExchange.com/</a:t>
            </a:r>
          </a:p>
          <a:p>
            <a:pPr lvl="1" marL="685800" indent="-228600">
              <a:lnSpc>
                <a:spcPct val="81000"/>
              </a:lnSpc>
              <a:spcBef>
                <a:spcPts val="500"/>
              </a:spcBef>
              <a:defRPr sz="2200"/>
            </a:pPr>
            <a:r>
              <a:rPr u="sng">
                <a:solidFill>
                  <a:srgbClr val="0563C1"/>
                </a:solidFill>
                <a:uFill>
                  <a:solidFill>
                    <a:srgbClr val="0563C1"/>
                  </a:solidFill>
                </a:uFill>
                <a:hlinkClick r:id="rId6" invalidUrl="" action="" tgtFrame="" tooltip="" history="1" highlightClick="0" endSnd="0"/>
              </a:rPr>
              <a:t>http://blogs.SentryOne.com/</a:t>
            </a:r>
          </a:p>
          <a:p>
            <a:pPr lvl="1" marL="685800" indent="-228600">
              <a:lnSpc>
                <a:spcPct val="81000"/>
              </a:lnSpc>
              <a:spcBef>
                <a:spcPts val="500"/>
              </a:spcBef>
              <a:defRPr sz="2200"/>
            </a:pPr>
            <a:r>
              <a:rPr u="sng">
                <a:solidFill>
                  <a:srgbClr val="0563C1"/>
                </a:solidFill>
                <a:uFill>
                  <a:solidFill>
                    <a:srgbClr val="0563C1"/>
                  </a:solidFill>
                </a:uFill>
                <a:hlinkClick r:id="rId7" invalidUrl="" action="" tgtFrame="" tooltip="" history="1" highlightClick="0" endSnd="0"/>
              </a:rPr>
              <a:t>http://scribnasium.com/</a:t>
            </a:r>
          </a:p>
        </p:txBody>
      </p:sp>
      <p:sp>
        <p:nvSpPr>
          <p:cNvPr id="121" name="Shape 121"/>
          <p:cNvSpPr/>
          <p:nvPr/>
        </p:nvSpPr>
        <p:spPr>
          <a:xfrm>
            <a:off x="6172200" y="1457043"/>
            <a:ext cx="5181600" cy="430007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a:lnSpc>
                <a:spcPct val="81000"/>
              </a:lnSpc>
              <a:spcBef>
                <a:spcPts val="1000"/>
              </a:spcBef>
              <a:buSzPct val="100000"/>
              <a:buFont typeface="Arial"/>
              <a:buChar char="•"/>
              <a:defRPr sz="2500"/>
            </a:pPr>
            <a:r>
              <a:t>Minnesota</a:t>
            </a:r>
          </a:p>
          <a:p>
            <a:pPr lvl="1" marL="685800" indent="-228600">
              <a:lnSpc>
                <a:spcPct val="81000"/>
              </a:lnSpc>
              <a:spcBef>
                <a:spcPts val="500"/>
              </a:spcBef>
              <a:buSzPct val="100000"/>
              <a:buFont typeface="Arial"/>
              <a:buChar char="•"/>
              <a:defRPr sz="2200"/>
            </a:pPr>
            <a:r>
              <a:t>PASSMN – Twin Cities</a:t>
            </a:r>
          </a:p>
          <a:p>
            <a:pPr lvl="2" marL="1143000" indent="-228600">
              <a:lnSpc>
                <a:spcPct val="81000"/>
              </a:lnSpc>
              <a:spcBef>
                <a:spcPts val="500"/>
              </a:spcBef>
              <a:buSzPct val="100000"/>
              <a:buFont typeface="Arial"/>
              <a:buChar char="•"/>
            </a:pPr>
            <a:r>
              <a:t>@PASSMN</a:t>
            </a:r>
          </a:p>
          <a:p>
            <a:pPr lvl="2" marL="1143000" indent="-228600">
              <a:lnSpc>
                <a:spcPct val="81000"/>
              </a:lnSpc>
              <a:spcBef>
                <a:spcPts val="500"/>
              </a:spcBef>
              <a:buSzPct val="100000"/>
              <a:buFont typeface="Arial"/>
              <a:buChar char="•"/>
            </a:pPr>
            <a:r>
              <a:rPr u="sng">
                <a:solidFill>
                  <a:srgbClr val="0563C1"/>
                </a:solidFill>
                <a:uFill>
                  <a:solidFill>
                    <a:srgbClr val="0563C1"/>
                  </a:solidFill>
                </a:uFill>
                <a:hlinkClick r:id="rId8" invalidUrl="" action="" tgtFrame="" tooltip="" history="1" highlightClick="0" endSnd="0"/>
              </a:rPr>
              <a:t>http://MNSSUG.org</a:t>
            </a:r>
          </a:p>
          <a:p>
            <a:pPr marL="228600" indent="-228600">
              <a:lnSpc>
                <a:spcPct val="81000"/>
              </a:lnSpc>
              <a:spcBef>
                <a:spcPts val="1000"/>
              </a:spcBef>
              <a:buSzPct val="100000"/>
              <a:buFont typeface="Arial"/>
              <a:buChar char="•"/>
              <a:defRPr sz="2500"/>
            </a:pPr>
            <a:r>
              <a:t>Wisconsin</a:t>
            </a:r>
          </a:p>
          <a:p>
            <a:pPr lvl="1" marL="685800" indent="-228600">
              <a:lnSpc>
                <a:spcPct val="81000"/>
              </a:lnSpc>
              <a:spcBef>
                <a:spcPts val="500"/>
              </a:spcBef>
              <a:buSzPct val="100000"/>
              <a:buFont typeface="Arial"/>
              <a:buChar char="•"/>
              <a:defRPr sz="2200"/>
            </a:pPr>
            <a:r>
              <a:t>FoxPASS - Appleton, WI</a:t>
            </a:r>
          </a:p>
          <a:p>
            <a:pPr lvl="1" marL="685800" indent="-228600">
              <a:lnSpc>
                <a:spcPct val="81000"/>
              </a:lnSpc>
              <a:spcBef>
                <a:spcPts val="500"/>
              </a:spcBef>
              <a:buSzPct val="100000"/>
              <a:buFont typeface="Arial"/>
              <a:buChar char="•"/>
              <a:defRPr sz="2200"/>
            </a:pPr>
            <a:r>
              <a:t>MADPASS - Madison, WI </a:t>
            </a:r>
          </a:p>
          <a:p>
            <a:pPr lvl="1" marL="685800" indent="-228600">
              <a:lnSpc>
                <a:spcPct val="81000"/>
              </a:lnSpc>
              <a:spcBef>
                <a:spcPts val="500"/>
              </a:spcBef>
              <a:buSzPct val="100000"/>
              <a:buFont typeface="Arial"/>
              <a:buChar char="•"/>
              <a:defRPr sz="2200"/>
            </a:pPr>
            <a:r>
              <a:t>Microsoft BI Professionals - Wisconsin: Greendale, WI</a:t>
            </a:r>
          </a:p>
          <a:p>
            <a:pPr lvl="1" marL="685800" indent="-228600">
              <a:lnSpc>
                <a:spcPct val="81000"/>
              </a:lnSpc>
              <a:spcBef>
                <a:spcPts val="500"/>
              </a:spcBef>
              <a:buSzPct val="100000"/>
              <a:buFont typeface="Arial"/>
              <a:buChar char="•"/>
              <a:defRPr sz="2200"/>
            </a:pPr>
            <a:r>
              <a:t>Western Wisconsin PASS - Eau Claire, WI</a:t>
            </a:r>
          </a:p>
          <a:p>
            <a:pPr lvl="1" marL="685800" indent="-228600">
              <a:lnSpc>
                <a:spcPct val="81000"/>
              </a:lnSpc>
              <a:spcBef>
                <a:spcPts val="500"/>
              </a:spcBef>
              <a:buSzPct val="100000"/>
              <a:buFont typeface="Arial"/>
              <a:buChar char="•"/>
              <a:defRPr sz="2200"/>
            </a:pPr>
            <a:r>
              <a:t>WausauPASS - Wausau, WI</a:t>
            </a:r>
          </a:p>
          <a:p>
            <a:pPr lvl="1" marL="685800" indent="-228600">
              <a:lnSpc>
                <a:spcPct val="81000"/>
              </a:lnSpc>
              <a:spcBef>
                <a:spcPts val="500"/>
              </a:spcBef>
              <a:buSzPct val="100000"/>
              <a:buFont typeface="Arial"/>
              <a:buChar char="•"/>
              <a:defRPr sz="2200"/>
            </a:pPr>
            <a:r>
              <a:t>WI SSUG - Waukesha, WI</a:t>
            </a:r>
          </a:p>
        </p:txBody>
      </p:sp>
      <p:sp>
        <p:nvSpPr>
          <p:cNvPr id="122" name="Shape 122"/>
          <p:cNvSpPr/>
          <p:nvPr>
            <p:ph type="sldNum" sz="quarter" idx="2"/>
          </p:nvPr>
        </p:nvSpPr>
        <p:spPr>
          <a:xfrm>
            <a:off x="11164902" y="6406785"/>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4" name="Shape 264"/>
          <p:cNvSpPr/>
          <p:nvPr>
            <p:ph type="title"/>
          </p:nvPr>
        </p:nvSpPr>
        <p:spPr>
          <a:prstGeom prst="rect">
            <a:avLst/>
          </a:prstGeom>
        </p:spPr>
        <p:txBody>
          <a:bodyPr/>
          <a:lstStyle/>
          <a:p>
            <a:pPr/>
            <a:r>
              <a:t>XML vs JSON – Getting Rows</a:t>
            </a:r>
          </a:p>
        </p:txBody>
      </p:sp>
      <p:sp>
        <p:nvSpPr>
          <p:cNvPr id="265" name="Shape 265"/>
          <p:cNvSpPr/>
          <p:nvPr>
            <p:ph type="body" idx="1"/>
          </p:nvPr>
        </p:nvSpPr>
        <p:spPr>
          <a:prstGeom prst="rect">
            <a:avLst/>
          </a:prstGeom>
        </p:spPr>
        <p:txBody>
          <a:bodyPr/>
          <a:lstStyle/>
          <a:p>
            <a:pPr marL="212597" indent="-212597" defTabSz="850391">
              <a:spcBef>
                <a:spcPts val="900"/>
              </a:spcBef>
              <a:defRPr sz="2697"/>
            </a:pPr>
            <a:r>
              <a:t>XML has OPENXML and nodes function. Both support XQuery.</a:t>
            </a:r>
          </a:p>
          <a:p>
            <a:pPr marL="212597" indent="-212597" defTabSz="850391">
              <a:spcBef>
                <a:spcPts val="900"/>
              </a:spcBef>
              <a:defRPr sz="2697"/>
            </a:pPr>
            <a:r>
              <a:t>OPENXML</a:t>
            </a:r>
          </a:p>
          <a:p>
            <a:pPr lvl="1" marL="637794" indent="-212597" defTabSz="850391">
              <a:spcBef>
                <a:spcPts val="400"/>
              </a:spcBef>
              <a:defRPr sz="2697"/>
            </a:pPr>
            <a:r>
              <a:t>Requires “prepare document” step.</a:t>
            </a:r>
          </a:p>
          <a:p>
            <a:pPr lvl="1" marL="637794" indent="-212597" defTabSz="850391">
              <a:spcBef>
                <a:spcPts val="400"/>
              </a:spcBef>
              <a:defRPr sz="2697"/>
            </a:pPr>
            <a:r>
              <a:t>Separate T-SQL Statement– can’t be used in views or inline functions.</a:t>
            </a:r>
          </a:p>
          <a:p>
            <a:pPr lvl="1" marL="637794" indent="-212597" defTabSz="850391">
              <a:spcBef>
                <a:spcPts val="400"/>
              </a:spcBef>
              <a:defRPr sz="2697"/>
            </a:pPr>
            <a:r>
              <a:t>Might be faster for repeat access.</a:t>
            </a:r>
          </a:p>
          <a:p>
            <a:pPr lvl="1" marL="637794" indent="-212597" defTabSz="850391">
              <a:spcBef>
                <a:spcPts val="400"/>
              </a:spcBef>
              <a:defRPr sz="2697"/>
            </a:pPr>
            <a:r>
              <a:t>You have to remove the document from memory manually.</a:t>
            </a:r>
          </a:p>
          <a:p>
            <a:pPr marL="212597" indent="-212597" defTabSz="850391">
              <a:spcBef>
                <a:spcPts val="900"/>
              </a:spcBef>
              <a:defRPr sz="2697"/>
            </a:pPr>
            <a:r>
              <a:t>Nodes</a:t>
            </a:r>
          </a:p>
          <a:p>
            <a:pPr lvl="1" marL="637794" indent="-212597" defTabSz="850391">
              <a:spcBef>
                <a:spcPts val="400"/>
              </a:spcBef>
              <a:defRPr sz="2697"/>
            </a:pPr>
            <a:r>
              <a:t>Can be used as part of T-SQL statement.</a:t>
            </a:r>
          </a:p>
          <a:p>
            <a:pPr marL="212597" indent="-212597" defTabSz="850391">
              <a:spcBef>
                <a:spcPts val="900"/>
              </a:spcBef>
              <a:defRPr sz="2697"/>
            </a:pPr>
            <a:r>
              <a:t>OPENJSON works like nodes, but without the XQuery.</a:t>
            </a:r>
          </a:p>
        </p:txBody>
      </p:sp>
      <p:sp>
        <p:nvSpPr>
          <p:cNvPr id="266" name="Shape 266"/>
          <p:cNvSpPr/>
          <p:nvPr>
            <p:ph type="sldNum" sz="quarter" idx="2"/>
          </p:nvPr>
        </p:nvSpPr>
        <p:spPr>
          <a:xfrm>
            <a:off x="11080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0" name="Shape 270"/>
          <p:cNvSpPr/>
          <p:nvPr>
            <p:ph type="title"/>
          </p:nvPr>
        </p:nvSpPr>
        <p:spPr>
          <a:prstGeom prst="rect">
            <a:avLst/>
          </a:prstGeom>
        </p:spPr>
        <p:txBody>
          <a:bodyPr/>
          <a:lstStyle/>
          <a:p>
            <a:pPr lvl="1"/>
            <a:r>
              <a:t>OPENXML - Query</a:t>
            </a:r>
          </a:p>
        </p:txBody>
      </p:sp>
      <p:sp>
        <p:nvSpPr>
          <p:cNvPr id="271" name="Shape 271"/>
          <p:cNvSpPr/>
          <p:nvPr>
            <p:ph type="body" idx="1"/>
          </p:nvPr>
        </p:nvSpPr>
        <p:spPr>
          <a:xfrm>
            <a:off x="838200" y="1457043"/>
            <a:ext cx="10515600" cy="4473465"/>
          </a:xfrm>
          <a:prstGeom prst="rect">
            <a:avLst/>
          </a:prstGeom>
        </p:spPr>
        <p:txBody>
          <a:bodyPr/>
          <a:lstStyle/>
          <a:p>
            <a:pPr marL="0" indent="0">
              <a:buSzTx/>
              <a:buFontTx/>
              <a:buNone/>
              <a:defRPr sz="2600"/>
            </a:pPr>
            <a:r>
              <a:t>DECLARE @i int, @x xml =</a:t>
            </a:r>
          </a:p>
          <a:p>
            <a:pPr marL="0" indent="0">
              <a:buSzTx/>
              <a:buFontTx/>
              <a:buNone/>
              <a:defRPr sz="2600"/>
            </a:pPr>
            <a:r>
              <a:t>'&lt;x&gt;</a:t>
            </a:r>
          </a:p>
          <a:p>
            <a:pPr lvl="1" marL="0" indent="228600">
              <a:buSzTx/>
              <a:buFontTx/>
              <a:buNone/>
              <a:defRPr sz="2600"/>
            </a:pPr>
            <a:r>
              <a:t>&lt;Element attribute="Attribute Value"&gt;</a:t>
            </a:r>
          </a:p>
          <a:p>
            <a:pPr lvl="3" marL="0" indent="685800">
              <a:buSzTx/>
              <a:buFontTx/>
              <a:buNone/>
              <a:defRPr sz="2600"/>
            </a:pPr>
            <a:r>
              <a:t>Element Value</a:t>
            </a:r>
          </a:p>
          <a:p>
            <a:pPr lvl="1" marL="0" indent="228600">
              <a:buSzTx/>
              <a:buFontTx/>
              <a:buNone/>
              <a:defRPr sz="2600"/>
            </a:pPr>
            <a:r>
              <a:t>&lt;/Element&gt;</a:t>
            </a:r>
          </a:p>
          <a:p>
            <a:pPr lvl="1" marL="0" indent="228600">
              <a:buSzTx/>
              <a:buFontTx/>
              <a:buNone/>
              <a:defRPr sz="2600"/>
            </a:pPr>
            <a:r>
              <a:t>&lt;y&gt;&lt;z&gt;Hello&lt;/z&gt;&lt;/y&gt;</a:t>
            </a:r>
          </a:p>
          <a:p>
            <a:pPr marL="0" indent="0">
              <a:buSzTx/>
              <a:buFontTx/>
              <a:buNone/>
              <a:defRPr sz="2600"/>
            </a:pPr>
            <a:r>
              <a:t>&lt;/x&gt;';</a:t>
            </a:r>
          </a:p>
          <a:p>
            <a:pPr marL="0" indent="0">
              <a:buSzTx/>
              <a:buFontTx/>
              <a:buNone/>
              <a:defRPr sz="2600"/>
            </a:pPr>
            <a:r>
              <a:t>EXEC sp_xml_preparedocument @i OUTPUT, @x;</a:t>
            </a:r>
          </a:p>
          <a:p>
            <a:pPr marL="0" indent="0">
              <a:buSzTx/>
              <a:buFontTx/>
              <a:buNone/>
              <a:defRPr sz="2600"/>
            </a:pPr>
            <a:r>
              <a:t>SELECT * FROM OPENXML (@i,'/');</a:t>
            </a:r>
          </a:p>
        </p:txBody>
      </p:sp>
      <p:sp>
        <p:nvSpPr>
          <p:cNvPr id="272" name="Shape 27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4" name="Shape 274"/>
          <p:cNvSpPr/>
          <p:nvPr>
            <p:ph type="title"/>
          </p:nvPr>
        </p:nvSpPr>
        <p:spPr>
          <a:prstGeom prst="rect">
            <a:avLst/>
          </a:prstGeom>
        </p:spPr>
        <p:txBody>
          <a:bodyPr/>
          <a:lstStyle/>
          <a:p>
            <a:pPr lvl="1"/>
            <a:r>
              <a:t>OPENXML - Results</a:t>
            </a:r>
          </a:p>
        </p:txBody>
      </p:sp>
      <p:sp>
        <p:nvSpPr>
          <p:cNvPr id="275" name="Shape 27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276" name="Table 276"/>
          <p:cNvGraphicFramePr/>
          <p:nvPr/>
        </p:nvGraphicFramePr>
        <p:xfrm>
          <a:off x="1023113" y="1926374"/>
          <a:ext cx="10158474" cy="3793958"/>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405780"/>
                <a:gridCol w="1117780"/>
                <a:gridCol w="1215981"/>
                <a:gridCol w="1390098"/>
                <a:gridCol w="934062"/>
                <a:gridCol w="1291935"/>
                <a:gridCol w="1209346"/>
                <a:gridCol w="984138"/>
                <a:gridCol w="1900727"/>
              </a:tblGrid>
              <a:tr h="551321">
                <a:tc>
                  <a:txBody>
                    <a:bodyPr/>
                    <a:lstStyle/>
                    <a:p>
                      <a:pPr algn="l">
                        <a:defRPr b="0" sz="1800">
                          <a:solidFill>
                            <a:srgbClr val="000000"/>
                          </a:solidFill>
                        </a:defRPr>
                      </a:pPr>
                      <a:r>
                        <a:rPr b="1" sz="2000">
                          <a:solidFill>
                            <a:srgbClr val="FFFFFF"/>
                          </a:solidFill>
                        </a:rPr>
                        <a:t>id</a:t>
                      </a:r>
                    </a:p>
                  </a:txBody>
                  <a:tcPr marL="0" marR="0" marT="0" marB="0" anchor="t" anchorCtr="0" horzOverflow="overflow"/>
                </a:tc>
                <a:tc>
                  <a:txBody>
                    <a:bodyPr/>
                    <a:lstStyle/>
                    <a:p>
                      <a:pPr algn="l">
                        <a:defRPr b="0" sz="1800">
                          <a:solidFill>
                            <a:srgbClr val="000000"/>
                          </a:solidFill>
                        </a:defRPr>
                      </a:pPr>
                      <a:r>
                        <a:rPr b="1" sz="2000">
                          <a:solidFill>
                            <a:srgbClr val="FFFFFF"/>
                          </a:solidFill>
                        </a:rPr>
                        <a:t>parentid</a:t>
                      </a:r>
                    </a:p>
                  </a:txBody>
                  <a:tcPr marL="0" marR="0" marT="0" marB="0" anchor="t" anchorCtr="0" horzOverflow="overflow"/>
                </a:tc>
                <a:tc>
                  <a:txBody>
                    <a:bodyPr/>
                    <a:lstStyle/>
                    <a:p>
                      <a:pPr algn="l">
                        <a:defRPr b="0" sz="1800">
                          <a:solidFill>
                            <a:srgbClr val="000000"/>
                          </a:solidFill>
                        </a:defRPr>
                      </a:pPr>
                      <a:r>
                        <a:rPr b="1" sz="2000">
                          <a:solidFill>
                            <a:srgbClr val="FFFFFF"/>
                          </a:solidFill>
                        </a:rPr>
                        <a:t>nodetype</a:t>
                      </a:r>
                    </a:p>
                  </a:txBody>
                  <a:tcPr marL="0" marR="0" marT="0" marB="0" anchor="t" anchorCtr="0" horzOverflow="overflow"/>
                </a:tc>
                <a:tc>
                  <a:txBody>
                    <a:bodyPr/>
                    <a:lstStyle/>
                    <a:p>
                      <a:pPr algn="l">
                        <a:defRPr b="0" sz="1800">
                          <a:solidFill>
                            <a:srgbClr val="000000"/>
                          </a:solidFill>
                        </a:defRPr>
                      </a:pPr>
                      <a:r>
                        <a:rPr b="1" sz="2000">
                          <a:solidFill>
                            <a:srgbClr val="FFFFFF"/>
                          </a:solidFill>
                        </a:rPr>
                        <a:t>localname</a:t>
                      </a:r>
                    </a:p>
                  </a:txBody>
                  <a:tcPr marL="0" marR="0" marT="0" marB="0" anchor="t" anchorCtr="0" horzOverflow="overflow"/>
                </a:tc>
                <a:tc>
                  <a:txBody>
                    <a:bodyPr/>
                    <a:lstStyle/>
                    <a:p>
                      <a:pPr algn="l">
                        <a:defRPr b="0" sz="1800">
                          <a:solidFill>
                            <a:srgbClr val="000000"/>
                          </a:solidFill>
                        </a:defRPr>
                      </a:pPr>
                      <a:r>
                        <a:rPr b="1" sz="2000">
                          <a:solidFill>
                            <a:srgbClr val="FFFFFF"/>
                          </a:solidFill>
                        </a:rPr>
                        <a:t>prefix</a:t>
                      </a:r>
                    </a:p>
                  </a:txBody>
                  <a:tcPr marL="0" marR="0" marT="0" marB="0" anchor="t" anchorCtr="0" horzOverflow="overflow"/>
                </a:tc>
                <a:tc>
                  <a:txBody>
                    <a:bodyPr/>
                    <a:lstStyle/>
                    <a:p>
                      <a:pPr algn="l">
                        <a:defRPr b="0" sz="1800">
                          <a:solidFill>
                            <a:srgbClr val="000000"/>
                          </a:solidFill>
                        </a:defRPr>
                      </a:pPr>
                      <a:r>
                        <a:rPr b="1" sz="2000">
                          <a:solidFill>
                            <a:srgbClr val="FFFFFF"/>
                          </a:solidFill>
                        </a:rPr>
                        <a:t>namespaceuri</a:t>
                      </a:r>
                    </a:p>
                  </a:txBody>
                  <a:tcPr marL="0" marR="0" marT="0" marB="0" anchor="t" anchorCtr="0" horzOverflow="overflow"/>
                </a:tc>
                <a:tc>
                  <a:txBody>
                    <a:bodyPr/>
                    <a:lstStyle/>
                    <a:p>
                      <a:pPr algn="l">
                        <a:defRPr b="0" sz="1800">
                          <a:solidFill>
                            <a:srgbClr val="000000"/>
                          </a:solidFill>
                        </a:defRPr>
                      </a:pPr>
                      <a:r>
                        <a:rPr b="1" sz="2000">
                          <a:solidFill>
                            <a:srgbClr val="FFFFFF"/>
                          </a:solidFill>
                        </a:rPr>
                        <a:t>datatype</a:t>
                      </a:r>
                    </a:p>
                  </a:txBody>
                  <a:tcPr marL="0" marR="0" marT="0" marB="0" anchor="t" anchorCtr="0" horzOverflow="overflow"/>
                </a:tc>
                <a:tc>
                  <a:txBody>
                    <a:bodyPr/>
                    <a:lstStyle/>
                    <a:p>
                      <a:pPr algn="l">
                        <a:defRPr b="0" sz="1800">
                          <a:solidFill>
                            <a:srgbClr val="000000"/>
                          </a:solidFill>
                        </a:defRPr>
                      </a:pPr>
                      <a:r>
                        <a:rPr b="1" sz="2000">
                          <a:solidFill>
                            <a:srgbClr val="FFFFFF"/>
                          </a:solidFill>
                        </a:rPr>
                        <a:t>prev</a:t>
                      </a:r>
                    </a:p>
                  </a:txBody>
                  <a:tcPr marL="0" marR="0" marT="0" marB="0" anchor="t" anchorCtr="0" horzOverflow="overflow"/>
                </a:tc>
                <a:tc>
                  <a:txBody>
                    <a:bodyPr/>
                    <a:lstStyle/>
                    <a:p>
                      <a:pPr algn="l">
                        <a:defRPr b="0" sz="1800">
                          <a:solidFill>
                            <a:srgbClr val="000000"/>
                          </a:solidFill>
                        </a:defRPr>
                      </a:pPr>
                      <a:r>
                        <a:rPr b="1" sz="2000">
                          <a:solidFill>
                            <a:srgbClr val="FFFFFF"/>
                          </a:solidFill>
                        </a:rPr>
                        <a:t>text</a:t>
                      </a:r>
                    </a:p>
                  </a:txBody>
                  <a:tcPr marL="0" marR="0" marT="0" marB="0" anchor="t" anchorCtr="0" horzOverflow="overflow"/>
                </a:tc>
              </a:tr>
              <a:tr h="284621">
                <a:tc>
                  <a:txBody>
                    <a:bodyPr/>
                    <a:lstStyle/>
                    <a:p>
                      <a:pPr algn="l">
                        <a:defRPr sz="1800"/>
                      </a:pPr>
                      <a:r>
                        <a:rPr sz="2000"/>
                        <a:t>0</a:t>
                      </a:r>
                    </a:p>
                  </a:txBody>
                  <a:tcPr marL="0" marR="0" marT="0" marB="0" anchor="t" anchorCtr="0" horzOverflow="overflow"/>
                </a:tc>
                <a:tc>
                  <a:txBody>
                    <a:bodyPr/>
                    <a:lstStyle/>
                    <a:p>
                      <a:pPr algn="l">
                        <a:defRPr sz="1800"/>
                      </a:pPr>
                      <a:r>
                        <a:rPr sz="2000"/>
                        <a:t>NULL</a:t>
                      </a:r>
                    </a:p>
                  </a:txBody>
                  <a:tcPr marL="0" marR="0" marT="0" marB="0" anchor="t" anchorCtr="0" horzOverflow="overflow"/>
                </a:tc>
                <a:tc>
                  <a:txBody>
                    <a:bodyPr/>
                    <a:lstStyle/>
                    <a:p>
                      <a:pPr algn="l">
                        <a:defRPr sz="1800"/>
                      </a:pPr>
                      <a:r>
                        <a:rPr sz="2000"/>
                        <a:t>1</a:t>
                      </a:r>
                    </a:p>
                  </a:txBody>
                  <a:tcPr marL="0" marR="0" marT="0" marB="0" anchor="t" anchorCtr="0" horzOverflow="overflow"/>
                </a:tc>
                <a:tc>
                  <a:txBody>
                    <a:bodyPr/>
                    <a:lstStyle/>
                    <a:p>
                      <a:pPr algn="l">
                        <a:defRPr sz="1800"/>
                      </a:pPr>
                      <a:r>
                        <a:rPr sz="2000"/>
                        <a:t>x</a:t>
                      </a:r>
                    </a:p>
                  </a:txBody>
                  <a:tcPr marL="0" marR="0" marT="0" marB="0" anchor="t" anchorCtr="0" horzOverflow="overflow"/>
                </a:tc>
                <a:tc>
                  <a:txBody>
                    <a:bodyPr/>
                    <a:lstStyle/>
                    <a:p>
                      <a:pPr algn="l">
                        <a:defRPr sz="1800"/>
                      </a:pPr>
                      <a:r>
                        <a:rPr sz="2000"/>
                        <a:t>NULL</a:t>
                      </a:r>
                    </a:p>
                  </a:txBody>
                  <a:tcPr marL="0" marR="0" marT="0" marB="0" anchor="t" anchorCtr="0" horzOverflow="overflow"/>
                </a:tc>
                <a:tc>
                  <a:txBody>
                    <a:bodyPr/>
                    <a:lstStyle/>
                    <a:p>
                      <a:pPr algn="l">
                        <a:defRPr sz="1800"/>
                      </a:pPr>
                      <a:r>
                        <a:rPr sz="2000"/>
                        <a:t>NULL</a:t>
                      </a:r>
                    </a:p>
                  </a:txBody>
                  <a:tcPr marL="0" marR="0" marT="0" marB="0" anchor="t" anchorCtr="0" horzOverflow="overflow"/>
                </a:tc>
                <a:tc>
                  <a:txBody>
                    <a:bodyPr/>
                    <a:lstStyle/>
                    <a:p>
                      <a:pPr algn="l">
                        <a:defRPr sz="1800"/>
                      </a:pPr>
                      <a:r>
                        <a:rPr sz="2000"/>
                        <a:t>NULL</a:t>
                      </a:r>
                    </a:p>
                  </a:txBody>
                  <a:tcPr marL="0" marR="0" marT="0" marB="0" anchor="t" anchorCtr="0" horzOverflow="overflow"/>
                </a:tc>
                <a:tc>
                  <a:txBody>
                    <a:bodyPr/>
                    <a:lstStyle/>
                    <a:p>
                      <a:pPr algn="l">
                        <a:defRPr sz="1800"/>
                      </a:pPr>
                      <a:r>
                        <a:rPr sz="2000"/>
                        <a:t>NULL</a:t>
                      </a:r>
                    </a:p>
                  </a:txBody>
                  <a:tcPr marL="0" marR="0" marT="0" marB="0" anchor="t" anchorCtr="0" horzOverflow="overflow"/>
                </a:tc>
                <a:tc>
                  <a:txBody>
                    <a:bodyPr/>
                    <a:lstStyle/>
                    <a:p>
                      <a:pPr algn="l">
                        <a:defRPr sz="1800"/>
                      </a:pPr>
                      <a:r>
                        <a:rPr sz="2000"/>
                        <a:t>NULL</a:t>
                      </a:r>
                    </a:p>
                  </a:txBody>
                  <a:tcPr marL="0" marR="0" marT="0" marB="0" anchor="t" anchorCtr="0" horzOverflow="overflow"/>
                </a:tc>
              </a:tr>
              <a:tr h="271921">
                <a:tc>
                  <a:txBody>
                    <a:bodyPr/>
                    <a:lstStyle/>
                    <a:p>
                      <a:pPr algn="l">
                        <a:defRPr sz="1800"/>
                      </a:pPr>
                      <a:r>
                        <a:rPr sz="2000"/>
                        <a:t>2</a:t>
                      </a:r>
                    </a:p>
                  </a:txBody>
                  <a:tcPr marL="0" marR="0" marT="0" marB="0" anchor="t" anchorCtr="0" horzOverflow="overflow"/>
                </a:tc>
                <a:tc>
                  <a:txBody>
                    <a:bodyPr/>
                    <a:lstStyle/>
                    <a:p>
                      <a:pPr algn="l">
                        <a:defRPr sz="1800"/>
                      </a:pPr>
                      <a:r>
                        <a:rPr sz="2000"/>
                        <a:t>0</a:t>
                      </a:r>
                    </a:p>
                  </a:txBody>
                  <a:tcPr marL="0" marR="0" marT="0" marB="0" anchor="t" anchorCtr="0" horzOverflow="overflow"/>
                </a:tc>
                <a:tc>
                  <a:txBody>
                    <a:bodyPr/>
                    <a:lstStyle/>
                    <a:p>
                      <a:pPr algn="l">
                        <a:defRPr sz="1800"/>
                      </a:pPr>
                      <a:r>
                        <a:rPr sz="2000"/>
                        <a:t>1</a:t>
                      </a:r>
                    </a:p>
                  </a:txBody>
                  <a:tcPr marL="0" marR="0" marT="0" marB="0" anchor="t" anchorCtr="0" horzOverflow="overflow"/>
                </a:tc>
                <a:tc>
                  <a:txBody>
                    <a:bodyPr/>
                    <a:lstStyle/>
                    <a:p>
                      <a:pPr algn="l">
                        <a:defRPr sz="1800"/>
                      </a:pPr>
                      <a:r>
                        <a:rPr sz="2000"/>
                        <a:t>Element</a:t>
                      </a:r>
                    </a:p>
                  </a:txBody>
                  <a:tcPr marL="0" marR="0" marT="0" marB="0" anchor="t" anchorCtr="0" horzOverflow="overflow"/>
                </a:tc>
                <a:tc>
                  <a:txBody>
                    <a:bodyPr/>
                    <a:lstStyle/>
                    <a:p>
                      <a:pPr algn="l">
                        <a:defRPr sz="1800"/>
                      </a:pPr>
                      <a:r>
                        <a:rPr sz="2000"/>
                        <a:t>NULL</a:t>
                      </a:r>
                    </a:p>
                  </a:txBody>
                  <a:tcPr marL="0" marR="0" marT="0" marB="0" anchor="t" anchorCtr="0" horzOverflow="overflow"/>
                </a:tc>
                <a:tc>
                  <a:txBody>
                    <a:bodyPr/>
                    <a:lstStyle/>
                    <a:p>
                      <a:pPr algn="l">
                        <a:defRPr sz="1800"/>
                      </a:pPr>
                      <a:r>
                        <a:rPr sz="2000"/>
                        <a:t>NULL</a:t>
                      </a:r>
                    </a:p>
                  </a:txBody>
                  <a:tcPr marL="0" marR="0" marT="0" marB="0" anchor="t" anchorCtr="0" horzOverflow="overflow"/>
                </a:tc>
                <a:tc>
                  <a:txBody>
                    <a:bodyPr/>
                    <a:lstStyle/>
                    <a:p>
                      <a:pPr algn="l">
                        <a:defRPr sz="1800"/>
                      </a:pPr>
                      <a:r>
                        <a:rPr sz="2000"/>
                        <a:t>NULL</a:t>
                      </a:r>
                    </a:p>
                  </a:txBody>
                  <a:tcPr marL="0" marR="0" marT="0" marB="0" anchor="t" anchorCtr="0" horzOverflow="overflow"/>
                </a:tc>
                <a:tc>
                  <a:txBody>
                    <a:bodyPr/>
                    <a:lstStyle/>
                    <a:p>
                      <a:pPr algn="l">
                        <a:defRPr sz="1800"/>
                      </a:pPr>
                      <a:r>
                        <a:rPr sz="2000"/>
                        <a:t>NULL</a:t>
                      </a:r>
                    </a:p>
                  </a:txBody>
                  <a:tcPr marL="0" marR="0" marT="0" marB="0" anchor="t" anchorCtr="0" horzOverflow="overflow"/>
                </a:tc>
                <a:tc>
                  <a:txBody>
                    <a:bodyPr/>
                    <a:lstStyle/>
                    <a:p>
                      <a:pPr algn="l">
                        <a:defRPr sz="1800"/>
                      </a:pPr>
                      <a:r>
                        <a:rPr sz="2000"/>
                        <a:t>NULL</a:t>
                      </a:r>
                    </a:p>
                  </a:txBody>
                  <a:tcPr marL="0" marR="0" marT="0" marB="0" anchor="t" anchorCtr="0" horzOverflow="overflow"/>
                </a:tc>
              </a:tr>
              <a:tr h="271921">
                <a:tc>
                  <a:txBody>
                    <a:bodyPr/>
                    <a:lstStyle/>
                    <a:p>
                      <a:pPr algn="l">
                        <a:defRPr sz="1800"/>
                      </a:pPr>
                      <a:r>
                        <a:rPr sz="2000"/>
                        <a:t>3</a:t>
                      </a:r>
                    </a:p>
                  </a:txBody>
                  <a:tcPr marL="0" marR="0" marT="0" marB="0" anchor="t" anchorCtr="0" horzOverflow="overflow"/>
                </a:tc>
                <a:tc>
                  <a:txBody>
                    <a:bodyPr/>
                    <a:lstStyle/>
                    <a:p>
                      <a:pPr algn="l">
                        <a:defRPr sz="1800"/>
                      </a:pPr>
                      <a:r>
                        <a:rPr sz="2000"/>
                        <a:t>2</a:t>
                      </a:r>
                    </a:p>
                  </a:txBody>
                  <a:tcPr marL="0" marR="0" marT="0" marB="0" anchor="t" anchorCtr="0" horzOverflow="overflow"/>
                </a:tc>
                <a:tc>
                  <a:txBody>
                    <a:bodyPr/>
                    <a:lstStyle/>
                    <a:p>
                      <a:pPr algn="l">
                        <a:defRPr sz="1800"/>
                      </a:pPr>
                      <a:r>
                        <a:rPr sz="2000"/>
                        <a:t>2</a:t>
                      </a:r>
                    </a:p>
                  </a:txBody>
                  <a:tcPr marL="0" marR="0" marT="0" marB="0" anchor="t" anchorCtr="0" horzOverflow="overflow"/>
                </a:tc>
                <a:tc>
                  <a:txBody>
                    <a:bodyPr/>
                    <a:lstStyle/>
                    <a:p>
                      <a:pPr algn="l">
                        <a:defRPr sz="1800"/>
                      </a:pPr>
                      <a:r>
                        <a:rPr sz="2000"/>
                        <a:t>attribute</a:t>
                      </a:r>
                    </a:p>
                  </a:txBody>
                  <a:tcPr marL="0" marR="0" marT="0" marB="0" anchor="t" anchorCtr="0" horzOverflow="overflow"/>
                </a:tc>
                <a:tc>
                  <a:txBody>
                    <a:bodyPr/>
                    <a:lstStyle/>
                    <a:p>
                      <a:pPr algn="l">
                        <a:defRPr sz="1800"/>
                      </a:pPr>
                      <a:r>
                        <a:rPr sz="2000"/>
                        <a:t>NULL</a:t>
                      </a:r>
                    </a:p>
                  </a:txBody>
                  <a:tcPr marL="0" marR="0" marT="0" marB="0" anchor="t" anchorCtr="0" horzOverflow="overflow"/>
                </a:tc>
                <a:tc>
                  <a:txBody>
                    <a:bodyPr/>
                    <a:lstStyle/>
                    <a:p>
                      <a:pPr algn="l">
                        <a:defRPr sz="1800"/>
                      </a:pPr>
                      <a:r>
                        <a:rPr sz="2000"/>
                        <a:t>NULL</a:t>
                      </a:r>
                    </a:p>
                  </a:txBody>
                  <a:tcPr marL="0" marR="0" marT="0" marB="0" anchor="t" anchorCtr="0" horzOverflow="overflow"/>
                </a:tc>
                <a:tc>
                  <a:txBody>
                    <a:bodyPr/>
                    <a:lstStyle/>
                    <a:p>
                      <a:pPr algn="l">
                        <a:defRPr sz="1800"/>
                      </a:pPr>
                      <a:r>
                        <a:rPr sz="2000"/>
                        <a:t>NULL</a:t>
                      </a:r>
                    </a:p>
                  </a:txBody>
                  <a:tcPr marL="0" marR="0" marT="0" marB="0" anchor="t" anchorCtr="0" horzOverflow="overflow"/>
                </a:tc>
                <a:tc>
                  <a:txBody>
                    <a:bodyPr/>
                    <a:lstStyle/>
                    <a:p>
                      <a:pPr algn="l">
                        <a:defRPr sz="1800"/>
                      </a:pPr>
                      <a:r>
                        <a:rPr sz="2000"/>
                        <a:t>NULL</a:t>
                      </a:r>
                    </a:p>
                  </a:txBody>
                  <a:tcPr marL="0" marR="0" marT="0" marB="0" anchor="t" anchorCtr="0" horzOverflow="overflow"/>
                </a:tc>
                <a:tc>
                  <a:txBody>
                    <a:bodyPr/>
                    <a:lstStyle/>
                    <a:p>
                      <a:pPr algn="l">
                        <a:defRPr sz="1800"/>
                      </a:pPr>
                      <a:r>
                        <a:rPr sz="2000"/>
                        <a:t>NULL</a:t>
                      </a:r>
                    </a:p>
                  </a:txBody>
                  <a:tcPr marL="0" marR="0" marT="0" marB="0" anchor="t" anchorCtr="0" horzOverflow="overflow"/>
                </a:tc>
              </a:tr>
              <a:tr h="538621">
                <a:tc>
                  <a:txBody>
                    <a:bodyPr/>
                    <a:lstStyle/>
                    <a:p>
                      <a:pPr algn="l">
                        <a:defRPr sz="1800"/>
                      </a:pPr>
                      <a:r>
                        <a:rPr sz="2000"/>
                        <a:t>7</a:t>
                      </a:r>
                    </a:p>
                  </a:txBody>
                  <a:tcPr marL="0" marR="0" marT="0" marB="0" anchor="t" anchorCtr="0" horzOverflow="overflow"/>
                </a:tc>
                <a:tc>
                  <a:txBody>
                    <a:bodyPr/>
                    <a:lstStyle/>
                    <a:p>
                      <a:pPr algn="l">
                        <a:defRPr sz="1800"/>
                      </a:pPr>
                      <a:r>
                        <a:rPr sz="2000"/>
                        <a:t>3</a:t>
                      </a:r>
                    </a:p>
                  </a:txBody>
                  <a:tcPr marL="0" marR="0" marT="0" marB="0" anchor="t" anchorCtr="0" horzOverflow="overflow"/>
                </a:tc>
                <a:tc>
                  <a:txBody>
                    <a:bodyPr/>
                    <a:lstStyle/>
                    <a:p>
                      <a:pPr algn="l">
                        <a:defRPr sz="1800"/>
                      </a:pPr>
                      <a:r>
                        <a:rPr sz="2000"/>
                        <a:t>3</a:t>
                      </a:r>
                    </a:p>
                  </a:txBody>
                  <a:tcPr marL="0" marR="0" marT="0" marB="0" anchor="t" anchorCtr="0" horzOverflow="overflow"/>
                </a:tc>
                <a:tc>
                  <a:txBody>
                    <a:bodyPr/>
                    <a:lstStyle/>
                    <a:p>
                      <a:pPr algn="l">
                        <a:defRPr sz="1800"/>
                      </a:pPr>
                      <a:r>
                        <a:rPr sz="2000"/>
                        <a:t>#text</a:t>
                      </a:r>
                    </a:p>
                  </a:txBody>
                  <a:tcPr marL="0" marR="0" marT="0" marB="0" anchor="t" anchorCtr="0" horzOverflow="overflow"/>
                </a:tc>
                <a:tc>
                  <a:txBody>
                    <a:bodyPr/>
                    <a:lstStyle/>
                    <a:p>
                      <a:pPr algn="l">
                        <a:defRPr sz="1800"/>
                      </a:pPr>
                      <a:r>
                        <a:rPr sz="2000"/>
                        <a:t>NULL</a:t>
                      </a:r>
                    </a:p>
                  </a:txBody>
                  <a:tcPr marL="0" marR="0" marT="0" marB="0" anchor="t" anchorCtr="0" horzOverflow="overflow"/>
                </a:tc>
                <a:tc>
                  <a:txBody>
                    <a:bodyPr/>
                    <a:lstStyle/>
                    <a:p>
                      <a:pPr algn="l">
                        <a:defRPr sz="1800"/>
                      </a:pPr>
                      <a:r>
                        <a:rPr sz="2000"/>
                        <a:t>NULL</a:t>
                      </a:r>
                    </a:p>
                  </a:txBody>
                  <a:tcPr marL="0" marR="0" marT="0" marB="0" anchor="t" anchorCtr="0" horzOverflow="overflow"/>
                </a:tc>
                <a:tc>
                  <a:txBody>
                    <a:bodyPr/>
                    <a:lstStyle/>
                    <a:p>
                      <a:pPr algn="l">
                        <a:defRPr sz="1800"/>
                      </a:pPr>
                      <a:r>
                        <a:rPr sz="2000"/>
                        <a:t>NULL</a:t>
                      </a:r>
                    </a:p>
                  </a:txBody>
                  <a:tcPr marL="0" marR="0" marT="0" marB="0" anchor="t" anchorCtr="0" horzOverflow="overflow"/>
                </a:tc>
                <a:tc>
                  <a:txBody>
                    <a:bodyPr/>
                    <a:lstStyle/>
                    <a:p>
                      <a:pPr algn="l">
                        <a:defRPr sz="1800"/>
                      </a:pPr>
                      <a:r>
                        <a:rPr sz="2000"/>
                        <a:t>NULL</a:t>
                      </a:r>
                    </a:p>
                  </a:txBody>
                  <a:tcPr marL="0" marR="0" marT="0" marB="0" anchor="t" anchorCtr="0" horzOverflow="overflow"/>
                </a:tc>
                <a:tc>
                  <a:txBody>
                    <a:bodyPr/>
                    <a:lstStyle/>
                    <a:p>
                      <a:pPr algn="l">
                        <a:defRPr sz="1800"/>
                      </a:pPr>
                      <a:r>
                        <a:rPr sz="2000"/>
                        <a:t>Attribute Value</a:t>
                      </a:r>
                    </a:p>
                  </a:txBody>
                  <a:tcPr marL="0" marR="0" marT="0" marB="0" anchor="t" anchorCtr="0" horzOverflow="overflow"/>
                </a:tc>
              </a:tr>
              <a:tr h="538621">
                <a:tc>
                  <a:txBody>
                    <a:bodyPr/>
                    <a:lstStyle/>
                    <a:p>
                      <a:pPr algn="l">
                        <a:defRPr sz="1800"/>
                      </a:pPr>
                      <a:r>
                        <a:rPr sz="2000"/>
                        <a:t>4</a:t>
                      </a:r>
                    </a:p>
                  </a:txBody>
                  <a:tcPr marL="0" marR="0" marT="0" marB="0" anchor="t" anchorCtr="0" horzOverflow="overflow"/>
                </a:tc>
                <a:tc>
                  <a:txBody>
                    <a:bodyPr/>
                    <a:lstStyle/>
                    <a:p>
                      <a:pPr algn="l">
                        <a:defRPr sz="1800"/>
                      </a:pPr>
                      <a:r>
                        <a:rPr sz="2000"/>
                        <a:t>2</a:t>
                      </a:r>
                    </a:p>
                  </a:txBody>
                  <a:tcPr marL="0" marR="0" marT="0" marB="0" anchor="t" anchorCtr="0" horzOverflow="overflow"/>
                </a:tc>
                <a:tc>
                  <a:txBody>
                    <a:bodyPr/>
                    <a:lstStyle/>
                    <a:p>
                      <a:pPr algn="l">
                        <a:defRPr sz="1800"/>
                      </a:pPr>
                      <a:r>
                        <a:rPr sz="2000"/>
                        <a:t>3</a:t>
                      </a:r>
                    </a:p>
                  </a:txBody>
                  <a:tcPr marL="0" marR="0" marT="0" marB="0" anchor="t" anchorCtr="0" horzOverflow="overflow"/>
                </a:tc>
                <a:tc>
                  <a:txBody>
                    <a:bodyPr/>
                    <a:lstStyle/>
                    <a:p>
                      <a:pPr algn="l">
                        <a:defRPr sz="1800"/>
                      </a:pPr>
                      <a:r>
                        <a:rPr sz="2000"/>
                        <a:t>#text</a:t>
                      </a:r>
                    </a:p>
                  </a:txBody>
                  <a:tcPr marL="0" marR="0" marT="0" marB="0" anchor="t" anchorCtr="0" horzOverflow="overflow"/>
                </a:tc>
                <a:tc>
                  <a:txBody>
                    <a:bodyPr/>
                    <a:lstStyle/>
                    <a:p>
                      <a:pPr algn="l">
                        <a:defRPr sz="1800"/>
                      </a:pPr>
                      <a:r>
                        <a:rPr sz="2000"/>
                        <a:t>NULL</a:t>
                      </a:r>
                    </a:p>
                  </a:txBody>
                  <a:tcPr marL="0" marR="0" marT="0" marB="0" anchor="t" anchorCtr="0" horzOverflow="overflow"/>
                </a:tc>
                <a:tc>
                  <a:txBody>
                    <a:bodyPr/>
                    <a:lstStyle/>
                    <a:p>
                      <a:pPr algn="l">
                        <a:defRPr sz="1800"/>
                      </a:pPr>
                      <a:r>
                        <a:rPr sz="2000"/>
                        <a:t>NULL</a:t>
                      </a:r>
                    </a:p>
                  </a:txBody>
                  <a:tcPr marL="0" marR="0" marT="0" marB="0" anchor="t" anchorCtr="0" horzOverflow="overflow"/>
                </a:tc>
                <a:tc>
                  <a:txBody>
                    <a:bodyPr/>
                    <a:lstStyle/>
                    <a:p>
                      <a:pPr algn="l">
                        <a:defRPr sz="1800"/>
                      </a:pPr>
                      <a:r>
                        <a:rPr sz="2000"/>
                        <a:t>NULL</a:t>
                      </a:r>
                    </a:p>
                  </a:txBody>
                  <a:tcPr marL="0" marR="0" marT="0" marB="0" anchor="t" anchorCtr="0" horzOverflow="overflow"/>
                </a:tc>
                <a:tc>
                  <a:txBody>
                    <a:bodyPr/>
                    <a:lstStyle/>
                    <a:p>
                      <a:pPr algn="l">
                        <a:defRPr sz="1800"/>
                      </a:pPr>
                      <a:r>
                        <a:rPr sz="2000"/>
                        <a:t>NULL</a:t>
                      </a:r>
                    </a:p>
                  </a:txBody>
                  <a:tcPr marL="0" marR="0" marT="0" marB="0" anchor="t" anchorCtr="0" horzOverflow="overflow"/>
                </a:tc>
                <a:tc>
                  <a:txBody>
                    <a:bodyPr/>
                    <a:lstStyle/>
                    <a:p>
                      <a:pPr algn="l">
                        <a:defRPr sz="1800"/>
                      </a:pPr>
                      <a:r>
                        <a:rPr sz="2000"/>
                        <a:t>Element Value</a:t>
                      </a:r>
                    </a:p>
                  </a:txBody>
                  <a:tcPr marL="0" marR="0" marT="0" marB="0" anchor="t" anchorCtr="0" horzOverflow="overflow"/>
                </a:tc>
              </a:tr>
              <a:tr h="271921">
                <a:tc>
                  <a:txBody>
                    <a:bodyPr/>
                    <a:lstStyle/>
                    <a:p>
                      <a:pPr algn="l">
                        <a:defRPr sz="1800"/>
                      </a:pPr>
                      <a:r>
                        <a:rPr sz="2000"/>
                        <a:t>5</a:t>
                      </a:r>
                    </a:p>
                  </a:txBody>
                  <a:tcPr marL="0" marR="0" marT="0" marB="0" anchor="t" anchorCtr="0" horzOverflow="overflow"/>
                </a:tc>
                <a:tc>
                  <a:txBody>
                    <a:bodyPr/>
                    <a:lstStyle/>
                    <a:p>
                      <a:pPr algn="l">
                        <a:defRPr sz="1800"/>
                      </a:pPr>
                      <a:r>
                        <a:rPr sz="2000"/>
                        <a:t>0</a:t>
                      </a:r>
                    </a:p>
                  </a:txBody>
                  <a:tcPr marL="0" marR="0" marT="0" marB="0" anchor="t" anchorCtr="0" horzOverflow="overflow"/>
                </a:tc>
                <a:tc>
                  <a:txBody>
                    <a:bodyPr/>
                    <a:lstStyle/>
                    <a:p>
                      <a:pPr algn="l">
                        <a:defRPr sz="1800"/>
                      </a:pPr>
                      <a:r>
                        <a:rPr sz="2000"/>
                        <a:t>1</a:t>
                      </a:r>
                    </a:p>
                  </a:txBody>
                  <a:tcPr marL="0" marR="0" marT="0" marB="0" anchor="t" anchorCtr="0" horzOverflow="overflow"/>
                </a:tc>
                <a:tc>
                  <a:txBody>
                    <a:bodyPr/>
                    <a:lstStyle/>
                    <a:p>
                      <a:pPr algn="l">
                        <a:defRPr sz="1800"/>
                      </a:pPr>
                      <a:r>
                        <a:rPr sz="2000"/>
                        <a:t>y</a:t>
                      </a:r>
                    </a:p>
                  </a:txBody>
                  <a:tcPr marL="0" marR="0" marT="0" marB="0" anchor="t" anchorCtr="0" horzOverflow="overflow"/>
                </a:tc>
                <a:tc>
                  <a:txBody>
                    <a:bodyPr/>
                    <a:lstStyle/>
                    <a:p>
                      <a:pPr algn="l">
                        <a:defRPr sz="1800"/>
                      </a:pPr>
                      <a:r>
                        <a:rPr sz="2000"/>
                        <a:t>NULL</a:t>
                      </a:r>
                    </a:p>
                  </a:txBody>
                  <a:tcPr marL="0" marR="0" marT="0" marB="0" anchor="t" anchorCtr="0" horzOverflow="overflow"/>
                </a:tc>
                <a:tc>
                  <a:txBody>
                    <a:bodyPr/>
                    <a:lstStyle/>
                    <a:p>
                      <a:pPr algn="l">
                        <a:defRPr sz="1800"/>
                      </a:pPr>
                      <a:r>
                        <a:rPr sz="2000"/>
                        <a:t>NULL</a:t>
                      </a:r>
                    </a:p>
                  </a:txBody>
                  <a:tcPr marL="0" marR="0" marT="0" marB="0" anchor="t" anchorCtr="0" horzOverflow="overflow"/>
                </a:tc>
                <a:tc>
                  <a:txBody>
                    <a:bodyPr/>
                    <a:lstStyle/>
                    <a:p>
                      <a:pPr algn="l">
                        <a:defRPr sz="1800"/>
                      </a:pPr>
                      <a:r>
                        <a:rPr sz="2000"/>
                        <a:t>NULL</a:t>
                      </a:r>
                    </a:p>
                  </a:txBody>
                  <a:tcPr marL="0" marR="0" marT="0" marB="0" anchor="t" anchorCtr="0" horzOverflow="overflow"/>
                </a:tc>
                <a:tc>
                  <a:txBody>
                    <a:bodyPr/>
                    <a:lstStyle/>
                    <a:p>
                      <a:pPr algn="l">
                        <a:defRPr sz="1800"/>
                      </a:pPr>
                      <a:r>
                        <a:rPr sz="2000"/>
                        <a:t>2</a:t>
                      </a:r>
                    </a:p>
                  </a:txBody>
                  <a:tcPr marL="0" marR="0" marT="0" marB="0" anchor="t" anchorCtr="0" horzOverflow="overflow"/>
                </a:tc>
                <a:tc>
                  <a:txBody>
                    <a:bodyPr/>
                    <a:lstStyle/>
                    <a:p>
                      <a:pPr algn="l">
                        <a:defRPr sz="1800"/>
                      </a:pPr>
                      <a:r>
                        <a:rPr sz="2000"/>
                        <a:t>NULL</a:t>
                      </a:r>
                    </a:p>
                  </a:txBody>
                  <a:tcPr marL="0" marR="0" marT="0" marB="0" anchor="t" anchorCtr="0" horzOverflow="overflow"/>
                </a:tc>
              </a:tr>
              <a:tr h="271921">
                <a:tc>
                  <a:txBody>
                    <a:bodyPr/>
                    <a:lstStyle/>
                    <a:p>
                      <a:pPr algn="l">
                        <a:defRPr sz="1800"/>
                      </a:pPr>
                      <a:r>
                        <a:rPr sz="2000"/>
                        <a:t>6</a:t>
                      </a:r>
                    </a:p>
                  </a:txBody>
                  <a:tcPr marL="0" marR="0" marT="0" marB="0" anchor="t" anchorCtr="0" horzOverflow="overflow"/>
                </a:tc>
                <a:tc>
                  <a:txBody>
                    <a:bodyPr/>
                    <a:lstStyle/>
                    <a:p>
                      <a:pPr algn="l">
                        <a:defRPr sz="1800"/>
                      </a:pPr>
                      <a:r>
                        <a:rPr sz="2000"/>
                        <a:t>5</a:t>
                      </a:r>
                    </a:p>
                  </a:txBody>
                  <a:tcPr marL="0" marR="0" marT="0" marB="0" anchor="t" anchorCtr="0" horzOverflow="overflow"/>
                </a:tc>
                <a:tc>
                  <a:txBody>
                    <a:bodyPr/>
                    <a:lstStyle/>
                    <a:p>
                      <a:pPr algn="l">
                        <a:defRPr sz="1800"/>
                      </a:pPr>
                      <a:r>
                        <a:rPr sz="2000"/>
                        <a:t>1</a:t>
                      </a:r>
                    </a:p>
                  </a:txBody>
                  <a:tcPr marL="0" marR="0" marT="0" marB="0" anchor="t" anchorCtr="0" horzOverflow="overflow"/>
                </a:tc>
                <a:tc>
                  <a:txBody>
                    <a:bodyPr/>
                    <a:lstStyle/>
                    <a:p>
                      <a:pPr algn="l">
                        <a:defRPr sz="1800"/>
                      </a:pPr>
                      <a:r>
                        <a:rPr sz="2000"/>
                        <a:t>z</a:t>
                      </a:r>
                    </a:p>
                  </a:txBody>
                  <a:tcPr marL="0" marR="0" marT="0" marB="0" anchor="t" anchorCtr="0" horzOverflow="overflow"/>
                </a:tc>
                <a:tc>
                  <a:txBody>
                    <a:bodyPr/>
                    <a:lstStyle/>
                    <a:p>
                      <a:pPr algn="l">
                        <a:defRPr sz="1800"/>
                      </a:pPr>
                      <a:r>
                        <a:rPr sz="2000"/>
                        <a:t>NULL</a:t>
                      </a:r>
                    </a:p>
                  </a:txBody>
                  <a:tcPr marL="0" marR="0" marT="0" marB="0" anchor="t" anchorCtr="0" horzOverflow="overflow"/>
                </a:tc>
                <a:tc>
                  <a:txBody>
                    <a:bodyPr/>
                    <a:lstStyle/>
                    <a:p>
                      <a:pPr algn="l">
                        <a:defRPr sz="1800"/>
                      </a:pPr>
                      <a:r>
                        <a:rPr sz="2000"/>
                        <a:t>NULL</a:t>
                      </a:r>
                    </a:p>
                  </a:txBody>
                  <a:tcPr marL="0" marR="0" marT="0" marB="0" anchor="t" anchorCtr="0" horzOverflow="overflow"/>
                </a:tc>
                <a:tc>
                  <a:txBody>
                    <a:bodyPr/>
                    <a:lstStyle/>
                    <a:p>
                      <a:pPr algn="l">
                        <a:defRPr sz="1800"/>
                      </a:pPr>
                      <a:r>
                        <a:rPr sz="2000"/>
                        <a:t>NULL</a:t>
                      </a:r>
                    </a:p>
                  </a:txBody>
                  <a:tcPr marL="0" marR="0" marT="0" marB="0" anchor="t" anchorCtr="0" horzOverflow="overflow"/>
                </a:tc>
                <a:tc>
                  <a:txBody>
                    <a:bodyPr/>
                    <a:lstStyle/>
                    <a:p>
                      <a:pPr algn="l">
                        <a:defRPr sz="1800"/>
                      </a:pPr>
                      <a:r>
                        <a:rPr sz="2000"/>
                        <a:t>NULL</a:t>
                      </a:r>
                    </a:p>
                  </a:txBody>
                  <a:tcPr marL="0" marR="0" marT="0" marB="0" anchor="t" anchorCtr="0" horzOverflow="overflow"/>
                </a:tc>
                <a:tc>
                  <a:txBody>
                    <a:bodyPr/>
                    <a:lstStyle/>
                    <a:p>
                      <a:pPr algn="l">
                        <a:defRPr sz="1800"/>
                      </a:pPr>
                      <a:r>
                        <a:rPr sz="2000"/>
                        <a:t>NULL</a:t>
                      </a:r>
                    </a:p>
                  </a:txBody>
                  <a:tcPr marL="0" marR="0" marT="0" marB="0" anchor="t" anchorCtr="0" horzOverflow="overflow"/>
                </a:tc>
              </a:tr>
              <a:tr h="507633">
                <a:tc>
                  <a:txBody>
                    <a:bodyPr/>
                    <a:lstStyle/>
                    <a:p>
                      <a:pPr algn="l">
                        <a:defRPr sz="1800"/>
                      </a:pPr>
                      <a:r>
                        <a:rPr sz="2000"/>
                        <a:t>8</a:t>
                      </a:r>
                    </a:p>
                  </a:txBody>
                  <a:tcPr marL="0" marR="0" marT="0" marB="0" anchor="t" anchorCtr="0" horzOverflow="overflow"/>
                </a:tc>
                <a:tc>
                  <a:txBody>
                    <a:bodyPr/>
                    <a:lstStyle/>
                    <a:p>
                      <a:pPr algn="l">
                        <a:defRPr sz="1800"/>
                      </a:pPr>
                      <a:r>
                        <a:rPr sz="2000"/>
                        <a:t>6</a:t>
                      </a:r>
                    </a:p>
                  </a:txBody>
                  <a:tcPr marL="0" marR="0" marT="0" marB="0" anchor="t" anchorCtr="0" horzOverflow="overflow"/>
                </a:tc>
                <a:tc>
                  <a:txBody>
                    <a:bodyPr/>
                    <a:lstStyle/>
                    <a:p>
                      <a:pPr algn="l">
                        <a:defRPr sz="1800"/>
                      </a:pPr>
                      <a:r>
                        <a:rPr sz="2000"/>
                        <a:t>3</a:t>
                      </a:r>
                    </a:p>
                  </a:txBody>
                  <a:tcPr marL="0" marR="0" marT="0" marB="0" anchor="t" anchorCtr="0" horzOverflow="overflow"/>
                </a:tc>
                <a:tc>
                  <a:txBody>
                    <a:bodyPr/>
                    <a:lstStyle/>
                    <a:p>
                      <a:pPr algn="l">
                        <a:defRPr sz="1800"/>
                      </a:pPr>
                      <a:r>
                        <a:rPr sz="2000"/>
                        <a:t>#text</a:t>
                      </a:r>
                    </a:p>
                  </a:txBody>
                  <a:tcPr marL="0" marR="0" marT="0" marB="0" anchor="t" anchorCtr="0" horzOverflow="overflow"/>
                </a:tc>
                <a:tc>
                  <a:txBody>
                    <a:bodyPr/>
                    <a:lstStyle/>
                    <a:p>
                      <a:pPr algn="l">
                        <a:defRPr sz="1800"/>
                      </a:pPr>
                      <a:r>
                        <a:rPr sz="2000"/>
                        <a:t>NULL</a:t>
                      </a:r>
                    </a:p>
                  </a:txBody>
                  <a:tcPr marL="0" marR="0" marT="0" marB="0" anchor="t" anchorCtr="0" horzOverflow="overflow"/>
                </a:tc>
                <a:tc>
                  <a:txBody>
                    <a:bodyPr/>
                    <a:lstStyle/>
                    <a:p>
                      <a:pPr algn="l">
                        <a:defRPr sz="1800"/>
                      </a:pPr>
                      <a:r>
                        <a:rPr sz="2000"/>
                        <a:t>NULL</a:t>
                      </a:r>
                    </a:p>
                  </a:txBody>
                  <a:tcPr marL="0" marR="0" marT="0" marB="0" anchor="t" anchorCtr="0" horzOverflow="overflow"/>
                </a:tc>
                <a:tc>
                  <a:txBody>
                    <a:bodyPr/>
                    <a:lstStyle/>
                    <a:p>
                      <a:pPr algn="l">
                        <a:defRPr sz="1800"/>
                      </a:pPr>
                      <a:r>
                        <a:rPr sz="2000"/>
                        <a:t>NULL</a:t>
                      </a:r>
                    </a:p>
                  </a:txBody>
                  <a:tcPr marL="0" marR="0" marT="0" marB="0" anchor="t" anchorCtr="0" horzOverflow="overflow"/>
                </a:tc>
                <a:tc>
                  <a:txBody>
                    <a:bodyPr/>
                    <a:lstStyle/>
                    <a:p>
                      <a:pPr algn="l">
                        <a:defRPr sz="1800"/>
                      </a:pPr>
                      <a:r>
                        <a:rPr sz="2000"/>
                        <a:t>NULL</a:t>
                      </a:r>
                    </a:p>
                  </a:txBody>
                  <a:tcPr marL="0" marR="0" marT="0" marB="0" anchor="t" anchorCtr="0" horzOverflow="overflow"/>
                </a:tc>
                <a:tc>
                  <a:txBody>
                    <a:bodyPr/>
                    <a:lstStyle/>
                    <a:p>
                      <a:pPr algn="l">
                        <a:defRPr sz="1800"/>
                      </a:pPr>
                      <a:r>
                        <a:rPr sz="2000"/>
                        <a:t>Hello</a:t>
                      </a:r>
                    </a:p>
                  </a:txBody>
                  <a:tcPr marL="0" marR="0" marT="0" marB="0" anchor="t" anchorCtr="0" horzOverflow="overflow"/>
                </a:tc>
              </a:tr>
            </a:tbl>
          </a:graphicData>
        </a:graphic>
      </p:graphicFrame>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8" name="Shape 278"/>
          <p:cNvSpPr/>
          <p:nvPr>
            <p:ph type="title"/>
          </p:nvPr>
        </p:nvSpPr>
        <p:spPr>
          <a:prstGeom prst="rect">
            <a:avLst/>
          </a:prstGeom>
        </p:spPr>
        <p:txBody>
          <a:bodyPr/>
          <a:lstStyle/>
          <a:p>
            <a:pPr lvl="1"/>
            <a:r>
              <a:t>OPENJSON</a:t>
            </a:r>
          </a:p>
        </p:txBody>
      </p:sp>
      <p:sp>
        <p:nvSpPr>
          <p:cNvPr id="279" name="Shape 279"/>
          <p:cNvSpPr/>
          <p:nvPr>
            <p:ph type="body" sz="half" idx="1"/>
          </p:nvPr>
        </p:nvSpPr>
        <p:spPr>
          <a:prstGeom prst="rect">
            <a:avLst/>
          </a:prstGeom>
        </p:spPr>
        <p:txBody>
          <a:bodyPr/>
          <a:lstStyle/>
          <a:p>
            <a:pPr marL="0" indent="0" defTabSz="777240">
              <a:spcBef>
                <a:spcPts val="800"/>
              </a:spcBef>
              <a:buSzTx/>
              <a:buFontTx/>
              <a:buNone/>
              <a:defRPr sz="2380"/>
            </a:pPr>
            <a:r>
              <a:t>DECLARE @j varchar(max) =</a:t>
            </a:r>
          </a:p>
          <a:p>
            <a:pPr marL="0" indent="0" defTabSz="777240">
              <a:spcBef>
                <a:spcPts val="800"/>
              </a:spcBef>
              <a:buSzTx/>
              <a:buFontTx/>
              <a:buNone/>
              <a:defRPr sz="2380"/>
            </a:pPr>
            <a:r>
              <a:t>'{</a:t>
            </a:r>
          </a:p>
          <a:p>
            <a:pPr marL="0" indent="0" defTabSz="777240">
              <a:spcBef>
                <a:spcPts val="800"/>
              </a:spcBef>
              <a:buSzTx/>
              <a:buFontTx/>
              <a:buNone/>
              <a:defRPr sz="2380"/>
            </a:pPr>
            <a:r>
              <a:t>	"NULL": null,</a:t>
            </a:r>
          </a:p>
          <a:p>
            <a:pPr marL="0" indent="0" defTabSz="777240">
              <a:spcBef>
                <a:spcPts val="800"/>
              </a:spcBef>
              <a:buSzTx/>
              <a:buFontTx/>
              <a:buNone/>
              <a:defRPr sz="2380"/>
            </a:pPr>
            <a:r>
              <a:t>	"String": "Hello",</a:t>
            </a:r>
          </a:p>
          <a:p>
            <a:pPr marL="0" indent="0" defTabSz="777240">
              <a:spcBef>
                <a:spcPts val="800"/>
              </a:spcBef>
              <a:buSzTx/>
              <a:buFontTx/>
              <a:buNone/>
              <a:defRPr sz="2380"/>
            </a:pPr>
            <a:r>
              <a:t>	"Number": 123.4E05,</a:t>
            </a:r>
          </a:p>
          <a:p>
            <a:pPr marL="0" indent="0" defTabSz="777240">
              <a:spcBef>
                <a:spcPts val="800"/>
              </a:spcBef>
              <a:buSzTx/>
              <a:buFontTx/>
              <a:buNone/>
              <a:defRPr sz="2380"/>
            </a:pPr>
            <a:r>
              <a:t>	"Boolean": true,</a:t>
            </a:r>
          </a:p>
          <a:p>
            <a:pPr marL="0" indent="0" defTabSz="777240">
              <a:spcBef>
                <a:spcPts val="800"/>
              </a:spcBef>
              <a:buSzTx/>
              <a:buFontTx/>
              <a:buNone/>
              <a:defRPr sz="2380"/>
            </a:pPr>
            <a:r>
              <a:t>	"Array":[1,2,3],</a:t>
            </a:r>
          </a:p>
          <a:p>
            <a:pPr marL="0" indent="0" defTabSz="777240">
              <a:spcBef>
                <a:spcPts val="800"/>
              </a:spcBef>
              <a:buSzTx/>
              <a:buFontTx/>
              <a:buNone/>
              <a:defRPr sz="2380"/>
            </a:pPr>
            <a:r>
              <a:t>	"JSON": {"a":"b"}</a:t>
            </a:r>
          </a:p>
          <a:p>
            <a:pPr marL="0" indent="0" defTabSz="777240">
              <a:spcBef>
                <a:spcPts val="800"/>
              </a:spcBef>
              <a:buSzTx/>
              <a:buFontTx/>
              <a:buNone/>
              <a:defRPr sz="2380"/>
            </a:pPr>
            <a:r>
              <a:t>}';</a:t>
            </a:r>
          </a:p>
          <a:p>
            <a:pPr marL="0" indent="0" defTabSz="777240">
              <a:spcBef>
                <a:spcPts val="800"/>
              </a:spcBef>
              <a:buSzTx/>
              <a:buFontTx/>
              <a:buNone/>
              <a:defRPr sz="2380"/>
            </a:pPr>
            <a:r>
              <a:t>SELECT		*</a:t>
            </a:r>
          </a:p>
          <a:p>
            <a:pPr marL="0" indent="0" defTabSz="777240">
              <a:spcBef>
                <a:spcPts val="800"/>
              </a:spcBef>
              <a:buSzTx/>
              <a:buFontTx/>
              <a:buNone/>
              <a:defRPr sz="2380"/>
            </a:pPr>
            <a:r>
              <a:t>FROM		OPENJSON(@j);</a:t>
            </a:r>
          </a:p>
        </p:txBody>
      </p:sp>
      <p:sp>
        <p:nvSpPr>
          <p:cNvPr id="280" name="Shape 28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281" name="Table 281"/>
          <p:cNvGraphicFramePr/>
          <p:nvPr/>
        </p:nvGraphicFramePr>
        <p:xfrm>
          <a:off x="6747965" y="2570336"/>
          <a:ext cx="5384801" cy="4525963"/>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343025"/>
                <a:gridCol w="1343025"/>
                <a:gridCol w="1343025"/>
              </a:tblGrid>
              <a:tr h="284621">
                <a:tc>
                  <a:txBody>
                    <a:bodyPr/>
                    <a:lstStyle/>
                    <a:p>
                      <a:pPr algn="l">
                        <a:defRPr b="0" sz="1800">
                          <a:solidFill>
                            <a:srgbClr val="000000"/>
                          </a:solidFill>
                        </a:defRPr>
                      </a:pPr>
                      <a:r>
                        <a:rPr b="1">
                          <a:solidFill>
                            <a:srgbClr val="FFFFFF"/>
                          </a:solidFill>
                        </a:rPr>
                        <a:t>key</a:t>
                      </a:r>
                    </a:p>
                  </a:txBody>
                  <a:tcPr marL="0" marR="0" marT="0" marB="0" anchor="t" anchorCtr="0" horzOverflow="overflow"/>
                </a:tc>
                <a:tc>
                  <a:txBody>
                    <a:bodyPr/>
                    <a:lstStyle/>
                    <a:p>
                      <a:pPr algn="l">
                        <a:defRPr b="0" sz="1800">
                          <a:solidFill>
                            <a:srgbClr val="000000"/>
                          </a:solidFill>
                        </a:defRPr>
                      </a:pPr>
                      <a:r>
                        <a:rPr b="1">
                          <a:solidFill>
                            <a:srgbClr val="FFFFFF"/>
                          </a:solidFill>
                        </a:rPr>
                        <a:t>value</a:t>
                      </a:r>
                    </a:p>
                  </a:txBody>
                  <a:tcPr marL="0" marR="0" marT="0" marB="0" anchor="t" anchorCtr="0" horzOverflow="overflow"/>
                </a:tc>
                <a:tc>
                  <a:txBody>
                    <a:bodyPr/>
                    <a:lstStyle/>
                    <a:p>
                      <a:pPr algn="l">
                        <a:defRPr b="0" sz="1800">
                          <a:solidFill>
                            <a:srgbClr val="000000"/>
                          </a:solidFill>
                        </a:defRPr>
                      </a:pPr>
                      <a:r>
                        <a:rPr b="1">
                          <a:solidFill>
                            <a:srgbClr val="FFFFFF"/>
                          </a:solidFill>
                        </a:rPr>
                        <a:t>type</a:t>
                      </a:r>
                    </a:p>
                  </a:txBody>
                  <a:tcPr marL="0" marR="0" marT="0" marB="0" anchor="t" anchorCtr="0" horzOverflow="overflow"/>
                </a:tc>
              </a:tr>
              <a:tr h="284621">
                <a:tc>
                  <a:txBody>
                    <a:bodyPr/>
                    <a:lstStyle/>
                    <a:p>
                      <a:pPr algn="l">
                        <a:defRPr sz="1800"/>
                      </a:pPr>
                      <a:r>
                        <a:t>NULL</a:t>
                      </a:r>
                    </a:p>
                  </a:txBody>
                  <a:tcPr marL="0" marR="0" marT="0" marB="0" anchor="t" anchorCtr="0" horzOverflow="overflow"/>
                </a:tc>
                <a:tc>
                  <a:txBody>
                    <a:bodyPr/>
                    <a:lstStyle/>
                    <a:p>
                      <a:pPr algn="l">
                        <a:defRPr sz="1800"/>
                      </a:pPr>
                      <a:r>
                        <a:t>NULL</a:t>
                      </a:r>
                    </a:p>
                  </a:txBody>
                  <a:tcPr marL="0" marR="0" marT="0" marB="0" anchor="t" anchorCtr="0" horzOverflow="overflow"/>
                </a:tc>
                <a:tc>
                  <a:txBody>
                    <a:bodyPr/>
                    <a:lstStyle/>
                    <a:p>
                      <a:pPr algn="l">
                        <a:defRPr sz="1800"/>
                      </a:pPr>
                      <a:r>
                        <a:t>0</a:t>
                      </a:r>
                    </a:p>
                  </a:txBody>
                  <a:tcPr marL="0" marR="0" marT="0" marB="0" anchor="t" anchorCtr="0" horzOverflow="overflow"/>
                </a:tc>
              </a:tr>
              <a:tr h="271921">
                <a:tc>
                  <a:txBody>
                    <a:bodyPr/>
                    <a:lstStyle/>
                    <a:p>
                      <a:pPr algn="l">
                        <a:defRPr sz="1800"/>
                      </a:pPr>
                      <a:r>
                        <a:t>String</a:t>
                      </a:r>
                    </a:p>
                  </a:txBody>
                  <a:tcPr marL="0" marR="0" marT="0" marB="0" anchor="t" anchorCtr="0" horzOverflow="overflow"/>
                </a:tc>
                <a:tc>
                  <a:txBody>
                    <a:bodyPr/>
                    <a:lstStyle/>
                    <a:p>
                      <a:pPr algn="l">
                        <a:defRPr sz="1800"/>
                      </a:pPr>
                      <a:r>
                        <a:t>Hello</a:t>
                      </a:r>
                    </a:p>
                  </a:txBody>
                  <a:tcPr marL="0" marR="0" marT="0" marB="0" anchor="t" anchorCtr="0" horzOverflow="overflow"/>
                </a:tc>
                <a:tc>
                  <a:txBody>
                    <a:bodyPr/>
                    <a:lstStyle/>
                    <a:p>
                      <a:pPr algn="l">
                        <a:defRPr sz="1800"/>
                      </a:pPr>
                      <a:r>
                        <a:t>1</a:t>
                      </a:r>
                    </a:p>
                  </a:txBody>
                  <a:tcPr marL="0" marR="0" marT="0" marB="0" anchor="t" anchorCtr="0" horzOverflow="overflow"/>
                </a:tc>
              </a:tr>
              <a:tr h="271921">
                <a:tc>
                  <a:txBody>
                    <a:bodyPr/>
                    <a:lstStyle/>
                    <a:p>
                      <a:pPr algn="l">
                        <a:defRPr sz="1800"/>
                      </a:pPr>
                      <a:r>
                        <a:t>Number</a:t>
                      </a:r>
                    </a:p>
                  </a:txBody>
                  <a:tcPr marL="0" marR="0" marT="0" marB="0" anchor="t" anchorCtr="0" horzOverflow="overflow"/>
                </a:tc>
                <a:tc>
                  <a:txBody>
                    <a:bodyPr/>
                    <a:lstStyle/>
                    <a:p>
                      <a:pPr algn="l">
                        <a:defRPr sz="1800"/>
                      </a:pPr>
                      <a:r>
                        <a:t>1.2E+07</a:t>
                      </a:r>
                    </a:p>
                  </a:txBody>
                  <a:tcPr marL="0" marR="0" marT="0" marB="0" anchor="t" anchorCtr="0" horzOverflow="overflow"/>
                </a:tc>
                <a:tc>
                  <a:txBody>
                    <a:bodyPr/>
                    <a:lstStyle/>
                    <a:p>
                      <a:pPr algn="l">
                        <a:defRPr sz="1800"/>
                      </a:pPr>
                      <a:r>
                        <a:t>2</a:t>
                      </a:r>
                    </a:p>
                  </a:txBody>
                  <a:tcPr marL="0" marR="0" marT="0" marB="0" anchor="t" anchorCtr="0" horzOverflow="overflow"/>
                </a:tc>
              </a:tr>
              <a:tr h="271921">
                <a:tc>
                  <a:txBody>
                    <a:bodyPr/>
                    <a:lstStyle/>
                    <a:p>
                      <a:pPr algn="l">
                        <a:defRPr sz="1800"/>
                      </a:pPr>
                      <a:r>
                        <a:t>Boolean</a:t>
                      </a:r>
                    </a:p>
                  </a:txBody>
                  <a:tcPr marL="0" marR="0" marT="0" marB="0" anchor="t" anchorCtr="0" horzOverflow="overflow"/>
                </a:tc>
                <a:tc>
                  <a:txBody>
                    <a:bodyPr/>
                    <a:lstStyle/>
                    <a:p>
                      <a:pPr algn="l">
                        <a:defRPr sz="1800"/>
                      </a:pPr>
                      <a:r>
                        <a:t>TRUE</a:t>
                      </a:r>
                    </a:p>
                  </a:txBody>
                  <a:tcPr marL="0" marR="0" marT="0" marB="0" anchor="t" anchorCtr="0" horzOverflow="overflow"/>
                </a:tc>
                <a:tc>
                  <a:txBody>
                    <a:bodyPr/>
                    <a:lstStyle/>
                    <a:p>
                      <a:pPr algn="l">
                        <a:defRPr sz="1800"/>
                      </a:pPr>
                      <a:r>
                        <a:t>3</a:t>
                      </a:r>
                    </a:p>
                  </a:txBody>
                  <a:tcPr marL="0" marR="0" marT="0" marB="0" anchor="t" anchorCtr="0" horzOverflow="overflow"/>
                </a:tc>
              </a:tr>
              <a:tr h="271921">
                <a:tc>
                  <a:txBody>
                    <a:bodyPr/>
                    <a:lstStyle/>
                    <a:p>
                      <a:pPr algn="l">
                        <a:defRPr sz="1800"/>
                      </a:pPr>
                      <a:r>
                        <a:t>Array</a:t>
                      </a:r>
                    </a:p>
                  </a:txBody>
                  <a:tcPr marL="0" marR="0" marT="0" marB="0" anchor="t" anchorCtr="0" horzOverflow="overflow"/>
                </a:tc>
                <a:tc>
                  <a:txBody>
                    <a:bodyPr/>
                    <a:lstStyle/>
                    <a:p>
                      <a:pPr algn="l">
                        <a:defRPr sz="1800"/>
                      </a:pPr>
                      <a:r>
                        <a:t>[1,2,3]</a:t>
                      </a:r>
                    </a:p>
                  </a:txBody>
                  <a:tcPr marL="0" marR="0" marT="0" marB="0" anchor="t" anchorCtr="0" horzOverflow="overflow"/>
                </a:tc>
                <a:tc>
                  <a:txBody>
                    <a:bodyPr/>
                    <a:lstStyle/>
                    <a:p>
                      <a:pPr algn="l">
                        <a:defRPr sz="1800"/>
                      </a:pPr>
                      <a:r>
                        <a:t>4</a:t>
                      </a:r>
                    </a:p>
                  </a:txBody>
                  <a:tcPr marL="0" marR="0" marT="0" marB="0" anchor="t" anchorCtr="0" horzOverflow="overflow"/>
                </a:tc>
              </a:tr>
              <a:tr h="271921">
                <a:tc>
                  <a:txBody>
                    <a:bodyPr/>
                    <a:lstStyle/>
                    <a:p>
                      <a:pPr algn="l">
                        <a:defRPr sz="1800"/>
                      </a:pPr>
                      <a:r>
                        <a:t>JSON</a:t>
                      </a:r>
                    </a:p>
                  </a:txBody>
                  <a:tcPr marL="0" marR="0" marT="0" marB="0" anchor="t" anchorCtr="0" horzOverflow="overflow"/>
                </a:tc>
                <a:tc>
                  <a:txBody>
                    <a:bodyPr/>
                    <a:lstStyle/>
                    <a:p>
                      <a:pPr algn="l">
                        <a:defRPr sz="1800"/>
                      </a:pPr>
                      <a:r>
                        <a:t>{"a":"b"}</a:t>
                      </a:r>
                    </a:p>
                  </a:txBody>
                  <a:tcPr marL="0" marR="0" marT="0" marB="0" anchor="t" anchorCtr="0" horzOverflow="overflow"/>
                </a:tc>
                <a:tc>
                  <a:txBody>
                    <a:bodyPr/>
                    <a:lstStyle/>
                    <a:p>
                      <a:pPr algn="l">
                        <a:defRPr sz="1800"/>
                      </a:pPr>
                      <a:r>
                        <a:t>5</a:t>
                      </a:r>
                    </a:p>
                  </a:txBody>
                  <a:tcPr marL="0" marR="0" marT="0" marB="0" anchor="t" anchorCtr="0" horzOverflow="overflow"/>
                </a:tc>
              </a:tr>
            </a:tbl>
          </a:graphicData>
        </a:graphic>
      </p:graphicFrame>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3" name="Shape 283"/>
          <p:cNvSpPr/>
          <p:nvPr>
            <p:ph type="title"/>
          </p:nvPr>
        </p:nvSpPr>
        <p:spPr>
          <a:prstGeom prst="rect">
            <a:avLst/>
          </a:prstGeom>
        </p:spPr>
        <p:txBody>
          <a:bodyPr/>
          <a:lstStyle>
            <a:lvl1pPr>
              <a:defRPr sz="3900"/>
            </a:lvl1pPr>
          </a:lstStyle>
          <a:p>
            <a:pPr/>
            <a:r>
              <a:t>XML vs JSON – Consuming (OPEN*)</a:t>
            </a:r>
          </a:p>
        </p:txBody>
      </p:sp>
      <p:sp>
        <p:nvSpPr>
          <p:cNvPr id="284" name="Shape 284"/>
          <p:cNvSpPr/>
          <p:nvPr>
            <p:ph type="body" sz="quarter" idx="1"/>
          </p:nvPr>
        </p:nvSpPr>
        <p:spPr>
          <a:xfrm>
            <a:off x="839787" y="1035486"/>
            <a:ext cx="5157788" cy="605425"/>
          </a:xfrm>
          <a:prstGeom prst="rect">
            <a:avLst/>
          </a:prstGeom>
        </p:spPr>
        <p:txBody>
          <a:bodyPr/>
          <a:lstStyle/>
          <a:p>
            <a:pPr/>
            <a:r>
              <a:t>OPENXML</a:t>
            </a:r>
          </a:p>
        </p:txBody>
      </p:sp>
      <p:sp>
        <p:nvSpPr>
          <p:cNvPr id="285" name="Shape 285"/>
          <p:cNvSpPr/>
          <p:nvPr/>
        </p:nvSpPr>
        <p:spPr>
          <a:xfrm>
            <a:off x="839787" y="1640911"/>
            <a:ext cx="5157788" cy="40176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defRPr sz="2600"/>
            </a:pPr>
            <a:r>
              <a:t>DECLARE</a:t>
            </a:r>
          </a:p>
          <a:p>
            <a:pPr lvl="1">
              <a:defRPr sz="2600"/>
            </a:pPr>
            <a:r>
              <a:t>@i int, @x xml =</a:t>
            </a:r>
          </a:p>
          <a:p>
            <a:pPr lvl="1">
              <a:defRPr sz="2600"/>
            </a:pPr>
            <a:r>
              <a:t>'&lt;x&gt;&lt;a&gt;1&lt;/a&gt;&lt;a&gt;2&lt;/a&gt;&lt;/x&gt;';</a:t>
            </a:r>
          </a:p>
          <a:p>
            <a:pPr>
              <a:defRPr sz="2600"/>
            </a:pPr>
          </a:p>
          <a:p>
            <a:pPr>
              <a:defRPr sz="2600"/>
            </a:pPr>
            <a:r>
              <a:t>EXEC sp_xml_preparedocument @i OUTPUT, @x;</a:t>
            </a:r>
          </a:p>
          <a:p>
            <a:pPr>
              <a:defRPr sz="2600"/>
            </a:pPr>
          </a:p>
          <a:p>
            <a:pPr>
              <a:defRPr sz="2600"/>
            </a:pPr>
            <a:r>
              <a:t>SELECT * FROM</a:t>
            </a:r>
          </a:p>
          <a:p>
            <a:pPr>
              <a:defRPr sz="2600"/>
            </a:pPr>
            <a:r>
              <a:t>	OPENXML (@i, '/x/a', 2)</a:t>
            </a:r>
          </a:p>
          <a:p>
            <a:pPr>
              <a:defRPr sz="2600"/>
            </a:pPr>
            <a:r>
              <a:t>WITH (a int '.');</a:t>
            </a:r>
          </a:p>
        </p:txBody>
      </p:sp>
      <p:sp>
        <p:nvSpPr>
          <p:cNvPr id="286" name="Shape 286"/>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buSzTx/>
              <a:buFontTx/>
              <a:buNone/>
              <a:defRPr b="1" sz="3000"/>
            </a:lvl1pPr>
          </a:lstStyle>
          <a:p>
            <a:pPr/>
            <a:r>
              <a:t>OPENJSON</a:t>
            </a:r>
          </a:p>
        </p:txBody>
      </p:sp>
      <p:sp>
        <p:nvSpPr>
          <p:cNvPr id="287" name="Shape 287"/>
          <p:cNvSpPr/>
          <p:nvPr/>
        </p:nvSpPr>
        <p:spPr>
          <a:xfrm>
            <a:off x="6172200" y="1640911"/>
            <a:ext cx="5183188" cy="40176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defRPr sz="2600"/>
            </a:pPr>
            <a:r>
              <a:t>DECLARE</a:t>
            </a:r>
          </a:p>
          <a:p>
            <a:pPr lvl="1" indent="228600">
              <a:defRPr sz="2600"/>
            </a:pPr>
            <a:r>
              <a:t>@j varchar(max) =</a:t>
            </a:r>
          </a:p>
          <a:p>
            <a:pPr lvl="1" indent="228600">
              <a:defRPr sz="2600"/>
            </a:pPr>
            <a:r>
              <a:t>‘{"x":[{"a":1},{"a":2}]}';</a:t>
            </a:r>
          </a:p>
          <a:p>
            <a:pPr lvl="1" indent="228600">
              <a:defRPr sz="2600"/>
            </a:pPr>
          </a:p>
          <a:p>
            <a:pPr>
              <a:defRPr sz="2600"/>
            </a:pPr>
            <a:r>
              <a:t>SELECT a.value FROM</a:t>
            </a:r>
          </a:p>
          <a:p>
            <a:pPr>
              <a:defRPr sz="2600"/>
            </a:pPr>
            <a:r>
              <a:t>OPENJSON (@j) AS x</a:t>
            </a:r>
          </a:p>
          <a:p>
            <a:pPr>
              <a:defRPr sz="2600"/>
            </a:pPr>
            <a:r>
              <a:t>CROSS APPLY OPENJSON (x.[value]) AS a_array</a:t>
            </a:r>
          </a:p>
          <a:p>
            <a:pPr>
              <a:defRPr sz="2600"/>
            </a:pPr>
            <a:r>
              <a:t>CROSS APPLY OPENJSON (a_array.[value]) AS a;</a:t>
            </a:r>
          </a:p>
        </p:txBody>
      </p:sp>
      <p:sp>
        <p:nvSpPr>
          <p:cNvPr id="288" name="Shape 288"/>
          <p:cNvSpPr/>
          <p:nvPr>
            <p:ph type="sldNum" sz="quarter" idx="2"/>
          </p:nvPr>
        </p:nvSpPr>
        <p:spPr>
          <a:xfrm>
            <a:off x="11080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2" name="Shape 292"/>
          <p:cNvSpPr/>
          <p:nvPr>
            <p:ph type="title"/>
          </p:nvPr>
        </p:nvSpPr>
        <p:spPr>
          <a:prstGeom prst="rect">
            <a:avLst/>
          </a:prstGeom>
        </p:spPr>
        <p:txBody>
          <a:bodyPr/>
          <a:lstStyle>
            <a:lvl1pPr>
              <a:defRPr sz="3900"/>
            </a:lvl1pPr>
          </a:lstStyle>
          <a:p>
            <a:pPr/>
            <a:r>
              <a:t>XML vs JSON – Consuming (Nodes)</a:t>
            </a:r>
          </a:p>
        </p:txBody>
      </p:sp>
      <p:sp>
        <p:nvSpPr>
          <p:cNvPr id="293" name="Shape 293"/>
          <p:cNvSpPr/>
          <p:nvPr>
            <p:ph type="body" sz="quarter" idx="1"/>
          </p:nvPr>
        </p:nvSpPr>
        <p:spPr>
          <a:xfrm>
            <a:off x="839787" y="1035486"/>
            <a:ext cx="5157788" cy="605425"/>
          </a:xfrm>
          <a:prstGeom prst="rect">
            <a:avLst/>
          </a:prstGeom>
        </p:spPr>
        <p:txBody>
          <a:bodyPr/>
          <a:lstStyle/>
          <a:p>
            <a:pPr/>
            <a:r>
              <a:t>XML Nodes()</a:t>
            </a:r>
          </a:p>
        </p:txBody>
      </p:sp>
      <p:sp>
        <p:nvSpPr>
          <p:cNvPr id="294" name="Shape 294"/>
          <p:cNvSpPr/>
          <p:nvPr/>
        </p:nvSpPr>
        <p:spPr>
          <a:xfrm>
            <a:off x="839787" y="1640911"/>
            <a:ext cx="5157788" cy="28365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defRPr sz="2600"/>
            </a:pPr>
            <a:r>
              <a:t>DECLARE</a:t>
            </a:r>
          </a:p>
          <a:p>
            <a:pPr lvl="1" indent="228600">
              <a:defRPr sz="2600"/>
            </a:pPr>
            <a:r>
              <a:t>@x xml =</a:t>
            </a:r>
          </a:p>
          <a:p>
            <a:pPr lvl="1" indent="228600">
              <a:defRPr sz="2600"/>
            </a:pPr>
            <a:r>
              <a:t>'&lt;x&gt;&lt;a&gt;1&lt;/a&gt;&lt;a&gt;2&lt;/a&gt;&lt;/x&gt;';</a:t>
            </a:r>
          </a:p>
          <a:p>
            <a:pPr>
              <a:defRPr sz="2600"/>
            </a:pPr>
          </a:p>
          <a:p>
            <a:pPr>
              <a:defRPr sz="2600"/>
            </a:pPr>
            <a:r>
              <a:t>SELECT</a:t>
            </a:r>
          </a:p>
          <a:p>
            <a:pPr lvl="1" indent="228600">
              <a:defRPr sz="2600"/>
            </a:pPr>
            <a:r>
              <a:t>a.value('.','int')</a:t>
            </a:r>
          </a:p>
          <a:p>
            <a:pPr>
              <a:defRPr sz="2600"/>
            </a:pPr>
            <a:r>
              <a:t>FROM @x.nodes('/x/a') AS x(a);</a:t>
            </a:r>
          </a:p>
        </p:txBody>
      </p:sp>
      <p:sp>
        <p:nvSpPr>
          <p:cNvPr id="295" name="Shape 295"/>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buSzTx/>
              <a:buFontTx/>
              <a:buNone/>
              <a:defRPr b="1" sz="3000"/>
            </a:lvl1pPr>
          </a:lstStyle>
          <a:p>
            <a:pPr/>
            <a:r>
              <a:t>OPENJSON</a:t>
            </a:r>
          </a:p>
        </p:txBody>
      </p:sp>
      <p:sp>
        <p:nvSpPr>
          <p:cNvPr id="296" name="Shape 296"/>
          <p:cNvSpPr/>
          <p:nvPr/>
        </p:nvSpPr>
        <p:spPr>
          <a:xfrm>
            <a:off x="6172200" y="1640911"/>
            <a:ext cx="5183188" cy="40176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defRPr sz="2600"/>
            </a:pPr>
            <a:r>
              <a:t>DECLARE</a:t>
            </a:r>
          </a:p>
          <a:p>
            <a:pPr lvl="1" indent="228600">
              <a:defRPr sz="2600"/>
            </a:pPr>
            <a:r>
              <a:t>@j varchar(max) =</a:t>
            </a:r>
          </a:p>
          <a:p>
            <a:pPr lvl="1" indent="228600">
              <a:defRPr sz="2600"/>
            </a:pPr>
            <a:r>
              <a:t>'{"x":[{"a":1},{"a":2}]}';</a:t>
            </a:r>
          </a:p>
          <a:p>
            <a:pPr lvl="1" indent="228600">
              <a:defRPr sz="2600"/>
            </a:pPr>
          </a:p>
          <a:p>
            <a:pPr>
              <a:defRPr sz="2600"/>
            </a:pPr>
            <a:r>
              <a:t>SELECT a.value FROM</a:t>
            </a:r>
          </a:p>
          <a:p>
            <a:pPr>
              <a:defRPr sz="2600"/>
            </a:pPr>
            <a:r>
              <a:t>OPENJSON (@j) AS x</a:t>
            </a:r>
          </a:p>
          <a:p>
            <a:pPr>
              <a:defRPr sz="2600"/>
            </a:pPr>
            <a:r>
              <a:t>CROSS APPLY OPENJSON (x.[value]) AS a_array</a:t>
            </a:r>
          </a:p>
          <a:p>
            <a:pPr>
              <a:defRPr sz="2600"/>
            </a:pPr>
            <a:r>
              <a:t>CROSS APPLY OPENJSON (a_array.[value]) AS a;</a:t>
            </a:r>
          </a:p>
        </p:txBody>
      </p:sp>
      <p:sp>
        <p:nvSpPr>
          <p:cNvPr id="297" name="Shape 297"/>
          <p:cNvSpPr/>
          <p:nvPr>
            <p:ph type="sldNum" sz="quarter" idx="2"/>
          </p:nvPr>
        </p:nvSpPr>
        <p:spPr>
          <a:xfrm>
            <a:off x="11080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9" name="Shape 299"/>
          <p:cNvSpPr/>
          <p:nvPr>
            <p:ph type="title"/>
          </p:nvPr>
        </p:nvSpPr>
        <p:spPr>
          <a:prstGeom prst="rect">
            <a:avLst/>
          </a:prstGeom>
        </p:spPr>
        <p:txBody>
          <a:bodyPr/>
          <a:lstStyle>
            <a:lvl1pPr>
              <a:defRPr sz="3900"/>
            </a:lvl1pPr>
          </a:lstStyle>
          <a:p>
            <a:pPr/>
            <a:r>
              <a:t>XML vs JSON – Consuming (JSON v JSON)</a:t>
            </a:r>
          </a:p>
        </p:txBody>
      </p:sp>
      <p:sp>
        <p:nvSpPr>
          <p:cNvPr id="300" name="Shape 300"/>
          <p:cNvSpPr/>
          <p:nvPr>
            <p:ph type="body" sz="quarter" idx="1"/>
          </p:nvPr>
        </p:nvSpPr>
        <p:spPr>
          <a:xfrm>
            <a:off x="839787" y="1035486"/>
            <a:ext cx="5157788" cy="605425"/>
          </a:xfrm>
          <a:prstGeom prst="rect">
            <a:avLst/>
          </a:prstGeom>
        </p:spPr>
        <p:txBody>
          <a:bodyPr/>
          <a:lstStyle/>
          <a:p>
            <a:pPr/>
            <a:r>
              <a:t>OPENJSON</a:t>
            </a:r>
          </a:p>
        </p:txBody>
      </p:sp>
      <p:sp>
        <p:nvSpPr>
          <p:cNvPr id="301" name="Shape 301"/>
          <p:cNvSpPr/>
          <p:nvPr/>
        </p:nvSpPr>
        <p:spPr>
          <a:xfrm>
            <a:off x="839787" y="1640911"/>
            <a:ext cx="5157788" cy="3965176"/>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defRPr sz="3000"/>
            </a:pPr>
            <a:r>
              <a:t>SELECT a.value</a:t>
            </a:r>
          </a:p>
          <a:p>
            <a:pPr defTabSz="457200">
              <a:defRPr sz="3000"/>
            </a:pPr>
            <a:r>
              <a:t>FROM</a:t>
            </a:r>
          </a:p>
          <a:p>
            <a:pPr defTabSz="457200">
              <a:defRPr sz="3000"/>
            </a:pPr>
            <a:r>
              <a:t>	OPENJSON (@j) AS x</a:t>
            </a:r>
          </a:p>
          <a:p>
            <a:pPr defTabSz="457200">
              <a:defRPr sz="3000"/>
            </a:pPr>
            <a:r>
              <a:t>CROSS APPLY</a:t>
            </a:r>
          </a:p>
          <a:p>
            <a:pPr lvl="1" defTabSz="457200">
              <a:defRPr sz="3000"/>
            </a:pPr>
            <a:r>
              <a:t>OPENJSON</a:t>
            </a:r>
          </a:p>
          <a:p>
            <a:pPr lvl="1" defTabSz="457200">
              <a:defRPr sz="3000"/>
            </a:pPr>
            <a:r>
              <a:t>(x.[value]) AS a_array</a:t>
            </a:r>
          </a:p>
          <a:p>
            <a:pPr defTabSz="457200">
              <a:defRPr sz="3000"/>
            </a:pPr>
            <a:r>
              <a:t>CROSS APPLY</a:t>
            </a:r>
          </a:p>
          <a:p>
            <a:pPr lvl="1" defTabSz="457200">
              <a:defRPr sz="3000"/>
            </a:pPr>
            <a:r>
              <a:t>OPENJSON</a:t>
            </a:r>
          </a:p>
          <a:p>
            <a:pPr lvl="1" defTabSz="457200">
              <a:defRPr sz="3000"/>
            </a:pPr>
            <a:r>
              <a:t>(a_array.[value]) AS a;</a:t>
            </a:r>
          </a:p>
        </p:txBody>
      </p:sp>
      <p:sp>
        <p:nvSpPr>
          <p:cNvPr id="302" name="Shape 302"/>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buSzTx/>
              <a:buFontTx/>
              <a:buNone/>
              <a:defRPr b="1" sz="3000"/>
            </a:lvl1pPr>
          </a:lstStyle>
          <a:p>
            <a:pPr/>
            <a:r>
              <a:t>Combo</a:t>
            </a:r>
          </a:p>
        </p:txBody>
      </p:sp>
      <p:sp>
        <p:nvSpPr>
          <p:cNvPr id="303" name="Shape 303"/>
          <p:cNvSpPr/>
          <p:nvPr/>
        </p:nvSpPr>
        <p:spPr>
          <a:xfrm>
            <a:off x="6172200" y="1640911"/>
            <a:ext cx="5183188" cy="3965176"/>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defRPr sz="3000"/>
            </a:pPr>
            <a:r>
              <a:t>SELECT JSON_VALUE</a:t>
            </a:r>
          </a:p>
          <a:p>
            <a:pPr defTabSz="457200">
              <a:defRPr sz="3000"/>
            </a:pPr>
            <a:r>
              <a:t>(a_array.value,'$.a') FROM</a:t>
            </a:r>
          </a:p>
          <a:p>
            <a:pPr defTabSz="457200">
              <a:defRPr sz="3000"/>
            </a:pPr>
            <a:r>
              <a:t>(</a:t>
            </a:r>
          </a:p>
          <a:p>
            <a:pPr defTabSz="457200">
              <a:defRPr sz="3000"/>
            </a:pPr>
            <a:r>
              <a:t>		SELECT</a:t>
            </a:r>
          </a:p>
          <a:p>
            <a:pPr defTabSz="457200">
              <a:defRPr sz="3000"/>
            </a:pPr>
            <a:r>
              <a:t>		JSON_QUERY(@j,'$.x') AS x</a:t>
            </a:r>
          </a:p>
          <a:p>
            <a:pPr defTabSz="457200">
              <a:defRPr sz="3000"/>
            </a:pPr>
            <a:r>
              <a:t>) xtable</a:t>
            </a:r>
          </a:p>
          <a:p>
            <a:pPr defTabSz="457200">
              <a:defRPr sz="3000"/>
            </a:pPr>
            <a:r>
              <a:t>CROSS APPLY OPENJSON (xtable.x) AS a_array;</a:t>
            </a:r>
          </a:p>
        </p:txBody>
      </p:sp>
      <p:sp>
        <p:nvSpPr>
          <p:cNvPr id="304" name="Shape 304"/>
          <p:cNvSpPr/>
          <p:nvPr>
            <p:ph type="sldNum" sz="quarter" idx="2"/>
          </p:nvPr>
        </p:nvSpPr>
        <p:spPr>
          <a:xfrm>
            <a:off x="11080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6" name="Shape 306"/>
          <p:cNvSpPr/>
          <p:nvPr>
            <p:ph type="title"/>
          </p:nvPr>
        </p:nvSpPr>
        <p:spPr>
          <a:prstGeom prst="rect">
            <a:avLst/>
          </a:prstGeom>
        </p:spPr>
        <p:txBody>
          <a:bodyPr/>
          <a:lstStyle/>
          <a:p>
            <a:pPr/>
            <a:r>
              <a:t>XML vs JSON – Data Type</a:t>
            </a:r>
          </a:p>
        </p:txBody>
      </p:sp>
      <p:sp>
        <p:nvSpPr>
          <p:cNvPr id="307" name="Shape 307"/>
          <p:cNvSpPr/>
          <p:nvPr>
            <p:ph type="body" idx="1"/>
          </p:nvPr>
        </p:nvSpPr>
        <p:spPr>
          <a:prstGeom prst="rect">
            <a:avLst/>
          </a:prstGeom>
        </p:spPr>
        <p:txBody>
          <a:bodyPr/>
          <a:lstStyle/>
          <a:p>
            <a:pPr>
              <a:lnSpc>
                <a:spcPct val="81000"/>
              </a:lnSpc>
            </a:pPr>
            <a:r>
              <a:t>XML has a native type, but can be stored as nvarchar or varchar.</a:t>
            </a:r>
          </a:p>
          <a:p>
            <a:pPr>
              <a:lnSpc>
                <a:spcPct val="81000"/>
              </a:lnSpc>
            </a:pPr>
            <a:r>
              <a:t>JSON does *not* have a native type. Use nvarchar or varchar.</a:t>
            </a:r>
          </a:p>
          <a:p>
            <a:pPr>
              <a:lnSpc>
                <a:spcPct val="81000"/>
              </a:lnSpc>
            </a:pPr>
            <a:r>
              <a:t>Why not?</a:t>
            </a:r>
          </a:p>
          <a:p>
            <a:pPr lvl="1" marL="685800" indent="-228600">
              <a:lnSpc>
                <a:spcPct val="81000"/>
              </a:lnSpc>
              <a:spcBef>
                <a:spcPts val="500"/>
              </a:spcBef>
              <a:defRPr sz="2400"/>
            </a:pPr>
            <a:r>
              <a:t>Already being stored as text.</a:t>
            </a:r>
          </a:p>
          <a:p>
            <a:pPr lvl="2" marL="1143000" indent="-228600">
              <a:lnSpc>
                <a:spcPct val="81000"/>
              </a:lnSpc>
              <a:spcBef>
                <a:spcPts val="500"/>
              </a:spcBef>
              <a:defRPr sz="2000"/>
            </a:pPr>
            <a:r>
              <a:t>But so was XML.</a:t>
            </a:r>
          </a:p>
          <a:p>
            <a:pPr lvl="2" marL="1143000" indent="-228600">
              <a:lnSpc>
                <a:spcPct val="81000"/>
              </a:lnSpc>
              <a:spcBef>
                <a:spcPts val="500"/>
              </a:spcBef>
              <a:defRPr sz="2000"/>
            </a:pPr>
            <a:r>
              <a:t>And so what? Convert over time. Convert on the fly.</a:t>
            </a:r>
          </a:p>
          <a:p>
            <a:pPr lvl="1" marL="685800" indent="-228600">
              <a:lnSpc>
                <a:spcPct val="81000"/>
              </a:lnSpc>
              <a:spcBef>
                <a:spcPts val="500"/>
              </a:spcBef>
              <a:defRPr sz="2400"/>
            </a:pPr>
            <a:r>
              <a:t>Don’t have to update other SQL Server tools.</a:t>
            </a:r>
          </a:p>
          <a:p>
            <a:pPr lvl="2" marL="1143000" indent="-228600">
              <a:lnSpc>
                <a:spcPct val="81000"/>
              </a:lnSpc>
              <a:spcBef>
                <a:spcPts val="500"/>
              </a:spcBef>
              <a:defRPr sz="2000"/>
            </a:pPr>
            <a:r>
              <a:t>Boo hoo. Ok for now, but convert over time.</a:t>
            </a:r>
          </a:p>
          <a:p>
            <a:pPr lvl="1" marL="685800" indent="-228600">
              <a:lnSpc>
                <a:spcPct val="81000"/>
              </a:lnSpc>
              <a:spcBef>
                <a:spcPts val="500"/>
              </a:spcBef>
              <a:defRPr sz="2400"/>
            </a:pPr>
            <a:r>
              <a:t>Client apps can handle native XML but not JSON.</a:t>
            </a:r>
          </a:p>
          <a:p>
            <a:pPr lvl="2" marL="1143000" indent="-228600">
              <a:lnSpc>
                <a:spcPct val="81000"/>
              </a:lnSpc>
              <a:spcBef>
                <a:spcPts val="500"/>
              </a:spcBef>
              <a:defRPr sz="2000"/>
            </a:pPr>
            <a:r>
              <a:t>Wait, what?</a:t>
            </a:r>
          </a:p>
          <a:p>
            <a:pPr lvl="2" marL="1143000" indent="-228600">
              <a:lnSpc>
                <a:spcPct val="81000"/>
              </a:lnSpc>
              <a:spcBef>
                <a:spcPts val="500"/>
              </a:spcBef>
              <a:defRPr sz="2000"/>
            </a:pPr>
            <a:r>
              <a:t>And so what if it’s text to the outside world; what about in-database performance?</a:t>
            </a:r>
          </a:p>
        </p:txBody>
      </p:sp>
      <p:sp>
        <p:nvSpPr>
          <p:cNvPr id="308" name="Shape 308"/>
          <p:cNvSpPr/>
          <p:nvPr>
            <p:ph type="sldNum" sz="quarter" idx="2"/>
          </p:nvPr>
        </p:nvSpPr>
        <p:spPr>
          <a:xfrm>
            <a:off x="11080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2" name="Shape 312"/>
          <p:cNvSpPr/>
          <p:nvPr>
            <p:ph type="title"/>
          </p:nvPr>
        </p:nvSpPr>
        <p:spPr>
          <a:prstGeom prst="rect">
            <a:avLst/>
          </a:prstGeom>
        </p:spPr>
        <p:txBody>
          <a:bodyPr/>
          <a:lstStyle/>
          <a:p>
            <a:pPr/>
            <a:r>
              <a:t>XML vs JSON – Data Type – Validation</a:t>
            </a:r>
          </a:p>
        </p:txBody>
      </p:sp>
      <p:sp>
        <p:nvSpPr>
          <p:cNvPr id="313" name="Shape 313"/>
          <p:cNvSpPr/>
          <p:nvPr>
            <p:ph type="body" idx="1"/>
          </p:nvPr>
        </p:nvSpPr>
        <p:spPr>
          <a:prstGeom prst="rect">
            <a:avLst/>
          </a:prstGeom>
        </p:spPr>
        <p:txBody>
          <a:bodyPr/>
          <a:lstStyle/>
          <a:p>
            <a:pPr/>
            <a:r>
              <a:t>Without JSON type, can’t use TRY_CONVERT() to validate.</a:t>
            </a:r>
          </a:p>
          <a:p>
            <a:pPr/>
            <a:r>
              <a:t>Use ISJSON() instead.</a:t>
            </a:r>
          </a:p>
          <a:p>
            <a:pPr/>
            <a:r>
              <a:t>Can use in CHECK constraint to ensure text field has valid JSON.</a:t>
            </a:r>
          </a:p>
          <a:p>
            <a:pPr/>
            <a:r>
              <a:t>Can then safely create calculated field based off JSON contents.</a:t>
            </a:r>
          </a:p>
        </p:txBody>
      </p:sp>
      <p:sp>
        <p:nvSpPr>
          <p:cNvPr id="314" name="Shape 314"/>
          <p:cNvSpPr/>
          <p:nvPr>
            <p:ph type="sldNum" sz="quarter" idx="2"/>
          </p:nvPr>
        </p:nvSpPr>
        <p:spPr>
          <a:xfrm>
            <a:off x="11080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6" name="Shape 316"/>
          <p:cNvSpPr/>
          <p:nvPr>
            <p:ph type="title"/>
          </p:nvPr>
        </p:nvSpPr>
        <p:spPr>
          <a:prstGeom prst="rect">
            <a:avLst/>
          </a:prstGeom>
        </p:spPr>
        <p:txBody>
          <a:bodyPr/>
          <a:lstStyle>
            <a:lvl1pPr>
              <a:defRPr sz="3900"/>
            </a:lvl1pPr>
          </a:lstStyle>
          <a:p>
            <a:pPr/>
            <a:r>
              <a:t>XML vs JSON – Data Type – Nesting Issue</a:t>
            </a:r>
          </a:p>
        </p:txBody>
      </p:sp>
      <p:sp>
        <p:nvSpPr>
          <p:cNvPr id="317" name="Shape 317"/>
          <p:cNvSpPr/>
          <p:nvPr>
            <p:ph type="body" sz="quarter" idx="1"/>
          </p:nvPr>
        </p:nvSpPr>
        <p:spPr>
          <a:xfrm>
            <a:off x="839787" y="1035486"/>
            <a:ext cx="5157788" cy="605425"/>
          </a:xfrm>
          <a:prstGeom prst="rect">
            <a:avLst/>
          </a:prstGeom>
        </p:spPr>
        <p:txBody>
          <a:bodyPr/>
          <a:lstStyle/>
          <a:p>
            <a:pPr/>
            <a:r>
              <a:t>XML</a:t>
            </a:r>
          </a:p>
        </p:txBody>
      </p:sp>
      <p:sp>
        <p:nvSpPr>
          <p:cNvPr id="318" name="Shape 318"/>
          <p:cNvSpPr/>
          <p:nvPr/>
        </p:nvSpPr>
        <p:spPr>
          <a:xfrm>
            <a:off x="839787" y="1640911"/>
            <a:ext cx="5157788" cy="429786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spcBef>
                <a:spcPts val="1000"/>
              </a:spcBef>
              <a:defRPr sz="2400"/>
            </a:pPr>
            <a:r>
              <a:t>SELECT</a:t>
            </a:r>
          </a:p>
          <a:p>
            <a:pPr defTabSz="457200">
              <a:spcBef>
                <a:spcPts val="1000"/>
              </a:spcBef>
              <a:defRPr sz="2400"/>
            </a:pPr>
            <a:r>
              <a:t>CONVERT(xml,</a:t>
            </a:r>
          </a:p>
          <a:p>
            <a:pPr defTabSz="457200">
              <a:spcBef>
                <a:spcPts val="1000"/>
              </a:spcBef>
              <a:defRPr sz="2400"/>
            </a:pPr>
            <a:r>
              <a:t>'&lt;TextXML&gt;I typed this.&lt;/TextXML&gt;'</a:t>
            </a:r>
          </a:p>
          <a:p>
            <a:pPr defTabSz="457200">
              <a:spcBef>
                <a:spcPts val="1000"/>
              </a:spcBef>
              <a:defRPr sz="2400"/>
            </a:pPr>
            <a:r>
              <a:t>) AS 'OuterTag'</a:t>
            </a:r>
          </a:p>
          <a:p>
            <a:pPr defTabSz="457200">
              <a:spcBef>
                <a:spcPts val="1000"/>
              </a:spcBef>
              <a:defRPr sz="2400"/>
            </a:pPr>
            <a:r>
              <a:t>FOR XML PATH('');</a:t>
            </a:r>
          </a:p>
          <a:p>
            <a:pPr defTabSz="457200">
              <a:spcBef>
                <a:spcPts val="1000"/>
              </a:spcBef>
              <a:defRPr sz="2400"/>
            </a:pPr>
            <a:r>
              <a:t>Results:</a:t>
            </a:r>
          </a:p>
          <a:p>
            <a:pPr defTabSz="457200">
              <a:spcBef>
                <a:spcPts val="1000"/>
              </a:spcBef>
              <a:defRPr sz="2400"/>
            </a:pPr>
            <a:r>
              <a:t>&lt;OuterTag&gt;</a:t>
            </a:r>
          </a:p>
          <a:p>
            <a:pPr defTabSz="457200">
              <a:spcBef>
                <a:spcPts val="1000"/>
              </a:spcBef>
              <a:defRPr sz="2400"/>
            </a:pPr>
            <a:r>
              <a:t>&lt;TextXML&gt;I typed this.&lt;/TextXML&gt;</a:t>
            </a:r>
          </a:p>
          <a:p>
            <a:pPr defTabSz="457200">
              <a:spcBef>
                <a:spcPts val="1000"/>
              </a:spcBef>
              <a:defRPr sz="2400"/>
            </a:pPr>
            <a:r>
              <a:t>&lt;/OuterTag&gt;</a:t>
            </a:r>
          </a:p>
        </p:txBody>
      </p:sp>
      <p:sp>
        <p:nvSpPr>
          <p:cNvPr id="319" name="Shape 319"/>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buSzTx/>
              <a:buFontTx/>
              <a:buNone/>
              <a:defRPr b="1" sz="3000"/>
            </a:lvl1pPr>
          </a:lstStyle>
          <a:p>
            <a:pPr/>
            <a:r>
              <a:t>JSON</a:t>
            </a:r>
          </a:p>
        </p:txBody>
      </p:sp>
      <p:sp>
        <p:nvSpPr>
          <p:cNvPr id="320" name="Shape 320"/>
          <p:cNvSpPr/>
          <p:nvPr/>
        </p:nvSpPr>
        <p:spPr>
          <a:xfrm>
            <a:off x="6172200" y="1640911"/>
            <a:ext cx="5183188" cy="356126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spcBef>
                <a:spcPts val="1000"/>
              </a:spcBef>
              <a:defRPr sz="2400"/>
            </a:pPr>
            <a:r>
              <a:t>SELECT</a:t>
            </a:r>
          </a:p>
          <a:p>
            <a:pPr defTabSz="457200">
              <a:spcBef>
                <a:spcPts val="1000"/>
              </a:spcBef>
              <a:defRPr sz="2400"/>
            </a:pPr>
            <a:r>
              <a:t>'{"TextJSON":"I typed this."}' AS 'OuterTag'</a:t>
            </a:r>
          </a:p>
          <a:p>
            <a:pPr defTabSz="457200">
              <a:spcBef>
                <a:spcPts val="1000"/>
              </a:spcBef>
              <a:defRPr sz="2400"/>
            </a:pPr>
            <a:r>
              <a:t>FOR JSON PATH;</a:t>
            </a:r>
          </a:p>
          <a:p>
            <a:pPr defTabSz="457200">
              <a:spcBef>
                <a:spcPts val="1000"/>
              </a:spcBef>
              <a:defRPr sz="2400"/>
            </a:pPr>
          </a:p>
          <a:p>
            <a:pPr defTabSz="457200">
              <a:spcBef>
                <a:spcPts val="1000"/>
              </a:spcBef>
              <a:defRPr sz="2400"/>
            </a:pPr>
            <a:r>
              <a:t>Results:</a:t>
            </a:r>
          </a:p>
          <a:p>
            <a:pPr defTabSz="457200">
              <a:spcBef>
                <a:spcPts val="1000"/>
              </a:spcBef>
              <a:defRPr sz="2400"/>
            </a:pPr>
            <a:r>
              <a:t>{"OuterTag":"{\"TextJSON\":\"I typed this.\"}"}</a:t>
            </a:r>
          </a:p>
        </p:txBody>
      </p:sp>
      <p:sp>
        <p:nvSpPr>
          <p:cNvPr id="321" name="Shape 321"/>
          <p:cNvSpPr/>
          <p:nvPr>
            <p:ph type="sldNum" sz="quarter" idx="2"/>
          </p:nvPr>
        </p:nvSpPr>
        <p:spPr>
          <a:xfrm>
            <a:off x="11080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p:nvPr>
        </p:nvSpPr>
        <p:spPr>
          <a:prstGeom prst="rect">
            <a:avLst/>
          </a:prstGeom>
        </p:spPr>
        <p:txBody>
          <a:bodyPr/>
          <a:lstStyle>
            <a:lvl1pPr>
              <a:defRPr sz="3900"/>
            </a:lvl1pPr>
          </a:lstStyle>
          <a:p>
            <a:pPr/>
            <a:r>
              <a:t>Background</a:t>
            </a:r>
          </a:p>
        </p:txBody>
      </p:sp>
      <p:sp>
        <p:nvSpPr>
          <p:cNvPr id="125" name="Shape 125"/>
          <p:cNvSpPr/>
          <p:nvPr>
            <p:ph type="body" sz="quarter" idx="1"/>
          </p:nvPr>
        </p:nvSpPr>
        <p:spPr>
          <a:xfrm>
            <a:off x="839787" y="1035486"/>
            <a:ext cx="5157788" cy="605425"/>
          </a:xfrm>
          <a:prstGeom prst="rect">
            <a:avLst/>
          </a:prstGeom>
        </p:spPr>
        <p:txBody>
          <a:bodyPr/>
          <a:lstStyle/>
          <a:p>
            <a:pPr/>
            <a:r>
              <a:t>XML</a:t>
            </a:r>
          </a:p>
        </p:txBody>
      </p:sp>
      <p:sp>
        <p:nvSpPr>
          <p:cNvPr id="126" name="Shape 126"/>
          <p:cNvSpPr/>
          <p:nvPr/>
        </p:nvSpPr>
        <p:spPr>
          <a:xfrm>
            <a:off x="839787" y="1640911"/>
            <a:ext cx="5157788" cy="4548752"/>
          </a:xfrm>
          <a:prstGeom prst="rect">
            <a:avLst/>
          </a:prstGeom>
          <a:solidFill>
            <a:srgbClr val="FFFFFF">
              <a:alpha val="74000"/>
            </a:srgbClr>
          </a:solidFill>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defTabSz="457200">
              <a:lnSpc>
                <a:spcPct val="90000"/>
              </a:lnSpc>
              <a:spcBef>
                <a:spcPts val="1000"/>
              </a:spcBef>
              <a:buSzPct val="100000"/>
              <a:buFont typeface="Arial"/>
              <a:buChar char="•"/>
              <a:defRPr sz="2800"/>
            </a:pPr>
            <a:r>
              <a:t>eXtensible Markup Language</a:t>
            </a:r>
          </a:p>
          <a:p>
            <a:pPr marL="228600" indent="-228600" defTabSz="457200">
              <a:lnSpc>
                <a:spcPct val="90000"/>
              </a:lnSpc>
              <a:spcBef>
                <a:spcPts val="1000"/>
              </a:spcBef>
              <a:buSzPct val="100000"/>
              <a:buFont typeface="Arial"/>
              <a:buChar char="•"/>
              <a:defRPr sz="2800"/>
            </a:pPr>
            <a:r>
              <a:t>Introduced in 1998.</a:t>
            </a:r>
          </a:p>
          <a:p>
            <a:pPr marL="228600" indent="-228600" defTabSz="457200">
              <a:lnSpc>
                <a:spcPct val="90000"/>
              </a:lnSpc>
              <a:spcBef>
                <a:spcPts val="1000"/>
              </a:spcBef>
              <a:buSzPct val="100000"/>
              <a:buFont typeface="Arial"/>
              <a:buChar char="•"/>
              <a:defRPr sz="2800"/>
            </a:pPr>
            <a:r>
              <a:t>Derived from SGML (parent of HTML) by W3C.</a:t>
            </a:r>
          </a:p>
          <a:p>
            <a:pPr marL="228600" indent="-228600" defTabSz="457200">
              <a:lnSpc>
                <a:spcPct val="90000"/>
              </a:lnSpc>
              <a:spcBef>
                <a:spcPts val="1000"/>
              </a:spcBef>
              <a:buSzPct val="100000"/>
              <a:buFont typeface="Arial"/>
              <a:buChar char="•"/>
              <a:defRPr sz="2800"/>
            </a:pPr>
            <a:r>
              <a:t>Human &amp; Machine Readable</a:t>
            </a:r>
          </a:p>
          <a:p>
            <a:pPr marL="228600" indent="-228600" defTabSz="457200">
              <a:lnSpc>
                <a:spcPct val="90000"/>
              </a:lnSpc>
              <a:spcBef>
                <a:spcPts val="1000"/>
              </a:spcBef>
              <a:buSzPct val="100000"/>
              <a:buFont typeface="Arial"/>
              <a:buChar char="•"/>
              <a:defRPr sz="2800"/>
            </a:pPr>
            <a:r>
              <a:t>Elements and Attributes</a:t>
            </a:r>
          </a:p>
          <a:p>
            <a:pPr marL="228600" indent="-228600" defTabSz="457200">
              <a:lnSpc>
                <a:spcPct val="90000"/>
              </a:lnSpc>
              <a:spcBef>
                <a:spcPts val="1000"/>
              </a:spcBef>
              <a:buSzPct val="100000"/>
              <a:buFont typeface="Arial"/>
              <a:buChar char="•"/>
              <a:defRPr sz="2800"/>
            </a:pPr>
            <a:r>
              <a:t>T-SQL Support in 2000</a:t>
            </a:r>
          </a:p>
        </p:txBody>
      </p:sp>
      <p:sp>
        <p:nvSpPr>
          <p:cNvPr id="127" name="Shape 127"/>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buSzTx/>
              <a:buFontTx/>
              <a:buNone/>
              <a:defRPr b="1" sz="3000"/>
            </a:lvl1pPr>
          </a:lstStyle>
          <a:p>
            <a:pPr/>
            <a:r>
              <a:t>JSON</a:t>
            </a:r>
          </a:p>
        </p:txBody>
      </p:sp>
      <p:sp>
        <p:nvSpPr>
          <p:cNvPr id="128" name="Shape 128"/>
          <p:cNvSpPr/>
          <p:nvPr/>
        </p:nvSpPr>
        <p:spPr>
          <a:xfrm>
            <a:off x="6172200" y="1640911"/>
            <a:ext cx="5183188" cy="4548752"/>
          </a:xfrm>
          <a:prstGeom prst="rect">
            <a:avLst/>
          </a:prstGeom>
          <a:solidFill>
            <a:srgbClr val="FFFFFF">
              <a:alpha val="74000"/>
            </a:srgbClr>
          </a:solidFill>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defTabSz="457200">
              <a:lnSpc>
                <a:spcPct val="90000"/>
              </a:lnSpc>
              <a:spcBef>
                <a:spcPts val="1000"/>
              </a:spcBef>
              <a:buSzPct val="100000"/>
              <a:buFont typeface="Arial"/>
              <a:buChar char="•"/>
              <a:defRPr sz="2800"/>
            </a:pPr>
            <a:r>
              <a:t>JavaScript Object Notation</a:t>
            </a:r>
          </a:p>
          <a:p>
            <a:pPr marL="228600" indent="-228600" defTabSz="457200">
              <a:lnSpc>
                <a:spcPct val="90000"/>
              </a:lnSpc>
              <a:spcBef>
                <a:spcPts val="1000"/>
              </a:spcBef>
              <a:buSzPct val="100000"/>
              <a:buFont typeface="Arial"/>
              <a:buChar char="•"/>
              <a:defRPr sz="2800"/>
            </a:pPr>
            <a:r>
              <a:t>Hints in 1996. More like 2002. RFC 4627 in 2006.</a:t>
            </a:r>
          </a:p>
          <a:p>
            <a:pPr marL="228600" indent="-228600" defTabSz="457200">
              <a:lnSpc>
                <a:spcPct val="90000"/>
              </a:lnSpc>
              <a:spcBef>
                <a:spcPts val="1000"/>
              </a:spcBef>
              <a:buSzPct val="100000"/>
              <a:buFont typeface="Arial"/>
              <a:buChar char="•"/>
              <a:defRPr sz="2800"/>
            </a:pPr>
            <a:r>
              <a:t>Formalized by ECMA (makers of JavaScript) in 2013.</a:t>
            </a:r>
          </a:p>
          <a:p>
            <a:pPr marL="228600" indent="-228600" defTabSz="457200">
              <a:lnSpc>
                <a:spcPct val="90000"/>
              </a:lnSpc>
              <a:spcBef>
                <a:spcPts val="1000"/>
              </a:spcBef>
              <a:buSzPct val="100000"/>
              <a:buFont typeface="Arial"/>
              <a:buChar char="•"/>
              <a:defRPr sz="2800"/>
            </a:pPr>
            <a:r>
              <a:t>Human &amp; Machine Readable</a:t>
            </a:r>
          </a:p>
          <a:p>
            <a:pPr marL="228600" indent="-228600" defTabSz="457200">
              <a:lnSpc>
                <a:spcPct val="90000"/>
              </a:lnSpc>
              <a:spcBef>
                <a:spcPts val="1000"/>
              </a:spcBef>
              <a:buSzPct val="100000"/>
              <a:buFont typeface="Arial"/>
              <a:buChar char="•"/>
              <a:defRPr sz="2800"/>
            </a:pPr>
            <a:r>
              <a:t>Name/Value Pairs.</a:t>
            </a:r>
          </a:p>
          <a:p>
            <a:pPr marL="228600" indent="-228600" defTabSz="457200">
              <a:lnSpc>
                <a:spcPct val="90000"/>
              </a:lnSpc>
              <a:spcBef>
                <a:spcPts val="1000"/>
              </a:spcBef>
              <a:buSzPct val="100000"/>
              <a:buFont typeface="Arial"/>
              <a:buChar char="•"/>
              <a:defRPr sz="2800"/>
            </a:pPr>
            <a:r>
              <a:t>T-SQL Support in 2016</a:t>
            </a:r>
          </a:p>
        </p:txBody>
      </p:sp>
      <p:sp>
        <p:nvSpPr>
          <p:cNvPr id="129" name="Shape 129"/>
          <p:cNvSpPr/>
          <p:nvPr>
            <p:ph type="sldNum" sz="quarter" idx="2"/>
          </p:nvPr>
        </p:nvSpPr>
        <p:spPr>
          <a:xfrm>
            <a:off x="11164902" y="6406785"/>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3" name="Shape 323"/>
          <p:cNvSpPr/>
          <p:nvPr>
            <p:ph type="title"/>
          </p:nvPr>
        </p:nvSpPr>
        <p:spPr>
          <a:prstGeom prst="rect">
            <a:avLst/>
          </a:prstGeom>
        </p:spPr>
        <p:txBody>
          <a:bodyPr/>
          <a:lstStyle/>
          <a:p>
            <a:pPr/>
            <a:r>
              <a:t>XML vs JSON – Data Type – Nesting Fix</a:t>
            </a:r>
          </a:p>
        </p:txBody>
      </p:sp>
      <p:sp>
        <p:nvSpPr>
          <p:cNvPr id="324" name="Shape 324"/>
          <p:cNvSpPr/>
          <p:nvPr>
            <p:ph type="body" idx="1"/>
          </p:nvPr>
        </p:nvSpPr>
        <p:spPr>
          <a:prstGeom prst="rect">
            <a:avLst/>
          </a:prstGeom>
        </p:spPr>
        <p:txBody>
          <a:bodyPr/>
          <a:lstStyle/>
          <a:p>
            <a:pPr marL="0" indent="0">
              <a:lnSpc>
                <a:spcPct val="72000"/>
              </a:lnSpc>
              <a:buSzTx/>
              <a:buNone/>
              <a:defRPr sz="2300"/>
            </a:pPr>
            <a:r>
              <a:t>SELECT</a:t>
            </a:r>
          </a:p>
          <a:p>
            <a:pPr marL="0" indent="0">
              <a:lnSpc>
                <a:spcPct val="72000"/>
              </a:lnSpc>
              <a:buSzTx/>
              <a:buNone/>
              <a:defRPr sz="2300"/>
            </a:pPr>
            <a:r>
              <a:t>	(</a:t>
            </a:r>
          </a:p>
          <a:p>
            <a:pPr marL="0" indent="0">
              <a:lnSpc>
                <a:spcPct val="72000"/>
              </a:lnSpc>
              <a:buSzTx/>
              <a:buNone/>
              <a:defRPr sz="2300"/>
            </a:pPr>
            <a:r>
              <a:t>		SELECT</a:t>
            </a:r>
          </a:p>
          <a:p>
            <a:pPr marL="0" indent="0">
              <a:lnSpc>
                <a:spcPct val="72000"/>
              </a:lnSpc>
              <a:buSzTx/>
              <a:buNone/>
              <a:defRPr sz="2300"/>
            </a:pPr>
            <a:r>
              <a:t>			'I typed this.' AS TextJSON</a:t>
            </a:r>
          </a:p>
          <a:p>
            <a:pPr marL="0" indent="0">
              <a:lnSpc>
                <a:spcPct val="72000"/>
              </a:lnSpc>
              <a:buSzTx/>
              <a:buNone/>
              <a:defRPr sz="2300"/>
            </a:pPr>
            <a:r>
              <a:t>		FOR JSON PATH</a:t>
            </a:r>
          </a:p>
          <a:p>
            <a:pPr marL="0" indent="0">
              <a:lnSpc>
                <a:spcPct val="72000"/>
              </a:lnSpc>
              <a:buSzTx/>
              <a:buNone/>
              <a:defRPr sz="2300"/>
            </a:pPr>
            <a:r>
              <a:t>	) AS 'OuterTag'</a:t>
            </a:r>
          </a:p>
          <a:p>
            <a:pPr marL="0" indent="0">
              <a:lnSpc>
                <a:spcPct val="72000"/>
              </a:lnSpc>
              <a:buSzTx/>
              <a:buNone/>
              <a:defRPr sz="2300"/>
            </a:pPr>
            <a:r>
              <a:t>FOR JSON PATH;</a:t>
            </a:r>
          </a:p>
          <a:p>
            <a:pPr marL="0" indent="0">
              <a:lnSpc>
                <a:spcPct val="72000"/>
              </a:lnSpc>
              <a:buSzTx/>
              <a:buNone/>
              <a:defRPr sz="2300"/>
            </a:pPr>
          </a:p>
          <a:p>
            <a:pPr marL="0" indent="0">
              <a:lnSpc>
                <a:spcPct val="72000"/>
              </a:lnSpc>
              <a:buSzTx/>
              <a:buNone/>
              <a:defRPr sz="2300"/>
            </a:pPr>
            <a:r>
              <a:t>Results:</a:t>
            </a:r>
          </a:p>
          <a:p>
            <a:pPr marL="0" indent="0">
              <a:lnSpc>
                <a:spcPct val="72000"/>
              </a:lnSpc>
              <a:buSzTx/>
              <a:buNone/>
              <a:defRPr sz="2300"/>
            </a:pPr>
          </a:p>
          <a:p>
            <a:pPr marL="0" indent="0">
              <a:lnSpc>
                <a:spcPct val="72000"/>
              </a:lnSpc>
              <a:buSzTx/>
              <a:buNone/>
              <a:defRPr sz="2300"/>
            </a:pPr>
            <a:r>
              <a:t>{"OuterTag":{"TextJSON":"I typed this."}}</a:t>
            </a:r>
          </a:p>
        </p:txBody>
      </p:sp>
      <p:sp>
        <p:nvSpPr>
          <p:cNvPr id="325" name="Shape 325"/>
          <p:cNvSpPr/>
          <p:nvPr>
            <p:ph type="sldNum" sz="quarter" idx="2"/>
          </p:nvPr>
        </p:nvSpPr>
        <p:spPr>
          <a:xfrm>
            <a:off x="11080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9" name="Shape 329"/>
          <p:cNvSpPr/>
          <p:nvPr>
            <p:ph type="title"/>
          </p:nvPr>
        </p:nvSpPr>
        <p:spPr>
          <a:prstGeom prst="rect">
            <a:avLst/>
          </a:prstGeom>
        </p:spPr>
        <p:txBody>
          <a:bodyPr/>
          <a:lstStyle>
            <a:lvl1pPr>
              <a:defRPr sz="3900"/>
            </a:lvl1pPr>
          </a:lstStyle>
          <a:p>
            <a:pPr/>
            <a:r>
              <a:t>Additional Features (in SQL Server)</a:t>
            </a:r>
          </a:p>
        </p:txBody>
      </p:sp>
      <p:sp>
        <p:nvSpPr>
          <p:cNvPr id="330" name="Shape 330"/>
          <p:cNvSpPr/>
          <p:nvPr>
            <p:ph type="body" sz="quarter" idx="1"/>
          </p:nvPr>
        </p:nvSpPr>
        <p:spPr>
          <a:xfrm>
            <a:off x="839787" y="1035486"/>
            <a:ext cx="5157788" cy="605425"/>
          </a:xfrm>
          <a:prstGeom prst="rect">
            <a:avLst/>
          </a:prstGeom>
        </p:spPr>
        <p:txBody>
          <a:bodyPr/>
          <a:lstStyle/>
          <a:p>
            <a:pPr/>
            <a:r>
              <a:t>XML</a:t>
            </a:r>
          </a:p>
        </p:txBody>
      </p:sp>
      <p:sp>
        <p:nvSpPr>
          <p:cNvPr id="331" name="Shape 331"/>
          <p:cNvSpPr/>
          <p:nvPr/>
        </p:nvSpPr>
        <p:spPr>
          <a:xfrm>
            <a:off x="839787" y="1640911"/>
            <a:ext cx="5157788" cy="394367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defTabSz="457200">
              <a:lnSpc>
                <a:spcPct val="90000"/>
              </a:lnSpc>
              <a:spcBef>
                <a:spcPts val="1000"/>
              </a:spcBef>
              <a:buSzPct val="100000"/>
              <a:buFont typeface="Arial"/>
              <a:buChar char="•"/>
              <a:defRPr sz="2800"/>
            </a:pPr>
            <a:r>
              <a:t>XPath</a:t>
            </a:r>
          </a:p>
          <a:p>
            <a:pPr marL="228600" indent="-228600" defTabSz="457200">
              <a:lnSpc>
                <a:spcPct val="90000"/>
              </a:lnSpc>
              <a:spcBef>
                <a:spcPts val="1000"/>
              </a:spcBef>
              <a:buSzPct val="100000"/>
              <a:buFont typeface="Arial"/>
              <a:buChar char="•"/>
              <a:defRPr sz="2800"/>
            </a:pPr>
            <a:r>
              <a:t>DTDs</a:t>
            </a:r>
          </a:p>
          <a:p>
            <a:pPr marL="228600" indent="-228600" defTabSz="457200">
              <a:lnSpc>
                <a:spcPct val="90000"/>
              </a:lnSpc>
              <a:spcBef>
                <a:spcPts val="1000"/>
              </a:spcBef>
              <a:buSzPct val="100000"/>
              <a:buFont typeface="Arial"/>
              <a:buChar char="•"/>
              <a:defRPr sz="2800"/>
            </a:pPr>
            <a:r>
              <a:t>Entities</a:t>
            </a:r>
          </a:p>
          <a:p>
            <a:pPr marL="228600" indent="-228600" defTabSz="457200">
              <a:lnSpc>
                <a:spcPct val="90000"/>
              </a:lnSpc>
              <a:spcBef>
                <a:spcPts val="1000"/>
              </a:spcBef>
              <a:buSzPct val="100000"/>
              <a:buFont typeface="Arial"/>
              <a:buChar char="•"/>
              <a:defRPr sz="2800"/>
            </a:pPr>
            <a:r>
              <a:t>Schema</a:t>
            </a:r>
          </a:p>
          <a:p>
            <a:pPr marL="228600" indent="-228600" defTabSz="457200">
              <a:lnSpc>
                <a:spcPct val="90000"/>
              </a:lnSpc>
              <a:spcBef>
                <a:spcPts val="1000"/>
              </a:spcBef>
              <a:buSzPct val="100000"/>
              <a:buFont typeface="Arial"/>
              <a:buChar char="•"/>
              <a:defRPr sz="2800"/>
            </a:pPr>
            <a:r>
              <a:t>Namespaces</a:t>
            </a:r>
          </a:p>
          <a:p>
            <a:pPr marL="228600" indent="-228600" defTabSz="457200">
              <a:lnSpc>
                <a:spcPct val="90000"/>
              </a:lnSpc>
              <a:spcBef>
                <a:spcPts val="1000"/>
              </a:spcBef>
              <a:buSzPct val="100000"/>
              <a:buFont typeface="Arial"/>
              <a:buChar char="•"/>
              <a:defRPr sz="2800"/>
            </a:pPr>
            <a:r>
              <a:t>FLWOR</a:t>
            </a:r>
          </a:p>
          <a:p>
            <a:pPr marL="228600" indent="-228600" defTabSz="457200">
              <a:lnSpc>
                <a:spcPct val="90000"/>
              </a:lnSpc>
              <a:spcBef>
                <a:spcPts val="1000"/>
              </a:spcBef>
              <a:buSzPct val="100000"/>
              <a:buFont typeface="Arial"/>
              <a:buChar char="•"/>
              <a:defRPr sz="2800"/>
            </a:pPr>
            <a:r>
              <a:t>XHTML (Sort of)</a:t>
            </a:r>
          </a:p>
          <a:p>
            <a:pPr marL="228600" indent="-228600" defTabSz="457200">
              <a:lnSpc>
                <a:spcPct val="90000"/>
              </a:lnSpc>
              <a:spcBef>
                <a:spcPts val="1000"/>
              </a:spcBef>
              <a:buSzPct val="100000"/>
              <a:buFont typeface="Arial"/>
              <a:buChar char="•"/>
              <a:defRPr sz="2800"/>
            </a:pPr>
            <a:r>
              <a:t>SQLXML (Deprecated)</a:t>
            </a:r>
          </a:p>
        </p:txBody>
      </p:sp>
      <p:sp>
        <p:nvSpPr>
          <p:cNvPr id="332" name="Shape 332"/>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buSzTx/>
              <a:buFontTx/>
              <a:buNone/>
              <a:defRPr b="1" sz="3000"/>
            </a:lvl1pPr>
          </a:lstStyle>
          <a:p>
            <a:pPr/>
            <a:r>
              <a:t>JSON</a:t>
            </a:r>
          </a:p>
        </p:txBody>
      </p:sp>
      <p:sp>
        <p:nvSpPr>
          <p:cNvPr id="333" name="Shape 333"/>
          <p:cNvSpPr/>
          <p:nvPr>
            <p:ph type="sldNum" sz="quarter" idx="2"/>
          </p:nvPr>
        </p:nvSpPr>
        <p:spPr>
          <a:xfrm>
            <a:off x="11080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7" name="Shape 337"/>
          <p:cNvSpPr/>
          <p:nvPr>
            <p:ph type="title"/>
          </p:nvPr>
        </p:nvSpPr>
        <p:spPr>
          <a:prstGeom prst="rect">
            <a:avLst/>
          </a:prstGeom>
        </p:spPr>
        <p:txBody>
          <a:bodyPr/>
          <a:lstStyle/>
          <a:p>
            <a:pPr/>
            <a:r>
              <a:t>XML Feature: XQuery</a:t>
            </a:r>
          </a:p>
        </p:txBody>
      </p:sp>
      <p:sp>
        <p:nvSpPr>
          <p:cNvPr id="338" name="Shape 338"/>
          <p:cNvSpPr/>
          <p:nvPr>
            <p:ph type="body" idx="1"/>
          </p:nvPr>
        </p:nvSpPr>
        <p:spPr>
          <a:prstGeom prst="rect">
            <a:avLst/>
          </a:prstGeom>
        </p:spPr>
        <p:txBody>
          <a:bodyPr/>
          <a:lstStyle/>
          <a:p>
            <a:pPr marL="0" indent="0">
              <a:lnSpc>
                <a:spcPct val="100000"/>
              </a:lnSpc>
              <a:spcBef>
                <a:spcPts val="0"/>
              </a:spcBef>
              <a:buSzTx/>
              <a:buFontTx/>
              <a:buNone/>
              <a:defRPr sz="3000"/>
            </a:pPr>
            <a:r>
              <a:t>DECLARE</a:t>
            </a:r>
          </a:p>
          <a:p>
            <a:pPr lvl="1" marL="0" indent="228600">
              <a:lnSpc>
                <a:spcPct val="100000"/>
              </a:lnSpc>
              <a:spcBef>
                <a:spcPts val="0"/>
              </a:spcBef>
              <a:buSzTx/>
              <a:buFontTx/>
              <a:buNone/>
              <a:defRPr sz="3000"/>
            </a:pPr>
            <a:r>
              <a:t>@x xml = '&lt;r&gt;&lt;x a="1"&gt;y&lt;/x&gt;&lt;x a="2"&gt;z&lt;/x&gt;&lt;/r&gt;';</a:t>
            </a:r>
          </a:p>
          <a:p>
            <a:pPr marL="0" indent="0">
              <a:lnSpc>
                <a:spcPct val="100000"/>
              </a:lnSpc>
              <a:spcBef>
                <a:spcPts val="0"/>
              </a:spcBef>
              <a:buSzTx/>
              <a:buFontTx/>
              <a:buNone/>
              <a:defRPr sz="3000"/>
            </a:pPr>
          </a:p>
          <a:p>
            <a:pPr marL="0" indent="0">
              <a:lnSpc>
                <a:spcPct val="100000"/>
              </a:lnSpc>
              <a:spcBef>
                <a:spcPts val="0"/>
              </a:spcBef>
              <a:buSzTx/>
              <a:buFontTx/>
              <a:buNone/>
              <a:defRPr sz="3000"/>
            </a:pPr>
            <a:r>
              <a:t>SELECT</a:t>
            </a:r>
          </a:p>
          <a:p>
            <a:pPr lvl="1" marL="0" indent="228600">
              <a:lnSpc>
                <a:spcPct val="100000"/>
              </a:lnSpc>
              <a:spcBef>
                <a:spcPts val="0"/>
              </a:spcBef>
              <a:buSzTx/>
              <a:buFontTx/>
              <a:buNone/>
              <a:defRPr sz="3000"/>
            </a:pPr>
            <a:r>
              <a:t>@x.query('//x[@a&gt;1]'),</a:t>
            </a:r>
          </a:p>
          <a:p>
            <a:pPr lvl="1" marL="0" indent="228600">
              <a:lnSpc>
                <a:spcPct val="100000"/>
              </a:lnSpc>
              <a:spcBef>
                <a:spcPts val="0"/>
              </a:spcBef>
              <a:buSzTx/>
              <a:buFontTx/>
              <a:buNone/>
              <a:defRPr sz="3000"/>
            </a:pPr>
            <a:r>
              <a:t>@x.query('//x[text()="z"]');</a:t>
            </a:r>
          </a:p>
          <a:p>
            <a:pPr marL="0" indent="0">
              <a:lnSpc>
                <a:spcPct val="100000"/>
              </a:lnSpc>
              <a:spcBef>
                <a:spcPts val="0"/>
              </a:spcBef>
              <a:buSzTx/>
              <a:buFontTx/>
              <a:buNone/>
              <a:defRPr sz="3000"/>
            </a:pPr>
          </a:p>
          <a:p>
            <a:pPr marL="0" indent="0">
              <a:lnSpc>
                <a:spcPct val="100000"/>
              </a:lnSpc>
              <a:spcBef>
                <a:spcPts val="0"/>
              </a:spcBef>
              <a:buSzTx/>
              <a:buFontTx/>
              <a:buNone/>
              <a:defRPr sz="3000"/>
            </a:pPr>
            <a:r>
              <a:t>Result:</a:t>
            </a:r>
          </a:p>
          <a:p>
            <a:pPr lvl="1" marL="0" indent="228600">
              <a:lnSpc>
                <a:spcPct val="100000"/>
              </a:lnSpc>
              <a:spcBef>
                <a:spcPts val="0"/>
              </a:spcBef>
              <a:buSzTx/>
              <a:buFontTx/>
              <a:buNone/>
              <a:defRPr sz="3000"/>
            </a:pPr>
            <a:r>
              <a:t>&lt;x a="2"&gt;z&lt;/x&gt;</a:t>
            </a:r>
          </a:p>
        </p:txBody>
      </p:sp>
      <p:sp>
        <p:nvSpPr>
          <p:cNvPr id="339" name="Shape 33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3" name="Shape 343"/>
          <p:cNvSpPr/>
          <p:nvPr>
            <p:ph type="title"/>
          </p:nvPr>
        </p:nvSpPr>
        <p:spPr>
          <a:prstGeom prst="rect">
            <a:avLst/>
          </a:prstGeom>
        </p:spPr>
        <p:txBody>
          <a:bodyPr/>
          <a:lstStyle/>
          <a:p>
            <a:pPr/>
            <a:r>
              <a:t>XML Feature: XQuery - More Complex</a:t>
            </a:r>
          </a:p>
        </p:txBody>
      </p:sp>
      <p:sp>
        <p:nvSpPr>
          <p:cNvPr id="344" name="Shape 344"/>
          <p:cNvSpPr/>
          <p:nvPr>
            <p:ph type="body" sz="half" idx="1"/>
          </p:nvPr>
        </p:nvSpPr>
        <p:spPr>
          <a:prstGeom prst="rect">
            <a:avLst/>
          </a:prstGeom>
        </p:spPr>
        <p:txBody>
          <a:bodyPr/>
          <a:lstStyle/>
          <a:p>
            <a:pPr marL="0" indent="0">
              <a:lnSpc>
                <a:spcPct val="100000"/>
              </a:lnSpc>
              <a:spcBef>
                <a:spcPts val="0"/>
              </a:spcBef>
              <a:buSzTx/>
              <a:buFontTx/>
              <a:buNone/>
              <a:defRPr sz="2400"/>
            </a:pPr>
            <a:r>
              <a:t>DECLARE @x xml =</a:t>
            </a:r>
          </a:p>
          <a:p>
            <a:pPr lvl="1" marL="0" indent="228600">
              <a:lnSpc>
                <a:spcPct val="100000"/>
              </a:lnSpc>
              <a:spcBef>
                <a:spcPts val="0"/>
              </a:spcBef>
              <a:buSzTx/>
              <a:buFontTx/>
              <a:buNone/>
              <a:defRPr sz="2400"/>
            </a:pPr>
            <a:r>
              <a:t>'&lt;r&gt;</a:t>
            </a:r>
          </a:p>
          <a:p>
            <a:pPr lvl="2" marL="0" indent="457200">
              <a:lnSpc>
                <a:spcPct val="100000"/>
              </a:lnSpc>
              <a:spcBef>
                <a:spcPts val="0"/>
              </a:spcBef>
              <a:buSzTx/>
              <a:buFontTx/>
              <a:buNone/>
              <a:defRPr sz="2400"/>
            </a:pPr>
            <a:r>
              <a:t>&lt;x a="1" b="2"&gt;</a:t>
            </a:r>
          </a:p>
          <a:p>
            <a:pPr lvl="3" marL="0" indent="685800">
              <a:lnSpc>
                <a:spcPct val="100000"/>
              </a:lnSpc>
              <a:spcBef>
                <a:spcPts val="0"/>
              </a:spcBef>
              <a:buSzTx/>
              <a:buFontTx/>
              <a:buNone/>
              <a:defRPr sz="2400"/>
            </a:pPr>
            <a:r>
              <a:t>&lt;y b="2"&gt;PickMe!&lt;/y&gt;</a:t>
            </a:r>
          </a:p>
          <a:p>
            <a:pPr lvl="3" marL="0" indent="685800">
              <a:lnSpc>
                <a:spcPct val="100000"/>
              </a:lnSpc>
              <a:spcBef>
                <a:spcPts val="0"/>
              </a:spcBef>
              <a:buSzTx/>
              <a:buFontTx/>
              <a:buNone/>
              <a:defRPr sz="2400"/>
            </a:pPr>
            <a:r>
              <a:t>&lt;y b="3"&gt;No&lt;/y&gt;</a:t>
            </a:r>
          </a:p>
          <a:p>
            <a:pPr lvl="2" marL="0" indent="457200">
              <a:lnSpc>
                <a:spcPct val="100000"/>
              </a:lnSpc>
              <a:spcBef>
                <a:spcPts val="0"/>
              </a:spcBef>
              <a:buSzTx/>
              <a:buFontTx/>
              <a:buNone/>
              <a:defRPr sz="2400"/>
            </a:pPr>
            <a:r>
              <a:t>&lt;/x&gt;</a:t>
            </a:r>
          </a:p>
          <a:p>
            <a:pPr lvl="2" marL="0" indent="457200">
              <a:lnSpc>
                <a:spcPct val="100000"/>
              </a:lnSpc>
              <a:spcBef>
                <a:spcPts val="0"/>
              </a:spcBef>
              <a:buSzTx/>
              <a:buFontTx/>
              <a:buNone/>
              <a:defRPr sz="2400"/>
            </a:pPr>
            <a:r>
              <a:t>&lt;x a="1" b="3"&gt;</a:t>
            </a:r>
          </a:p>
          <a:p>
            <a:pPr lvl="3" marL="0" indent="685800">
              <a:lnSpc>
                <a:spcPct val="100000"/>
              </a:lnSpc>
              <a:spcBef>
                <a:spcPts val="0"/>
              </a:spcBef>
              <a:buSzTx/>
              <a:buFontTx/>
              <a:buNone/>
              <a:defRPr sz="2400"/>
            </a:pPr>
            <a:r>
              <a:t>&lt;y b="2"&gt;No&lt;/y&gt;</a:t>
            </a:r>
          </a:p>
          <a:p>
            <a:pPr lvl="2" marL="0" indent="457200">
              <a:lnSpc>
                <a:spcPct val="100000"/>
              </a:lnSpc>
              <a:spcBef>
                <a:spcPts val="0"/>
              </a:spcBef>
              <a:buSzTx/>
              <a:buFontTx/>
              <a:buNone/>
              <a:defRPr sz="2400"/>
            </a:pPr>
            <a:r>
              <a:t>&lt;/x&gt;</a:t>
            </a:r>
          </a:p>
          <a:p>
            <a:pPr lvl="2" marL="0" indent="457200">
              <a:lnSpc>
                <a:spcPct val="100000"/>
              </a:lnSpc>
              <a:spcBef>
                <a:spcPts val="0"/>
              </a:spcBef>
              <a:buSzTx/>
              <a:buFontTx/>
              <a:buNone/>
              <a:defRPr sz="2400"/>
            </a:pPr>
            <a:r>
              <a:t>&lt;x a="2" b="2"&gt;</a:t>
            </a:r>
          </a:p>
          <a:p>
            <a:pPr lvl="3" marL="0" indent="685800">
              <a:lnSpc>
                <a:spcPct val="100000"/>
              </a:lnSpc>
              <a:spcBef>
                <a:spcPts val="0"/>
              </a:spcBef>
              <a:buSzTx/>
              <a:buFontTx/>
              <a:buNone/>
              <a:defRPr sz="2400"/>
            </a:pPr>
            <a:r>
              <a:t>&lt;y b="2"&gt;No&lt;/y&gt;</a:t>
            </a:r>
          </a:p>
          <a:p>
            <a:pPr lvl="2" marL="0" indent="457200">
              <a:lnSpc>
                <a:spcPct val="100000"/>
              </a:lnSpc>
              <a:spcBef>
                <a:spcPts val="0"/>
              </a:spcBef>
              <a:buSzTx/>
              <a:buFontTx/>
              <a:buNone/>
              <a:defRPr sz="2400"/>
            </a:pPr>
            <a:r>
              <a:t>&lt;/x&gt;</a:t>
            </a:r>
          </a:p>
          <a:p>
            <a:pPr lvl="1" marL="0" indent="228600">
              <a:lnSpc>
                <a:spcPct val="100000"/>
              </a:lnSpc>
              <a:spcBef>
                <a:spcPts val="0"/>
              </a:spcBef>
              <a:buSzTx/>
              <a:buFontTx/>
              <a:buNone/>
              <a:defRPr sz="2400"/>
            </a:pPr>
            <a:r>
              <a:t>&lt;/r&gt;';</a:t>
            </a:r>
          </a:p>
        </p:txBody>
      </p:sp>
      <p:sp>
        <p:nvSpPr>
          <p:cNvPr id="345" name="Shape 34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6" name="Shape 346"/>
          <p:cNvSpPr/>
          <p:nvPr/>
        </p:nvSpPr>
        <p:spPr>
          <a:xfrm>
            <a:off x="6134100" y="1457042"/>
            <a:ext cx="5181600" cy="471992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defRPr sz="2400"/>
            </a:pPr>
            <a:r>
              <a:t>SELECT</a:t>
            </a:r>
          </a:p>
          <a:p>
            <a:pPr lvl="1" indent="228600">
              <a:defRPr sz="2400"/>
            </a:pPr>
            <a:r>
              <a:t>@x.value('</a:t>
            </a:r>
          </a:p>
          <a:p>
            <a:pPr lvl="1" indent="228600">
              <a:defRPr sz="2400"/>
            </a:pPr>
            <a:r>
              <a:t>'(/r/x[@a=1 and @b=2]/y)[1]',</a:t>
            </a:r>
          </a:p>
          <a:p>
            <a:pPr lvl="1" indent="228600">
              <a:defRPr sz="2400"/>
            </a:pPr>
            <a:r>
              <a:t>'varchar(50)');</a:t>
            </a:r>
          </a:p>
          <a:p>
            <a:pPr>
              <a:defRPr sz="2400"/>
            </a:pPr>
          </a:p>
          <a:p>
            <a:pPr>
              <a:defRPr sz="2400"/>
            </a:pPr>
            <a:r>
              <a:t>Result:</a:t>
            </a:r>
          </a:p>
          <a:p>
            <a:pPr lvl="1" indent="228600">
              <a:defRPr sz="2400"/>
            </a:pPr>
            <a:r>
              <a:t>PickMe!</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0" name="Shape 350"/>
          <p:cNvSpPr/>
          <p:nvPr>
            <p:ph type="title"/>
          </p:nvPr>
        </p:nvSpPr>
        <p:spPr>
          <a:prstGeom prst="rect">
            <a:avLst/>
          </a:prstGeom>
        </p:spPr>
        <p:txBody>
          <a:bodyPr/>
          <a:lstStyle/>
          <a:p>
            <a:pPr/>
            <a:r>
              <a:t>XML Feature: DTDs / Entities</a:t>
            </a:r>
          </a:p>
        </p:txBody>
      </p:sp>
      <p:sp>
        <p:nvSpPr>
          <p:cNvPr id="351" name="Shape 351"/>
          <p:cNvSpPr/>
          <p:nvPr>
            <p:ph type="body" idx="1"/>
          </p:nvPr>
        </p:nvSpPr>
        <p:spPr>
          <a:prstGeom prst="rect">
            <a:avLst/>
          </a:prstGeom>
        </p:spPr>
        <p:txBody>
          <a:bodyPr/>
          <a:lstStyle/>
          <a:p>
            <a:pPr/>
            <a:r>
              <a:t>SQL Server has “limited” DTD support.</a:t>
            </a:r>
          </a:p>
          <a:p>
            <a:pPr/>
            <a:r>
              <a:t>Provides Entity substitution.</a:t>
            </a:r>
          </a:p>
          <a:p>
            <a:pPr/>
            <a:r>
              <a:t>Provides default attribute values.</a:t>
            </a:r>
          </a:p>
          <a:p>
            <a:pPr/>
            <a:r>
              <a:t>Consumed by XML conversion. (One way trip.)</a:t>
            </a:r>
          </a:p>
          <a:p>
            <a:pPr/>
            <a:r>
              <a:t>Validation not supported by SQL Server.</a:t>
            </a:r>
          </a:p>
        </p:txBody>
      </p:sp>
      <p:sp>
        <p:nvSpPr>
          <p:cNvPr id="352" name="Shape 352"/>
          <p:cNvSpPr/>
          <p:nvPr>
            <p:ph type="sldNum" sz="quarter" idx="2"/>
          </p:nvPr>
        </p:nvSpPr>
        <p:spPr>
          <a:xfrm>
            <a:off x="11080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4" name="Shape 354"/>
          <p:cNvSpPr/>
          <p:nvPr>
            <p:ph type="title"/>
          </p:nvPr>
        </p:nvSpPr>
        <p:spPr>
          <a:prstGeom prst="rect">
            <a:avLst/>
          </a:prstGeom>
        </p:spPr>
        <p:txBody>
          <a:bodyPr/>
          <a:lstStyle>
            <a:lvl1pPr>
              <a:defRPr sz="3900"/>
            </a:lvl1pPr>
          </a:lstStyle>
          <a:p>
            <a:pPr/>
            <a:r>
              <a:t>XML Feature: DTDs / Entities</a:t>
            </a:r>
          </a:p>
        </p:txBody>
      </p:sp>
      <p:sp>
        <p:nvSpPr>
          <p:cNvPr id="355" name="Shape 355"/>
          <p:cNvSpPr/>
          <p:nvPr>
            <p:ph type="body" sz="quarter" idx="1"/>
          </p:nvPr>
        </p:nvSpPr>
        <p:spPr>
          <a:xfrm>
            <a:off x="839787" y="1035486"/>
            <a:ext cx="5157788" cy="605425"/>
          </a:xfrm>
          <a:prstGeom prst="rect">
            <a:avLst/>
          </a:prstGeom>
        </p:spPr>
        <p:txBody>
          <a:bodyPr/>
          <a:lstStyle/>
          <a:p>
            <a:pPr/>
            <a:r>
              <a:t>T-SQL</a:t>
            </a:r>
          </a:p>
        </p:txBody>
      </p:sp>
      <p:sp>
        <p:nvSpPr>
          <p:cNvPr id="356" name="Shape 356"/>
          <p:cNvSpPr/>
          <p:nvPr/>
        </p:nvSpPr>
        <p:spPr>
          <a:xfrm>
            <a:off x="839787" y="1640911"/>
            <a:ext cx="5157788" cy="41275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lnSpc>
                <a:spcPct val="72000"/>
              </a:lnSpc>
              <a:spcBef>
                <a:spcPts val="1000"/>
              </a:spcBef>
              <a:defRPr sz="2500">
                <a:latin typeface="Courier New"/>
                <a:ea typeface="Courier New"/>
                <a:cs typeface="Courier New"/>
                <a:sym typeface="Courier New"/>
              </a:defRPr>
            </a:pPr>
            <a:r>
              <a:t>SELECT CONVERT(xml, N'</a:t>
            </a:r>
          </a:p>
          <a:p>
            <a:pPr defTabSz="457200">
              <a:lnSpc>
                <a:spcPct val="72000"/>
              </a:lnSpc>
              <a:spcBef>
                <a:spcPts val="1000"/>
              </a:spcBef>
              <a:defRPr sz="2500">
                <a:latin typeface="Courier New"/>
                <a:ea typeface="Courier New"/>
                <a:cs typeface="Courier New"/>
                <a:sym typeface="Courier New"/>
              </a:defRPr>
            </a:pPr>
            <a:r>
              <a:t>&lt;!DOCTYPE </a:t>
            </a:r>
            <a:r>
              <a:rPr>
                <a:solidFill>
                  <a:srgbClr val="2E75B6"/>
                </a:solidFill>
              </a:rPr>
              <a:t>Test</a:t>
            </a:r>
            <a:r>
              <a:t> [</a:t>
            </a:r>
          </a:p>
          <a:p>
            <a:pPr defTabSz="457200">
              <a:lnSpc>
                <a:spcPct val="72000"/>
              </a:lnSpc>
              <a:spcBef>
                <a:spcPts val="1000"/>
              </a:spcBef>
              <a:defRPr sz="2500">
                <a:latin typeface="Courier New"/>
                <a:ea typeface="Courier New"/>
                <a:cs typeface="Courier New"/>
                <a:sym typeface="Courier New"/>
              </a:defRPr>
            </a:pPr>
            <a:r>
              <a:t>&lt;!ENTITY </a:t>
            </a:r>
            <a:r>
              <a:rPr>
                <a:solidFill>
                  <a:srgbClr val="7C7C7C"/>
                </a:solidFill>
              </a:rPr>
              <a:t>ReplaceMe </a:t>
            </a:r>
            <a:r>
              <a:t>"</a:t>
            </a:r>
            <a:r>
              <a:rPr>
                <a:solidFill>
                  <a:srgbClr val="548235"/>
                </a:solidFill>
              </a:rPr>
              <a:t>Replacement</a:t>
            </a:r>
            <a:r>
              <a:t>"&gt;</a:t>
            </a:r>
          </a:p>
          <a:p>
            <a:pPr defTabSz="457200">
              <a:lnSpc>
                <a:spcPct val="72000"/>
              </a:lnSpc>
              <a:spcBef>
                <a:spcPts val="1000"/>
              </a:spcBef>
              <a:defRPr sz="2500">
                <a:latin typeface="Courier New"/>
                <a:ea typeface="Courier New"/>
                <a:cs typeface="Courier New"/>
                <a:sym typeface="Courier New"/>
              </a:defRPr>
            </a:pPr>
            <a:r>
              <a:t>&lt;!ATTLIST </a:t>
            </a:r>
            <a:r>
              <a:rPr>
                <a:solidFill>
                  <a:srgbClr val="2E75B6"/>
                </a:solidFill>
              </a:rPr>
              <a:t>Test</a:t>
            </a:r>
            <a:r>
              <a:t> </a:t>
            </a:r>
            <a:r>
              <a:rPr>
                <a:solidFill>
                  <a:srgbClr val="C55A11"/>
                </a:solidFill>
              </a:rPr>
              <a:t>Attr </a:t>
            </a:r>
            <a:r>
              <a:t>CDATA "</a:t>
            </a:r>
            <a:r>
              <a:rPr>
                <a:solidFill>
                  <a:srgbClr val="BF9000"/>
                </a:solidFill>
              </a:rPr>
              <a:t>Default</a:t>
            </a:r>
            <a:r>
              <a:t>"&gt;]&gt;</a:t>
            </a:r>
          </a:p>
          <a:p>
            <a:pPr defTabSz="457200">
              <a:lnSpc>
                <a:spcPct val="72000"/>
              </a:lnSpc>
              <a:spcBef>
                <a:spcPts val="1000"/>
              </a:spcBef>
              <a:defRPr sz="2500">
                <a:latin typeface="Courier New"/>
                <a:ea typeface="Courier New"/>
                <a:cs typeface="Courier New"/>
                <a:sym typeface="Courier New"/>
              </a:defRPr>
            </a:pPr>
            <a:r>
              <a:t>&lt;</a:t>
            </a:r>
            <a:r>
              <a:rPr>
                <a:solidFill>
                  <a:srgbClr val="2E75B6"/>
                </a:solidFill>
              </a:rPr>
              <a:t>Test</a:t>
            </a:r>
            <a:r>
              <a:t>&gt;</a:t>
            </a:r>
          </a:p>
          <a:p>
            <a:pPr defTabSz="457200">
              <a:lnSpc>
                <a:spcPct val="72000"/>
              </a:lnSpc>
              <a:spcBef>
                <a:spcPts val="1000"/>
              </a:spcBef>
              <a:defRPr sz="2500">
                <a:latin typeface="Courier New"/>
                <a:ea typeface="Courier New"/>
                <a:cs typeface="Courier New"/>
                <a:sym typeface="Courier New"/>
              </a:defRPr>
            </a:pPr>
            <a:r>
              <a:t>	&amp;</a:t>
            </a:r>
            <a:r>
              <a:rPr>
                <a:solidFill>
                  <a:srgbClr val="7C7C7C"/>
                </a:solidFill>
              </a:rPr>
              <a:t>ReplaceMe</a:t>
            </a:r>
            <a:r>
              <a:t>;</a:t>
            </a:r>
          </a:p>
          <a:p>
            <a:pPr defTabSz="457200">
              <a:lnSpc>
                <a:spcPct val="72000"/>
              </a:lnSpc>
              <a:spcBef>
                <a:spcPts val="1000"/>
              </a:spcBef>
              <a:defRPr sz="2500">
                <a:latin typeface="Courier New"/>
                <a:ea typeface="Courier New"/>
                <a:cs typeface="Courier New"/>
                <a:sym typeface="Courier New"/>
              </a:defRPr>
            </a:pPr>
            <a:r>
              <a:t>	&amp;</a:t>
            </a:r>
            <a:r>
              <a:rPr>
                <a:solidFill>
                  <a:srgbClr val="7C7C7C"/>
                </a:solidFill>
              </a:rPr>
              <a:t>ReplaceMe</a:t>
            </a:r>
            <a:r>
              <a:t>;</a:t>
            </a:r>
          </a:p>
          <a:p>
            <a:pPr defTabSz="457200">
              <a:lnSpc>
                <a:spcPct val="72000"/>
              </a:lnSpc>
              <a:spcBef>
                <a:spcPts val="1000"/>
              </a:spcBef>
              <a:defRPr sz="2500">
                <a:latin typeface="Courier New"/>
                <a:ea typeface="Courier New"/>
                <a:cs typeface="Courier New"/>
                <a:sym typeface="Courier New"/>
              </a:defRPr>
            </a:pPr>
            <a:r>
              <a:t>&lt;/</a:t>
            </a:r>
            <a:r>
              <a:rPr>
                <a:solidFill>
                  <a:srgbClr val="2E75B6"/>
                </a:solidFill>
              </a:rPr>
              <a:t>Test</a:t>
            </a:r>
            <a:r>
              <a:t>&gt;</a:t>
            </a:r>
          </a:p>
          <a:p>
            <a:pPr defTabSz="457200">
              <a:lnSpc>
                <a:spcPct val="72000"/>
              </a:lnSpc>
              <a:spcBef>
                <a:spcPts val="1000"/>
              </a:spcBef>
              <a:defRPr sz="2500">
                <a:latin typeface="Courier New"/>
                <a:ea typeface="Courier New"/>
                <a:cs typeface="Courier New"/>
                <a:sym typeface="Courier New"/>
              </a:defRPr>
            </a:pPr>
            <a:r>
              <a:t>',2);</a:t>
            </a:r>
          </a:p>
        </p:txBody>
      </p:sp>
      <p:sp>
        <p:nvSpPr>
          <p:cNvPr id="357" name="Shape 357"/>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buSzTx/>
              <a:buFontTx/>
              <a:buNone/>
              <a:defRPr b="1" sz="3000"/>
            </a:lvl1pPr>
          </a:lstStyle>
          <a:p>
            <a:pPr/>
            <a:r>
              <a:t>Result</a:t>
            </a:r>
          </a:p>
        </p:txBody>
      </p:sp>
      <p:sp>
        <p:nvSpPr>
          <p:cNvPr id="358" name="Shape 358"/>
          <p:cNvSpPr/>
          <p:nvPr/>
        </p:nvSpPr>
        <p:spPr>
          <a:xfrm>
            <a:off x="6172200" y="1640911"/>
            <a:ext cx="5183188" cy="192913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lnSpc>
                <a:spcPct val="90000"/>
              </a:lnSpc>
              <a:spcBef>
                <a:spcPts val="1000"/>
              </a:spcBef>
              <a:defRPr sz="2800">
                <a:latin typeface="Courier New"/>
                <a:ea typeface="Courier New"/>
                <a:cs typeface="Courier New"/>
                <a:sym typeface="Courier New"/>
              </a:defRPr>
            </a:pPr>
            <a:r>
              <a:t>&lt;</a:t>
            </a:r>
            <a:r>
              <a:rPr>
                <a:solidFill>
                  <a:srgbClr val="2E75B6"/>
                </a:solidFill>
              </a:rPr>
              <a:t>Test</a:t>
            </a:r>
            <a:r>
              <a:t> </a:t>
            </a:r>
            <a:r>
              <a:rPr>
                <a:solidFill>
                  <a:srgbClr val="C55A11"/>
                </a:solidFill>
              </a:rPr>
              <a:t>Attr</a:t>
            </a:r>
            <a:r>
              <a:t>="</a:t>
            </a:r>
            <a:r>
              <a:rPr>
                <a:solidFill>
                  <a:srgbClr val="BF9000"/>
                </a:solidFill>
              </a:rPr>
              <a:t>Default</a:t>
            </a:r>
            <a:r>
              <a:t>"&gt;</a:t>
            </a:r>
          </a:p>
          <a:p>
            <a:pPr defTabSz="457200">
              <a:lnSpc>
                <a:spcPct val="90000"/>
              </a:lnSpc>
              <a:spcBef>
                <a:spcPts val="1000"/>
              </a:spcBef>
              <a:defRPr sz="2800">
                <a:latin typeface="Courier New"/>
                <a:ea typeface="Courier New"/>
                <a:cs typeface="Courier New"/>
                <a:sym typeface="Courier New"/>
              </a:defRPr>
            </a:pPr>
            <a:r>
              <a:t>	</a:t>
            </a:r>
            <a:r>
              <a:rPr>
                <a:solidFill>
                  <a:srgbClr val="548235"/>
                </a:solidFill>
              </a:rPr>
              <a:t>Replacement</a:t>
            </a:r>
          </a:p>
          <a:p>
            <a:pPr defTabSz="457200">
              <a:lnSpc>
                <a:spcPct val="90000"/>
              </a:lnSpc>
              <a:spcBef>
                <a:spcPts val="1000"/>
              </a:spcBef>
              <a:defRPr sz="2800">
                <a:latin typeface="Courier New"/>
                <a:ea typeface="Courier New"/>
                <a:cs typeface="Courier New"/>
                <a:sym typeface="Courier New"/>
              </a:defRPr>
            </a:pPr>
            <a:r>
              <a:t>	</a:t>
            </a:r>
            <a:r>
              <a:rPr>
                <a:solidFill>
                  <a:srgbClr val="548235"/>
                </a:solidFill>
              </a:rPr>
              <a:t>Replacement</a:t>
            </a:r>
          </a:p>
          <a:p>
            <a:pPr defTabSz="457200">
              <a:lnSpc>
                <a:spcPct val="90000"/>
              </a:lnSpc>
              <a:spcBef>
                <a:spcPts val="1000"/>
              </a:spcBef>
              <a:defRPr sz="2800">
                <a:latin typeface="Courier New"/>
                <a:ea typeface="Courier New"/>
                <a:cs typeface="Courier New"/>
                <a:sym typeface="Courier New"/>
              </a:defRPr>
            </a:pPr>
            <a:r>
              <a:t>&lt;/</a:t>
            </a:r>
            <a:r>
              <a:rPr>
                <a:solidFill>
                  <a:srgbClr val="2E75B6"/>
                </a:solidFill>
              </a:rPr>
              <a:t>Test</a:t>
            </a:r>
            <a:r>
              <a:t>&gt;</a:t>
            </a:r>
          </a:p>
        </p:txBody>
      </p:sp>
      <p:sp>
        <p:nvSpPr>
          <p:cNvPr id="359" name="Shape 359"/>
          <p:cNvSpPr/>
          <p:nvPr>
            <p:ph type="sldNum" sz="quarter" idx="2"/>
          </p:nvPr>
        </p:nvSpPr>
        <p:spPr>
          <a:xfrm>
            <a:off x="11080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3" name="Shape 363"/>
          <p:cNvSpPr/>
          <p:nvPr>
            <p:ph type="title"/>
          </p:nvPr>
        </p:nvSpPr>
        <p:spPr>
          <a:prstGeom prst="rect">
            <a:avLst/>
          </a:prstGeom>
        </p:spPr>
        <p:txBody>
          <a:bodyPr/>
          <a:lstStyle/>
          <a:p>
            <a:pPr/>
            <a:r>
              <a:t>XML Feature: Schema</a:t>
            </a:r>
          </a:p>
        </p:txBody>
      </p:sp>
      <p:sp>
        <p:nvSpPr>
          <p:cNvPr id="364" name="Shape 364"/>
          <p:cNvSpPr/>
          <p:nvPr>
            <p:ph type="body" idx="1"/>
          </p:nvPr>
        </p:nvSpPr>
        <p:spPr>
          <a:prstGeom prst="rect">
            <a:avLst/>
          </a:prstGeom>
        </p:spPr>
        <p:txBody>
          <a:bodyPr/>
          <a:lstStyle/>
          <a:p>
            <a:pPr/>
            <a:r>
              <a:t>Provides data validation.</a:t>
            </a:r>
          </a:p>
          <a:p>
            <a:pPr/>
            <a:r>
              <a:t>Provides structure validation.</a:t>
            </a:r>
          </a:p>
          <a:p>
            <a:pPr/>
            <a:r>
              <a:t>Creates “typed” XML.</a:t>
            </a:r>
          </a:p>
          <a:p>
            <a:pPr lvl="1" marL="685800" indent="-228600">
              <a:spcBef>
                <a:spcPts val="500"/>
              </a:spcBef>
              <a:defRPr sz="2400"/>
            </a:pPr>
            <a:r>
              <a:t>More efficient storage.</a:t>
            </a:r>
          </a:p>
          <a:p>
            <a:pPr lvl="1" marL="685800" indent="-228600">
              <a:spcBef>
                <a:spcPts val="500"/>
              </a:spcBef>
              <a:defRPr sz="2400"/>
            </a:pPr>
            <a:r>
              <a:t>Allows XML indexes.</a:t>
            </a:r>
          </a:p>
          <a:p>
            <a:pPr/>
            <a:r>
              <a:t>Does not allow entity creation / substitution.</a:t>
            </a:r>
          </a:p>
          <a:p>
            <a:pPr/>
            <a:r>
              <a:t>Schema collection must be created in advance of use.</a:t>
            </a:r>
          </a:p>
        </p:txBody>
      </p:sp>
      <p:sp>
        <p:nvSpPr>
          <p:cNvPr id="365" name="Shape 365"/>
          <p:cNvSpPr/>
          <p:nvPr>
            <p:ph type="sldNum" sz="quarter" idx="2"/>
          </p:nvPr>
        </p:nvSpPr>
        <p:spPr>
          <a:xfrm>
            <a:off x="11080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9" name="Shape 369"/>
          <p:cNvSpPr/>
          <p:nvPr>
            <p:ph type="title"/>
          </p:nvPr>
        </p:nvSpPr>
        <p:spPr>
          <a:prstGeom prst="rect">
            <a:avLst/>
          </a:prstGeom>
        </p:spPr>
        <p:txBody>
          <a:bodyPr/>
          <a:lstStyle>
            <a:lvl1pPr>
              <a:defRPr sz="3900"/>
            </a:lvl1pPr>
          </a:lstStyle>
          <a:p>
            <a:pPr/>
            <a:r>
              <a:t>XML Feature: Schema</a:t>
            </a:r>
          </a:p>
        </p:txBody>
      </p:sp>
      <p:sp>
        <p:nvSpPr>
          <p:cNvPr id="370" name="Shape 370"/>
          <p:cNvSpPr/>
          <p:nvPr>
            <p:ph type="body" sz="quarter" idx="1"/>
          </p:nvPr>
        </p:nvSpPr>
        <p:spPr>
          <a:xfrm>
            <a:off x="839787" y="1035486"/>
            <a:ext cx="5157788" cy="605425"/>
          </a:xfrm>
          <a:prstGeom prst="rect">
            <a:avLst/>
          </a:prstGeom>
        </p:spPr>
        <p:txBody>
          <a:bodyPr/>
          <a:lstStyle/>
          <a:p>
            <a:pPr/>
            <a:r>
              <a:t>T-SQL</a:t>
            </a:r>
          </a:p>
        </p:txBody>
      </p:sp>
      <p:sp>
        <p:nvSpPr>
          <p:cNvPr id="371" name="Shape 371"/>
          <p:cNvSpPr/>
          <p:nvPr/>
        </p:nvSpPr>
        <p:spPr>
          <a:xfrm>
            <a:off x="839787" y="1640911"/>
            <a:ext cx="5157788" cy="400659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lnSpc>
                <a:spcPct val="72000"/>
              </a:lnSpc>
              <a:spcBef>
                <a:spcPts val="1000"/>
              </a:spcBef>
              <a:defRPr sz="2100">
                <a:latin typeface="Courier New"/>
                <a:ea typeface="Courier New"/>
                <a:cs typeface="Courier New"/>
                <a:sym typeface="Courier New"/>
              </a:defRPr>
            </a:pPr>
            <a:r>
              <a:t>CREATE XML SCHEMA COLLECTION </a:t>
            </a:r>
            <a:r>
              <a:rPr>
                <a:solidFill>
                  <a:srgbClr val="BF9000"/>
                </a:solidFill>
              </a:rPr>
              <a:t>TestSchema </a:t>
            </a:r>
            <a:r>
              <a:t>AS  </a:t>
            </a:r>
          </a:p>
          <a:p>
            <a:pPr defTabSz="457200">
              <a:lnSpc>
                <a:spcPct val="72000"/>
              </a:lnSpc>
              <a:spcBef>
                <a:spcPts val="1000"/>
              </a:spcBef>
              <a:defRPr sz="2100">
                <a:latin typeface="Courier New"/>
                <a:ea typeface="Courier New"/>
                <a:cs typeface="Courier New"/>
                <a:sym typeface="Courier New"/>
              </a:defRPr>
            </a:pPr>
            <a:r>
              <a:t>N'&lt;schema xmlns="http://www.w3.org/2001/XMLSchema"&gt;</a:t>
            </a:r>
          </a:p>
          <a:p>
            <a:pPr defTabSz="457200">
              <a:lnSpc>
                <a:spcPct val="72000"/>
              </a:lnSpc>
              <a:spcBef>
                <a:spcPts val="1000"/>
              </a:spcBef>
              <a:defRPr b="1" sz="2100">
                <a:latin typeface="Courier New"/>
                <a:ea typeface="Courier New"/>
                <a:cs typeface="Courier New"/>
                <a:sym typeface="Courier New"/>
              </a:defRPr>
            </a:pPr>
            <a:r>
              <a:t>&lt;element name="</a:t>
            </a:r>
            <a:r>
              <a:rPr>
                <a:solidFill>
                  <a:srgbClr val="2E75B6"/>
                </a:solidFill>
              </a:rPr>
              <a:t>Test</a:t>
            </a:r>
            <a:r>
              <a:t>" type="integer" /&gt;</a:t>
            </a:r>
          </a:p>
          <a:p>
            <a:pPr defTabSz="457200">
              <a:lnSpc>
                <a:spcPct val="72000"/>
              </a:lnSpc>
              <a:spcBef>
                <a:spcPts val="1000"/>
              </a:spcBef>
              <a:defRPr sz="2100">
                <a:latin typeface="Courier New"/>
                <a:ea typeface="Courier New"/>
                <a:cs typeface="Courier New"/>
                <a:sym typeface="Courier New"/>
              </a:defRPr>
            </a:pPr>
            <a:r>
              <a:t>&lt;/schema&gt;';</a:t>
            </a:r>
          </a:p>
          <a:p>
            <a:pPr defTabSz="457200">
              <a:lnSpc>
                <a:spcPct val="72000"/>
              </a:lnSpc>
              <a:spcBef>
                <a:spcPts val="1000"/>
              </a:spcBef>
              <a:defRPr sz="2100">
                <a:latin typeface="Courier New"/>
                <a:ea typeface="Courier New"/>
                <a:cs typeface="Courier New"/>
                <a:sym typeface="Courier New"/>
              </a:defRPr>
            </a:pPr>
            <a:r>
              <a:t>GO</a:t>
            </a:r>
          </a:p>
          <a:p>
            <a:pPr defTabSz="457200">
              <a:lnSpc>
                <a:spcPct val="72000"/>
              </a:lnSpc>
              <a:spcBef>
                <a:spcPts val="1000"/>
              </a:spcBef>
              <a:defRPr sz="2100">
                <a:latin typeface="Courier New"/>
                <a:ea typeface="Courier New"/>
                <a:cs typeface="Courier New"/>
                <a:sym typeface="Courier New"/>
              </a:defRPr>
            </a:pPr>
            <a:r>
              <a:t>SELECT CONVERT(xml (</a:t>
            </a:r>
            <a:r>
              <a:rPr>
                <a:solidFill>
                  <a:srgbClr val="BF9000"/>
                </a:solidFill>
              </a:rPr>
              <a:t>TestSchema</a:t>
            </a:r>
            <a:r>
              <a:t>), N'</a:t>
            </a:r>
            <a:r>
              <a:rPr b="1"/>
              <a:t>&lt;</a:t>
            </a:r>
            <a:r>
              <a:rPr b="1">
                <a:solidFill>
                  <a:srgbClr val="2E75B6"/>
                </a:solidFill>
              </a:rPr>
              <a:t>Test</a:t>
            </a:r>
            <a:r>
              <a:rPr b="1"/>
              <a:t>&gt;</a:t>
            </a:r>
            <a:r>
              <a:rPr b="1">
                <a:solidFill>
                  <a:srgbClr val="548235"/>
                </a:solidFill>
              </a:rPr>
              <a:t>a</a:t>
            </a:r>
            <a:r>
              <a:rPr b="1"/>
              <a:t>&lt;/</a:t>
            </a:r>
            <a:r>
              <a:rPr b="1">
                <a:solidFill>
                  <a:srgbClr val="2E75B6"/>
                </a:solidFill>
              </a:rPr>
              <a:t>Test</a:t>
            </a:r>
            <a:r>
              <a:rPr b="1"/>
              <a:t>&gt;</a:t>
            </a:r>
            <a:r>
              <a:t>');</a:t>
            </a:r>
          </a:p>
          <a:p>
            <a:pPr defTabSz="457200">
              <a:lnSpc>
                <a:spcPct val="72000"/>
              </a:lnSpc>
              <a:spcBef>
                <a:spcPts val="1000"/>
              </a:spcBef>
              <a:defRPr sz="2100">
                <a:latin typeface="Courier New"/>
                <a:ea typeface="Courier New"/>
                <a:cs typeface="Courier New"/>
                <a:sym typeface="Courier New"/>
              </a:defRPr>
            </a:pPr>
            <a:r>
              <a:t>GO</a:t>
            </a:r>
          </a:p>
          <a:p>
            <a:pPr defTabSz="457200">
              <a:lnSpc>
                <a:spcPct val="72000"/>
              </a:lnSpc>
              <a:spcBef>
                <a:spcPts val="1000"/>
              </a:spcBef>
              <a:defRPr sz="2100">
                <a:latin typeface="Courier New"/>
                <a:ea typeface="Courier New"/>
                <a:cs typeface="Courier New"/>
                <a:sym typeface="Courier New"/>
              </a:defRPr>
            </a:pPr>
            <a:r>
              <a:t>DROP XML SCHEMA COLLECTION </a:t>
            </a:r>
            <a:r>
              <a:rPr>
                <a:solidFill>
                  <a:srgbClr val="BF9000"/>
                </a:solidFill>
              </a:rPr>
              <a:t>TestSchema</a:t>
            </a:r>
            <a:r>
              <a:t>;</a:t>
            </a:r>
          </a:p>
        </p:txBody>
      </p:sp>
      <p:sp>
        <p:nvSpPr>
          <p:cNvPr id="372" name="Shape 372"/>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buSzTx/>
              <a:buFontTx/>
              <a:buNone/>
              <a:defRPr b="1" sz="3000"/>
            </a:lvl1pPr>
          </a:lstStyle>
          <a:p>
            <a:pPr/>
            <a:r>
              <a:t>Result</a:t>
            </a:r>
          </a:p>
        </p:txBody>
      </p:sp>
      <p:sp>
        <p:nvSpPr>
          <p:cNvPr id="373" name="Shape 373"/>
          <p:cNvSpPr/>
          <p:nvPr/>
        </p:nvSpPr>
        <p:spPr>
          <a:xfrm>
            <a:off x="6172200" y="1640911"/>
            <a:ext cx="5183188" cy="202946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lnSpc>
                <a:spcPct val="90000"/>
              </a:lnSpc>
              <a:spcBef>
                <a:spcPts val="1000"/>
              </a:spcBef>
              <a:defRPr sz="2800">
                <a:solidFill>
                  <a:srgbClr val="FF0000"/>
                </a:solidFill>
                <a:latin typeface="Courier New"/>
                <a:ea typeface="Courier New"/>
                <a:cs typeface="Courier New"/>
                <a:sym typeface="Courier New"/>
              </a:defRPr>
            </a:pPr>
            <a:r>
              <a:t>Msg 6926, Level 16, State 1, Line 6</a:t>
            </a:r>
          </a:p>
          <a:p>
            <a:pPr defTabSz="457200">
              <a:lnSpc>
                <a:spcPct val="90000"/>
              </a:lnSpc>
              <a:spcBef>
                <a:spcPts val="1000"/>
              </a:spcBef>
              <a:defRPr sz="2800">
                <a:solidFill>
                  <a:srgbClr val="FF0000"/>
                </a:solidFill>
                <a:latin typeface="Courier New"/>
                <a:ea typeface="Courier New"/>
                <a:cs typeface="Courier New"/>
                <a:sym typeface="Courier New"/>
              </a:defRPr>
            </a:pPr>
            <a:r>
              <a:t>XML Validation: Invalid simple type value: 'a'. Location: /*:Test[1]</a:t>
            </a:r>
          </a:p>
        </p:txBody>
      </p:sp>
      <p:sp>
        <p:nvSpPr>
          <p:cNvPr id="374" name="Shape 374"/>
          <p:cNvSpPr/>
          <p:nvPr>
            <p:ph type="sldNum" sz="quarter" idx="2"/>
          </p:nvPr>
        </p:nvSpPr>
        <p:spPr>
          <a:xfrm>
            <a:off x="11080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8" name="Shape 378"/>
          <p:cNvSpPr/>
          <p:nvPr>
            <p:ph type="title"/>
          </p:nvPr>
        </p:nvSpPr>
        <p:spPr>
          <a:prstGeom prst="rect">
            <a:avLst/>
          </a:prstGeom>
        </p:spPr>
        <p:txBody>
          <a:bodyPr/>
          <a:lstStyle>
            <a:lvl1pPr>
              <a:defRPr sz="3900"/>
            </a:lvl1pPr>
          </a:lstStyle>
          <a:p>
            <a:pPr/>
            <a:r>
              <a:t>Counterpoint - JSON “Validation”</a:t>
            </a:r>
          </a:p>
        </p:txBody>
      </p:sp>
      <p:sp>
        <p:nvSpPr>
          <p:cNvPr id="379" name="Shape 379"/>
          <p:cNvSpPr/>
          <p:nvPr>
            <p:ph type="body" sz="quarter" idx="1"/>
          </p:nvPr>
        </p:nvSpPr>
        <p:spPr>
          <a:xfrm>
            <a:off x="839787" y="1035486"/>
            <a:ext cx="5157788" cy="605425"/>
          </a:xfrm>
          <a:prstGeom prst="rect">
            <a:avLst/>
          </a:prstGeom>
        </p:spPr>
        <p:txBody>
          <a:bodyPr/>
          <a:lstStyle/>
          <a:p>
            <a:pPr/>
            <a:r>
              <a:t>T-SQL</a:t>
            </a:r>
          </a:p>
        </p:txBody>
      </p:sp>
      <p:sp>
        <p:nvSpPr>
          <p:cNvPr id="380" name="Shape 380"/>
          <p:cNvSpPr/>
          <p:nvPr/>
        </p:nvSpPr>
        <p:spPr>
          <a:xfrm>
            <a:off x="839787" y="1640911"/>
            <a:ext cx="5157788" cy="83947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lnSpc>
                <a:spcPct val="90000"/>
              </a:lnSpc>
              <a:spcBef>
                <a:spcPts val="1000"/>
              </a:spcBef>
              <a:defRPr sz="2800">
                <a:latin typeface="Courier New"/>
                <a:ea typeface="Courier New"/>
                <a:cs typeface="Courier New"/>
                <a:sym typeface="Courier New"/>
              </a:defRPr>
            </a:pPr>
            <a:r>
              <a:t>SELECT * FROM OPENJSON('{"</a:t>
            </a:r>
            <a:r>
              <a:rPr>
                <a:solidFill>
                  <a:srgbClr val="2E75B6"/>
                </a:solidFill>
              </a:rPr>
              <a:t>a</a:t>
            </a:r>
            <a:r>
              <a:t>":</a:t>
            </a:r>
            <a:r>
              <a:rPr>
                <a:solidFill>
                  <a:srgbClr val="548235"/>
                </a:solidFill>
              </a:rPr>
              <a:t>test</a:t>
            </a:r>
            <a:r>
              <a:t>}');</a:t>
            </a:r>
          </a:p>
        </p:txBody>
      </p:sp>
      <p:sp>
        <p:nvSpPr>
          <p:cNvPr id="381" name="Shape 381"/>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buSzTx/>
              <a:buFontTx/>
              <a:buNone/>
              <a:defRPr b="1" sz="3000"/>
            </a:lvl1pPr>
          </a:lstStyle>
          <a:p>
            <a:pPr/>
            <a:r>
              <a:t>Result</a:t>
            </a:r>
          </a:p>
        </p:txBody>
      </p:sp>
      <p:sp>
        <p:nvSpPr>
          <p:cNvPr id="382" name="Shape 382"/>
          <p:cNvSpPr/>
          <p:nvPr/>
        </p:nvSpPr>
        <p:spPr>
          <a:xfrm>
            <a:off x="6172200" y="1640911"/>
            <a:ext cx="5183188" cy="273812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lnSpc>
                <a:spcPct val="90000"/>
              </a:lnSpc>
              <a:spcBef>
                <a:spcPts val="1000"/>
              </a:spcBef>
              <a:defRPr sz="2800">
                <a:solidFill>
                  <a:srgbClr val="FF0000"/>
                </a:solidFill>
                <a:latin typeface="Courier New"/>
                <a:ea typeface="Courier New"/>
                <a:cs typeface="Courier New"/>
                <a:sym typeface="Courier New"/>
              </a:defRPr>
            </a:pPr>
            <a:r>
              <a:t>Msg 13609, Level 16, State 4, Line 1</a:t>
            </a:r>
          </a:p>
          <a:p>
            <a:pPr defTabSz="457200">
              <a:lnSpc>
                <a:spcPct val="90000"/>
              </a:lnSpc>
              <a:spcBef>
                <a:spcPts val="1000"/>
              </a:spcBef>
              <a:defRPr sz="2800">
                <a:solidFill>
                  <a:srgbClr val="FF0000"/>
                </a:solidFill>
                <a:latin typeface="Courier New"/>
                <a:ea typeface="Courier New"/>
                <a:cs typeface="Courier New"/>
                <a:sym typeface="Courier New"/>
              </a:defRPr>
            </a:pPr>
            <a:r>
              <a:t>JSON text is not properly formatted. Unexpected character 't' is found at position 5.</a:t>
            </a:r>
          </a:p>
        </p:txBody>
      </p:sp>
      <p:sp>
        <p:nvSpPr>
          <p:cNvPr id="383" name="Shape 383"/>
          <p:cNvSpPr/>
          <p:nvPr>
            <p:ph type="sldNum" sz="quarter" idx="2"/>
          </p:nvPr>
        </p:nvSpPr>
        <p:spPr>
          <a:xfrm>
            <a:off x="11080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7" name="Shape 387"/>
          <p:cNvSpPr/>
          <p:nvPr>
            <p:ph type="title"/>
          </p:nvPr>
        </p:nvSpPr>
        <p:spPr>
          <a:prstGeom prst="rect">
            <a:avLst/>
          </a:prstGeom>
        </p:spPr>
        <p:txBody>
          <a:bodyPr/>
          <a:lstStyle/>
          <a:p>
            <a:pPr/>
            <a:r>
              <a:t>XML Feature - Namespaces</a:t>
            </a:r>
          </a:p>
        </p:txBody>
      </p:sp>
      <p:sp>
        <p:nvSpPr>
          <p:cNvPr id="388" name="Shape 388"/>
          <p:cNvSpPr/>
          <p:nvPr>
            <p:ph type="body" idx="1"/>
          </p:nvPr>
        </p:nvSpPr>
        <p:spPr>
          <a:prstGeom prst="rect">
            <a:avLst/>
          </a:prstGeom>
        </p:spPr>
        <p:txBody>
          <a:bodyPr/>
          <a:lstStyle/>
          <a:p>
            <a:pPr/>
            <a:r>
              <a:t>Allows disambiguation of element names.</a:t>
            </a:r>
          </a:p>
          <a:p>
            <a:pPr/>
            <a:r>
              <a:t>Makes for very ugly XML.</a:t>
            </a:r>
          </a:p>
          <a:p>
            <a:pPr/>
            <a:r>
              <a:t>Namespace requires “prefix” and “namespace identifier”.</a:t>
            </a:r>
          </a:p>
          <a:p>
            <a:pPr lvl="1" marL="685800" indent="-228600">
              <a:spcBef>
                <a:spcPts val="500"/>
              </a:spcBef>
              <a:defRPr sz="2400"/>
            </a:pPr>
            <a:r>
              <a:t>“Prefix” is shorthand way to reference in XML elements.</a:t>
            </a:r>
          </a:p>
          <a:p>
            <a:pPr lvl="1" marL="685800" indent="-228600">
              <a:spcBef>
                <a:spcPts val="500"/>
              </a:spcBef>
              <a:defRPr sz="2400"/>
            </a:pPr>
            <a:r>
              <a:t>“Namespace identifier” must be a URL or URN.</a:t>
            </a:r>
          </a:p>
          <a:p>
            <a:pPr lvl="2" marL="1143000" indent="-228600">
              <a:spcBef>
                <a:spcPts val="500"/>
              </a:spcBef>
              <a:defRPr sz="2000"/>
            </a:pPr>
            <a:r>
              <a:t>URLs were chosen with the idea that you would buy the domain to guarantee you owned that “space”.</a:t>
            </a:r>
          </a:p>
          <a:p>
            <a:pPr lvl="2" marL="1143000" indent="-228600">
              <a:spcBef>
                <a:spcPts val="500"/>
              </a:spcBef>
              <a:defRPr sz="2000"/>
            </a:pPr>
            <a:r>
              <a:t>But these don’t have to be actual, Internet accessible locations.</a:t>
            </a:r>
          </a:p>
          <a:p>
            <a:pPr lvl="2" marL="1143000" indent="-228600">
              <a:spcBef>
                <a:spcPts val="500"/>
              </a:spcBef>
              <a:defRPr sz="2000"/>
            </a:pPr>
            <a:r>
              <a:t>SQL Server does not navigate to the URLs.</a:t>
            </a:r>
          </a:p>
          <a:p>
            <a:pPr/>
            <a:r>
              <a:t>Requires special handling and syntax in T-SQL.</a:t>
            </a:r>
          </a:p>
        </p:txBody>
      </p:sp>
      <p:sp>
        <p:nvSpPr>
          <p:cNvPr id="389" name="Shape 389"/>
          <p:cNvSpPr/>
          <p:nvPr>
            <p:ph type="sldNum" sz="quarter" idx="2"/>
          </p:nvPr>
        </p:nvSpPr>
        <p:spPr>
          <a:xfrm>
            <a:off x="11080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title"/>
          </p:nvPr>
        </p:nvSpPr>
        <p:spPr>
          <a:prstGeom prst="rect">
            <a:avLst/>
          </a:prstGeom>
        </p:spPr>
        <p:txBody>
          <a:bodyPr/>
          <a:lstStyle>
            <a:lvl1pPr>
              <a:defRPr sz="3900"/>
            </a:lvl1pPr>
          </a:lstStyle>
          <a:p>
            <a:pPr/>
            <a:r>
              <a:t>Basic Structure</a:t>
            </a:r>
          </a:p>
        </p:txBody>
      </p:sp>
      <p:sp>
        <p:nvSpPr>
          <p:cNvPr id="134" name="Shape 134"/>
          <p:cNvSpPr/>
          <p:nvPr>
            <p:ph type="body" sz="quarter" idx="1"/>
          </p:nvPr>
        </p:nvSpPr>
        <p:spPr>
          <a:xfrm>
            <a:off x="839787" y="1035486"/>
            <a:ext cx="5157788" cy="605425"/>
          </a:xfrm>
          <a:prstGeom prst="rect">
            <a:avLst/>
          </a:prstGeom>
        </p:spPr>
        <p:txBody>
          <a:bodyPr/>
          <a:lstStyle/>
          <a:p>
            <a:pPr/>
            <a:r>
              <a:t>XML</a:t>
            </a:r>
          </a:p>
        </p:txBody>
      </p:sp>
      <p:sp>
        <p:nvSpPr>
          <p:cNvPr id="135" name="Shape 135"/>
          <p:cNvSpPr/>
          <p:nvPr/>
        </p:nvSpPr>
        <p:spPr>
          <a:xfrm>
            <a:off x="839787" y="1640911"/>
            <a:ext cx="5157788" cy="289179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lnSpc>
                <a:spcPct val="90000"/>
              </a:lnSpc>
              <a:spcBef>
                <a:spcPts val="1000"/>
              </a:spcBef>
              <a:defRPr sz="2800">
                <a:latin typeface="Courier New"/>
                <a:ea typeface="Courier New"/>
                <a:cs typeface="Courier New"/>
                <a:sym typeface="Courier New"/>
              </a:defRPr>
            </a:pPr>
            <a:r>
              <a:t>&lt;?xml version="1.0"?&gt;</a:t>
            </a:r>
          </a:p>
          <a:p>
            <a:pPr defTabSz="457200">
              <a:lnSpc>
                <a:spcPct val="90000"/>
              </a:lnSpc>
              <a:spcBef>
                <a:spcPts val="1000"/>
              </a:spcBef>
              <a:defRPr sz="2800">
                <a:latin typeface="Courier New"/>
                <a:ea typeface="Courier New"/>
                <a:cs typeface="Courier New"/>
                <a:sym typeface="Courier New"/>
              </a:defRPr>
            </a:pPr>
            <a:r>
              <a:t>&lt;</a:t>
            </a:r>
            <a:r>
              <a:rPr>
                <a:solidFill>
                  <a:srgbClr val="2E75B6"/>
                </a:solidFill>
              </a:rPr>
              <a:t>element</a:t>
            </a:r>
          </a:p>
          <a:p>
            <a:pPr defTabSz="457200">
              <a:lnSpc>
                <a:spcPct val="90000"/>
              </a:lnSpc>
              <a:spcBef>
                <a:spcPts val="1000"/>
              </a:spcBef>
              <a:defRPr sz="2800">
                <a:latin typeface="Courier New"/>
                <a:ea typeface="Courier New"/>
                <a:cs typeface="Courier New"/>
                <a:sym typeface="Courier New"/>
              </a:defRPr>
            </a:pPr>
            <a:r>
              <a:t>	</a:t>
            </a:r>
            <a:r>
              <a:rPr>
                <a:solidFill>
                  <a:srgbClr val="C55A11"/>
                </a:solidFill>
              </a:rPr>
              <a:t>attribute</a:t>
            </a:r>
            <a:r>
              <a:t>="</a:t>
            </a:r>
            <a:r>
              <a:rPr>
                <a:solidFill>
                  <a:srgbClr val="BF9000"/>
                </a:solidFill>
              </a:rPr>
              <a:t>value</a:t>
            </a:r>
            <a:r>
              <a:t>"</a:t>
            </a:r>
          </a:p>
          <a:p>
            <a:pPr defTabSz="457200">
              <a:lnSpc>
                <a:spcPct val="90000"/>
              </a:lnSpc>
              <a:spcBef>
                <a:spcPts val="1000"/>
              </a:spcBef>
              <a:defRPr sz="2800">
                <a:latin typeface="Courier New"/>
                <a:ea typeface="Courier New"/>
                <a:cs typeface="Courier New"/>
                <a:sym typeface="Courier New"/>
              </a:defRPr>
            </a:pPr>
            <a:r>
              <a:t>&gt;</a:t>
            </a:r>
          </a:p>
          <a:p>
            <a:pPr defTabSz="457200">
              <a:lnSpc>
                <a:spcPct val="90000"/>
              </a:lnSpc>
              <a:spcBef>
                <a:spcPts val="1000"/>
              </a:spcBef>
              <a:defRPr sz="2800">
                <a:latin typeface="Courier New"/>
                <a:ea typeface="Courier New"/>
                <a:cs typeface="Courier New"/>
                <a:sym typeface="Courier New"/>
              </a:defRPr>
            </a:pPr>
            <a:r>
              <a:t>	</a:t>
            </a:r>
            <a:r>
              <a:rPr>
                <a:solidFill>
                  <a:srgbClr val="548235"/>
                </a:solidFill>
              </a:rPr>
              <a:t>Character Data</a:t>
            </a:r>
          </a:p>
          <a:p>
            <a:pPr defTabSz="457200">
              <a:lnSpc>
                <a:spcPct val="90000"/>
              </a:lnSpc>
              <a:spcBef>
                <a:spcPts val="1000"/>
              </a:spcBef>
              <a:defRPr sz="2800">
                <a:latin typeface="Courier New"/>
                <a:ea typeface="Courier New"/>
                <a:cs typeface="Courier New"/>
                <a:sym typeface="Courier New"/>
              </a:defRPr>
            </a:pPr>
            <a:r>
              <a:t>&lt;/</a:t>
            </a:r>
            <a:r>
              <a:rPr>
                <a:solidFill>
                  <a:srgbClr val="2E75B6"/>
                </a:solidFill>
              </a:rPr>
              <a:t>element</a:t>
            </a:r>
            <a:r>
              <a:t>&gt;</a:t>
            </a:r>
          </a:p>
        </p:txBody>
      </p:sp>
      <p:sp>
        <p:nvSpPr>
          <p:cNvPr id="136" name="Shape 136"/>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buSzTx/>
              <a:buFontTx/>
              <a:buNone/>
              <a:defRPr b="1" sz="3000"/>
            </a:lvl1pPr>
          </a:lstStyle>
          <a:p>
            <a:pPr/>
            <a:r>
              <a:t>JSON</a:t>
            </a:r>
          </a:p>
        </p:txBody>
      </p:sp>
      <p:sp>
        <p:nvSpPr>
          <p:cNvPr id="137" name="Shape 137"/>
          <p:cNvSpPr/>
          <p:nvPr/>
        </p:nvSpPr>
        <p:spPr>
          <a:xfrm>
            <a:off x="6172200" y="1640911"/>
            <a:ext cx="5183188" cy="14478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lnSpc>
                <a:spcPct val="90000"/>
              </a:lnSpc>
              <a:spcBef>
                <a:spcPts val="1000"/>
              </a:spcBef>
              <a:defRPr sz="2800">
                <a:latin typeface="Courier New"/>
                <a:ea typeface="Courier New"/>
                <a:cs typeface="Courier New"/>
                <a:sym typeface="Courier New"/>
              </a:defRPr>
            </a:pPr>
            <a:r>
              <a:t>{</a:t>
            </a:r>
          </a:p>
          <a:p>
            <a:pPr defTabSz="457200">
              <a:lnSpc>
                <a:spcPct val="90000"/>
              </a:lnSpc>
              <a:spcBef>
                <a:spcPts val="1000"/>
              </a:spcBef>
              <a:defRPr sz="2800">
                <a:latin typeface="Courier New"/>
                <a:ea typeface="Courier New"/>
                <a:cs typeface="Courier New"/>
                <a:sym typeface="Courier New"/>
              </a:defRPr>
            </a:pPr>
            <a:r>
              <a:t>	"</a:t>
            </a:r>
            <a:r>
              <a:rPr>
                <a:solidFill>
                  <a:srgbClr val="2E75B6"/>
                </a:solidFill>
              </a:rPr>
              <a:t>name</a:t>
            </a:r>
            <a:r>
              <a:t>":"</a:t>
            </a:r>
            <a:r>
              <a:rPr>
                <a:solidFill>
                  <a:srgbClr val="548235"/>
                </a:solidFill>
              </a:rPr>
              <a:t>value</a:t>
            </a:r>
            <a:r>
              <a:t>"</a:t>
            </a:r>
          </a:p>
          <a:p>
            <a:pPr defTabSz="457200">
              <a:lnSpc>
                <a:spcPct val="90000"/>
              </a:lnSpc>
              <a:spcBef>
                <a:spcPts val="1000"/>
              </a:spcBef>
              <a:defRPr sz="2800">
                <a:latin typeface="Courier New"/>
                <a:ea typeface="Courier New"/>
                <a:cs typeface="Courier New"/>
                <a:sym typeface="Courier New"/>
              </a:defRPr>
            </a:pPr>
            <a:r>
              <a:t>}</a:t>
            </a:r>
          </a:p>
        </p:txBody>
      </p:sp>
      <p:sp>
        <p:nvSpPr>
          <p:cNvPr id="138" name="Shape 138"/>
          <p:cNvSpPr/>
          <p:nvPr>
            <p:ph type="sldNum" sz="quarter" idx="2"/>
          </p:nvPr>
        </p:nvSpPr>
        <p:spPr>
          <a:xfrm>
            <a:off x="11164902" y="6406785"/>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3" name="Shape 393"/>
          <p:cNvSpPr/>
          <p:nvPr>
            <p:ph type="title"/>
          </p:nvPr>
        </p:nvSpPr>
        <p:spPr>
          <a:prstGeom prst="rect">
            <a:avLst/>
          </a:prstGeom>
        </p:spPr>
        <p:txBody>
          <a:bodyPr/>
          <a:lstStyle>
            <a:lvl1pPr>
              <a:defRPr sz="3900"/>
            </a:lvl1pPr>
          </a:lstStyle>
          <a:p>
            <a:pPr/>
            <a:r>
              <a:t>XML Feature – Namespaces</a:t>
            </a:r>
          </a:p>
        </p:txBody>
      </p:sp>
      <p:sp>
        <p:nvSpPr>
          <p:cNvPr id="394" name="Shape 394"/>
          <p:cNvSpPr/>
          <p:nvPr>
            <p:ph type="body" sz="quarter" idx="1"/>
          </p:nvPr>
        </p:nvSpPr>
        <p:spPr>
          <a:xfrm>
            <a:off x="839787" y="1035486"/>
            <a:ext cx="5157788" cy="605425"/>
          </a:xfrm>
          <a:prstGeom prst="rect">
            <a:avLst/>
          </a:prstGeom>
        </p:spPr>
        <p:txBody>
          <a:bodyPr/>
          <a:lstStyle/>
          <a:p>
            <a:pPr/>
            <a:r>
              <a:t>T-SQL</a:t>
            </a:r>
          </a:p>
        </p:txBody>
      </p:sp>
      <p:sp>
        <p:nvSpPr>
          <p:cNvPr id="395" name="Shape 395"/>
          <p:cNvSpPr/>
          <p:nvPr/>
        </p:nvSpPr>
        <p:spPr>
          <a:xfrm>
            <a:off x="839787" y="1640911"/>
            <a:ext cx="5157788" cy="360045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lnSpc>
                <a:spcPct val="90000"/>
              </a:lnSpc>
              <a:spcBef>
                <a:spcPts val="1000"/>
              </a:spcBef>
              <a:defRPr sz="2800">
                <a:latin typeface="Courier New"/>
                <a:ea typeface="Courier New"/>
                <a:cs typeface="Courier New"/>
                <a:sym typeface="Courier New"/>
              </a:defRPr>
            </a:pPr>
            <a:r>
              <a:t>DECLARE @x xml = N'</a:t>
            </a:r>
          </a:p>
          <a:p>
            <a:pPr defTabSz="457200">
              <a:lnSpc>
                <a:spcPct val="90000"/>
              </a:lnSpc>
              <a:spcBef>
                <a:spcPts val="1000"/>
              </a:spcBef>
              <a:defRPr sz="2800">
                <a:latin typeface="Courier New"/>
                <a:ea typeface="Courier New"/>
                <a:cs typeface="Courier New"/>
                <a:sym typeface="Courier New"/>
              </a:defRPr>
            </a:pPr>
            <a:r>
              <a:t>&lt;</a:t>
            </a:r>
            <a:r>
              <a:rPr>
                <a:solidFill>
                  <a:srgbClr val="2E75B6"/>
                </a:solidFill>
              </a:rPr>
              <a:t>a:x</a:t>
            </a:r>
            <a:r>
              <a:t> xmlns:a="example.com"&gt;</a:t>
            </a:r>
          </a:p>
          <a:p>
            <a:pPr defTabSz="457200">
              <a:lnSpc>
                <a:spcPct val="90000"/>
              </a:lnSpc>
              <a:spcBef>
                <a:spcPts val="1000"/>
              </a:spcBef>
              <a:defRPr sz="2800">
                <a:latin typeface="Courier New"/>
                <a:ea typeface="Courier New"/>
                <a:cs typeface="Courier New"/>
                <a:sym typeface="Courier New"/>
              </a:defRPr>
            </a:pPr>
            <a:r>
              <a:t>Test</a:t>
            </a:r>
          </a:p>
          <a:p>
            <a:pPr defTabSz="457200">
              <a:lnSpc>
                <a:spcPct val="90000"/>
              </a:lnSpc>
              <a:spcBef>
                <a:spcPts val="1000"/>
              </a:spcBef>
              <a:defRPr sz="2800">
                <a:latin typeface="Courier New"/>
                <a:ea typeface="Courier New"/>
                <a:cs typeface="Courier New"/>
                <a:sym typeface="Courier New"/>
              </a:defRPr>
            </a:pPr>
            <a:r>
              <a:t>&lt;/</a:t>
            </a:r>
            <a:r>
              <a:rPr>
                <a:solidFill>
                  <a:srgbClr val="2E75B6"/>
                </a:solidFill>
              </a:rPr>
              <a:t>a:x</a:t>
            </a:r>
            <a:r>
              <a:t>&gt;';</a:t>
            </a:r>
          </a:p>
          <a:p>
            <a:pPr defTabSz="457200">
              <a:lnSpc>
                <a:spcPct val="90000"/>
              </a:lnSpc>
              <a:spcBef>
                <a:spcPts val="1000"/>
              </a:spcBef>
              <a:defRPr sz="2800">
                <a:latin typeface="Courier New"/>
                <a:ea typeface="Courier New"/>
                <a:cs typeface="Courier New"/>
                <a:sym typeface="Courier New"/>
              </a:defRPr>
            </a:pPr>
            <a:r>
              <a:t>SELECT</a:t>
            </a:r>
          </a:p>
          <a:p>
            <a:pPr defTabSz="457200">
              <a:lnSpc>
                <a:spcPct val="90000"/>
              </a:lnSpc>
              <a:spcBef>
                <a:spcPts val="1000"/>
              </a:spcBef>
              <a:defRPr sz="2800">
                <a:latin typeface="Courier New"/>
                <a:ea typeface="Courier New"/>
                <a:cs typeface="Courier New"/>
                <a:sym typeface="Courier New"/>
              </a:defRPr>
            </a:pPr>
            <a:r>
              <a:t>	@x.value('(/</a:t>
            </a:r>
            <a:r>
              <a:rPr>
                <a:solidFill>
                  <a:srgbClr val="2E75B6"/>
                </a:solidFill>
              </a:rPr>
              <a:t>a:x</a:t>
            </a:r>
            <a:r>
              <a:t>)[1]','varchar(50)');</a:t>
            </a:r>
          </a:p>
        </p:txBody>
      </p:sp>
      <p:sp>
        <p:nvSpPr>
          <p:cNvPr id="396" name="Shape 396"/>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buSzTx/>
              <a:buFontTx/>
              <a:buNone/>
              <a:defRPr b="1" sz="3000"/>
            </a:lvl1pPr>
          </a:lstStyle>
          <a:p>
            <a:pPr/>
            <a:r>
              <a:t>Results</a:t>
            </a:r>
          </a:p>
        </p:txBody>
      </p:sp>
      <p:sp>
        <p:nvSpPr>
          <p:cNvPr id="397" name="Shape 397"/>
          <p:cNvSpPr/>
          <p:nvPr/>
        </p:nvSpPr>
        <p:spPr>
          <a:xfrm>
            <a:off x="6172200" y="1640911"/>
            <a:ext cx="5183188" cy="202946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lnSpc>
                <a:spcPct val="90000"/>
              </a:lnSpc>
              <a:spcBef>
                <a:spcPts val="1000"/>
              </a:spcBef>
              <a:defRPr sz="2800">
                <a:solidFill>
                  <a:srgbClr val="FF0000"/>
                </a:solidFill>
                <a:latin typeface="Courier New"/>
                <a:ea typeface="Courier New"/>
                <a:cs typeface="Courier New"/>
                <a:sym typeface="Courier New"/>
              </a:defRPr>
            </a:pPr>
            <a:r>
              <a:t>Msg 2229, Level 16, State 1, Line 3</a:t>
            </a:r>
          </a:p>
          <a:p>
            <a:pPr defTabSz="457200">
              <a:lnSpc>
                <a:spcPct val="90000"/>
              </a:lnSpc>
              <a:spcBef>
                <a:spcPts val="1000"/>
              </a:spcBef>
              <a:defRPr sz="2800">
                <a:solidFill>
                  <a:srgbClr val="FF0000"/>
                </a:solidFill>
                <a:latin typeface="Courier New"/>
                <a:ea typeface="Courier New"/>
                <a:cs typeface="Courier New"/>
                <a:sym typeface="Courier New"/>
              </a:defRPr>
            </a:pPr>
            <a:r>
              <a:t>XQuery [value()]: The name "a" does not denote a namespace.</a:t>
            </a:r>
          </a:p>
        </p:txBody>
      </p:sp>
      <p:sp>
        <p:nvSpPr>
          <p:cNvPr id="398" name="Shape 398"/>
          <p:cNvSpPr/>
          <p:nvPr>
            <p:ph type="sldNum" sz="quarter" idx="2"/>
          </p:nvPr>
        </p:nvSpPr>
        <p:spPr>
          <a:xfrm>
            <a:off x="11080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0" name="Shape 400"/>
          <p:cNvSpPr/>
          <p:nvPr>
            <p:ph type="title"/>
          </p:nvPr>
        </p:nvSpPr>
        <p:spPr>
          <a:prstGeom prst="rect">
            <a:avLst/>
          </a:prstGeom>
        </p:spPr>
        <p:txBody>
          <a:bodyPr/>
          <a:lstStyle>
            <a:lvl1pPr>
              <a:defRPr sz="3900"/>
            </a:lvl1pPr>
          </a:lstStyle>
          <a:p>
            <a:pPr/>
            <a:r>
              <a:t>XML Feature – Namespaces</a:t>
            </a:r>
          </a:p>
        </p:txBody>
      </p:sp>
      <p:sp>
        <p:nvSpPr>
          <p:cNvPr id="401" name="Shape 401"/>
          <p:cNvSpPr/>
          <p:nvPr>
            <p:ph type="body" sz="quarter" idx="1"/>
          </p:nvPr>
        </p:nvSpPr>
        <p:spPr>
          <a:xfrm>
            <a:off x="839787" y="1035486"/>
            <a:ext cx="5157788" cy="605425"/>
          </a:xfrm>
          <a:prstGeom prst="rect">
            <a:avLst/>
          </a:prstGeom>
        </p:spPr>
        <p:txBody>
          <a:bodyPr/>
          <a:lstStyle/>
          <a:p>
            <a:pPr/>
            <a:r>
              <a:t>T-SQL</a:t>
            </a:r>
          </a:p>
        </p:txBody>
      </p:sp>
      <p:sp>
        <p:nvSpPr>
          <p:cNvPr id="402" name="Shape 402"/>
          <p:cNvSpPr/>
          <p:nvPr/>
        </p:nvSpPr>
        <p:spPr>
          <a:xfrm>
            <a:off x="839787" y="1640911"/>
            <a:ext cx="5157788" cy="3990214"/>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lnSpc>
                <a:spcPct val="81000"/>
              </a:lnSpc>
              <a:spcBef>
                <a:spcPts val="1000"/>
              </a:spcBef>
              <a:defRPr sz="2800">
                <a:latin typeface="Courier New"/>
                <a:ea typeface="Courier New"/>
                <a:cs typeface="Courier New"/>
                <a:sym typeface="Courier New"/>
              </a:defRPr>
            </a:pPr>
            <a:r>
              <a:t>DECLARE @x xml = N'</a:t>
            </a:r>
          </a:p>
          <a:p>
            <a:pPr defTabSz="457200">
              <a:lnSpc>
                <a:spcPct val="81000"/>
              </a:lnSpc>
              <a:spcBef>
                <a:spcPts val="1000"/>
              </a:spcBef>
              <a:defRPr sz="2800">
                <a:latin typeface="Courier New"/>
                <a:ea typeface="Courier New"/>
                <a:cs typeface="Courier New"/>
                <a:sym typeface="Courier New"/>
              </a:defRPr>
            </a:pPr>
            <a:r>
              <a:t>&lt;</a:t>
            </a:r>
            <a:r>
              <a:rPr>
                <a:solidFill>
                  <a:srgbClr val="2E75B6"/>
                </a:solidFill>
              </a:rPr>
              <a:t>a:x</a:t>
            </a:r>
            <a:r>
              <a:t> xmlns:a="example.com"&gt;</a:t>
            </a:r>
          </a:p>
          <a:p>
            <a:pPr defTabSz="457200">
              <a:lnSpc>
                <a:spcPct val="81000"/>
              </a:lnSpc>
              <a:spcBef>
                <a:spcPts val="1000"/>
              </a:spcBef>
              <a:defRPr sz="2800">
                <a:latin typeface="Courier New"/>
                <a:ea typeface="Courier New"/>
                <a:cs typeface="Courier New"/>
                <a:sym typeface="Courier New"/>
              </a:defRPr>
            </a:pPr>
            <a:r>
              <a:t>	Test</a:t>
            </a:r>
          </a:p>
          <a:p>
            <a:pPr defTabSz="457200">
              <a:lnSpc>
                <a:spcPct val="81000"/>
              </a:lnSpc>
              <a:spcBef>
                <a:spcPts val="1000"/>
              </a:spcBef>
              <a:defRPr sz="2800">
                <a:latin typeface="Courier New"/>
                <a:ea typeface="Courier New"/>
                <a:cs typeface="Courier New"/>
                <a:sym typeface="Courier New"/>
              </a:defRPr>
            </a:pPr>
            <a:r>
              <a:t>&lt;/</a:t>
            </a:r>
            <a:r>
              <a:rPr>
                <a:solidFill>
                  <a:srgbClr val="2E75B6"/>
                </a:solidFill>
              </a:rPr>
              <a:t>a:x</a:t>
            </a:r>
            <a:r>
              <a:t>&gt;';</a:t>
            </a:r>
          </a:p>
          <a:p>
            <a:pPr defTabSz="457200">
              <a:lnSpc>
                <a:spcPct val="81000"/>
              </a:lnSpc>
              <a:spcBef>
                <a:spcPts val="1000"/>
              </a:spcBef>
              <a:defRPr sz="2800">
                <a:latin typeface="Courier New"/>
                <a:ea typeface="Courier New"/>
                <a:cs typeface="Courier New"/>
                <a:sym typeface="Courier New"/>
              </a:defRPr>
            </a:pPr>
            <a:r>
              <a:t>SELECT</a:t>
            </a:r>
          </a:p>
          <a:p>
            <a:pPr defTabSz="457200">
              <a:lnSpc>
                <a:spcPct val="81000"/>
              </a:lnSpc>
              <a:spcBef>
                <a:spcPts val="1000"/>
              </a:spcBef>
              <a:defRPr sz="2800">
                <a:latin typeface="Courier New"/>
                <a:ea typeface="Courier New"/>
                <a:cs typeface="Courier New"/>
                <a:sym typeface="Courier New"/>
              </a:defRPr>
            </a:pPr>
            <a:r>
              <a:t>	@x.value(</a:t>
            </a:r>
            <a:r>
              <a:rPr b="1"/>
              <a:t>'declare namespace a="example.com"</a:t>
            </a:r>
            <a:r>
              <a:t>; (/</a:t>
            </a:r>
            <a:r>
              <a:rPr>
                <a:solidFill>
                  <a:srgbClr val="2E75B6"/>
                </a:solidFill>
              </a:rPr>
              <a:t>a:x</a:t>
            </a:r>
            <a:r>
              <a:t>)[1]','varchar(50)');</a:t>
            </a:r>
          </a:p>
        </p:txBody>
      </p:sp>
      <p:sp>
        <p:nvSpPr>
          <p:cNvPr id="403" name="Shape 40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buSzTx/>
              <a:buFontTx/>
              <a:buNone/>
              <a:defRPr b="1" sz="3000"/>
            </a:lvl1pPr>
          </a:lstStyle>
          <a:p>
            <a:pPr/>
            <a:r>
              <a:t>Alternative T-SQL</a:t>
            </a:r>
          </a:p>
        </p:txBody>
      </p:sp>
      <p:sp>
        <p:nvSpPr>
          <p:cNvPr id="404" name="Shape 404"/>
          <p:cNvSpPr/>
          <p:nvPr/>
        </p:nvSpPr>
        <p:spPr>
          <a:xfrm>
            <a:off x="6172200" y="1640911"/>
            <a:ext cx="5183188" cy="360045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lnSpc>
                <a:spcPct val="90000"/>
              </a:lnSpc>
              <a:spcBef>
                <a:spcPts val="1000"/>
              </a:spcBef>
              <a:defRPr sz="2800">
                <a:latin typeface="Courier New"/>
                <a:ea typeface="Courier New"/>
                <a:cs typeface="Courier New"/>
                <a:sym typeface="Courier New"/>
              </a:defRPr>
            </a:pPr>
            <a:r>
              <a:t>DECLARE @x xml = N'</a:t>
            </a:r>
          </a:p>
          <a:p>
            <a:pPr defTabSz="457200">
              <a:lnSpc>
                <a:spcPct val="90000"/>
              </a:lnSpc>
              <a:spcBef>
                <a:spcPts val="1000"/>
              </a:spcBef>
              <a:defRPr sz="2800">
                <a:latin typeface="Courier New"/>
                <a:ea typeface="Courier New"/>
                <a:cs typeface="Courier New"/>
                <a:sym typeface="Courier New"/>
              </a:defRPr>
            </a:pPr>
            <a:r>
              <a:t>&lt;</a:t>
            </a:r>
            <a:r>
              <a:rPr>
                <a:solidFill>
                  <a:srgbClr val="2E75B6"/>
                </a:solidFill>
              </a:rPr>
              <a:t>a:x</a:t>
            </a:r>
            <a:r>
              <a:t> xmlns:a="example.com"&gt;</a:t>
            </a:r>
          </a:p>
          <a:p>
            <a:pPr defTabSz="457200">
              <a:lnSpc>
                <a:spcPct val="90000"/>
              </a:lnSpc>
              <a:spcBef>
                <a:spcPts val="1000"/>
              </a:spcBef>
              <a:defRPr sz="2800">
                <a:latin typeface="Courier New"/>
                <a:ea typeface="Courier New"/>
                <a:cs typeface="Courier New"/>
                <a:sym typeface="Courier New"/>
              </a:defRPr>
            </a:pPr>
            <a:r>
              <a:t>	Test</a:t>
            </a:r>
          </a:p>
          <a:p>
            <a:pPr defTabSz="457200">
              <a:lnSpc>
                <a:spcPct val="90000"/>
              </a:lnSpc>
              <a:spcBef>
                <a:spcPts val="1000"/>
              </a:spcBef>
              <a:defRPr sz="2800">
                <a:latin typeface="Courier New"/>
                <a:ea typeface="Courier New"/>
                <a:cs typeface="Courier New"/>
                <a:sym typeface="Courier New"/>
              </a:defRPr>
            </a:pPr>
            <a:r>
              <a:t>&lt;/</a:t>
            </a:r>
            <a:r>
              <a:rPr>
                <a:solidFill>
                  <a:srgbClr val="2E75B6"/>
                </a:solidFill>
              </a:rPr>
              <a:t>a:x</a:t>
            </a:r>
            <a:r>
              <a:t>&gt;';</a:t>
            </a:r>
          </a:p>
          <a:p>
            <a:pPr defTabSz="457200">
              <a:lnSpc>
                <a:spcPct val="90000"/>
              </a:lnSpc>
              <a:spcBef>
                <a:spcPts val="1000"/>
              </a:spcBef>
              <a:defRPr sz="2800">
                <a:latin typeface="Courier New"/>
                <a:ea typeface="Courier New"/>
                <a:cs typeface="Courier New"/>
                <a:sym typeface="Courier New"/>
              </a:defRPr>
            </a:pPr>
            <a:r>
              <a:t>SELECT</a:t>
            </a:r>
          </a:p>
          <a:p>
            <a:pPr defTabSz="457200">
              <a:lnSpc>
                <a:spcPct val="90000"/>
              </a:lnSpc>
              <a:spcBef>
                <a:spcPts val="1000"/>
              </a:spcBef>
              <a:defRPr sz="2800">
                <a:latin typeface="Courier New"/>
                <a:ea typeface="Courier New"/>
                <a:cs typeface="Courier New"/>
                <a:sym typeface="Courier New"/>
              </a:defRPr>
            </a:pPr>
            <a:r>
              <a:t>	@x.value('(/</a:t>
            </a:r>
            <a:r>
              <a:rPr>
                <a:solidFill>
                  <a:srgbClr val="2E75B6"/>
                </a:solidFill>
              </a:rPr>
              <a:t>*:x</a:t>
            </a:r>
            <a:r>
              <a:t>)[1]','varchar(50)');</a:t>
            </a:r>
          </a:p>
        </p:txBody>
      </p:sp>
      <p:sp>
        <p:nvSpPr>
          <p:cNvPr id="405" name="Shape 405"/>
          <p:cNvSpPr/>
          <p:nvPr>
            <p:ph type="sldNum" sz="quarter" idx="2"/>
          </p:nvPr>
        </p:nvSpPr>
        <p:spPr>
          <a:xfrm>
            <a:off x="11080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9" name="Shape 409"/>
          <p:cNvSpPr/>
          <p:nvPr>
            <p:ph type="title"/>
          </p:nvPr>
        </p:nvSpPr>
        <p:spPr>
          <a:prstGeom prst="rect">
            <a:avLst/>
          </a:prstGeom>
        </p:spPr>
        <p:txBody>
          <a:bodyPr/>
          <a:lstStyle/>
          <a:p>
            <a:pPr/>
            <a:r>
              <a:t>XML Feature: FLWOR</a:t>
            </a:r>
          </a:p>
        </p:txBody>
      </p:sp>
      <p:sp>
        <p:nvSpPr>
          <p:cNvPr id="410" name="Shape 410"/>
          <p:cNvSpPr/>
          <p:nvPr>
            <p:ph type="body" idx="1"/>
          </p:nvPr>
        </p:nvSpPr>
        <p:spPr>
          <a:prstGeom prst="rect">
            <a:avLst/>
          </a:prstGeom>
        </p:spPr>
        <p:txBody>
          <a:bodyPr/>
          <a:lstStyle/>
          <a:p>
            <a:pPr/>
            <a:r>
              <a:t>FOR, LET, WHERE, ORDER BY, RETURN</a:t>
            </a:r>
          </a:p>
          <a:p>
            <a:pPr/>
            <a:r>
              <a:t>There’s a whole programming language inside of XML.</a:t>
            </a:r>
          </a:p>
          <a:p>
            <a:pPr/>
            <a:r>
              <a:t>You can loop, do calculations, and construct XML.</a:t>
            </a:r>
          </a:p>
          <a:p>
            <a:pPr/>
            <a:r>
              <a:t>There are special cases where this makes sense, but there are often better ways.</a:t>
            </a:r>
          </a:p>
        </p:txBody>
      </p:sp>
      <p:sp>
        <p:nvSpPr>
          <p:cNvPr id="411" name="Shape 411"/>
          <p:cNvSpPr/>
          <p:nvPr>
            <p:ph type="sldNum" sz="quarter" idx="2"/>
          </p:nvPr>
        </p:nvSpPr>
        <p:spPr>
          <a:xfrm>
            <a:off x="11080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5" name="Shape 415"/>
          <p:cNvSpPr/>
          <p:nvPr>
            <p:ph type="title"/>
          </p:nvPr>
        </p:nvSpPr>
        <p:spPr>
          <a:prstGeom prst="rect">
            <a:avLst/>
          </a:prstGeom>
        </p:spPr>
        <p:txBody>
          <a:bodyPr/>
          <a:lstStyle>
            <a:lvl1pPr>
              <a:defRPr sz="3900"/>
            </a:lvl1pPr>
          </a:lstStyle>
          <a:p>
            <a:pPr/>
            <a:r>
              <a:t>XML Feature: FLWOR</a:t>
            </a:r>
          </a:p>
        </p:txBody>
      </p:sp>
      <p:sp>
        <p:nvSpPr>
          <p:cNvPr id="416" name="Shape 416"/>
          <p:cNvSpPr/>
          <p:nvPr>
            <p:ph type="body" sz="quarter" idx="1"/>
          </p:nvPr>
        </p:nvSpPr>
        <p:spPr>
          <a:xfrm>
            <a:off x="839787" y="1035486"/>
            <a:ext cx="5157788" cy="605425"/>
          </a:xfrm>
          <a:prstGeom prst="rect">
            <a:avLst/>
          </a:prstGeom>
        </p:spPr>
        <p:txBody>
          <a:bodyPr/>
          <a:lstStyle/>
          <a:p>
            <a:pPr/>
            <a:r>
              <a:t>T-SQL</a:t>
            </a:r>
          </a:p>
        </p:txBody>
      </p:sp>
      <p:sp>
        <p:nvSpPr>
          <p:cNvPr id="417" name="Shape 417"/>
          <p:cNvSpPr/>
          <p:nvPr/>
        </p:nvSpPr>
        <p:spPr>
          <a:xfrm>
            <a:off x="839787" y="1640911"/>
            <a:ext cx="5157788" cy="406908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lnSpc>
                <a:spcPct val="72000"/>
              </a:lnSpc>
              <a:spcBef>
                <a:spcPts val="1000"/>
              </a:spcBef>
              <a:defRPr sz="2300">
                <a:latin typeface="Courier New"/>
                <a:ea typeface="Courier New"/>
                <a:cs typeface="Courier New"/>
                <a:sym typeface="Courier New"/>
              </a:defRPr>
            </a:pPr>
            <a:r>
              <a:t>DECLARE @x xml = N'</a:t>
            </a:r>
          </a:p>
          <a:p>
            <a:pPr defTabSz="457200">
              <a:lnSpc>
                <a:spcPct val="72000"/>
              </a:lnSpc>
              <a:spcBef>
                <a:spcPts val="1000"/>
              </a:spcBef>
              <a:defRPr sz="2300">
                <a:latin typeface="Courier New"/>
                <a:ea typeface="Courier New"/>
                <a:cs typeface="Courier New"/>
                <a:sym typeface="Courier New"/>
              </a:defRPr>
            </a:pPr>
            <a:r>
              <a:t>	&lt;</a:t>
            </a:r>
            <a:r>
              <a:rPr>
                <a:solidFill>
                  <a:srgbClr val="2E75B6"/>
                </a:solidFill>
              </a:rPr>
              <a:t>x</a:t>
            </a:r>
            <a:r>
              <a:t>&gt;	&lt;</a:t>
            </a:r>
            <a:r>
              <a:rPr>
                <a:solidFill>
                  <a:srgbClr val="2E75B6"/>
                </a:solidFill>
              </a:rPr>
              <a:t>a</a:t>
            </a:r>
            <a:r>
              <a:t>&gt;</a:t>
            </a:r>
            <a:r>
              <a:rPr>
                <a:solidFill>
                  <a:srgbClr val="548235"/>
                </a:solidFill>
              </a:rPr>
              <a:t>1</a:t>
            </a:r>
            <a:r>
              <a:t>&lt;/</a:t>
            </a:r>
            <a:r>
              <a:rPr>
                <a:solidFill>
                  <a:srgbClr val="2E75B6"/>
                </a:solidFill>
              </a:rPr>
              <a:t>a</a:t>
            </a:r>
            <a:r>
              <a:t>&gt;</a:t>
            </a:r>
          </a:p>
          <a:p>
            <a:pPr defTabSz="457200">
              <a:lnSpc>
                <a:spcPct val="72000"/>
              </a:lnSpc>
              <a:spcBef>
                <a:spcPts val="1000"/>
              </a:spcBef>
              <a:defRPr sz="2300">
                <a:latin typeface="Courier New"/>
                <a:ea typeface="Courier New"/>
                <a:cs typeface="Courier New"/>
                <a:sym typeface="Courier New"/>
              </a:defRPr>
            </a:pPr>
            <a:r>
              <a:t>			&lt;</a:t>
            </a:r>
            <a:r>
              <a:rPr>
                <a:solidFill>
                  <a:srgbClr val="2E75B6"/>
                </a:solidFill>
              </a:rPr>
              <a:t>b</a:t>
            </a:r>
            <a:r>
              <a:t>&gt;</a:t>
            </a:r>
            <a:r>
              <a:rPr>
                <a:solidFill>
                  <a:srgbClr val="548235"/>
                </a:solidFill>
              </a:rPr>
              <a:t>2</a:t>
            </a:r>
            <a:r>
              <a:t>&lt;/</a:t>
            </a:r>
            <a:r>
              <a:rPr>
                <a:solidFill>
                  <a:srgbClr val="2E75B6"/>
                </a:solidFill>
              </a:rPr>
              <a:t>b</a:t>
            </a:r>
            <a:r>
              <a:t>&gt;</a:t>
            </a:r>
          </a:p>
          <a:p>
            <a:pPr defTabSz="457200">
              <a:lnSpc>
                <a:spcPct val="72000"/>
              </a:lnSpc>
              <a:spcBef>
                <a:spcPts val="1000"/>
              </a:spcBef>
              <a:defRPr sz="2300">
                <a:latin typeface="Courier New"/>
                <a:ea typeface="Courier New"/>
                <a:cs typeface="Courier New"/>
                <a:sym typeface="Courier New"/>
              </a:defRPr>
            </a:pPr>
            <a:r>
              <a:t>			&lt;</a:t>
            </a:r>
            <a:r>
              <a:rPr>
                <a:solidFill>
                  <a:srgbClr val="2E75B6"/>
                </a:solidFill>
              </a:rPr>
              <a:t>c</a:t>
            </a:r>
            <a:r>
              <a:t>&gt;</a:t>
            </a:r>
            <a:r>
              <a:rPr>
                <a:solidFill>
                  <a:srgbClr val="548235"/>
                </a:solidFill>
              </a:rPr>
              <a:t>3</a:t>
            </a:r>
            <a:r>
              <a:t>&lt;/</a:t>
            </a:r>
            <a:r>
              <a:rPr>
                <a:solidFill>
                  <a:srgbClr val="2E75B6"/>
                </a:solidFill>
              </a:rPr>
              <a:t>c</a:t>
            </a:r>
            <a:r>
              <a:t>&gt;	&lt;/</a:t>
            </a:r>
            <a:r>
              <a:rPr>
                <a:solidFill>
                  <a:srgbClr val="2E75B6"/>
                </a:solidFill>
              </a:rPr>
              <a:t>x</a:t>
            </a:r>
            <a:r>
              <a:t>&gt;';</a:t>
            </a:r>
          </a:p>
          <a:p>
            <a:pPr defTabSz="457200">
              <a:lnSpc>
                <a:spcPct val="72000"/>
              </a:lnSpc>
              <a:spcBef>
                <a:spcPts val="1000"/>
              </a:spcBef>
              <a:defRPr sz="2300">
                <a:latin typeface="Courier New"/>
                <a:ea typeface="Courier New"/>
                <a:cs typeface="Courier New"/>
                <a:sym typeface="Courier New"/>
              </a:defRPr>
            </a:pPr>
            <a:r>
              <a:t>SELECT	@x.query('</a:t>
            </a:r>
          </a:p>
          <a:p>
            <a:pPr defTabSz="457200">
              <a:lnSpc>
                <a:spcPct val="72000"/>
              </a:lnSpc>
              <a:spcBef>
                <a:spcPts val="1000"/>
              </a:spcBef>
              <a:defRPr sz="2300">
                <a:latin typeface="Courier New"/>
                <a:ea typeface="Courier New"/>
                <a:cs typeface="Courier New"/>
                <a:sym typeface="Courier New"/>
              </a:defRPr>
            </a:pPr>
            <a:r>
              <a:t>for </a:t>
            </a:r>
            <a:r>
              <a:rPr>
                <a:solidFill>
                  <a:srgbClr val="C55A11"/>
                </a:solidFill>
              </a:rPr>
              <a:t>$n</a:t>
            </a:r>
            <a:r>
              <a:t> in x/*</a:t>
            </a:r>
          </a:p>
          <a:p>
            <a:pPr defTabSz="457200">
              <a:lnSpc>
                <a:spcPct val="72000"/>
              </a:lnSpc>
              <a:spcBef>
                <a:spcPts val="1000"/>
              </a:spcBef>
              <a:defRPr sz="2300">
                <a:latin typeface="Courier New"/>
                <a:ea typeface="Courier New"/>
                <a:cs typeface="Courier New"/>
                <a:sym typeface="Courier New"/>
              </a:defRPr>
            </a:pPr>
            <a:r>
              <a:t>order by (</a:t>
            </a:r>
            <a:r>
              <a:rPr>
                <a:solidFill>
                  <a:srgbClr val="C55A11"/>
                </a:solidFill>
              </a:rPr>
              <a:t>$n</a:t>
            </a:r>
            <a:r>
              <a:t>/text())[1]*-1</a:t>
            </a:r>
          </a:p>
          <a:p>
            <a:pPr defTabSz="457200">
              <a:lnSpc>
                <a:spcPct val="72000"/>
              </a:lnSpc>
              <a:spcBef>
                <a:spcPts val="1000"/>
              </a:spcBef>
              <a:defRPr sz="2300">
                <a:latin typeface="Courier New"/>
                <a:ea typeface="Courier New"/>
                <a:cs typeface="Courier New"/>
                <a:sym typeface="Courier New"/>
              </a:defRPr>
            </a:pPr>
            <a:r>
              <a:t>return</a:t>
            </a:r>
          </a:p>
          <a:p>
            <a:pPr defTabSz="457200">
              <a:lnSpc>
                <a:spcPct val="72000"/>
              </a:lnSpc>
              <a:spcBef>
                <a:spcPts val="1000"/>
              </a:spcBef>
              <a:defRPr sz="2300">
                <a:latin typeface="Courier New"/>
                <a:ea typeface="Courier New"/>
                <a:cs typeface="Courier New"/>
                <a:sym typeface="Courier New"/>
              </a:defRPr>
            </a:pPr>
            <a:r>
              <a:t>	&lt;</a:t>
            </a:r>
            <a:r>
              <a:rPr>
                <a:solidFill>
                  <a:srgbClr val="2E75B6"/>
                </a:solidFill>
              </a:rPr>
              <a:t>num</a:t>
            </a:r>
            <a:r>
              <a:t>&gt;</a:t>
            </a:r>
          </a:p>
          <a:p>
            <a:pPr defTabSz="457200">
              <a:lnSpc>
                <a:spcPct val="72000"/>
              </a:lnSpc>
              <a:spcBef>
                <a:spcPts val="1000"/>
              </a:spcBef>
              <a:defRPr sz="2300">
                <a:latin typeface="Courier New"/>
                <a:ea typeface="Courier New"/>
                <a:cs typeface="Courier New"/>
                <a:sym typeface="Courier New"/>
              </a:defRPr>
            </a:pPr>
            <a:r>
              <a:t>		{((</a:t>
            </a:r>
            <a:r>
              <a:rPr>
                <a:solidFill>
                  <a:srgbClr val="C55A11"/>
                </a:solidFill>
              </a:rPr>
              <a:t>$n</a:t>
            </a:r>
            <a:r>
              <a:t>/text())[1])+1}</a:t>
            </a:r>
          </a:p>
          <a:p>
            <a:pPr defTabSz="457200">
              <a:lnSpc>
                <a:spcPct val="72000"/>
              </a:lnSpc>
              <a:spcBef>
                <a:spcPts val="1000"/>
              </a:spcBef>
              <a:defRPr sz="2300">
                <a:latin typeface="Courier New"/>
                <a:ea typeface="Courier New"/>
                <a:cs typeface="Courier New"/>
                <a:sym typeface="Courier New"/>
              </a:defRPr>
            </a:pPr>
            <a:r>
              <a:t>	&lt;/</a:t>
            </a:r>
            <a:r>
              <a:rPr>
                <a:solidFill>
                  <a:srgbClr val="2E75B6"/>
                </a:solidFill>
              </a:rPr>
              <a:t>num</a:t>
            </a:r>
            <a:r>
              <a:t>&gt;		');</a:t>
            </a:r>
          </a:p>
        </p:txBody>
      </p:sp>
      <p:sp>
        <p:nvSpPr>
          <p:cNvPr id="418" name="Shape 418"/>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buSzTx/>
              <a:buFontTx/>
              <a:buNone/>
              <a:defRPr b="1" sz="3000"/>
            </a:lvl1pPr>
          </a:lstStyle>
          <a:p>
            <a:pPr/>
            <a:r>
              <a:t>Result</a:t>
            </a:r>
          </a:p>
        </p:txBody>
      </p:sp>
      <p:sp>
        <p:nvSpPr>
          <p:cNvPr id="419" name="Shape 419"/>
          <p:cNvSpPr/>
          <p:nvPr/>
        </p:nvSpPr>
        <p:spPr>
          <a:xfrm>
            <a:off x="6172200" y="1640911"/>
            <a:ext cx="5183188" cy="14478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lnSpc>
                <a:spcPct val="90000"/>
              </a:lnSpc>
              <a:spcBef>
                <a:spcPts val="1000"/>
              </a:spcBef>
              <a:defRPr sz="2800">
                <a:latin typeface="Courier New"/>
                <a:ea typeface="Courier New"/>
                <a:cs typeface="Courier New"/>
                <a:sym typeface="Courier New"/>
              </a:defRPr>
            </a:pPr>
            <a:r>
              <a:t>&lt;</a:t>
            </a:r>
            <a:r>
              <a:rPr>
                <a:solidFill>
                  <a:srgbClr val="2E75B6"/>
                </a:solidFill>
              </a:rPr>
              <a:t>num</a:t>
            </a:r>
            <a:r>
              <a:t>&gt;</a:t>
            </a:r>
            <a:r>
              <a:rPr>
                <a:solidFill>
                  <a:srgbClr val="548235"/>
                </a:solidFill>
              </a:rPr>
              <a:t>4</a:t>
            </a:r>
            <a:r>
              <a:t>&lt;/</a:t>
            </a:r>
            <a:r>
              <a:rPr>
                <a:solidFill>
                  <a:srgbClr val="2E75B6"/>
                </a:solidFill>
              </a:rPr>
              <a:t>num</a:t>
            </a:r>
            <a:r>
              <a:t>&gt;</a:t>
            </a:r>
          </a:p>
          <a:p>
            <a:pPr defTabSz="457200">
              <a:lnSpc>
                <a:spcPct val="90000"/>
              </a:lnSpc>
              <a:spcBef>
                <a:spcPts val="1000"/>
              </a:spcBef>
              <a:defRPr sz="2800">
                <a:latin typeface="Courier New"/>
                <a:ea typeface="Courier New"/>
                <a:cs typeface="Courier New"/>
                <a:sym typeface="Courier New"/>
              </a:defRPr>
            </a:pPr>
            <a:r>
              <a:t>&lt;</a:t>
            </a:r>
            <a:r>
              <a:rPr>
                <a:solidFill>
                  <a:srgbClr val="2E75B6"/>
                </a:solidFill>
              </a:rPr>
              <a:t>num</a:t>
            </a:r>
            <a:r>
              <a:t>&gt;</a:t>
            </a:r>
            <a:r>
              <a:rPr>
                <a:solidFill>
                  <a:srgbClr val="548235"/>
                </a:solidFill>
              </a:rPr>
              <a:t>3</a:t>
            </a:r>
            <a:r>
              <a:t>&lt;/</a:t>
            </a:r>
            <a:r>
              <a:rPr>
                <a:solidFill>
                  <a:srgbClr val="2E75B6"/>
                </a:solidFill>
              </a:rPr>
              <a:t>num</a:t>
            </a:r>
            <a:r>
              <a:t>&gt;</a:t>
            </a:r>
          </a:p>
          <a:p>
            <a:pPr defTabSz="457200">
              <a:lnSpc>
                <a:spcPct val="90000"/>
              </a:lnSpc>
              <a:spcBef>
                <a:spcPts val="1000"/>
              </a:spcBef>
              <a:defRPr sz="2800">
                <a:latin typeface="Courier New"/>
                <a:ea typeface="Courier New"/>
                <a:cs typeface="Courier New"/>
                <a:sym typeface="Courier New"/>
              </a:defRPr>
            </a:pPr>
            <a:r>
              <a:t>&lt;</a:t>
            </a:r>
            <a:r>
              <a:rPr>
                <a:solidFill>
                  <a:srgbClr val="2E75B6"/>
                </a:solidFill>
              </a:rPr>
              <a:t>num</a:t>
            </a:r>
            <a:r>
              <a:t>&gt;</a:t>
            </a:r>
            <a:r>
              <a:rPr>
                <a:solidFill>
                  <a:srgbClr val="548235"/>
                </a:solidFill>
              </a:rPr>
              <a:t>2</a:t>
            </a:r>
            <a:r>
              <a:t>&lt;/</a:t>
            </a:r>
            <a:r>
              <a:rPr>
                <a:solidFill>
                  <a:srgbClr val="2E75B6"/>
                </a:solidFill>
              </a:rPr>
              <a:t>num</a:t>
            </a:r>
            <a:r>
              <a:t>&gt;</a:t>
            </a:r>
          </a:p>
        </p:txBody>
      </p:sp>
      <p:sp>
        <p:nvSpPr>
          <p:cNvPr id="420" name="Shape 420"/>
          <p:cNvSpPr/>
          <p:nvPr>
            <p:ph type="sldNum" sz="quarter" idx="2"/>
          </p:nvPr>
        </p:nvSpPr>
        <p:spPr>
          <a:xfrm>
            <a:off x="11080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4" name="Shape 424"/>
          <p:cNvSpPr/>
          <p:nvPr>
            <p:ph type="title"/>
          </p:nvPr>
        </p:nvSpPr>
        <p:spPr>
          <a:prstGeom prst="rect">
            <a:avLst/>
          </a:prstGeom>
        </p:spPr>
        <p:txBody>
          <a:bodyPr/>
          <a:lstStyle/>
          <a:p>
            <a:pPr/>
            <a:r>
              <a:t>XML Feature: XHTML</a:t>
            </a:r>
          </a:p>
        </p:txBody>
      </p:sp>
      <p:sp>
        <p:nvSpPr>
          <p:cNvPr id="425" name="Shape 425"/>
          <p:cNvSpPr/>
          <p:nvPr>
            <p:ph type="body" idx="1"/>
          </p:nvPr>
        </p:nvSpPr>
        <p:spPr>
          <a:prstGeom prst="rect">
            <a:avLst/>
          </a:prstGeom>
        </p:spPr>
        <p:txBody>
          <a:bodyPr/>
          <a:lstStyle/>
          <a:p>
            <a:pPr/>
            <a:r>
              <a:t>XHTML is not a SQL Server feature per se.</a:t>
            </a:r>
          </a:p>
          <a:p>
            <a:pPr/>
            <a:r>
              <a:t>You can construct XHTML code using T-SQL XML features.</a:t>
            </a:r>
          </a:p>
          <a:p>
            <a:pPr/>
            <a:r>
              <a:t>You could use this to construct entire web pages (laboriously).</a:t>
            </a:r>
          </a:p>
          <a:p>
            <a:pPr/>
            <a:r>
              <a:t>This will perform much more poorly than string concatenation.</a:t>
            </a:r>
          </a:p>
          <a:p>
            <a:pPr/>
            <a:r>
              <a:t>But you don’t have to worry about syntactical mistakes.</a:t>
            </a:r>
          </a:p>
          <a:p>
            <a:pPr/>
            <a:r>
              <a:t>You could use this to construct pretty HTML-style emails to be sent using SQL Server, without any outside toolset.</a:t>
            </a:r>
          </a:p>
        </p:txBody>
      </p:sp>
      <p:sp>
        <p:nvSpPr>
          <p:cNvPr id="426" name="Shape 426"/>
          <p:cNvSpPr/>
          <p:nvPr>
            <p:ph type="sldNum" sz="quarter" idx="2"/>
          </p:nvPr>
        </p:nvSpPr>
        <p:spPr>
          <a:xfrm>
            <a:off x="11080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0" name="Shape 430"/>
          <p:cNvSpPr/>
          <p:nvPr>
            <p:ph type="title"/>
          </p:nvPr>
        </p:nvSpPr>
        <p:spPr>
          <a:prstGeom prst="rect">
            <a:avLst/>
          </a:prstGeom>
        </p:spPr>
        <p:txBody>
          <a:bodyPr/>
          <a:lstStyle>
            <a:lvl1pPr>
              <a:defRPr sz="3900"/>
            </a:lvl1pPr>
          </a:lstStyle>
          <a:p>
            <a:pPr/>
            <a:r>
              <a:t>XML Feature: XHMTL</a:t>
            </a:r>
          </a:p>
        </p:txBody>
      </p:sp>
      <p:sp>
        <p:nvSpPr>
          <p:cNvPr id="431" name="Shape 431"/>
          <p:cNvSpPr/>
          <p:nvPr>
            <p:ph type="body" sz="quarter" idx="1"/>
          </p:nvPr>
        </p:nvSpPr>
        <p:spPr>
          <a:xfrm>
            <a:off x="839787" y="1035486"/>
            <a:ext cx="5157788" cy="605425"/>
          </a:xfrm>
          <a:prstGeom prst="rect">
            <a:avLst/>
          </a:prstGeom>
        </p:spPr>
        <p:txBody>
          <a:bodyPr/>
          <a:lstStyle/>
          <a:p>
            <a:pPr/>
            <a:r>
              <a:t>T-SQL</a:t>
            </a:r>
          </a:p>
        </p:txBody>
      </p:sp>
      <p:sp>
        <p:nvSpPr>
          <p:cNvPr id="432" name="Shape 432"/>
          <p:cNvSpPr/>
          <p:nvPr/>
        </p:nvSpPr>
        <p:spPr>
          <a:xfrm>
            <a:off x="839787" y="1640911"/>
            <a:ext cx="5157788" cy="344974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lnSpc>
                <a:spcPct val="90000"/>
              </a:lnSpc>
              <a:spcBef>
                <a:spcPts val="1000"/>
              </a:spcBef>
              <a:defRPr sz="2800"/>
            </a:pPr>
            <a:r>
              <a:t>SELECT</a:t>
            </a:r>
          </a:p>
          <a:p>
            <a:pPr defTabSz="457200">
              <a:lnSpc>
                <a:spcPct val="90000"/>
              </a:lnSpc>
              <a:spcBef>
                <a:spcPts val="1000"/>
              </a:spcBef>
              <a:defRPr sz="2800"/>
            </a:pPr>
            <a:r>
              <a:t>	'</a:t>
            </a:r>
            <a:r>
              <a:rPr>
                <a:solidFill>
                  <a:srgbClr val="548235"/>
                </a:solidFill>
              </a:rPr>
              <a:t>Hello, world!</a:t>
            </a:r>
            <a:r>
              <a:t>' AS '</a:t>
            </a:r>
            <a:r>
              <a:rPr>
                <a:solidFill>
                  <a:srgbClr val="2E75B6"/>
                </a:solidFill>
              </a:rPr>
              <a:t>div</a:t>
            </a:r>
            <a:r>
              <a:t>'</a:t>
            </a:r>
          </a:p>
          <a:p>
            <a:pPr defTabSz="457200">
              <a:lnSpc>
                <a:spcPct val="90000"/>
              </a:lnSpc>
              <a:spcBef>
                <a:spcPts val="1000"/>
              </a:spcBef>
              <a:defRPr sz="2800"/>
            </a:pPr>
            <a:r>
              <a:t>FOR</a:t>
            </a:r>
          </a:p>
          <a:p>
            <a:pPr defTabSz="457200">
              <a:lnSpc>
                <a:spcPct val="90000"/>
              </a:lnSpc>
              <a:spcBef>
                <a:spcPts val="1000"/>
              </a:spcBef>
              <a:defRPr sz="2800"/>
            </a:pPr>
            <a:r>
              <a:t>	XML</a:t>
            </a:r>
          </a:p>
          <a:p>
            <a:pPr defTabSz="457200">
              <a:lnSpc>
                <a:spcPct val="90000"/>
              </a:lnSpc>
              <a:spcBef>
                <a:spcPts val="1000"/>
              </a:spcBef>
              <a:defRPr sz="2800"/>
            </a:pPr>
            <a:r>
              <a:t>	PATH ('</a:t>
            </a:r>
            <a:r>
              <a:rPr>
                <a:solidFill>
                  <a:srgbClr val="2E75B6"/>
                </a:solidFill>
              </a:rPr>
              <a:t>body</a:t>
            </a:r>
            <a:r>
              <a:t>'),</a:t>
            </a:r>
          </a:p>
          <a:p>
            <a:pPr defTabSz="457200">
              <a:lnSpc>
                <a:spcPct val="90000"/>
              </a:lnSpc>
              <a:spcBef>
                <a:spcPts val="1000"/>
              </a:spcBef>
              <a:defRPr sz="2800"/>
            </a:pPr>
            <a:r>
              <a:t>	ROOT('</a:t>
            </a:r>
            <a:r>
              <a:rPr>
                <a:solidFill>
                  <a:srgbClr val="2E75B6"/>
                </a:solidFill>
              </a:rPr>
              <a:t>html</a:t>
            </a:r>
            <a:r>
              <a:t>'),</a:t>
            </a:r>
          </a:p>
          <a:p>
            <a:pPr defTabSz="457200">
              <a:lnSpc>
                <a:spcPct val="90000"/>
              </a:lnSpc>
              <a:spcBef>
                <a:spcPts val="1000"/>
              </a:spcBef>
              <a:defRPr sz="2800"/>
            </a:pPr>
            <a:r>
              <a:t>	TYPE;</a:t>
            </a:r>
          </a:p>
        </p:txBody>
      </p:sp>
      <p:sp>
        <p:nvSpPr>
          <p:cNvPr id="433" name="Shape 43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buSzTx/>
              <a:buFontTx/>
              <a:buNone/>
              <a:defRPr b="1" sz="3000"/>
            </a:lvl1pPr>
          </a:lstStyle>
          <a:p>
            <a:pPr/>
            <a:r>
              <a:t>Result</a:t>
            </a:r>
          </a:p>
        </p:txBody>
      </p:sp>
      <p:sp>
        <p:nvSpPr>
          <p:cNvPr id="434" name="Shape 434"/>
          <p:cNvSpPr/>
          <p:nvPr/>
        </p:nvSpPr>
        <p:spPr>
          <a:xfrm>
            <a:off x="6172200" y="1640911"/>
            <a:ext cx="5183188" cy="24619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lnSpc>
                <a:spcPct val="90000"/>
              </a:lnSpc>
              <a:spcBef>
                <a:spcPts val="1000"/>
              </a:spcBef>
              <a:defRPr sz="2800"/>
            </a:pPr>
            <a:r>
              <a:t>&lt;</a:t>
            </a:r>
            <a:r>
              <a:rPr>
                <a:solidFill>
                  <a:srgbClr val="2E75B6"/>
                </a:solidFill>
              </a:rPr>
              <a:t>html</a:t>
            </a:r>
            <a:r>
              <a:t>&gt;</a:t>
            </a:r>
          </a:p>
          <a:p>
            <a:pPr defTabSz="457200">
              <a:lnSpc>
                <a:spcPct val="90000"/>
              </a:lnSpc>
              <a:spcBef>
                <a:spcPts val="1000"/>
              </a:spcBef>
              <a:defRPr sz="2800"/>
            </a:pPr>
            <a:r>
              <a:t>	&lt;</a:t>
            </a:r>
            <a:r>
              <a:rPr>
                <a:solidFill>
                  <a:srgbClr val="2E75B6"/>
                </a:solidFill>
              </a:rPr>
              <a:t>body</a:t>
            </a:r>
            <a:r>
              <a:t>&gt;</a:t>
            </a:r>
          </a:p>
          <a:p>
            <a:pPr defTabSz="457200">
              <a:lnSpc>
                <a:spcPct val="90000"/>
              </a:lnSpc>
              <a:spcBef>
                <a:spcPts val="1000"/>
              </a:spcBef>
              <a:defRPr sz="2800"/>
            </a:pPr>
            <a:r>
              <a:t>		&lt;</a:t>
            </a:r>
            <a:r>
              <a:rPr>
                <a:solidFill>
                  <a:srgbClr val="2E75B6"/>
                </a:solidFill>
              </a:rPr>
              <a:t>div</a:t>
            </a:r>
            <a:r>
              <a:t>&gt;</a:t>
            </a:r>
            <a:r>
              <a:rPr>
                <a:solidFill>
                  <a:srgbClr val="548235"/>
                </a:solidFill>
              </a:rPr>
              <a:t>Hello, world!</a:t>
            </a:r>
            <a:r>
              <a:t>&lt;/</a:t>
            </a:r>
            <a:r>
              <a:rPr>
                <a:solidFill>
                  <a:srgbClr val="2E75B6"/>
                </a:solidFill>
              </a:rPr>
              <a:t>div</a:t>
            </a:r>
            <a:r>
              <a:t>&gt;</a:t>
            </a:r>
          </a:p>
          <a:p>
            <a:pPr defTabSz="457200">
              <a:lnSpc>
                <a:spcPct val="90000"/>
              </a:lnSpc>
              <a:spcBef>
                <a:spcPts val="1000"/>
              </a:spcBef>
              <a:defRPr sz="2800"/>
            </a:pPr>
            <a:r>
              <a:t>	&lt;/</a:t>
            </a:r>
            <a:r>
              <a:rPr>
                <a:solidFill>
                  <a:srgbClr val="2E75B6"/>
                </a:solidFill>
              </a:rPr>
              <a:t>body</a:t>
            </a:r>
            <a:r>
              <a:t>&gt;</a:t>
            </a:r>
          </a:p>
          <a:p>
            <a:pPr defTabSz="457200">
              <a:lnSpc>
                <a:spcPct val="90000"/>
              </a:lnSpc>
              <a:spcBef>
                <a:spcPts val="1000"/>
              </a:spcBef>
              <a:defRPr sz="2800"/>
            </a:pPr>
            <a:r>
              <a:t>&lt;/</a:t>
            </a:r>
            <a:r>
              <a:rPr>
                <a:solidFill>
                  <a:srgbClr val="2E75B6"/>
                </a:solidFill>
              </a:rPr>
              <a:t>html</a:t>
            </a:r>
            <a:r>
              <a:t>&gt;</a:t>
            </a:r>
          </a:p>
        </p:txBody>
      </p:sp>
      <p:sp>
        <p:nvSpPr>
          <p:cNvPr id="435" name="Shape 435"/>
          <p:cNvSpPr/>
          <p:nvPr>
            <p:ph type="sldNum" sz="quarter" idx="2"/>
          </p:nvPr>
        </p:nvSpPr>
        <p:spPr>
          <a:xfrm>
            <a:off x="11080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7" name="Shape 437"/>
          <p:cNvSpPr/>
          <p:nvPr>
            <p:ph type="title"/>
          </p:nvPr>
        </p:nvSpPr>
        <p:spPr>
          <a:prstGeom prst="rect">
            <a:avLst/>
          </a:prstGeom>
        </p:spPr>
        <p:txBody>
          <a:bodyPr/>
          <a:lstStyle>
            <a:lvl1pPr>
              <a:defRPr sz="3900"/>
            </a:lvl1pPr>
          </a:lstStyle>
          <a:p>
            <a:pPr/>
            <a:r>
              <a:t>Gotchas</a:t>
            </a:r>
          </a:p>
        </p:txBody>
      </p:sp>
      <p:sp>
        <p:nvSpPr>
          <p:cNvPr id="438" name="Shape 438"/>
          <p:cNvSpPr/>
          <p:nvPr>
            <p:ph type="body" sz="quarter" idx="1"/>
          </p:nvPr>
        </p:nvSpPr>
        <p:spPr>
          <a:xfrm>
            <a:off x="839787" y="1035486"/>
            <a:ext cx="5157788" cy="605425"/>
          </a:xfrm>
          <a:prstGeom prst="rect">
            <a:avLst/>
          </a:prstGeom>
        </p:spPr>
        <p:txBody>
          <a:bodyPr/>
          <a:lstStyle/>
          <a:p>
            <a:pPr/>
            <a:r>
              <a:t>XML</a:t>
            </a:r>
          </a:p>
        </p:txBody>
      </p:sp>
      <p:sp>
        <p:nvSpPr>
          <p:cNvPr id="439" name="Shape 439"/>
          <p:cNvSpPr/>
          <p:nvPr/>
        </p:nvSpPr>
        <p:spPr>
          <a:xfrm>
            <a:off x="839787" y="1640911"/>
            <a:ext cx="5157788" cy="421431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defTabSz="457200">
              <a:lnSpc>
                <a:spcPct val="81000"/>
              </a:lnSpc>
              <a:spcBef>
                <a:spcPts val="1000"/>
              </a:spcBef>
              <a:buSzPct val="100000"/>
              <a:buFont typeface="Arial"/>
              <a:buChar char="•"/>
              <a:defRPr sz="2500"/>
            </a:pPr>
            <a:r>
              <a:t>Must have root element (but SQL more forgiving).</a:t>
            </a:r>
          </a:p>
          <a:p>
            <a:pPr marL="228600" indent="-228600" defTabSz="457200">
              <a:lnSpc>
                <a:spcPct val="81000"/>
              </a:lnSpc>
              <a:spcBef>
                <a:spcPts val="1000"/>
              </a:spcBef>
              <a:buSzPct val="100000"/>
              <a:buFont typeface="Arial"/>
              <a:buChar char="•"/>
              <a:defRPr sz="2500"/>
            </a:pPr>
            <a:r>
              <a:t>No repeated attribute names.</a:t>
            </a:r>
          </a:p>
          <a:p>
            <a:pPr marL="228600" indent="-228600" defTabSz="457200">
              <a:lnSpc>
                <a:spcPct val="81000"/>
              </a:lnSpc>
              <a:spcBef>
                <a:spcPts val="1000"/>
              </a:spcBef>
              <a:buSzPct val="100000"/>
              <a:buFont typeface="Arial"/>
              <a:buChar char="•"/>
              <a:defRPr sz="2500"/>
            </a:pPr>
            <a:r>
              <a:t>Funky whitespace handling.</a:t>
            </a:r>
          </a:p>
          <a:p>
            <a:pPr marL="228600" indent="-228600" defTabSz="457200">
              <a:lnSpc>
                <a:spcPct val="81000"/>
              </a:lnSpc>
              <a:spcBef>
                <a:spcPts val="1000"/>
              </a:spcBef>
              <a:buSzPct val="100000"/>
              <a:buFont typeface="Arial"/>
              <a:buChar char="•"/>
              <a:defRPr sz="2500"/>
            </a:pPr>
            <a:r>
              <a:t>No colons in element names.</a:t>
            </a:r>
          </a:p>
          <a:p>
            <a:pPr marL="228600" indent="-228600" defTabSz="457200">
              <a:lnSpc>
                <a:spcPct val="81000"/>
              </a:lnSpc>
              <a:spcBef>
                <a:spcPts val="1000"/>
              </a:spcBef>
              <a:buSzPct val="100000"/>
              <a:buFont typeface="Arial"/>
              <a:buChar char="•"/>
              <a:defRPr sz="2500"/>
            </a:pPr>
            <a:r>
              <a:t>No low level ASCII (except CR LF TAB).</a:t>
            </a:r>
          </a:p>
          <a:p>
            <a:pPr marL="228600" indent="-228600" defTabSz="457200">
              <a:lnSpc>
                <a:spcPct val="81000"/>
              </a:lnSpc>
              <a:spcBef>
                <a:spcPts val="1000"/>
              </a:spcBef>
              <a:buSzPct val="100000"/>
              <a:buFont typeface="Arial"/>
              <a:buChar char="•"/>
              <a:defRPr sz="2500"/>
            </a:pPr>
            <a:r>
              <a:t>Character restrictions for element names.</a:t>
            </a:r>
          </a:p>
          <a:p>
            <a:pPr marL="228600" indent="-228600" defTabSz="457200">
              <a:lnSpc>
                <a:spcPct val="81000"/>
              </a:lnSpc>
              <a:spcBef>
                <a:spcPts val="1000"/>
              </a:spcBef>
              <a:buSzPct val="100000"/>
              <a:buFont typeface="Arial"/>
              <a:buChar char="•"/>
              <a:defRPr sz="2500"/>
            </a:pPr>
            <a:r>
              <a:t>Exact text not preserved in SQL Server XML data type.</a:t>
            </a:r>
          </a:p>
        </p:txBody>
      </p:sp>
      <p:sp>
        <p:nvSpPr>
          <p:cNvPr id="440" name="Shape 440"/>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buSzTx/>
              <a:buFontTx/>
              <a:buNone/>
              <a:defRPr b="1" sz="3000"/>
            </a:lvl1pPr>
          </a:lstStyle>
          <a:p>
            <a:pPr/>
            <a:r>
              <a:t>JSON</a:t>
            </a:r>
          </a:p>
        </p:txBody>
      </p:sp>
      <p:sp>
        <p:nvSpPr>
          <p:cNvPr id="441" name="Shape 441"/>
          <p:cNvSpPr/>
          <p:nvPr/>
        </p:nvSpPr>
        <p:spPr>
          <a:xfrm>
            <a:off x="6172200" y="1640911"/>
            <a:ext cx="5183188" cy="22079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defTabSz="457200">
              <a:lnSpc>
                <a:spcPct val="90000"/>
              </a:lnSpc>
              <a:spcBef>
                <a:spcPts val="1000"/>
              </a:spcBef>
              <a:buSzPct val="100000"/>
              <a:buFont typeface="Arial"/>
              <a:buChar char="•"/>
              <a:defRPr sz="2800"/>
            </a:pPr>
            <a:r>
              <a:t>No comments.</a:t>
            </a:r>
          </a:p>
          <a:p>
            <a:pPr marL="228600" indent="-228600" defTabSz="457200">
              <a:lnSpc>
                <a:spcPct val="90000"/>
              </a:lnSpc>
              <a:spcBef>
                <a:spcPts val="1000"/>
              </a:spcBef>
              <a:buSzPct val="100000"/>
              <a:buFont typeface="Arial"/>
              <a:buChar char="•"/>
              <a:defRPr sz="2800"/>
            </a:pPr>
            <a:r>
              <a:t>Repeated key names are variably supported. (Use array instead.)</a:t>
            </a:r>
          </a:p>
          <a:p>
            <a:pPr marL="228600" indent="-228600" defTabSz="457200">
              <a:lnSpc>
                <a:spcPct val="90000"/>
              </a:lnSpc>
              <a:spcBef>
                <a:spcPts val="1000"/>
              </a:spcBef>
              <a:buSzPct val="100000"/>
              <a:buFont typeface="Arial"/>
              <a:buChar char="•"/>
              <a:defRPr sz="2800"/>
            </a:pPr>
            <a:r>
              <a:t>“Root” can be array or object.</a:t>
            </a:r>
          </a:p>
        </p:txBody>
      </p:sp>
      <p:sp>
        <p:nvSpPr>
          <p:cNvPr id="442" name="Shape 442"/>
          <p:cNvSpPr/>
          <p:nvPr>
            <p:ph type="sldNum" sz="quarter" idx="2"/>
          </p:nvPr>
        </p:nvSpPr>
        <p:spPr>
          <a:xfrm>
            <a:off x="11080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6" name="Shape 446"/>
          <p:cNvSpPr/>
          <p:nvPr>
            <p:ph type="title"/>
          </p:nvPr>
        </p:nvSpPr>
        <p:spPr>
          <a:xfrm>
            <a:off x="838200" y="365125"/>
            <a:ext cx="10515600" cy="912530"/>
          </a:xfrm>
          <a:prstGeom prst="rect">
            <a:avLst/>
          </a:prstGeom>
        </p:spPr>
        <p:txBody>
          <a:bodyPr/>
          <a:lstStyle/>
          <a:p>
            <a:pPr/>
            <a:r>
              <a:t>Conciseness</a:t>
            </a:r>
          </a:p>
        </p:txBody>
      </p:sp>
      <p:sp>
        <p:nvSpPr>
          <p:cNvPr id="447" name="Shape 447"/>
          <p:cNvSpPr/>
          <p:nvPr>
            <p:ph type="body" sz="half" idx="1"/>
          </p:nvPr>
        </p:nvSpPr>
        <p:spPr>
          <a:prstGeom prst="rect">
            <a:avLst/>
          </a:prstGeom>
        </p:spPr>
        <p:txBody>
          <a:bodyPr/>
          <a:lstStyle/>
          <a:p>
            <a:pPr/>
            <a:r>
              <a:t>Shorter is not necessarily better.</a:t>
            </a:r>
          </a:p>
          <a:p>
            <a:pPr/>
            <a:r>
              <a:t>Raw binary data is most efficient, but it’s not human readable.</a:t>
            </a:r>
          </a:p>
          <a:p>
            <a:pPr/>
            <a:r>
              <a:t>Even human readable code can be impractically terse.</a:t>
            </a:r>
          </a:p>
        </p:txBody>
      </p:sp>
      <p:sp>
        <p:nvSpPr>
          <p:cNvPr id="448" name="Shape 448"/>
          <p:cNvSpPr/>
          <p:nvPr/>
        </p:nvSpPr>
        <p:spPr>
          <a:xfrm>
            <a:off x="6172200" y="1457043"/>
            <a:ext cx="5181600" cy="294174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spcBef>
                <a:spcPts val="1000"/>
              </a:spcBef>
              <a:defRPr sz="2800"/>
            </a:pPr>
            <a:r>
              <a:t>This is a valid program written in the language 05AB1E. It is a “quine”, a program which prints itself without reading its source code.</a:t>
            </a:r>
          </a:p>
          <a:p>
            <a:pPr>
              <a:lnSpc>
                <a:spcPct val="90000"/>
              </a:lnSpc>
              <a:spcBef>
                <a:spcPts val="1000"/>
              </a:spcBef>
              <a:defRPr sz="2800"/>
            </a:pPr>
          </a:p>
          <a:p>
            <a:pPr>
              <a:lnSpc>
                <a:spcPct val="90000"/>
              </a:lnSpc>
              <a:spcBef>
                <a:spcPts val="1000"/>
              </a:spcBef>
              <a:defRPr sz="2800"/>
            </a:pPr>
            <a:r>
              <a:t>0"D34çý"D34çý</a:t>
            </a:r>
          </a:p>
        </p:txBody>
      </p:sp>
      <p:sp>
        <p:nvSpPr>
          <p:cNvPr id="449" name="Shape 449"/>
          <p:cNvSpPr/>
          <p:nvPr>
            <p:ph type="sldNum" sz="quarter" idx="2"/>
          </p:nvPr>
        </p:nvSpPr>
        <p:spPr>
          <a:xfrm>
            <a:off x="11080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3" name="Shape 453"/>
          <p:cNvSpPr/>
          <p:nvPr>
            <p:ph type="title"/>
          </p:nvPr>
        </p:nvSpPr>
        <p:spPr>
          <a:prstGeom prst="rect">
            <a:avLst/>
          </a:prstGeom>
        </p:spPr>
        <p:txBody>
          <a:bodyPr/>
          <a:lstStyle/>
          <a:p>
            <a:pPr/>
            <a:r>
              <a:t>Conciseness</a:t>
            </a:r>
          </a:p>
        </p:txBody>
      </p:sp>
      <p:sp>
        <p:nvSpPr>
          <p:cNvPr id="454" name="Shape 454"/>
          <p:cNvSpPr/>
          <p:nvPr>
            <p:ph type="body" idx="1"/>
          </p:nvPr>
        </p:nvSpPr>
        <p:spPr>
          <a:prstGeom prst="rect">
            <a:avLst/>
          </a:prstGeom>
        </p:spPr>
        <p:txBody>
          <a:bodyPr/>
          <a:lstStyle/>
          <a:p>
            <a:pPr/>
            <a:r>
              <a:t>Sometimes, more characters are better.</a:t>
            </a:r>
          </a:p>
          <a:p>
            <a:pPr/>
            <a:r>
              <a:t>XML’s extra characters come from labeling the end of a section.</a:t>
            </a:r>
          </a:p>
          <a:p>
            <a:pPr/>
            <a:r>
              <a:t>That can help with navigation in a complex document.</a:t>
            </a:r>
          </a:p>
        </p:txBody>
      </p:sp>
      <p:pic>
        <p:nvPicPr>
          <p:cNvPr id="455" name="image4.png"/>
          <p:cNvPicPr>
            <a:picLocks noChangeAspect="1"/>
          </p:cNvPicPr>
          <p:nvPr/>
        </p:nvPicPr>
        <p:blipFill>
          <a:blip r:embed="rId3">
            <a:extLst/>
          </a:blip>
          <a:stretch>
            <a:fillRect/>
          </a:stretch>
        </p:blipFill>
        <p:spPr>
          <a:xfrm>
            <a:off x="838200" y="3433762"/>
            <a:ext cx="9753600" cy="2505076"/>
          </a:xfrm>
          <a:prstGeom prst="rect">
            <a:avLst/>
          </a:prstGeom>
          <a:ln w="12700">
            <a:miter lim="400000"/>
          </a:ln>
        </p:spPr>
      </p:pic>
      <p:sp>
        <p:nvSpPr>
          <p:cNvPr id="456" name="Shape 456"/>
          <p:cNvSpPr/>
          <p:nvPr>
            <p:ph type="sldNum" sz="quarter" idx="2"/>
          </p:nvPr>
        </p:nvSpPr>
        <p:spPr>
          <a:xfrm>
            <a:off x="11080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0" name="Shape 460"/>
          <p:cNvSpPr/>
          <p:nvPr>
            <p:ph type="title"/>
          </p:nvPr>
        </p:nvSpPr>
        <p:spPr>
          <a:prstGeom prst="rect">
            <a:avLst/>
          </a:prstGeom>
        </p:spPr>
        <p:txBody>
          <a:bodyPr/>
          <a:lstStyle/>
          <a:p>
            <a:pPr/>
            <a:r>
              <a:t>Conciseness</a:t>
            </a:r>
          </a:p>
        </p:txBody>
      </p:sp>
      <p:sp>
        <p:nvSpPr>
          <p:cNvPr id="461" name="Shape 461"/>
          <p:cNvSpPr/>
          <p:nvPr>
            <p:ph type="body" idx="1"/>
          </p:nvPr>
        </p:nvSpPr>
        <p:spPr>
          <a:prstGeom prst="rect">
            <a:avLst/>
          </a:prstGeom>
        </p:spPr>
        <p:txBody>
          <a:bodyPr/>
          <a:lstStyle/>
          <a:p>
            <a:pPr/>
            <a:r>
              <a:t>XML stored as optimized binary (MS-BINXML).</a:t>
            </a:r>
          </a:p>
          <a:p>
            <a:pPr/>
            <a:r>
              <a:t>Compression is now in SQL Server Standard edition (SP1).</a:t>
            </a:r>
          </a:p>
          <a:p>
            <a:pPr/>
            <a:r>
              <a:t>HTTPs/HTTP2 makes automatic compression widespread.</a:t>
            </a:r>
          </a:p>
        </p:txBody>
      </p:sp>
      <p:sp>
        <p:nvSpPr>
          <p:cNvPr id="462" name="Shape 462"/>
          <p:cNvSpPr/>
          <p:nvPr>
            <p:ph type="sldNum" sz="quarter" idx="2"/>
          </p:nvPr>
        </p:nvSpPr>
        <p:spPr>
          <a:xfrm>
            <a:off x="11080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title"/>
          </p:nvPr>
        </p:nvSpPr>
        <p:spPr>
          <a:prstGeom prst="rect">
            <a:avLst/>
          </a:prstGeom>
        </p:spPr>
        <p:txBody>
          <a:bodyPr/>
          <a:lstStyle>
            <a:lvl1pPr>
              <a:defRPr sz="3900"/>
            </a:lvl1pPr>
          </a:lstStyle>
          <a:p>
            <a:pPr/>
            <a:r>
              <a:t>Arrays</a:t>
            </a:r>
          </a:p>
        </p:txBody>
      </p:sp>
      <p:sp>
        <p:nvSpPr>
          <p:cNvPr id="143" name="Shape 143"/>
          <p:cNvSpPr/>
          <p:nvPr>
            <p:ph type="body" sz="quarter" idx="1"/>
          </p:nvPr>
        </p:nvSpPr>
        <p:spPr>
          <a:xfrm>
            <a:off x="839787" y="1035486"/>
            <a:ext cx="5157788" cy="605425"/>
          </a:xfrm>
          <a:prstGeom prst="rect">
            <a:avLst/>
          </a:prstGeom>
        </p:spPr>
        <p:txBody>
          <a:bodyPr/>
          <a:lstStyle/>
          <a:p>
            <a:pPr/>
            <a:r>
              <a:t>XML</a:t>
            </a:r>
          </a:p>
        </p:txBody>
      </p:sp>
      <p:sp>
        <p:nvSpPr>
          <p:cNvPr id="144" name="Shape 144"/>
          <p:cNvSpPr/>
          <p:nvPr/>
        </p:nvSpPr>
        <p:spPr>
          <a:xfrm>
            <a:off x="839787" y="1640911"/>
            <a:ext cx="5157788" cy="192913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lnSpc>
                <a:spcPct val="90000"/>
              </a:lnSpc>
              <a:spcBef>
                <a:spcPts val="1000"/>
              </a:spcBef>
              <a:defRPr sz="2800">
                <a:latin typeface="Courier New"/>
                <a:ea typeface="Courier New"/>
                <a:cs typeface="Courier New"/>
                <a:sym typeface="Courier New"/>
              </a:defRPr>
            </a:pPr>
            <a:r>
              <a:t>&lt;</a:t>
            </a:r>
            <a:r>
              <a:rPr>
                <a:solidFill>
                  <a:srgbClr val="2E75B6"/>
                </a:solidFill>
              </a:rPr>
              <a:t>array</a:t>
            </a:r>
            <a:r>
              <a:t>&gt;</a:t>
            </a:r>
          </a:p>
          <a:p>
            <a:pPr defTabSz="457200">
              <a:lnSpc>
                <a:spcPct val="90000"/>
              </a:lnSpc>
              <a:spcBef>
                <a:spcPts val="1000"/>
              </a:spcBef>
              <a:defRPr sz="2800">
                <a:latin typeface="Courier New"/>
                <a:ea typeface="Courier New"/>
                <a:cs typeface="Courier New"/>
                <a:sym typeface="Courier New"/>
              </a:defRPr>
            </a:pPr>
            <a:r>
              <a:t>	&lt;</a:t>
            </a:r>
            <a:r>
              <a:rPr>
                <a:solidFill>
                  <a:srgbClr val="2E75B6"/>
                </a:solidFill>
              </a:rPr>
              <a:t>item</a:t>
            </a:r>
            <a:r>
              <a:t>&gt;</a:t>
            </a:r>
            <a:r>
              <a:rPr>
                <a:solidFill>
                  <a:srgbClr val="548235"/>
                </a:solidFill>
              </a:rPr>
              <a:t>data</a:t>
            </a:r>
            <a:r>
              <a:t>&lt;/</a:t>
            </a:r>
            <a:r>
              <a:rPr>
                <a:solidFill>
                  <a:srgbClr val="2E75B6"/>
                </a:solidFill>
              </a:rPr>
              <a:t>item</a:t>
            </a:r>
            <a:r>
              <a:t>&gt;</a:t>
            </a:r>
          </a:p>
          <a:p>
            <a:pPr defTabSz="457200">
              <a:lnSpc>
                <a:spcPct val="90000"/>
              </a:lnSpc>
              <a:spcBef>
                <a:spcPts val="1000"/>
              </a:spcBef>
              <a:defRPr sz="2800">
                <a:latin typeface="Courier New"/>
                <a:ea typeface="Courier New"/>
                <a:cs typeface="Courier New"/>
                <a:sym typeface="Courier New"/>
              </a:defRPr>
            </a:pPr>
            <a:r>
              <a:t>	&lt;</a:t>
            </a:r>
            <a:r>
              <a:rPr>
                <a:solidFill>
                  <a:srgbClr val="2E75B6"/>
                </a:solidFill>
              </a:rPr>
              <a:t>item</a:t>
            </a:r>
            <a:r>
              <a:t>&gt;</a:t>
            </a:r>
            <a:r>
              <a:rPr>
                <a:solidFill>
                  <a:srgbClr val="548235"/>
                </a:solidFill>
              </a:rPr>
              <a:t>data</a:t>
            </a:r>
            <a:r>
              <a:t>&lt;/</a:t>
            </a:r>
            <a:r>
              <a:rPr>
                <a:solidFill>
                  <a:srgbClr val="2E75B6"/>
                </a:solidFill>
              </a:rPr>
              <a:t>item</a:t>
            </a:r>
            <a:r>
              <a:t>&gt;</a:t>
            </a:r>
          </a:p>
          <a:p>
            <a:pPr defTabSz="457200">
              <a:lnSpc>
                <a:spcPct val="90000"/>
              </a:lnSpc>
              <a:spcBef>
                <a:spcPts val="1000"/>
              </a:spcBef>
              <a:defRPr sz="2800">
                <a:latin typeface="Courier New"/>
                <a:ea typeface="Courier New"/>
                <a:cs typeface="Courier New"/>
                <a:sym typeface="Courier New"/>
              </a:defRPr>
            </a:pPr>
            <a:r>
              <a:t>&lt;/</a:t>
            </a:r>
            <a:r>
              <a:rPr>
                <a:solidFill>
                  <a:srgbClr val="2E75B6"/>
                </a:solidFill>
              </a:rPr>
              <a:t>array</a:t>
            </a:r>
            <a:r>
              <a:t>&gt;</a:t>
            </a:r>
          </a:p>
        </p:txBody>
      </p:sp>
      <p:sp>
        <p:nvSpPr>
          <p:cNvPr id="145" name="Shape 145"/>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buSzTx/>
              <a:buFontTx/>
              <a:buNone/>
              <a:defRPr b="1" sz="3000"/>
            </a:lvl1pPr>
          </a:lstStyle>
          <a:p>
            <a:pPr/>
            <a:r>
              <a:t>JSON</a:t>
            </a:r>
          </a:p>
        </p:txBody>
      </p:sp>
      <p:sp>
        <p:nvSpPr>
          <p:cNvPr id="146" name="Shape 146"/>
          <p:cNvSpPr/>
          <p:nvPr/>
        </p:nvSpPr>
        <p:spPr>
          <a:xfrm>
            <a:off x="6172200" y="1640911"/>
            <a:ext cx="5183188" cy="337312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lnSpc>
                <a:spcPct val="90000"/>
              </a:lnSpc>
              <a:spcBef>
                <a:spcPts val="1000"/>
              </a:spcBef>
              <a:defRPr sz="2800">
                <a:latin typeface="Courier New"/>
                <a:ea typeface="Courier New"/>
                <a:cs typeface="Courier New"/>
                <a:sym typeface="Courier New"/>
              </a:defRPr>
            </a:pPr>
            <a:r>
              <a:t>{</a:t>
            </a:r>
          </a:p>
          <a:p>
            <a:pPr defTabSz="457200">
              <a:lnSpc>
                <a:spcPct val="90000"/>
              </a:lnSpc>
              <a:spcBef>
                <a:spcPts val="1000"/>
              </a:spcBef>
              <a:defRPr sz="2800">
                <a:latin typeface="Courier New"/>
                <a:ea typeface="Courier New"/>
                <a:cs typeface="Courier New"/>
                <a:sym typeface="Courier New"/>
              </a:defRPr>
            </a:pPr>
            <a:r>
              <a:t>	"</a:t>
            </a:r>
            <a:r>
              <a:rPr>
                <a:solidFill>
                  <a:srgbClr val="2E75B6"/>
                </a:solidFill>
              </a:rPr>
              <a:t>array</a:t>
            </a:r>
            <a:r>
              <a:t>":</a:t>
            </a:r>
          </a:p>
          <a:p>
            <a:pPr defTabSz="457200">
              <a:lnSpc>
                <a:spcPct val="90000"/>
              </a:lnSpc>
              <a:spcBef>
                <a:spcPts val="1000"/>
              </a:spcBef>
              <a:defRPr sz="2800">
                <a:latin typeface="Courier New"/>
                <a:ea typeface="Courier New"/>
                <a:cs typeface="Courier New"/>
                <a:sym typeface="Courier New"/>
              </a:defRPr>
            </a:pPr>
            <a:r>
              <a:t>	[</a:t>
            </a:r>
          </a:p>
          <a:p>
            <a:pPr defTabSz="457200">
              <a:lnSpc>
                <a:spcPct val="90000"/>
              </a:lnSpc>
              <a:spcBef>
                <a:spcPts val="1000"/>
              </a:spcBef>
              <a:defRPr sz="2800">
                <a:latin typeface="Courier New"/>
                <a:ea typeface="Courier New"/>
                <a:cs typeface="Courier New"/>
                <a:sym typeface="Courier New"/>
              </a:defRPr>
            </a:pPr>
            <a:r>
              <a:t>		"</a:t>
            </a:r>
            <a:r>
              <a:rPr>
                <a:solidFill>
                  <a:srgbClr val="548235"/>
                </a:solidFill>
              </a:rPr>
              <a:t>data</a:t>
            </a:r>
            <a:r>
              <a:t>",</a:t>
            </a:r>
          </a:p>
          <a:p>
            <a:pPr defTabSz="457200">
              <a:lnSpc>
                <a:spcPct val="90000"/>
              </a:lnSpc>
              <a:spcBef>
                <a:spcPts val="1000"/>
              </a:spcBef>
              <a:defRPr sz="2800">
                <a:latin typeface="Courier New"/>
                <a:ea typeface="Courier New"/>
                <a:cs typeface="Courier New"/>
                <a:sym typeface="Courier New"/>
              </a:defRPr>
            </a:pPr>
            <a:r>
              <a:t>		"</a:t>
            </a:r>
            <a:r>
              <a:rPr>
                <a:solidFill>
                  <a:srgbClr val="548235"/>
                </a:solidFill>
              </a:rPr>
              <a:t>data</a:t>
            </a:r>
            <a:r>
              <a:t>"</a:t>
            </a:r>
          </a:p>
          <a:p>
            <a:pPr defTabSz="457200">
              <a:lnSpc>
                <a:spcPct val="90000"/>
              </a:lnSpc>
              <a:spcBef>
                <a:spcPts val="1000"/>
              </a:spcBef>
              <a:defRPr sz="2800">
                <a:latin typeface="Courier New"/>
                <a:ea typeface="Courier New"/>
                <a:cs typeface="Courier New"/>
                <a:sym typeface="Courier New"/>
              </a:defRPr>
            </a:pPr>
            <a:r>
              <a:t>	]</a:t>
            </a:r>
          </a:p>
          <a:p>
            <a:pPr defTabSz="457200">
              <a:lnSpc>
                <a:spcPct val="90000"/>
              </a:lnSpc>
              <a:spcBef>
                <a:spcPts val="1000"/>
              </a:spcBef>
              <a:defRPr sz="2800">
                <a:latin typeface="Courier New"/>
                <a:ea typeface="Courier New"/>
                <a:cs typeface="Courier New"/>
                <a:sym typeface="Courier New"/>
              </a:defRPr>
            </a:pPr>
            <a:r>
              <a:t>}</a:t>
            </a:r>
          </a:p>
        </p:txBody>
      </p:sp>
      <p:sp>
        <p:nvSpPr>
          <p:cNvPr id="147" name="Shape 147"/>
          <p:cNvSpPr/>
          <p:nvPr>
            <p:ph type="sldNum" sz="quarter" idx="2"/>
          </p:nvPr>
        </p:nvSpPr>
        <p:spPr>
          <a:xfrm>
            <a:off x="11164902" y="6406785"/>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468" name="Group 468"/>
          <p:cNvGrpSpPr/>
          <p:nvPr/>
        </p:nvGrpSpPr>
        <p:grpSpPr>
          <a:xfrm>
            <a:off x="4038600" y="6356350"/>
            <a:ext cx="4114800" cy="365125"/>
            <a:chOff x="0" y="0"/>
            <a:chExt cx="4114800" cy="365125"/>
          </a:xfrm>
        </p:grpSpPr>
        <p:sp>
          <p:nvSpPr>
            <p:cNvPr id="466" name="Shape 466"/>
            <p:cNvSpPr/>
            <p:nvPr/>
          </p:nvSpPr>
          <p:spPr>
            <a:xfrm>
              <a:off x="0" y="0"/>
              <a:ext cx="4114800" cy="365125"/>
            </a:xfrm>
            <a:prstGeom prst="rect">
              <a:avLst/>
            </a:prstGeom>
            <a:solidFill>
              <a:srgbClr val="FFFFFF">
                <a:alpha val="70000"/>
              </a:srgbClr>
            </a:solidFill>
            <a:ln w="12700" cap="flat">
              <a:noFill/>
              <a:miter lim="400000"/>
            </a:ln>
            <a:effectLst/>
          </p:spPr>
          <p:txBody>
            <a:bodyPr wrap="square" lIns="45719" tIns="45719" rIns="45719" bIns="45719" numCol="1" anchor="ctr">
              <a:noAutofit/>
            </a:bodyPr>
            <a:lstStyle/>
            <a:p>
              <a:pPr algn="ctr">
                <a:defRPr sz="1200">
                  <a:solidFill>
                    <a:srgbClr val="888888"/>
                  </a:solidFill>
                </a:defRPr>
              </a:pPr>
            </a:p>
          </p:txBody>
        </p:sp>
        <p:sp>
          <p:nvSpPr>
            <p:cNvPr id="467" name="Shape 467"/>
            <p:cNvSpPr/>
            <p:nvPr/>
          </p:nvSpPr>
          <p:spPr>
            <a:xfrm>
              <a:off x="0" y="50435"/>
              <a:ext cx="4114800"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888888"/>
                  </a:solidFill>
                </a:defRPr>
              </a:lvl1pPr>
            </a:lstStyle>
            <a:p>
              <a:pPr/>
              <a:r>
                <a:t>XML vs JSON – Battle Royale / @RileyMajor</a:t>
              </a:r>
            </a:p>
          </p:txBody>
        </p:sp>
      </p:grpSp>
      <p:sp>
        <p:nvSpPr>
          <p:cNvPr id="469" name="Shape 469"/>
          <p:cNvSpPr/>
          <p:nvPr>
            <p:ph type="title"/>
          </p:nvPr>
        </p:nvSpPr>
        <p:spPr>
          <a:prstGeom prst="rect">
            <a:avLst/>
          </a:prstGeom>
        </p:spPr>
        <p:txBody>
          <a:bodyPr/>
          <a:lstStyle/>
          <a:p>
            <a:pPr/>
            <a:r>
              <a:t>Speed</a:t>
            </a:r>
          </a:p>
        </p:txBody>
      </p:sp>
      <p:sp>
        <p:nvSpPr>
          <p:cNvPr id="470" name="Shape 470"/>
          <p:cNvSpPr/>
          <p:nvPr>
            <p:ph type="body" idx="1"/>
          </p:nvPr>
        </p:nvSpPr>
        <p:spPr>
          <a:prstGeom prst="rect">
            <a:avLst/>
          </a:prstGeom>
        </p:spPr>
        <p:txBody>
          <a:bodyPr/>
          <a:lstStyle/>
          <a:p>
            <a:pPr/>
            <a:r>
              <a:t>JSON parsing is significantly faster in SQL Server and elsewhere.</a:t>
            </a:r>
          </a:p>
          <a:p>
            <a:pPr/>
            <a:r>
              <a:t>XML, especially with multiple XQuery expressions, will create very complex query plans. Even if not slower to execute, slower to compile.</a:t>
            </a:r>
          </a:p>
        </p:txBody>
      </p:sp>
      <p:sp>
        <p:nvSpPr>
          <p:cNvPr id="471" name="Shape 471"/>
          <p:cNvSpPr/>
          <p:nvPr/>
        </p:nvSpPr>
        <p:spPr>
          <a:xfrm>
            <a:off x="838200" y="6406785"/>
            <a:ext cx="2743200" cy="26425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4/7/2017</a:t>
            </a:r>
          </a:p>
        </p:txBody>
      </p:sp>
      <p:sp>
        <p:nvSpPr>
          <p:cNvPr id="472" name="Shape 472"/>
          <p:cNvSpPr/>
          <p:nvPr>
            <p:ph type="sldNum" sz="quarter" idx="2"/>
          </p:nvPr>
        </p:nvSpPr>
        <p:spPr>
          <a:xfrm>
            <a:off x="11080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6" name="Shape 476"/>
          <p:cNvSpPr/>
          <p:nvPr>
            <p:ph type="title"/>
          </p:nvPr>
        </p:nvSpPr>
        <p:spPr>
          <a:prstGeom prst="rect">
            <a:avLst/>
          </a:prstGeom>
        </p:spPr>
        <p:txBody>
          <a:bodyPr/>
          <a:lstStyle>
            <a:lvl1pPr defTabSz="859536">
              <a:defRPr sz="4136"/>
            </a:lvl1pPr>
          </a:lstStyle>
          <a:p>
            <a:pPr/>
            <a:r>
              <a:t>XML vs JSON - Winner?</a:t>
            </a:r>
          </a:p>
        </p:txBody>
      </p:sp>
      <p:sp>
        <p:nvSpPr>
          <p:cNvPr id="477" name="Shape 477"/>
          <p:cNvSpPr/>
          <p:nvPr>
            <p:ph type="body" sz="quarter" idx="1"/>
          </p:nvPr>
        </p:nvSpPr>
        <p:spPr>
          <a:prstGeom prst="rect">
            <a:avLst/>
          </a:prstGeom>
        </p:spPr>
        <p:txBody>
          <a:bodyPr/>
          <a:lstStyle/>
          <a:p>
            <a:pPr/>
            <a:r>
              <a:t>XML</a:t>
            </a:r>
          </a:p>
        </p:txBody>
      </p:sp>
      <p:sp>
        <p:nvSpPr>
          <p:cNvPr id="478" name="Shape 478"/>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buSzTx/>
              <a:buFontTx/>
              <a:buNone/>
              <a:defRPr b="1" sz="3000"/>
            </a:lvl1pPr>
          </a:lstStyle>
          <a:p>
            <a:pPr/>
            <a:r>
              <a:t>JSON</a:t>
            </a:r>
          </a:p>
        </p:txBody>
      </p:sp>
      <p:sp>
        <p:nvSpPr>
          <p:cNvPr id="479" name="Shape 47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80" name="Shape 480"/>
          <p:cNvSpPr/>
          <p:nvPr/>
        </p:nvSpPr>
        <p:spPr>
          <a:xfrm>
            <a:off x="851694" y="1845515"/>
            <a:ext cx="5157788" cy="4356666"/>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a:lnSpc>
                <a:spcPct val="90000"/>
              </a:lnSpc>
              <a:spcBef>
                <a:spcPts val="1000"/>
              </a:spcBef>
              <a:buSzPct val="100000"/>
              <a:buFont typeface="Arial"/>
              <a:buChar char="•"/>
              <a:defRPr sz="2800"/>
            </a:pPr>
            <a:r>
              <a:t>Microsoft Ecosystem</a:t>
            </a:r>
          </a:p>
          <a:p>
            <a:pPr marL="228600" indent="-228600">
              <a:lnSpc>
                <a:spcPct val="90000"/>
              </a:lnSpc>
              <a:spcBef>
                <a:spcPts val="1000"/>
              </a:spcBef>
              <a:buSzPct val="100000"/>
              <a:buFont typeface="Arial"/>
              <a:buChar char="•"/>
              <a:defRPr sz="2800"/>
            </a:pPr>
            <a:r>
              <a:t>XQuery</a:t>
            </a:r>
          </a:p>
          <a:p>
            <a:pPr marL="228600" indent="-228600">
              <a:lnSpc>
                <a:spcPct val="90000"/>
              </a:lnSpc>
              <a:spcBef>
                <a:spcPts val="1000"/>
              </a:spcBef>
              <a:buSzPct val="100000"/>
              <a:buFont typeface="Arial"/>
              <a:buChar char="•"/>
              <a:defRPr sz="2800"/>
            </a:pPr>
            <a:r>
              <a:t>Features</a:t>
            </a:r>
          </a:p>
          <a:p>
            <a:pPr marL="228600" indent="-228600">
              <a:lnSpc>
                <a:spcPct val="90000"/>
              </a:lnSpc>
              <a:spcBef>
                <a:spcPts val="1000"/>
              </a:spcBef>
              <a:buSzPct val="100000"/>
              <a:buFont typeface="Arial"/>
              <a:buChar char="•"/>
              <a:defRPr sz="2800"/>
            </a:pPr>
            <a:r>
              <a:t>Close Tags</a:t>
            </a:r>
          </a:p>
        </p:txBody>
      </p:sp>
      <p:sp>
        <p:nvSpPr>
          <p:cNvPr id="481" name="Shape 481"/>
          <p:cNvSpPr/>
          <p:nvPr/>
        </p:nvSpPr>
        <p:spPr>
          <a:xfrm>
            <a:off x="6184900" y="1820297"/>
            <a:ext cx="5157788" cy="435666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a:lnSpc>
                <a:spcPct val="90000"/>
              </a:lnSpc>
              <a:spcBef>
                <a:spcPts val="1000"/>
              </a:spcBef>
              <a:buSzPct val="100000"/>
              <a:buFont typeface="Arial"/>
              <a:buChar char="•"/>
              <a:defRPr sz="2800"/>
            </a:pPr>
            <a:r>
              <a:t>Web Ecosystem</a:t>
            </a:r>
          </a:p>
          <a:p>
            <a:pPr marL="228600" indent="-228600">
              <a:lnSpc>
                <a:spcPct val="90000"/>
              </a:lnSpc>
              <a:spcBef>
                <a:spcPts val="1000"/>
              </a:spcBef>
              <a:buSzPct val="100000"/>
              <a:buFont typeface="Arial"/>
              <a:buChar char="•"/>
              <a:defRPr sz="2800"/>
            </a:pPr>
            <a:r>
              <a:t>Simpler</a:t>
            </a:r>
          </a:p>
          <a:p>
            <a:pPr marL="228600" indent="-228600">
              <a:lnSpc>
                <a:spcPct val="90000"/>
              </a:lnSpc>
              <a:spcBef>
                <a:spcPts val="1000"/>
              </a:spcBef>
              <a:buSzPct val="100000"/>
              <a:buFont typeface="Arial"/>
              <a:buChar char="•"/>
              <a:defRPr sz="2800"/>
            </a:pPr>
            <a:r>
              <a:t>Faster</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3" name="Shape 483"/>
          <p:cNvSpPr/>
          <p:nvPr>
            <p:ph type="title"/>
          </p:nvPr>
        </p:nvSpPr>
        <p:spPr>
          <a:prstGeom prst="rect">
            <a:avLst/>
          </a:prstGeom>
        </p:spPr>
        <p:txBody>
          <a:bodyPr/>
          <a:lstStyle/>
          <a:p>
            <a:pPr/>
            <a:r>
              <a:t>Riley Major</a:t>
            </a:r>
          </a:p>
        </p:txBody>
      </p:sp>
      <p:sp>
        <p:nvSpPr>
          <p:cNvPr id="484" name="Shape 484"/>
          <p:cNvSpPr/>
          <p:nvPr>
            <p:ph type="body" idx="1"/>
          </p:nvPr>
        </p:nvSpPr>
        <p:spPr>
          <a:prstGeom prst="rect">
            <a:avLst/>
          </a:prstGeom>
        </p:spPr>
        <p:txBody>
          <a:bodyPr/>
          <a:lstStyle/>
          <a:p>
            <a:pPr>
              <a:defRPr sz="3600"/>
            </a:pPr>
            <a:r>
              <a:t>@RileyMajor | PASSMN@RileyMajor.com</a:t>
            </a:r>
          </a:p>
          <a:p>
            <a:pPr>
              <a:defRPr sz="3600"/>
            </a:pPr>
            <a:r>
              <a:t>Enterprise Architect</a:t>
            </a:r>
          </a:p>
          <a:p>
            <a:pPr>
              <a:defRPr sz="3600"/>
            </a:pPr>
            <a:r>
              <a:t>Manna Freight Systems, Inc.</a:t>
            </a:r>
          </a:p>
          <a:p>
            <a:pPr>
              <a:defRPr sz="3600"/>
            </a:pPr>
            <a:r>
              <a:t>Worked with SQL Server since May of 2000</a:t>
            </a:r>
          </a:p>
          <a:p>
            <a:pPr>
              <a:defRPr sz="3600"/>
            </a:pPr>
            <a:r>
              <a:t>PASSMN Board – Director of SQL Saturday</a:t>
            </a:r>
          </a:p>
          <a:p>
            <a:pPr>
              <a:defRPr sz="3600"/>
            </a:pPr>
            <a:r>
              <a:t>Conference speaker</a:t>
            </a:r>
          </a:p>
          <a:p>
            <a:pPr>
              <a:defRPr sz="3600"/>
            </a:pPr>
            <a:r>
              <a:t>Father of three girls</a:t>
            </a:r>
          </a:p>
        </p:txBody>
      </p:sp>
      <p:sp>
        <p:nvSpPr>
          <p:cNvPr id="485" name="Shape 48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7" name="Shape 487"/>
          <p:cNvSpPr/>
          <p:nvPr>
            <p:ph type="title"/>
          </p:nvPr>
        </p:nvSpPr>
        <p:spPr>
          <a:prstGeom prst="rect">
            <a:avLst/>
          </a:prstGeom>
        </p:spPr>
        <p:txBody>
          <a:bodyPr/>
          <a:lstStyle/>
          <a:p>
            <a:pPr/>
            <a:r>
              <a:t>Image Credits</a:t>
            </a:r>
          </a:p>
        </p:txBody>
      </p:sp>
      <p:sp>
        <p:nvSpPr>
          <p:cNvPr id="488" name="Shape 488"/>
          <p:cNvSpPr/>
          <p:nvPr>
            <p:ph type="body" idx="1"/>
          </p:nvPr>
        </p:nvSpPr>
        <p:spPr>
          <a:prstGeom prst="rect">
            <a:avLst/>
          </a:prstGeom>
        </p:spPr>
        <p:txBody>
          <a:bodyPr/>
          <a:lstStyle/>
          <a:p>
            <a:pPr/>
            <a:r>
              <a:t>Page 1</a:t>
            </a:r>
          </a:p>
          <a:p>
            <a:pPr lvl="1" marL="685800" indent="-228600"/>
            <a:r>
              <a:t>4381948277_66eb46cc2e_o.jpg</a:t>
            </a:r>
          </a:p>
          <a:p>
            <a:pPr lvl="1" marL="685800" indent="-228600"/>
            <a:r>
              <a:t>GRU - Melee 333: Dragoon Jumping and Double Spears Technique</a:t>
            </a:r>
          </a:p>
          <a:p>
            <a:pPr lvl="1" marL="685800" indent="-228600"/>
            <a:r>
              <a:t>Kevin Thai</a:t>
            </a:r>
          </a:p>
          <a:p>
            <a:pPr lvl="1" marL="685800" indent="-228600"/>
            <a:r>
              <a:rPr u="sng">
                <a:solidFill>
                  <a:srgbClr val="0563C1"/>
                </a:solidFill>
                <a:uFill>
                  <a:solidFill>
                    <a:srgbClr val="0563C1"/>
                  </a:solidFill>
                </a:uFill>
                <a:hlinkClick r:id="rId2" invalidUrl="" action="" tgtFrame="" tooltip="" history="1" highlightClick="0" endSnd="0"/>
              </a:rPr>
              <a:t>https://www.flickr.com/photos/kthai/4381948277</a:t>
            </a:r>
          </a:p>
        </p:txBody>
      </p:sp>
      <p:sp>
        <p:nvSpPr>
          <p:cNvPr id="489" name="Shape 48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title"/>
          </p:nvPr>
        </p:nvSpPr>
        <p:spPr>
          <a:prstGeom prst="rect">
            <a:avLst/>
          </a:prstGeom>
        </p:spPr>
        <p:txBody>
          <a:bodyPr/>
          <a:lstStyle>
            <a:lvl1pPr>
              <a:defRPr sz="3900"/>
            </a:lvl1pPr>
          </a:lstStyle>
          <a:p>
            <a:pPr/>
            <a:r>
              <a:t>Nesting</a:t>
            </a:r>
          </a:p>
        </p:txBody>
      </p:sp>
      <p:sp>
        <p:nvSpPr>
          <p:cNvPr id="152" name="Shape 152"/>
          <p:cNvSpPr/>
          <p:nvPr>
            <p:ph type="body" sz="quarter" idx="1"/>
          </p:nvPr>
        </p:nvSpPr>
        <p:spPr>
          <a:xfrm>
            <a:off x="839787" y="1035486"/>
            <a:ext cx="5157788" cy="605425"/>
          </a:xfrm>
          <a:prstGeom prst="rect">
            <a:avLst/>
          </a:prstGeom>
        </p:spPr>
        <p:txBody>
          <a:bodyPr/>
          <a:lstStyle/>
          <a:p>
            <a:pPr/>
            <a:r>
              <a:t>XML</a:t>
            </a:r>
          </a:p>
        </p:txBody>
      </p:sp>
      <p:sp>
        <p:nvSpPr>
          <p:cNvPr id="153" name="Shape 153"/>
          <p:cNvSpPr/>
          <p:nvPr/>
        </p:nvSpPr>
        <p:spPr>
          <a:xfrm>
            <a:off x="839787" y="1640911"/>
            <a:ext cx="5157788" cy="337312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lnSpc>
                <a:spcPct val="90000"/>
              </a:lnSpc>
              <a:spcBef>
                <a:spcPts val="1000"/>
              </a:spcBef>
              <a:defRPr sz="2800">
                <a:latin typeface="Courier New"/>
                <a:ea typeface="Courier New"/>
                <a:cs typeface="Courier New"/>
                <a:sym typeface="Courier New"/>
              </a:defRPr>
            </a:pPr>
            <a:r>
              <a:t>&lt;</a:t>
            </a:r>
            <a:r>
              <a:rPr>
                <a:solidFill>
                  <a:srgbClr val="2E75B6"/>
                </a:solidFill>
              </a:rPr>
              <a:t>Level1</a:t>
            </a:r>
            <a:r>
              <a:t>&gt;</a:t>
            </a:r>
          </a:p>
          <a:p>
            <a:pPr defTabSz="457200">
              <a:lnSpc>
                <a:spcPct val="90000"/>
              </a:lnSpc>
              <a:spcBef>
                <a:spcPts val="1000"/>
              </a:spcBef>
              <a:defRPr sz="2800">
                <a:latin typeface="Courier New"/>
                <a:ea typeface="Courier New"/>
                <a:cs typeface="Courier New"/>
                <a:sym typeface="Courier New"/>
              </a:defRPr>
            </a:pPr>
            <a:r>
              <a:t>	&lt;</a:t>
            </a:r>
            <a:r>
              <a:rPr>
                <a:solidFill>
                  <a:srgbClr val="2E75B6"/>
                </a:solidFill>
              </a:rPr>
              <a:t>Level2</a:t>
            </a:r>
            <a:r>
              <a:t>&gt;</a:t>
            </a:r>
          </a:p>
          <a:p>
            <a:pPr defTabSz="457200">
              <a:lnSpc>
                <a:spcPct val="90000"/>
              </a:lnSpc>
              <a:spcBef>
                <a:spcPts val="1000"/>
              </a:spcBef>
              <a:defRPr sz="2800">
                <a:latin typeface="Courier New"/>
                <a:ea typeface="Courier New"/>
                <a:cs typeface="Courier New"/>
                <a:sym typeface="Courier New"/>
              </a:defRPr>
            </a:pPr>
            <a:r>
              <a:t>		&lt;</a:t>
            </a:r>
            <a:r>
              <a:rPr>
                <a:solidFill>
                  <a:srgbClr val="2E75B6"/>
                </a:solidFill>
              </a:rPr>
              <a:t>Level3</a:t>
            </a:r>
            <a:r>
              <a:t>&gt;</a:t>
            </a:r>
          </a:p>
          <a:p>
            <a:pPr defTabSz="457200">
              <a:lnSpc>
                <a:spcPct val="90000"/>
              </a:lnSpc>
              <a:spcBef>
                <a:spcPts val="1000"/>
              </a:spcBef>
              <a:defRPr sz="2800">
                <a:latin typeface="Courier New"/>
                <a:ea typeface="Courier New"/>
                <a:cs typeface="Courier New"/>
                <a:sym typeface="Courier New"/>
              </a:defRPr>
            </a:pPr>
            <a:r>
              <a:t>			</a:t>
            </a:r>
            <a:r>
              <a:rPr>
                <a:solidFill>
                  <a:srgbClr val="548235"/>
                </a:solidFill>
              </a:rPr>
              <a:t>Data</a:t>
            </a:r>
          </a:p>
          <a:p>
            <a:pPr defTabSz="457200">
              <a:lnSpc>
                <a:spcPct val="90000"/>
              </a:lnSpc>
              <a:spcBef>
                <a:spcPts val="1000"/>
              </a:spcBef>
              <a:defRPr sz="2800">
                <a:latin typeface="Courier New"/>
                <a:ea typeface="Courier New"/>
                <a:cs typeface="Courier New"/>
                <a:sym typeface="Courier New"/>
              </a:defRPr>
            </a:pPr>
            <a:r>
              <a:t>		&lt;/</a:t>
            </a:r>
            <a:r>
              <a:rPr>
                <a:solidFill>
                  <a:srgbClr val="2E75B6"/>
                </a:solidFill>
              </a:rPr>
              <a:t>Level3</a:t>
            </a:r>
            <a:r>
              <a:t>&gt;</a:t>
            </a:r>
          </a:p>
          <a:p>
            <a:pPr defTabSz="457200">
              <a:lnSpc>
                <a:spcPct val="90000"/>
              </a:lnSpc>
              <a:spcBef>
                <a:spcPts val="1000"/>
              </a:spcBef>
              <a:defRPr sz="2800">
                <a:latin typeface="Courier New"/>
                <a:ea typeface="Courier New"/>
                <a:cs typeface="Courier New"/>
                <a:sym typeface="Courier New"/>
              </a:defRPr>
            </a:pPr>
            <a:r>
              <a:t>	&lt;/</a:t>
            </a:r>
            <a:r>
              <a:rPr>
                <a:solidFill>
                  <a:srgbClr val="2E75B6"/>
                </a:solidFill>
              </a:rPr>
              <a:t>Level2</a:t>
            </a:r>
            <a:r>
              <a:t>&gt;</a:t>
            </a:r>
          </a:p>
          <a:p>
            <a:pPr defTabSz="457200">
              <a:lnSpc>
                <a:spcPct val="90000"/>
              </a:lnSpc>
              <a:spcBef>
                <a:spcPts val="1000"/>
              </a:spcBef>
              <a:defRPr sz="2800">
                <a:latin typeface="Courier New"/>
                <a:ea typeface="Courier New"/>
                <a:cs typeface="Courier New"/>
                <a:sym typeface="Courier New"/>
              </a:defRPr>
            </a:pPr>
            <a:r>
              <a:t>&lt;/</a:t>
            </a:r>
            <a:r>
              <a:rPr>
                <a:solidFill>
                  <a:srgbClr val="2E75B6"/>
                </a:solidFill>
              </a:rPr>
              <a:t>Level1</a:t>
            </a:r>
            <a:r>
              <a:t>&gt;</a:t>
            </a:r>
          </a:p>
        </p:txBody>
      </p:sp>
      <p:sp>
        <p:nvSpPr>
          <p:cNvPr id="154" name="Shape 154"/>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buSzTx/>
              <a:buFontTx/>
              <a:buNone/>
              <a:defRPr b="1" sz="3000"/>
            </a:lvl1pPr>
          </a:lstStyle>
          <a:p>
            <a:pPr/>
            <a:r>
              <a:t>JSON</a:t>
            </a:r>
          </a:p>
        </p:txBody>
      </p:sp>
      <p:sp>
        <p:nvSpPr>
          <p:cNvPr id="155" name="Shape 155"/>
          <p:cNvSpPr/>
          <p:nvPr/>
        </p:nvSpPr>
        <p:spPr>
          <a:xfrm>
            <a:off x="6172200" y="1640911"/>
            <a:ext cx="5183188" cy="428764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lnSpc>
                <a:spcPct val="81000"/>
              </a:lnSpc>
              <a:spcBef>
                <a:spcPts val="1000"/>
              </a:spcBef>
              <a:defRPr sz="2500">
                <a:latin typeface="Courier New"/>
                <a:ea typeface="Courier New"/>
                <a:cs typeface="Courier New"/>
                <a:sym typeface="Courier New"/>
              </a:defRPr>
            </a:pPr>
            <a:r>
              <a:t>{</a:t>
            </a:r>
          </a:p>
          <a:p>
            <a:pPr defTabSz="457200">
              <a:lnSpc>
                <a:spcPct val="81000"/>
              </a:lnSpc>
              <a:spcBef>
                <a:spcPts val="1000"/>
              </a:spcBef>
              <a:defRPr sz="2500">
                <a:latin typeface="Courier New"/>
                <a:ea typeface="Courier New"/>
                <a:cs typeface="Courier New"/>
                <a:sym typeface="Courier New"/>
              </a:defRPr>
            </a:pPr>
            <a:r>
              <a:t>"</a:t>
            </a:r>
            <a:r>
              <a:rPr>
                <a:solidFill>
                  <a:srgbClr val="2E75B6"/>
                </a:solidFill>
              </a:rPr>
              <a:t>Level1</a:t>
            </a:r>
            <a:r>
              <a:t>":</a:t>
            </a:r>
          </a:p>
          <a:p>
            <a:pPr defTabSz="457200">
              <a:lnSpc>
                <a:spcPct val="81000"/>
              </a:lnSpc>
              <a:spcBef>
                <a:spcPts val="1000"/>
              </a:spcBef>
              <a:defRPr sz="2500">
                <a:latin typeface="Courier New"/>
                <a:ea typeface="Courier New"/>
                <a:cs typeface="Courier New"/>
                <a:sym typeface="Courier New"/>
              </a:defRPr>
            </a:pPr>
            <a:r>
              <a:t>	{</a:t>
            </a:r>
          </a:p>
          <a:p>
            <a:pPr defTabSz="457200">
              <a:lnSpc>
                <a:spcPct val="81000"/>
              </a:lnSpc>
              <a:spcBef>
                <a:spcPts val="1000"/>
              </a:spcBef>
              <a:defRPr sz="2500">
                <a:latin typeface="Courier New"/>
                <a:ea typeface="Courier New"/>
                <a:cs typeface="Courier New"/>
                <a:sym typeface="Courier New"/>
              </a:defRPr>
            </a:pPr>
            <a:r>
              <a:t>	"</a:t>
            </a:r>
            <a:r>
              <a:rPr>
                <a:solidFill>
                  <a:srgbClr val="2E75B6"/>
                </a:solidFill>
              </a:rPr>
              <a:t>Level2</a:t>
            </a:r>
            <a:r>
              <a:t>":</a:t>
            </a:r>
          </a:p>
          <a:p>
            <a:pPr defTabSz="457200">
              <a:lnSpc>
                <a:spcPct val="81000"/>
              </a:lnSpc>
              <a:spcBef>
                <a:spcPts val="1000"/>
              </a:spcBef>
              <a:defRPr sz="2500">
                <a:latin typeface="Courier New"/>
                <a:ea typeface="Courier New"/>
                <a:cs typeface="Courier New"/>
                <a:sym typeface="Courier New"/>
              </a:defRPr>
            </a:pPr>
            <a:r>
              <a:t>		{</a:t>
            </a:r>
          </a:p>
          <a:p>
            <a:pPr defTabSz="457200">
              <a:lnSpc>
                <a:spcPct val="81000"/>
              </a:lnSpc>
              <a:spcBef>
                <a:spcPts val="1000"/>
              </a:spcBef>
              <a:defRPr sz="2500">
                <a:latin typeface="Courier New"/>
                <a:ea typeface="Courier New"/>
                <a:cs typeface="Courier New"/>
                <a:sym typeface="Courier New"/>
              </a:defRPr>
            </a:pPr>
            <a:r>
              <a:t>		"</a:t>
            </a:r>
            <a:r>
              <a:rPr>
                <a:solidFill>
                  <a:srgbClr val="2E75B6"/>
                </a:solidFill>
              </a:rPr>
              <a:t>Level3</a:t>
            </a:r>
            <a:r>
              <a:t>":</a:t>
            </a:r>
          </a:p>
          <a:p>
            <a:pPr defTabSz="457200">
              <a:lnSpc>
                <a:spcPct val="81000"/>
              </a:lnSpc>
              <a:spcBef>
                <a:spcPts val="1000"/>
              </a:spcBef>
              <a:defRPr sz="2500">
                <a:latin typeface="Courier New"/>
                <a:ea typeface="Courier New"/>
                <a:cs typeface="Courier New"/>
                <a:sym typeface="Courier New"/>
              </a:defRPr>
            </a:pPr>
            <a:r>
              <a:t>			"</a:t>
            </a:r>
            <a:r>
              <a:rPr>
                <a:solidFill>
                  <a:srgbClr val="548235"/>
                </a:solidFill>
              </a:rPr>
              <a:t>Data</a:t>
            </a:r>
            <a:r>
              <a:t>"</a:t>
            </a:r>
          </a:p>
          <a:p>
            <a:pPr defTabSz="457200">
              <a:lnSpc>
                <a:spcPct val="81000"/>
              </a:lnSpc>
              <a:spcBef>
                <a:spcPts val="1000"/>
              </a:spcBef>
              <a:defRPr sz="2500">
                <a:latin typeface="Courier New"/>
                <a:ea typeface="Courier New"/>
                <a:cs typeface="Courier New"/>
                <a:sym typeface="Courier New"/>
              </a:defRPr>
            </a:pPr>
            <a:r>
              <a:t>		}</a:t>
            </a:r>
          </a:p>
          <a:p>
            <a:pPr defTabSz="457200">
              <a:lnSpc>
                <a:spcPct val="81000"/>
              </a:lnSpc>
              <a:spcBef>
                <a:spcPts val="1000"/>
              </a:spcBef>
              <a:defRPr sz="2500">
                <a:latin typeface="Courier New"/>
                <a:ea typeface="Courier New"/>
                <a:cs typeface="Courier New"/>
                <a:sym typeface="Courier New"/>
              </a:defRPr>
            </a:pPr>
            <a:r>
              <a:t>	}</a:t>
            </a:r>
          </a:p>
          <a:p>
            <a:pPr defTabSz="457200">
              <a:lnSpc>
                <a:spcPct val="81000"/>
              </a:lnSpc>
              <a:spcBef>
                <a:spcPts val="1000"/>
              </a:spcBef>
              <a:defRPr sz="2500">
                <a:latin typeface="Courier New"/>
                <a:ea typeface="Courier New"/>
                <a:cs typeface="Courier New"/>
                <a:sym typeface="Courier New"/>
              </a:defRPr>
            </a:pPr>
            <a:r>
              <a:t>}</a:t>
            </a:r>
          </a:p>
        </p:txBody>
      </p:sp>
      <p:sp>
        <p:nvSpPr>
          <p:cNvPr id="156" name="Shape 156"/>
          <p:cNvSpPr/>
          <p:nvPr>
            <p:ph type="sldNum" sz="quarter" idx="2"/>
          </p:nvPr>
        </p:nvSpPr>
        <p:spPr>
          <a:xfrm>
            <a:off x="11164902" y="6406785"/>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title"/>
          </p:nvPr>
        </p:nvSpPr>
        <p:spPr>
          <a:prstGeom prst="rect">
            <a:avLst/>
          </a:prstGeom>
        </p:spPr>
        <p:txBody>
          <a:bodyPr/>
          <a:lstStyle>
            <a:lvl1pPr>
              <a:defRPr sz="3900"/>
            </a:lvl1pPr>
          </a:lstStyle>
          <a:p>
            <a:pPr/>
            <a:r>
              <a:t>Data Types</a:t>
            </a:r>
          </a:p>
        </p:txBody>
      </p:sp>
      <p:sp>
        <p:nvSpPr>
          <p:cNvPr id="161" name="Shape 161"/>
          <p:cNvSpPr/>
          <p:nvPr>
            <p:ph type="body" sz="quarter" idx="1"/>
          </p:nvPr>
        </p:nvSpPr>
        <p:spPr>
          <a:xfrm>
            <a:off x="839787" y="1035486"/>
            <a:ext cx="5157788" cy="605425"/>
          </a:xfrm>
          <a:prstGeom prst="rect">
            <a:avLst/>
          </a:prstGeom>
        </p:spPr>
        <p:txBody>
          <a:bodyPr/>
          <a:lstStyle/>
          <a:p>
            <a:pPr/>
            <a:r>
              <a:t>XML</a:t>
            </a:r>
          </a:p>
        </p:txBody>
      </p:sp>
      <p:sp>
        <p:nvSpPr>
          <p:cNvPr id="162" name="Shape 162"/>
          <p:cNvSpPr/>
          <p:nvPr/>
        </p:nvSpPr>
        <p:spPr>
          <a:xfrm>
            <a:off x="839787" y="1640911"/>
            <a:ext cx="5157788" cy="32841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defTabSz="457200">
              <a:lnSpc>
                <a:spcPct val="90000"/>
              </a:lnSpc>
              <a:spcBef>
                <a:spcPts val="1000"/>
              </a:spcBef>
              <a:buSzPct val="100000"/>
              <a:buFont typeface="Arial"/>
              <a:buChar char="•"/>
              <a:defRPr sz="2800"/>
            </a:pPr>
            <a:r>
              <a:t>Natively, none.</a:t>
            </a:r>
          </a:p>
          <a:p>
            <a:pPr marL="228600" indent="-228600" defTabSz="457200">
              <a:lnSpc>
                <a:spcPct val="90000"/>
              </a:lnSpc>
              <a:spcBef>
                <a:spcPts val="1000"/>
              </a:spcBef>
              <a:buSzPct val="100000"/>
              <a:buFont typeface="Arial"/>
              <a:buChar char="•"/>
              <a:defRPr sz="2800"/>
            </a:pPr>
            <a:r>
              <a:t>With Schemas:</a:t>
            </a:r>
          </a:p>
          <a:p>
            <a:pPr lvl="1" marL="685800" indent="-228600">
              <a:lnSpc>
                <a:spcPct val="90000"/>
              </a:lnSpc>
              <a:spcBef>
                <a:spcPts val="500"/>
              </a:spcBef>
              <a:buSzPct val="100000"/>
              <a:buFont typeface="Arial"/>
              <a:buChar char="•"/>
              <a:defRPr sz="2400"/>
            </a:pPr>
            <a:r>
              <a:t>String</a:t>
            </a:r>
          </a:p>
          <a:p>
            <a:pPr lvl="1" marL="685800" indent="-228600">
              <a:lnSpc>
                <a:spcPct val="90000"/>
              </a:lnSpc>
              <a:spcBef>
                <a:spcPts val="500"/>
              </a:spcBef>
              <a:buSzPct val="100000"/>
              <a:buFont typeface="Arial"/>
              <a:buChar char="•"/>
              <a:defRPr sz="2400"/>
            </a:pPr>
            <a:r>
              <a:t>Boolean</a:t>
            </a:r>
          </a:p>
          <a:p>
            <a:pPr lvl="1" marL="685800" indent="-228600">
              <a:lnSpc>
                <a:spcPct val="90000"/>
              </a:lnSpc>
              <a:spcBef>
                <a:spcPts val="500"/>
              </a:spcBef>
              <a:buSzPct val="100000"/>
              <a:buFont typeface="Arial"/>
              <a:buChar char="•"/>
              <a:defRPr sz="2400"/>
            </a:pPr>
            <a:r>
              <a:t>Decimal</a:t>
            </a:r>
          </a:p>
          <a:p>
            <a:pPr lvl="1" marL="685800" indent="-228600">
              <a:lnSpc>
                <a:spcPct val="90000"/>
              </a:lnSpc>
              <a:spcBef>
                <a:spcPts val="500"/>
              </a:spcBef>
              <a:buSzPct val="100000"/>
              <a:buFont typeface="Arial"/>
              <a:buChar char="•"/>
              <a:defRPr sz="2400"/>
            </a:pPr>
            <a:r>
              <a:t>dateTime</a:t>
            </a:r>
          </a:p>
          <a:p>
            <a:pPr lvl="1" marL="685800" indent="-228600">
              <a:lnSpc>
                <a:spcPct val="90000"/>
              </a:lnSpc>
              <a:spcBef>
                <a:spcPts val="500"/>
              </a:spcBef>
              <a:buSzPct val="100000"/>
              <a:buFont typeface="Arial"/>
              <a:buChar char="•"/>
              <a:defRPr sz="2400"/>
            </a:pPr>
            <a:r>
              <a:t>anyURI</a:t>
            </a:r>
          </a:p>
          <a:p>
            <a:pPr lvl="1" marL="685800" indent="-228600">
              <a:lnSpc>
                <a:spcPct val="90000"/>
              </a:lnSpc>
              <a:spcBef>
                <a:spcPts val="500"/>
              </a:spcBef>
              <a:buSzPct val="100000"/>
              <a:buFont typeface="Arial"/>
              <a:buChar char="•"/>
              <a:defRPr sz="2400"/>
            </a:pPr>
            <a:r>
              <a:t>…more…</a:t>
            </a:r>
          </a:p>
        </p:txBody>
      </p:sp>
      <p:sp>
        <p:nvSpPr>
          <p:cNvPr id="163" name="Shape 16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buSzTx/>
              <a:buFontTx/>
              <a:buNone/>
              <a:defRPr b="1" sz="3000"/>
            </a:lvl1pPr>
          </a:lstStyle>
          <a:p>
            <a:pPr/>
            <a:r>
              <a:t>JSON</a:t>
            </a:r>
          </a:p>
        </p:txBody>
      </p:sp>
      <p:sp>
        <p:nvSpPr>
          <p:cNvPr id="164" name="Shape 164"/>
          <p:cNvSpPr/>
          <p:nvPr/>
        </p:nvSpPr>
        <p:spPr>
          <a:xfrm>
            <a:off x="6172200" y="1640911"/>
            <a:ext cx="5183188" cy="23349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defTabSz="457200">
              <a:lnSpc>
                <a:spcPct val="90000"/>
              </a:lnSpc>
              <a:spcBef>
                <a:spcPts val="1000"/>
              </a:spcBef>
              <a:buSzPct val="100000"/>
              <a:buFont typeface="Arial"/>
              <a:buChar char="•"/>
              <a:defRPr sz="2800"/>
            </a:pPr>
            <a:r>
              <a:t>Strings (quotes)</a:t>
            </a:r>
          </a:p>
          <a:p>
            <a:pPr marL="228600" indent="-228600" defTabSz="457200">
              <a:lnSpc>
                <a:spcPct val="90000"/>
              </a:lnSpc>
              <a:spcBef>
                <a:spcPts val="1000"/>
              </a:spcBef>
              <a:buSzPct val="100000"/>
              <a:buFont typeface="Arial"/>
              <a:buChar char="•"/>
              <a:defRPr sz="2800"/>
            </a:pPr>
            <a:r>
              <a:t>Numeric (no quotes; scientific notation supported)</a:t>
            </a:r>
          </a:p>
          <a:p>
            <a:pPr marL="228600" indent="-228600" defTabSz="457200">
              <a:lnSpc>
                <a:spcPct val="90000"/>
              </a:lnSpc>
              <a:spcBef>
                <a:spcPts val="1000"/>
              </a:spcBef>
              <a:buSzPct val="100000"/>
              <a:buFont typeface="Arial"/>
              <a:buChar char="•"/>
              <a:defRPr sz="2800"/>
            </a:pPr>
            <a:r>
              <a:t>Boolean (true, false)</a:t>
            </a:r>
          </a:p>
          <a:p>
            <a:pPr marL="228600" indent="-228600" defTabSz="457200">
              <a:lnSpc>
                <a:spcPct val="90000"/>
              </a:lnSpc>
              <a:spcBef>
                <a:spcPts val="1000"/>
              </a:spcBef>
              <a:buSzPct val="100000"/>
              <a:buFont typeface="Arial"/>
              <a:buChar char="•"/>
              <a:defRPr sz="2800"/>
            </a:pPr>
            <a:r>
              <a:t>null</a:t>
            </a:r>
          </a:p>
        </p:txBody>
      </p:sp>
      <p:sp>
        <p:nvSpPr>
          <p:cNvPr id="165" name="Shape 165"/>
          <p:cNvSpPr/>
          <p:nvPr>
            <p:ph type="sldNum" sz="quarter" idx="2"/>
          </p:nvPr>
        </p:nvSpPr>
        <p:spPr>
          <a:xfrm>
            <a:off x="11164902" y="6406785"/>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title"/>
          </p:nvPr>
        </p:nvSpPr>
        <p:spPr>
          <a:prstGeom prst="rect">
            <a:avLst/>
          </a:prstGeom>
        </p:spPr>
        <p:txBody>
          <a:bodyPr/>
          <a:lstStyle>
            <a:lvl1pPr>
              <a:defRPr sz="3900"/>
            </a:lvl1pPr>
          </a:lstStyle>
          <a:p>
            <a:pPr/>
            <a:r>
              <a:t>Special Characters</a:t>
            </a:r>
          </a:p>
        </p:txBody>
      </p:sp>
      <p:sp>
        <p:nvSpPr>
          <p:cNvPr id="170" name="Shape 170"/>
          <p:cNvSpPr/>
          <p:nvPr>
            <p:ph type="body" sz="quarter" idx="1"/>
          </p:nvPr>
        </p:nvSpPr>
        <p:spPr>
          <a:xfrm>
            <a:off x="839787" y="1035486"/>
            <a:ext cx="5157788" cy="605425"/>
          </a:xfrm>
          <a:prstGeom prst="rect">
            <a:avLst/>
          </a:prstGeom>
        </p:spPr>
        <p:txBody>
          <a:bodyPr/>
          <a:lstStyle/>
          <a:p>
            <a:pPr/>
            <a:r>
              <a:t>XML</a:t>
            </a:r>
          </a:p>
        </p:txBody>
      </p:sp>
      <p:sp>
        <p:nvSpPr>
          <p:cNvPr id="171" name="Shape 171"/>
          <p:cNvSpPr/>
          <p:nvPr/>
        </p:nvSpPr>
        <p:spPr>
          <a:xfrm>
            <a:off x="839787" y="1640911"/>
            <a:ext cx="5157788" cy="415544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defTabSz="457200">
              <a:lnSpc>
                <a:spcPct val="90000"/>
              </a:lnSpc>
              <a:spcBef>
                <a:spcPts val="1000"/>
              </a:spcBef>
              <a:buSzPct val="100000"/>
              <a:buFont typeface="Arial"/>
              <a:buChar char="•"/>
              <a:defRPr sz="2400"/>
            </a:pPr>
            <a:r>
              <a:t>Elements should be letters and numbers, with no spaces. Can use:</a:t>
            </a:r>
          </a:p>
          <a:p>
            <a:pPr lvl="1" marL="685800" indent="-228600" defTabSz="457200">
              <a:lnSpc>
                <a:spcPct val="90000"/>
              </a:lnSpc>
              <a:spcBef>
                <a:spcPts val="1000"/>
              </a:spcBef>
              <a:buSzPct val="100000"/>
              <a:buFont typeface="Arial"/>
              <a:buChar char="•"/>
              <a:defRPr sz="2400"/>
            </a:pPr>
            <a:r>
              <a:t>. - _ :</a:t>
            </a:r>
          </a:p>
          <a:p>
            <a:pPr marL="228600" indent="-228600" defTabSz="457200">
              <a:lnSpc>
                <a:spcPct val="90000"/>
              </a:lnSpc>
              <a:spcBef>
                <a:spcPts val="1000"/>
              </a:spcBef>
              <a:buSzPct val="100000"/>
              <a:buFont typeface="Arial"/>
              <a:buChar char="•"/>
              <a:defRPr sz="2400"/>
            </a:pPr>
            <a:r>
              <a:t>In data and attributes, must encode:</a:t>
            </a:r>
          </a:p>
          <a:p>
            <a:pPr lvl="1" marL="685800" indent="-228600">
              <a:lnSpc>
                <a:spcPct val="90000"/>
              </a:lnSpc>
              <a:spcBef>
                <a:spcPts val="500"/>
              </a:spcBef>
              <a:buSzPct val="100000"/>
              <a:buFont typeface="Arial"/>
              <a:buChar char="•"/>
              <a:defRPr sz="2400"/>
            </a:pPr>
            <a:r>
              <a:t>&lt; as &amp;lt;</a:t>
            </a:r>
          </a:p>
          <a:p>
            <a:pPr lvl="1" marL="685800" indent="-228600">
              <a:lnSpc>
                <a:spcPct val="90000"/>
              </a:lnSpc>
              <a:spcBef>
                <a:spcPts val="500"/>
              </a:spcBef>
              <a:buSzPct val="100000"/>
              <a:buFont typeface="Arial"/>
              <a:buChar char="•"/>
              <a:defRPr sz="2400"/>
            </a:pPr>
            <a:r>
              <a:t>&amp; as &amp;amp;</a:t>
            </a:r>
          </a:p>
          <a:p>
            <a:pPr marL="228600" indent="-228600">
              <a:lnSpc>
                <a:spcPct val="90000"/>
              </a:lnSpc>
              <a:spcBef>
                <a:spcPts val="500"/>
              </a:spcBef>
              <a:buSzPct val="100000"/>
              <a:buFont typeface="Arial"/>
              <a:buChar char="•"/>
              <a:defRPr sz="2400"/>
            </a:pPr>
            <a:r>
              <a:t>Encode chosen quotes in attributes.</a:t>
            </a:r>
          </a:p>
          <a:p>
            <a:pPr marL="228600" indent="-228600">
              <a:lnSpc>
                <a:spcPct val="90000"/>
              </a:lnSpc>
              <a:spcBef>
                <a:spcPts val="500"/>
              </a:spcBef>
              <a:buSzPct val="100000"/>
              <a:buFont typeface="Arial"/>
              <a:buChar char="•"/>
              <a:defRPr sz="2400"/>
            </a:pPr>
            <a:r>
              <a:t>Control characters (except CR LF TAB) are not allowed.</a:t>
            </a:r>
          </a:p>
        </p:txBody>
      </p:sp>
      <p:sp>
        <p:nvSpPr>
          <p:cNvPr id="172" name="Shape 172"/>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buSzTx/>
              <a:buFontTx/>
              <a:buNone/>
              <a:defRPr b="1" sz="3000"/>
            </a:lvl1pPr>
          </a:lstStyle>
          <a:p>
            <a:pPr/>
            <a:r>
              <a:t>JSON</a:t>
            </a:r>
          </a:p>
        </p:txBody>
      </p:sp>
      <p:sp>
        <p:nvSpPr>
          <p:cNvPr id="173" name="Shape 173"/>
          <p:cNvSpPr/>
          <p:nvPr/>
        </p:nvSpPr>
        <p:spPr>
          <a:xfrm>
            <a:off x="6172200" y="1640911"/>
            <a:ext cx="5183188" cy="3259366"/>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defTabSz="457200">
              <a:lnSpc>
                <a:spcPct val="90000"/>
              </a:lnSpc>
              <a:spcBef>
                <a:spcPts val="1000"/>
              </a:spcBef>
              <a:buSzPct val="100000"/>
              <a:buFont typeface="Arial"/>
              <a:buChar char="•"/>
              <a:defRPr sz="2400"/>
            </a:pPr>
            <a:r>
              <a:t>Keys and string data must be quote (") encapsulated.</a:t>
            </a:r>
          </a:p>
          <a:p>
            <a:pPr marL="228600" indent="-228600" defTabSz="457200">
              <a:lnSpc>
                <a:spcPct val="90000"/>
              </a:lnSpc>
              <a:spcBef>
                <a:spcPts val="1000"/>
              </a:spcBef>
              <a:buSzPct val="100000"/>
              <a:buFont typeface="Arial"/>
              <a:buChar char="•"/>
              <a:defRPr sz="2400"/>
            </a:pPr>
            <a:r>
              <a:t>Quotes ("), "reverse solidus" aka backslash (\), and control characters (up through code 31, even tabs).</a:t>
            </a:r>
          </a:p>
          <a:p>
            <a:pPr marL="228600" indent="-228600" defTabSz="457200">
              <a:lnSpc>
                <a:spcPct val="90000"/>
              </a:lnSpc>
              <a:spcBef>
                <a:spcPts val="1000"/>
              </a:spcBef>
              <a:buSzPct val="100000"/>
              <a:buFont typeface="Arial"/>
              <a:buChar char="•"/>
              <a:defRPr sz="2400"/>
            </a:pPr>
            <a:r>
              <a:t>Encode using backslash and unicode code point or shortcut (\r\n).</a:t>
            </a:r>
          </a:p>
        </p:txBody>
      </p:sp>
      <p:sp>
        <p:nvSpPr>
          <p:cNvPr id="174" name="Shape 174"/>
          <p:cNvSpPr/>
          <p:nvPr>
            <p:ph type="sldNum" sz="quarter" idx="2"/>
          </p:nvPr>
        </p:nvSpPr>
        <p:spPr>
          <a:xfrm>
            <a:off x="11164902" y="6406785"/>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title"/>
          </p:nvPr>
        </p:nvSpPr>
        <p:spPr>
          <a:prstGeom prst="rect">
            <a:avLst/>
          </a:prstGeom>
        </p:spPr>
        <p:txBody>
          <a:bodyPr/>
          <a:lstStyle/>
          <a:p>
            <a:pPr/>
            <a:r>
              <a:t>Search Trends</a:t>
            </a:r>
          </a:p>
        </p:txBody>
      </p:sp>
      <p:sp>
        <p:nvSpPr>
          <p:cNvPr id="179" name="Shape 179"/>
          <p:cNvSpPr/>
          <p:nvPr>
            <p:ph type="body" idx="1"/>
          </p:nvPr>
        </p:nvSpPr>
        <p:spPr>
          <a:prstGeom prst="rect">
            <a:avLst/>
          </a:prstGeom>
        </p:spPr>
        <p:txBody>
          <a:bodyPr/>
          <a:lstStyle/>
          <a:p>
            <a:pPr/>
            <a:r>
              <a:t>XML (Blue) vs JSON (Red)</a:t>
            </a:r>
          </a:p>
        </p:txBody>
      </p:sp>
      <p:pic>
        <p:nvPicPr>
          <p:cNvPr id="180" name="image2.png"/>
          <p:cNvPicPr>
            <a:picLocks noChangeAspect="1"/>
          </p:cNvPicPr>
          <p:nvPr/>
        </p:nvPicPr>
        <p:blipFill>
          <a:blip r:embed="rId3">
            <a:extLst/>
          </a:blip>
          <a:stretch>
            <a:fillRect/>
          </a:stretch>
        </p:blipFill>
        <p:spPr>
          <a:xfrm>
            <a:off x="1388962" y="2743208"/>
            <a:ext cx="8705974" cy="2869669"/>
          </a:xfrm>
          <a:prstGeom prst="rect">
            <a:avLst/>
          </a:prstGeom>
          <a:ln w="12700">
            <a:miter lim="400000"/>
          </a:ln>
        </p:spPr>
      </p:pic>
      <p:sp>
        <p:nvSpPr>
          <p:cNvPr id="181" name="Shape 181"/>
          <p:cNvSpPr/>
          <p:nvPr>
            <p:ph type="sldNum" sz="quarter" idx="2"/>
          </p:nvPr>
        </p:nvSpPr>
        <p:spPr>
          <a:xfrm>
            <a:off x="11164902" y="6406785"/>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