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67" r:id="rId3"/>
    <p:sldId id="260" r:id="rId4"/>
    <p:sldId id="261" r:id="rId5"/>
    <p:sldId id="262" r:id="rId6"/>
    <p:sldId id="264" r:id="rId7"/>
    <p:sldId id="265" r:id="rId8"/>
    <p:sldId id="271" r:id="rId9"/>
    <p:sldId id="257" r:id="rId10"/>
    <p:sldId id="282" r:id="rId11"/>
    <p:sldId id="258" r:id="rId12"/>
    <p:sldId id="259" r:id="rId13"/>
    <p:sldId id="283" r:id="rId14"/>
    <p:sldId id="284" r:id="rId15"/>
    <p:sldId id="285" r:id="rId16"/>
    <p:sldId id="286" r:id="rId17"/>
    <p:sldId id="287" r:id="rId18"/>
    <p:sldId id="297" r:id="rId19"/>
    <p:sldId id="296" r:id="rId20"/>
    <p:sldId id="298" r:id="rId21"/>
    <p:sldId id="299" r:id="rId22"/>
    <p:sldId id="291" r:id="rId23"/>
    <p:sldId id="292" r:id="rId24"/>
    <p:sldId id="294" r:id="rId25"/>
    <p:sldId id="295" r:id="rId26"/>
    <p:sldId id="266" r:id="rId27"/>
    <p:sldId id="274" r:id="rId28"/>
    <p:sldId id="268" r:id="rId29"/>
    <p:sldId id="273" r:id="rId30"/>
    <p:sldId id="269" r:id="rId31"/>
    <p:sldId id="272" r:id="rId32"/>
    <p:sldId id="270" r:id="rId33"/>
    <p:sldId id="275" r:id="rId34"/>
    <p:sldId id="276" r:id="rId35"/>
    <p:sldId id="289" r:id="rId36"/>
    <p:sldId id="280" r:id="rId37"/>
    <p:sldId id="290" r:id="rId38"/>
    <p:sldId id="288" r:id="rId39"/>
    <p:sldId id="263" r:id="rId40"/>
    <p:sldId id="277" r:id="rId41"/>
    <p:sldId id="278" r:id="rId42"/>
    <p:sldId id="279" r:id="rId43"/>
    <p:sldId id="28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7" autoAdjust="0"/>
    <p:restoredTop sz="76931" autoAdjust="0"/>
  </p:normalViewPr>
  <p:slideViewPr>
    <p:cSldViewPr snapToGrid="0">
      <p:cViewPr varScale="1">
        <p:scale>
          <a:sx n="197" d="100"/>
          <a:sy n="197" d="100"/>
        </p:scale>
        <p:origin x="1320" y="162"/>
      </p:cViewPr>
      <p:guideLst/>
    </p:cSldViewPr>
  </p:slideViewPr>
  <p:notesTextViewPr>
    <p:cViewPr>
      <p:scale>
        <a:sx n="1" d="1"/>
        <a:sy n="1" d="1"/>
      </p:scale>
      <p:origin x="0" y="0"/>
    </p:cViewPr>
  </p:notesTextViewPr>
  <p:notesViewPr>
    <p:cSldViewPr snapToGrid="0">
      <p:cViewPr varScale="1">
        <p:scale>
          <a:sx n="97" d="100"/>
          <a:sy n="97"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11769-1AF1-4FDB-8D9E-1999F6B4C571}" type="datetimeFigureOut">
              <a:rPr lang="en-US" smtClean="0"/>
              <a:t>4/4/2017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C3A4C-0B4A-44F2-B327-0460AE579791}" type="slidenum">
              <a:rPr lang="en-US" smtClean="0"/>
              <a:t>‹#›</a:t>
            </a:fld>
            <a:endParaRPr lang="en-US"/>
          </a:p>
        </p:txBody>
      </p:sp>
    </p:spTree>
    <p:extLst>
      <p:ext uri="{BB962C8B-B14F-4D97-AF65-F5344CB8AC3E}">
        <p14:creationId xmlns:p14="http://schemas.microsoft.com/office/powerpoint/2010/main" val="186746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a:t>
            </a:r>
          </a:p>
          <a:p>
            <a:endParaRPr lang="en-US" dirty="0" smtClean="0"/>
          </a:p>
          <a:p>
            <a:r>
              <a:rPr lang="en-US" dirty="0" smtClean="0"/>
              <a:t>https://www.w3.org/XML/</a:t>
            </a:r>
          </a:p>
          <a:p>
            <a:r>
              <a:rPr lang="en-US" dirty="0" smtClean="0"/>
              <a:t>https://www.w3.org/TR/2008/REC-xml-20081126/</a:t>
            </a:r>
          </a:p>
          <a:p>
            <a:r>
              <a:rPr lang="en-US" dirty="0" smtClean="0"/>
              <a:t>http://docstore.mik.ua/orelly/xml/xmlnut/ch01_04.htm</a:t>
            </a:r>
          </a:p>
          <a:p>
            <a:endParaRPr lang="en-US" dirty="0" smtClean="0"/>
          </a:p>
          <a:p>
            <a:r>
              <a:rPr lang="en-US" dirty="0" smtClean="0"/>
              <a:t>JSON:</a:t>
            </a:r>
          </a:p>
          <a:p>
            <a:endParaRPr lang="en-US" dirty="0" smtClean="0"/>
          </a:p>
          <a:p>
            <a:r>
              <a:rPr lang="en-US" dirty="0" smtClean="0"/>
              <a:t>http://www.json.org/</a:t>
            </a:r>
          </a:p>
          <a:p>
            <a:r>
              <a:rPr lang="en-US" dirty="0" smtClean="0"/>
              <a:t>http://www.ecma-international.org/publications/files/ECMA-ST/ECMA-404.pdf</a:t>
            </a:r>
          </a:p>
          <a:p>
            <a:r>
              <a:rPr lang="en-US" dirty="0" smtClean="0"/>
              <a:t>http://www.ietf.org/rfc/rfc4627.txt</a:t>
            </a:r>
          </a:p>
          <a:p>
            <a:r>
              <a:rPr lang="en-US" dirty="0" smtClean="0"/>
              <a:t>https://www.youtube.com/watch?v=-C-JoyNuQJs</a:t>
            </a:r>
          </a:p>
          <a:p>
            <a:endParaRPr lang="en-US" dirty="0" smtClean="0"/>
          </a:p>
          <a:p>
            <a:r>
              <a:rPr lang="en-US" dirty="0" smtClean="0"/>
              <a:t>Originally, the Internet and regular applications were in such dire need of a standard for information exchange that even those</a:t>
            </a:r>
            <a:r>
              <a:rPr lang="en-US" baseline="0" dirty="0" smtClean="0"/>
              <a:t> who hated XML supported its use. Eventually, the simplicity of JSON and its popularity on the web (due to it being a subset of JavaScript) propelled its adoption.</a:t>
            </a:r>
          </a:p>
          <a:p>
            <a:endParaRPr lang="en-US" baseline="0" dirty="0" smtClean="0"/>
          </a:p>
          <a:p>
            <a:r>
              <a:rPr lang="en-US" baseline="0" dirty="0" smtClean="0"/>
              <a:t>XML is more complex– supporting elements, attributes, namespaces, validation, control language, comments, and more.</a:t>
            </a:r>
          </a:p>
          <a:p>
            <a:endParaRPr lang="en-US" baseline="0" dirty="0" smtClean="0"/>
          </a:p>
          <a:p>
            <a:r>
              <a:rPr lang="en-US" baseline="0" dirty="0" smtClean="0"/>
              <a:t>XML was created through a standards body. JSON arose organically out of JavaScript itself. Multiple people had similar ideas but Douglas </a:t>
            </a:r>
            <a:r>
              <a:rPr lang="en-US" baseline="0" dirty="0" err="1" smtClean="0"/>
              <a:t>Crockford</a:t>
            </a:r>
            <a:r>
              <a:rPr lang="en-US" baseline="0" dirty="0" smtClean="0"/>
              <a:t> is credited with standardizing the concept.</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a:t>
            </a:fld>
            <a:endParaRPr lang="en-US"/>
          </a:p>
        </p:txBody>
      </p:sp>
    </p:spTree>
    <p:extLst>
      <p:ext uri="{BB962C8B-B14F-4D97-AF65-F5344CB8AC3E}">
        <p14:creationId xmlns:p14="http://schemas.microsoft.com/office/powerpoint/2010/main" val="2513480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Support in SQL Server 2016</a:t>
            </a:r>
            <a:r>
              <a:rPr lang="en-US" baseline="0" dirty="0" smtClean="0"/>
              <a:t> - </a:t>
            </a:r>
            <a:r>
              <a:rPr lang="en-US" dirty="0" smtClean="0"/>
              <a:t>Jovan </a:t>
            </a:r>
            <a:r>
              <a:rPr lang="en-US" dirty="0" err="1" smtClean="0"/>
              <a:t>Popovic</a:t>
            </a:r>
            <a:r>
              <a:rPr lang="en-US" dirty="0" smtClean="0"/>
              <a:t> (MSFT) 16 May 2015 7:17 AM </a:t>
            </a:r>
          </a:p>
          <a:p>
            <a:r>
              <a:rPr lang="en-US" dirty="0" smtClean="0"/>
              <a:t>http://blogs.msdn.com/b/jocapc/archive/2015/05/16/json-support-in-sql-server-2016.aspx</a:t>
            </a:r>
          </a:p>
          <a:p>
            <a:endParaRPr lang="en-US" dirty="0" smtClean="0"/>
          </a:p>
          <a:p>
            <a:r>
              <a:rPr lang="en-US" dirty="0" smtClean="0"/>
              <a:t>MSSQL Server 2016 coming with JSON support (not really)</a:t>
            </a:r>
          </a:p>
          <a:p>
            <a:r>
              <a:rPr lang="en-US" dirty="0" smtClean="0"/>
              <a:t>http://www.itworld.com/article/2925117/enterprise-software/mssql-server-2016-coming-with-json-support-not-really.html</a:t>
            </a:r>
          </a:p>
          <a:p>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18</a:t>
            </a:fld>
            <a:endParaRPr lang="en-US"/>
          </a:p>
        </p:txBody>
      </p:sp>
    </p:spTree>
    <p:extLst>
      <p:ext uri="{BB962C8B-B14F-4D97-AF65-F5344CB8AC3E}">
        <p14:creationId xmlns:p14="http://schemas.microsoft.com/office/powerpoint/2010/main" val="275644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requires no “prepare document” step.</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19</a:t>
            </a:fld>
            <a:endParaRPr lang="en-US"/>
          </a:p>
        </p:txBody>
      </p:sp>
    </p:spTree>
    <p:extLst>
      <p:ext uri="{BB962C8B-B14F-4D97-AF65-F5344CB8AC3E}">
        <p14:creationId xmlns:p14="http://schemas.microsoft.com/office/powerpoint/2010/main" val="224798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20</a:t>
            </a:fld>
            <a:endParaRPr lang="en-US"/>
          </a:p>
        </p:txBody>
      </p:sp>
    </p:spTree>
    <p:extLst>
      <p:ext uri="{BB962C8B-B14F-4D97-AF65-F5344CB8AC3E}">
        <p14:creationId xmlns:p14="http://schemas.microsoft.com/office/powerpoint/2010/main" val="1080228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21</a:t>
            </a:fld>
            <a:endParaRPr lang="en-US"/>
          </a:p>
        </p:txBody>
      </p:sp>
    </p:spTree>
    <p:extLst>
      <p:ext uri="{BB962C8B-B14F-4D97-AF65-F5344CB8AC3E}">
        <p14:creationId xmlns:p14="http://schemas.microsoft.com/office/powerpoint/2010/main" val="392664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Support in SQL Server 2016</a:t>
            </a:r>
            <a:r>
              <a:rPr lang="en-US" baseline="0" dirty="0" smtClean="0"/>
              <a:t> - </a:t>
            </a:r>
            <a:r>
              <a:rPr lang="en-US" dirty="0" smtClean="0"/>
              <a:t>Jovan </a:t>
            </a:r>
            <a:r>
              <a:rPr lang="en-US" dirty="0" err="1" smtClean="0"/>
              <a:t>Popovic</a:t>
            </a:r>
            <a:r>
              <a:rPr lang="en-US" dirty="0" smtClean="0"/>
              <a:t> (MSFT) 16 May 2015 7:17 AM </a:t>
            </a:r>
          </a:p>
          <a:p>
            <a:r>
              <a:rPr lang="en-US" dirty="0" smtClean="0"/>
              <a:t>http://blogs.msdn.com/b/jocapc/archive/2015/05/16/json-support-in-sql-server-2016.aspx</a:t>
            </a:r>
          </a:p>
          <a:p>
            <a:endParaRPr lang="en-US" dirty="0" smtClean="0"/>
          </a:p>
          <a:p>
            <a:r>
              <a:rPr lang="en-US" dirty="0" smtClean="0"/>
              <a:t>MSSQL Server 2016 coming with JSON support (not really)</a:t>
            </a:r>
          </a:p>
          <a:p>
            <a:r>
              <a:rPr lang="en-US" dirty="0" smtClean="0"/>
              <a:t>http://www.itworld.com/article/2925117/enterprise-software/mssql-server-2016-coming-with-json-support-not-really.html</a:t>
            </a:r>
          </a:p>
          <a:p>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22</a:t>
            </a:fld>
            <a:endParaRPr lang="en-US"/>
          </a:p>
        </p:txBody>
      </p:sp>
    </p:spTree>
    <p:extLst>
      <p:ext uri="{BB962C8B-B14F-4D97-AF65-F5344CB8AC3E}">
        <p14:creationId xmlns:p14="http://schemas.microsoft.com/office/powerpoint/2010/main" val="2921878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JSON-equivalents for some of these, but they are not really standards-based, and they aren’t part of SQL Server. XSLT is also available for XML, and is standards-based,</a:t>
            </a:r>
            <a:r>
              <a:rPr lang="en-US" baseline="0" dirty="0" smtClean="0"/>
              <a:t> but it’s not in SQL Server.</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26</a:t>
            </a:fld>
            <a:endParaRPr lang="en-US"/>
          </a:p>
        </p:txBody>
      </p:sp>
    </p:spTree>
    <p:extLst>
      <p:ext uri="{BB962C8B-B14F-4D97-AF65-F5344CB8AC3E}">
        <p14:creationId xmlns:p14="http://schemas.microsoft.com/office/powerpoint/2010/main" val="1339572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won’t validate</a:t>
            </a:r>
            <a:r>
              <a:rPr lang="en-US" baseline="0" dirty="0" smtClean="0"/>
              <a:t> the DTD.</a:t>
            </a:r>
          </a:p>
          <a:p>
            <a:endParaRPr lang="en-US" baseline="0" dirty="0" smtClean="0"/>
          </a:p>
          <a:p>
            <a:r>
              <a:rPr lang="en-US" baseline="0" dirty="0" smtClean="0"/>
              <a:t>Once consumed, the DTD is not preserved.</a:t>
            </a:r>
          </a:p>
          <a:p>
            <a:endParaRPr lang="en-US" baseline="0" dirty="0" smtClean="0"/>
          </a:p>
          <a:p>
            <a:r>
              <a:rPr lang="en-US" dirty="0" smtClean="0"/>
              <a:t>https://docs.microsoft.com/en-us/sql/t-sql/functions/cast-and-convert-transact-sql</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28</a:t>
            </a:fld>
            <a:endParaRPr lang="en-US"/>
          </a:p>
        </p:txBody>
      </p:sp>
    </p:spTree>
    <p:extLst>
      <p:ext uri="{BB962C8B-B14F-4D97-AF65-F5344CB8AC3E}">
        <p14:creationId xmlns:p14="http://schemas.microsoft.com/office/powerpoint/2010/main" val="333745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https://docs.microsoft.com/en-us/sql/relational-databases/xml/compare-typed-xml-to-untyped-xml</a:t>
            </a:r>
          </a:p>
          <a:p>
            <a:endParaRPr lang="en-US" dirty="0" smtClean="0"/>
          </a:p>
          <a:p>
            <a:r>
              <a:rPr lang="en-US" dirty="0" smtClean="0"/>
              <a:t>http://stackoverflow.com/questions/20157113/xsd-how-to-use-entity-in-xsd</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29</a:t>
            </a:fld>
            <a:endParaRPr lang="en-US"/>
          </a:p>
        </p:txBody>
      </p:sp>
    </p:spTree>
    <p:extLst>
      <p:ext uri="{BB962C8B-B14F-4D97-AF65-F5344CB8AC3E}">
        <p14:creationId xmlns:p14="http://schemas.microsoft.com/office/powerpoint/2010/main" val="1992909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https://docs.microsoft.com/en-us/sql/t-sql/statements/create-xml-schema-collection-transact-sql</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30</a:t>
            </a:fld>
            <a:endParaRPr lang="en-US"/>
          </a:p>
        </p:txBody>
      </p:sp>
    </p:spTree>
    <p:extLst>
      <p:ext uri="{BB962C8B-B14F-4D97-AF65-F5344CB8AC3E}">
        <p14:creationId xmlns:p14="http://schemas.microsoft.com/office/powerpoint/2010/main" val="4266644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JSON supports some primitive data types–</a:t>
            </a:r>
            <a:r>
              <a:rPr lang="en-US" baseline="0" dirty="0" smtClean="0"/>
              <a:t> numbers, strings, Booleans, and null, you can rely on OPENJSON (and related SQL JSON tools) to make sure that anything which isn’t in quotes is either a number, Boolean, or a null. Furthermore, OPENJSON will describe which type each value is.</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31</a:t>
            </a:fld>
            <a:endParaRPr lang="en-US"/>
          </a:p>
        </p:txBody>
      </p:sp>
    </p:spTree>
    <p:extLst>
      <p:ext uri="{BB962C8B-B14F-4D97-AF65-F5344CB8AC3E}">
        <p14:creationId xmlns:p14="http://schemas.microsoft.com/office/powerpoint/2010/main" val="358355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XML version information</a:t>
            </a:r>
            <a:r>
              <a:rPr lang="en-US" baseline="0" dirty="0" smtClean="0"/>
              <a:t> is optional but recommended, so I included it here. I included attributes as they are commonly used, but they are also optional. Namespaces are optional, too, but I didn’t include them as it’s quite a bit messier due to the length of the URI, and they are less frequently used than the other two optional concepts displayed.</a:t>
            </a:r>
            <a:endParaRPr lang="en-US" dirty="0" smtClean="0"/>
          </a:p>
          <a:p>
            <a:endParaRPr lang="en-US" dirty="0" smtClean="0"/>
          </a:p>
          <a:p>
            <a:r>
              <a:rPr lang="en-US" dirty="0" smtClean="0"/>
              <a:t>Note that white space handling in XML is not a simple concept. Different implementations</a:t>
            </a:r>
            <a:r>
              <a:rPr lang="en-US" baseline="0" dirty="0" smtClean="0"/>
              <a:t> treat the white space inside an element (the character data, above) differently. That makes “pretty printing” easier with JSON.</a:t>
            </a:r>
          </a:p>
        </p:txBody>
      </p:sp>
      <p:sp>
        <p:nvSpPr>
          <p:cNvPr id="4" name="Slide Number Placeholder 3"/>
          <p:cNvSpPr>
            <a:spLocks noGrp="1"/>
          </p:cNvSpPr>
          <p:nvPr>
            <p:ph type="sldNum" sz="quarter" idx="10"/>
          </p:nvPr>
        </p:nvSpPr>
        <p:spPr/>
        <p:txBody>
          <a:bodyPr/>
          <a:lstStyle/>
          <a:p>
            <a:fld id="{703C3A4C-0B4A-44F2-B327-0460AE579791}" type="slidenum">
              <a:rPr lang="en-US" smtClean="0"/>
              <a:t>4</a:t>
            </a:fld>
            <a:endParaRPr lang="en-US"/>
          </a:p>
        </p:txBody>
      </p:sp>
    </p:spTree>
    <p:extLst>
      <p:ext uri="{BB962C8B-B14F-4D97-AF65-F5344CB8AC3E}">
        <p14:creationId xmlns:p14="http://schemas.microsoft.com/office/powerpoint/2010/main" val="2025744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https://docs.microsoft.com/en-us/sql/relational-databases/xml/add-namespaces-to-queries-with-with-xmlnamespaces</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32</a:t>
            </a:fld>
            <a:endParaRPr lang="en-US"/>
          </a:p>
        </p:txBody>
      </p:sp>
    </p:spTree>
    <p:extLst>
      <p:ext uri="{BB962C8B-B14F-4D97-AF65-F5344CB8AC3E}">
        <p14:creationId xmlns:p14="http://schemas.microsoft.com/office/powerpoint/2010/main" val="775936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https://docs.microsoft.com/en-us/sql/t-sql/xml/value-method-xml-data-type</a:t>
            </a:r>
          </a:p>
          <a:p>
            <a:endParaRPr lang="en-US" dirty="0" smtClean="0"/>
          </a:p>
          <a:p>
            <a:r>
              <a:rPr lang="en-US" dirty="0" smtClean="0"/>
              <a:t>Could also use WITH NAMESPACES</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34</a:t>
            </a:fld>
            <a:endParaRPr lang="en-US"/>
          </a:p>
        </p:txBody>
      </p:sp>
    </p:spTree>
    <p:extLst>
      <p:ext uri="{BB962C8B-B14F-4D97-AF65-F5344CB8AC3E}">
        <p14:creationId xmlns:p14="http://schemas.microsoft.com/office/powerpoint/2010/main" val="334303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https://docs.microsoft.com/en-us/sql/xquery/flwor-statement-and-iteration-xquery</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35</a:t>
            </a:fld>
            <a:endParaRPr lang="en-US"/>
          </a:p>
        </p:txBody>
      </p:sp>
    </p:spTree>
    <p:extLst>
      <p:ext uri="{BB962C8B-B14F-4D97-AF65-F5344CB8AC3E}">
        <p14:creationId xmlns:p14="http://schemas.microsoft.com/office/powerpoint/2010/main" val="1972124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https://www.w3schools.com/xml/xquery_flwor.asp</a:t>
            </a:r>
          </a:p>
          <a:p>
            <a:endParaRPr lang="en-US" dirty="0" smtClean="0"/>
          </a:p>
          <a:p>
            <a:r>
              <a:rPr lang="en-US" dirty="0" smtClean="0"/>
              <a:t>https://sqljudo.wordpress.com/2013/12/26/xquery-for-the-sql-dba-part-three/</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36</a:t>
            </a:fld>
            <a:endParaRPr lang="en-US"/>
          </a:p>
        </p:txBody>
      </p:sp>
    </p:spTree>
    <p:extLst>
      <p:ext uri="{BB962C8B-B14F-4D97-AF65-F5344CB8AC3E}">
        <p14:creationId xmlns:p14="http://schemas.microsoft.com/office/powerpoint/2010/main" val="5285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https://en.wikipedia.org/wiki/XHTML</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37</a:t>
            </a:fld>
            <a:endParaRPr lang="en-US"/>
          </a:p>
        </p:txBody>
      </p:sp>
    </p:spTree>
    <p:extLst>
      <p:ext uri="{BB962C8B-B14F-4D97-AF65-F5344CB8AC3E}">
        <p14:creationId xmlns:p14="http://schemas.microsoft.com/office/powerpoint/2010/main" val="266570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a:t>
            </a:r>
          </a:p>
          <a:p>
            <a:endParaRPr lang="en-US" dirty="0" smtClean="0"/>
          </a:p>
          <a:p>
            <a:r>
              <a:rPr lang="en-US" dirty="0" smtClean="0"/>
              <a:t>SQL Server</a:t>
            </a:r>
            <a:r>
              <a:rPr lang="en-US" baseline="0" dirty="0" smtClean="0"/>
              <a:t> doesn’t care whether there’s an XML declaration or a root element.</a:t>
            </a:r>
            <a:endParaRPr lang="en-US" dirty="0" smtClean="0"/>
          </a:p>
          <a:p>
            <a:endParaRPr lang="en-US" dirty="0" smtClean="0"/>
          </a:p>
          <a:p>
            <a:r>
              <a:rPr lang="en-US" dirty="0" smtClean="0"/>
              <a:t>JSON:</a:t>
            </a:r>
          </a:p>
          <a:p>
            <a:endParaRPr lang="en-US" dirty="0" smtClean="0"/>
          </a:p>
          <a:p>
            <a:r>
              <a:rPr lang="en-US" dirty="0" smtClean="0"/>
              <a:t>If you have two name/value pairs</a:t>
            </a:r>
            <a:r>
              <a:rPr lang="en-US" baseline="0" dirty="0" smtClean="0"/>
              <a:t> at the same level with the same name, the second value might not be easy to extract depending on the tool. E.g. SQL Server can only grab first value using JSON_VALUE (must use OPENJSON otherwise). JavaScript results in last value.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https://docs.microsoft.com/en-us/sql/relational-databases/json/solve-common-issues-with-json-in-sql-server</a:t>
            </a:r>
          </a:p>
          <a:p>
            <a:endParaRPr lang="en-US" baseline="0" dirty="0" smtClean="0"/>
          </a:p>
          <a:p>
            <a:r>
              <a:rPr lang="en-US" baseline="0" dirty="0" smtClean="0"/>
              <a:t>Both:</a:t>
            </a:r>
          </a:p>
          <a:p>
            <a:endParaRPr lang="en-US" baseline="0" dirty="0" smtClean="0"/>
          </a:p>
          <a:p>
            <a:r>
              <a:rPr lang="en-US" dirty="0" smtClean="0"/>
              <a:t>Both are case sensitive.</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39</a:t>
            </a:fld>
            <a:endParaRPr lang="en-US"/>
          </a:p>
        </p:txBody>
      </p:sp>
    </p:spTree>
    <p:extLst>
      <p:ext uri="{BB962C8B-B14F-4D97-AF65-F5344CB8AC3E}">
        <p14:creationId xmlns:p14="http://schemas.microsoft.com/office/powerpoint/2010/main" val="3497887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http://codegolf.stackexchange.com/a/97899</a:t>
            </a:r>
          </a:p>
          <a:p>
            <a:endParaRPr lang="en-US" dirty="0" smtClean="0"/>
          </a:p>
          <a:p>
            <a:r>
              <a:rPr lang="en-US" dirty="0" smtClean="0"/>
              <a:t>http://stackoverflow.com/a/13679245/2266979</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40</a:t>
            </a:fld>
            <a:endParaRPr lang="en-US"/>
          </a:p>
        </p:txBody>
      </p:sp>
    </p:spTree>
    <p:extLst>
      <p:ext uri="{BB962C8B-B14F-4D97-AF65-F5344CB8AC3E}">
        <p14:creationId xmlns:p14="http://schemas.microsoft.com/office/powerpoint/2010/main" val="943030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https://twitter.com/icculus/status/376575908577935360/photo/1</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41</a:t>
            </a:fld>
            <a:endParaRPr lang="en-US"/>
          </a:p>
        </p:txBody>
      </p:sp>
    </p:spTree>
    <p:extLst>
      <p:ext uri="{BB962C8B-B14F-4D97-AF65-F5344CB8AC3E}">
        <p14:creationId xmlns:p14="http://schemas.microsoft.com/office/powerpoint/2010/main" val="378794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https://blogs.msdn.microsoft.com/sqlreleaseservices/sql-server-2016-service-pack-1-sp1-released/</a:t>
            </a:r>
          </a:p>
          <a:p>
            <a:endParaRPr lang="en-US" dirty="0" smtClean="0"/>
          </a:p>
          <a:p>
            <a:r>
              <a:rPr lang="en-US" dirty="0" smtClean="0"/>
              <a:t>https://en.wikipedia.org/wiki/HTTP/2</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42</a:t>
            </a:fld>
            <a:endParaRPr lang="en-US"/>
          </a:p>
        </p:txBody>
      </p:sp>
    </p:spTree>
    <p:extLst>
      <p:ext uri="{BB962C8B-B14F-4D97-AF65-F5344CB8AC3E}">
        <p14:creationId xmlns:p14="http://schemas.microsoft.com/office/powerpoint/2010/main" val="476479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http://www.cs.tufts.edu/comp/150IDS/final_papers/tstras01.1/FinalReport/FinalReport.html</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43</a:t>
            </a:fld>
            <a:endParaRPr lang="en-US"/>
          </a:p>
        </p:txBody>
      </p:sp>
    </p:spTree>
    <p:extLst>
      <p:ext uri="{BB962C8B-B14F-4D97-AF65-F5344CB8AC3E}">
        <p14:creationId xmlns:p14="http://schemas.microsoft.com/office/powerpoint/2010/main" val="112728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does not have a concept of an array, natively. Attributes can’t be used easily as there</a:t>
            </a:r>
            <a:r>
              <a:rPr lang="en-US" baseline="0" dirty="0" smtClean="0"/>
              <a:t> must be only one attribute with a given name on any element. You could delimit values within an attribute, but there is no prescribed methodology. It would be up to the producing and consuming apps to handle and validate that.. However, XML does permit repeating elements at the same nesting level (except for the root level).</a:t>
            </a:r>
          </a:p>
          <a:p>
            <a:endParaRPr lang="en-US" baseline="0" dirty="0" smtClean="0"/>
          </a:p>
          <a:p>
            <a:r>
              <a:rPr lang="en-US" baseline="0" dirty="0" smtClean="0"/>
              <a:t>JSON has a native concept of an array. It can be the top-level of a JSON document, but the array itself can’t have a name unless it’s part of an object.</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5</a:t>
            </a:fld>
            <a:endParaRPr lang="en-US"/>
          </a:p>
        </p:txBody>
      </p:sp>
    </p:spTree>
    <p:extLst>
      <p:ext uri="{BB962C8B-B14F-4D97-AF65-F5344CB8AC3E}">
        <p14:creationId xmlns:p14="http://schemas.microsoft.com/office/powerpoint/2010/main" val="22998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no nesting limit defined</a:t>
            </a:r>
            <a:r>
              <a:rPr lang="en-US" baseline="0" dirty="0" smtClean="0"/>
              <a:t> in the specs, but implementations vary in their ability to nest.</a:t>
            </a:r>
          </a:p>
          <a:p>
            <a:endParaRPr lang="en-US" baseline="0" dirty="0" smtClean="0"/>
          </a:p>
          <a:p>
            <a:r>
              <a:rPr lang="en-US" sz="1200" kern="1200" dirty="0" err="1" smtClean="0">
                <a:solidFill>
                  <a:schemeClr val="tx1"/>
                </a:solidFill>
                <a:latin typeface="+mn-lt"/>
                <a:ea typeface="+mn-ea"/>
                <a:cs typeface="+mn-cs"/>
              </a:rPr>
              <a:t>Msg</a:t>
            </a:r>
            <a:r>
              <a:rPr lang="en-US" sz="1200" kern="1200" dirty="0" smtClean="0">
                <a:solidFill>
                  <a:schemeClr val="tx1"/>
                </a:solidFill>
                <a:latin typeface="+mn-lt"/>
                <a:ea typeface="+mn-ea"/>
                <a:cs typeface="+mn-cs"/>
              </a:rPr>
              <a:t> 6335, Level 16, State 102, Line 5</a:t>
            </a:r>
          </a:p>
          <a:p>
            <a:r>
              <a:rPr lang="en-US" sz="1200" kern="1200" dirty="0" smtClean="0">
                <a:solidFill>
                  <a:schemeClr val="tx1"/>
                </a:solidFill>
                <a:latin typeface="+mn-lt"/>
                <a:ea typeface="+mn-ea"/>
                <a:cs typeface="+mn-cs"/>
              </a:rPr>
              <a:t>XML datatype instance has too many levels of nested nodes. Maximum allowed depth is 128 levels.</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Msg</a:t>
            </a:r>
            <a:r>
              <a:rPr lang="en-US" sz="1200" kern="1200" dirty="0" smtClean="0">
                <a:solidFill>
                  <a:schemeClr val="tx1"/>
                </a:solidFill>
                <a:latin typeface="+mn-lt"/>
                <a:ea typeface="+mn-ea"/>
                <a:cs typeface="+mn-cs"/>
              </a:rPr>
              <a:t> 13606, Level 16, State 1, Line 7</a:t>
            </a:r>
          </a:p>
          <a:p>
            <a:r>
              <a:rPr lang="en-US" sz="1200" kern="1200" dirty="0" smtClean="0">
                <a:solidFill>
                  <a:schemeClr val="tx1"/>
                </a:solidFill>
                <a:latin typeface="+mn-lt"/>
                <a:ea typeface="+mn-ea"/>
                <a:cs typeface="+mn-cs"/>
              </a:rPr>
              <a:t>JSON text that has more than 128 nesting levels cannot be parsed.</a:t>
            </a:r>
          </a:p>
        </p:txBody>
      </p:sp>
      <p:sp>
        <p:nvSpPr>
          <p:cNvPr id="4" name="Slide Number Placeholder 3"/>
          <p:cNvSpPr>
            <a:spLocks noGrp="1"/>
          </p:cNvSpPr>
          <p:nvPr>
            <p:ph type="sldNum" sz="quarter" idx="10"/>
          </p:nvPr>
        </p:nvSpPr>
        <p:spPr/>
        <p:txBody>
          <a:bodyPr/>
          <a:lstStyle/>
          <a:p>
            <a:fld id="{703C3A4C-0B4A-44F2-B327-0460AE579791}" type="slidenum">
              <a:rPr lang="en-US" smtClean="0"/>
              <a:t>6</a:t>
            </a:fld>
            <a:endParaRPr lang="en-US"/>
          </a:p>
        </p:txBody>
      </p:sp>
    </p:spTree>
    <p:extLst>
      <p:ext uri="{BB962C8B-B14F-4D97-AF65-F5344CB8AC3E}">
        <p14:creationId xmlns:p14="http://schemas.microsoft.com/office/powerpoint/2010/main" val="327774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Schemas:</a:t>
            </a:r>
          </a:p>
          <a:p>
            <a:endParaRPr lang="en-US" dirty="0" smtClean="0"/>
          </a:p>
          <a:p>
            <a:r>
              <a:rPr lang="en-US" dirty="0" smtClean="0"/>
              <a:t>https://www.w3.org/TR/xmlschema-2/#dt-primitive</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7</a:t>
            </a:fld>
            <a:endParaRPr lang="en-US"/>
          </a:p>
        </p:txBody>
      </p:sp>
    </p:spTree>
    <p:extLst>
      <p:ext uri="{BB962C8B-B14F-4D97-AF65-F5344CB8AC3E}">
        <p14:creationId xmlns:p14="http://schemas.microsoft.com/office/powerpoint/2010/main" val="130058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dips are the year end holidays.</a:t>
            </a:r>
          </a:p>
          <a:p>
            <a:endParaRPr lang="en-US" dirty="0" smtClean="0"/>
          </a:p>
          <a:p>
            <a:r>
              <a:rPr lang="en-US" dirty="0" smtClean="0"/>
              <a:t>https://trends.google.com/trends/explore?date=2012-02-01%202017-01-31&amp;q=xml,json</a:t>
            </a:r>
          </a:p>
        </p:txBody>
      </p:sp>
      <p:sp>
        <p:nvSpPr>
          <p:cNvPr id="4" name="Slide Number Placeholder 3"/>
          <p:cNvSpPr>
            <a:spLocks noGrp="1"/>
          </p:cNvSpPr>
          <p:nvPr>
            <p:ph type="sldNum" sz="quarter" idx="10"/>
          </p:nvPr>
        </p:nvSpPr>
        <p:spPr/>
        <p:txBody>
          <a:bodyPr/>
          <a:lstStyle/>
          <a:p>
            <a:fld id="{703C3A4C-0B4A-44F2-B327-0460AE579791}" type="slidenum">
              <a:rPr lang="en-US" smtClean="0"/>
              <a:t>9</a:t>
            </a:fld>
            <a:endParaRPr lang="en-US"/>
          </a:p>
        </p:txBody>
      </p:sp>
    </p:spTree>
    <p:extLst>
      <p:ext uri="{BB962C8B-B14F-4D97-AF65-F5344CB8AC3E}">
        <p14:creationId xmlns:p14="http://schemas.microsoft.com/office/powerpoint/2010/main" val="240248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https://trends.google.com/trends/explore?cat=5&amp;date=2012-02-01%202017-01-31&amp;q=soap,rest</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10</a:t>
            </a:fld>
            <a:endParaRPr lang="en-US"/>
          </a:p>
        </p:txBody>
      </p:sp>
    </p:spTree>
    <p:extLst>
      <p:ext uri="{BB962C8B-B14F-4D97-AF65-F5344CB8AC3E}">
        <p14:creationId xmlns:p14="http://schemas.microsoft.com/office/powerpoint/2010/main" val="18888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SSIS Packages: https://msdn.microsoft.com/en-us/library/hh758694(v=sql.120).aspx</a:t>
            </a:r>
          </a:p>
          <a:p>
            <a:r>
              <a:rPr lang="en-US" dirty="0" smtClean="0"/>
              <a:t>SSRS Configuration: https://docs.microsoft.com/en-us/sql/reporting-services/report-server/reporting-services-configuration-files</a:t>
            </a:r>
          </a:p>
          <a:p>
            <a:r>
              <a:rPr lang="en-US" dirty="0" smtClean="0"/>
              <a:t>SSAS XMLA: https://www.mssqltips.com/sqlservertip/2982/sql-server-2012-analysis-services-xmla/</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11</a:t>
            </a:fld>
            <a:endParaRPr lang="en-US"/>
          </a:p>
        </p:txBody>
      </p:sp>
    </p:spTree>
    <p:extLst>
      <p:ext uri="{BB962C8B-B14F-4D97-AF65-F5344CB8AC3E}">
        <p14:creationId xmlns:p14="http://schemas.microsoft.com/office/powerpoint/2010/main" val="934531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http://www.informit.com/articles/article.aspx?p=99813</a:t>
            </a:r>
          </a:p>
          <a:p>
            <a:endParaRPr lang="en-US" dirty="0" smtClean="0"/>
          </a:p>
          <a:p>
            <a:r>
              <a:rPr lang="en-US" dirty="0" smtClean="0"/>
              <a:t>https://technet.microsoft.com/en-us/library/ms345117%28v=sql.90%29.aspx?f=255&amp;MSPPError=-2147217396</a:t>
            </a:r>
            <a:br>
              <a:rPr lang="en-US" dirty="0" smtClean="0"/>
            </a:br>
            <a:endParaRPr lang="en-US" dirty="0" smtClean="0"/>
          </a:p>
          <a:p>
            <a:r>
              <a:rPr lang="en-US" dirty="0" smtClean="0"/>
              <a:t>http://www.sqlservercurry.com/2011/05/sql-server-xml-flowr-expression-in-sql.html</a:t>
            </a:r>
            <a:endParaRPr lang="en-US" dirty="0"/>
          </a:p>
        </p:txBody>
      </p:sp>
      <p:sp>
        <p:nvSpPr>
          <p:cNvPr id="4" name="Slide Number Placeholder 3"/>
          <p:cNvSpPr>
            <a:spLocks noGrp="1"/>
          </p:cNvSpPr>
          <p:nvPr>
            <p:ph type="sldNum" sz="quarter" idx="10"/>
          </p:nvPr>
        </p:nvSpPr>
        <p:spPr/>
        <p:txBody>
          <a:bodyPr/>
          <a:lstStyle/>
          <a:p>
            <a:fld id="{703C3A4C-0B4A-44F2-B327-0460AE579791}" type="slidenum">
              <a:rPr lang="en-US" smtClean="0"/>
              <a:t>12</a:t>
            </a:fld>
            <a:endParaRPr lang="en-US"/>
          </a:p>
        </p:txBody>
      </p:sp>
    </p:spTree>
    <p:extLst>
      <p:ext uri="{BB962C8B-B14F-4D97-AF65-F5344CB8AC3E}">
        <p14:creationId xmlns:p14="http://schemas.microsoft.com/office/powerpoint/2010/main" val="58394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843186-7059-4E0A-ACCC-B572D26C1221}"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40124041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2FA63-E282-4E12-80FC-5878841DDB4E}"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92638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D1175-7291-4387-9A85-F04FBCA560B2}"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298734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B3EF8-1F15-4EFB-B148-F5683FD7058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40307368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FF13B-5072-4CD8-A576-958A975B9619}"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35347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53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457043"/>
            <a:ext cx="5181600" cy="4719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457043"/>
            <a:ext cx="5181600" cy="4719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70C35B-420A-4E6E-BF53-3214B207BA2A}"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dirty="0" smtClean="0"/>
          </a:p>
        </p:txBody>
      </p:sp>
      <p:sp>
        <p:nvSpPr>
          <p:cNvPr id="7" name="Slide Number Placeholder 6"/>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28943949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7036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35487"/>
            <a:ext cx="5157787" cy="605424"/>
          </a:xfrm>
        </p:spPr>
        <p:txBody>
          <a:bodyPr anchor="b"/>
          <a:lstStyle>
            <a:lvl1pPr marL="0" indent="0">
              <a:buNone/>
              <a:defRPr sz="30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1640911"/>
            <a:ext cx="5157787" cy="4548752"/>
          </a:xfrm>
        </p:spPr>
        <p:txBody>
          <a:bodyPr/>
          <a:lstStyle>
            <a:lvl1pPr defTabSz="45720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035486"/>
            <a:ext cx="5183188" cy="605425"/>
          </a:xfrm>
        </p:spPr>
        <p:txBody>
          <a:bodyPr anchor="b"/>
          <a:lstStyle>
            <a:lvl1pPr marL="0" indent="0">
              <a:buNone/>
              <a:defRPr sz="30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1640911"/>
            <a:ext cx="5183188" cy="4548752"/>
          </a:xfrm>
        </p:spPr>
        <p:txBody>
          <a:bodyPr/>
          <a:lstStyle>
            <a:lvl1pPr defTabSz="45720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2268726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588B54-4E4C-4675-84BF-D3207222C64E}" type="datetime1">
              <a:rPr lang="en-US" smtClean="0"/>
              <a:t>4/7/2017</a:t>
            </a:fld>
            <a:endParaRPr lang="en-US"/>
          </a:p>
        </p:txBody>
      </p:sp>
      <p:sp>
        <p:nvSpPr>
          <p:cNvPr id="4" name="Footer Placeholder 3"/>
          <p:cNvSpPr>
            <a:spLocks noGrp="1"/>
          </p:cNvSpPr>
          <p:nvPr>
            <p:ph type="ftr" sz="quarter" idx="11"/>
          </p:nvPr>
        </p:nvSpPr>
        <p:spPr/>
        <p:txBody>
          <a:bodyPr/>
          <a:lstStyle/>
          <a:p>
            <a:r>
              <a:rPr lang="en-US" smtClean="0"/>
              <a:t>XML vs JSON – Battle Royale / @RileyMajor</a:t>
            </a:r>
            <a:endParaRPr lang="en-US"/>
          </a:p>
        </p:txBody>
      </p:sp>
      <p:sp>
        <p:nvSpPr>
          <p:cNvPr id="5" name="Slide Number Placeholder 4"/>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10749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1F62E-6CB9-4E54-92CF-A9A6435E3637}" type="datetime1">
              <a:rPr lang="en-US" smtClean="0"/>
              <a:t>4/7/2017</a:t>
            </a:fld>
            <a:endParaRPr lang="en-US"/>
          </a:p>
        </p:txBody>
      </p:sp>
      <p:sp>
        <p:nvSpPr>
          <p:cNvPr id="3" name="Footer Placeholder 2"/>
          <p:cNvSpPr>
            <a:spLocks noGrp="1"/>
          </p:cNvSpPr>
          <p:nvPr>
            <p:ph type="ftr" sz="quarter" idx="11"/>
          </p:nvPr>
        </p:nvSpPr>
        <p:spPr/>
        <p:txBody>
          <a:bodyPr/>
          <a:lstStyle/>
          <a:p>
            <a:r>
              <a:rPr lang="en-US" smtClean="0"/>
              <a:t>XML vs JSON – Battle Royale / @RileyMajor</a:t>
            </a:r>
            <a:endParaRPr lang="en-US"/>
          </a:p>
        </p:txBody>
      </p:sp>
      <p:sp>
        <p:nvSpPr>
          <p:cNvPr id="4" name="Slide Number Placeholder 3"/>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187397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B6BD1A-5E44-4F1E-869F-E489FE06C993}"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a:p>
        </p:txBody>
      </p:sp>
      <p:sp>
        <p:nvSpPr>
          <p:cNvPr id="7" name="Slide Number Placeholder 6"/>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310927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71931-1A94-4E78-8805-533A9C6FA5B4}"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a:p>
        </p:txBody>
      </p:sp>
      <p:sp>
        <p:nvSpPr>
          <p:cNvPr id="7" name="Slide Number Placeholder 6"/>
          <p:cNvSpPr>
            <a:spLocks noGrp="1"/>
          </p:cNvSpPr>
          <p:nvPr>
            <p:ph type="sldNum" sz="quarter" idx="12"/>
          </p:nvPr>
        </p:nvSpPr>
        <p:spPr/>
        <p:txBody>
          <a:bodyPr/>
          <a:lstStyle/>
          <a:p>
            <a:fld id="{757BFB2D-6293-43AF-9BDB-E7DEDFE590C7}" type="slidenum">
              <a:rPr lang="en-US" smtClean="0"/>
              <a:t>‹#›</a:t>
            </a:fld>
            <a:endParaRPr lang="en-US"/>
          </a:p>
        </p:txBody>
      </p:sp>
    </p:spTree>
    <p:extLst>
      <p:ext uri="{BB962C8B-B14F-4D97-AF65-F5344CB8AC3E}">
        <p14:creationId xmlns:p14="http://schemas.microsoft.com/office/powerpoint/2010/main" val="306336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89740-EBEA-487F-9CE6-4293F2A10F4C}" type="datetime1">
              <a:rPr lang="en-US" smtClean="0"/>
              <a:t>4/7/2017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a:solidFill>
            <a:schemeClr val="bg1">
              <a:alpha val="70000"/>
            </a:schemeClr>
          </a:solidFill>
        </p:spPr>
        <p:txBody>
          <a:bodyPr vert="horz" lIns="91440" tIns="45720" rIns="91440" bIns="45720" rtlCol="0" anchor="ctr"/>
          <a:lstStyle>
            <a:lvl1pPr algn="ctr">
              <a:defRPr sz="1200">
                <a:solidFill>
                  <a:schemeClr val="tx1">
                    <a:tint val="75000"/>
                  </a:schemeClr>
                </a:solidFill>
              </a:defRPr>
            </a:lvl1pPr>
          </a:lstStyle>
          <a:p>
            <a:r>
              <a:rPr lang="en-US" smtClean="0"/>
              <a:t>XML vs JSON – Battle Royale / @RileyMajor</a:t>
            </a:r>
            <a:endParaRPr lang="en-US" dirty="0" smtClean="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BFB2D-6293-43AF-9BDB-E7DEDFE590C7}" type="slidenum">
              <a:rPr lang="en-US" smtClean="0"/>
              <a:t>‹#›</a:t>
            </a:fld>
            <a:endParaRPr lang="en-US"/>
          </a:p>
        </p:txBody>
      </p:sp>
    </p:spTree>
    <p:extLst>
      <p:ext uri="{BB962C8B-B14F-4D97-AF65-F5344CB8AC3E}">
        <p14:creationId xmlns:p14="http://schemas.microsoft.com/office/powerpoint/2010/main" val="2015325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mnssug.org/" TargetMode="External"/><Relationship Id="rId3" Type="http://schemas.openxmlformats.org/officeDocument/2006/relationships/hyperlink" Target="http://sqlservercentral.com/" TargetMode="External"/><Relationship Id="rId7" Type="http://schemas.openxmlformats.org/officeDocument/2006/relationships/hyperlink" Target="https://scribnasium.com/" TargetMode="External"/><Relationship Id="rId2" Type="http://schemas.openxmlformats.org/officeDocument/2006/relationships/hyperlink" Target="http://tsqltuesday.com/" TargetMode="External"/><Relationship Id="rId1" Type="http://schemas.openxmlformats.org/officeDocument/2006/relationships/slideLayout" Target="../slideLayouts/slideLayout4.xml"/><Relationship Id="rId6" Type="http://schemas.openxmlformats.org/officeDocument/2006/relationships/hyperlink" Target="http://blogs.sentryone.com/" TargetMode="External"/><Relationship Id="rId5" Type="http://schemas.openxmlformats.org/officeDocument/2006/relationships/hyperlink" Target="http://dba.stackexchange.com/" TargetMode="External"/><Relationship Id="rId4" Type="http://schemas.openxmlformats.org/officeDocument/2006/relationships/hyperlink" Target="http://lessthandot.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XML vs </a:t>
            </a:r>
            <a:r>
              <a:rPr lang="en-US" sz="5000" dirty="0" smtClean="0"/>
              <a:t>JSON - Battle Royale</a:t>
            </a:r>
            <a:endParaRPr lang="en-US" sz="5000" dirty="0"/>
          </a:p>
        </p:txBody>
      </p:sp>
      <p:sp>
        <p:nvSpPr>
          <p:cNvPr id="3" name="Subtitle 2"/>
          <p:cNvSpPr>
            <a:spLocks noGrp="1"/>
          </p:cNvSpPr>
          <p:nvPr>
            <p:ph type="subTitle" idx="1"/>
          </p:nvPr>
        </p:nvSpPr>
        <p:spPr/>
        <p:txBody>
          <a:bodyPr/>
          <a:lstStyle/>
          <a:p>
            <a:r>
              <a:rPr lang="en-US" dirty="0" smtClean="0"/>
              <a:t>@</a:t>
            </a:r>
            <a:r>
              <a:rPr lang="en-US" dirty="0" err="1" smtClean="0"/>
              <a:t>RileyMajor</a:t>
            </a:r>
            <a:endParaRPr lang="en-US" dirty="0"/>
          </a:p>
        </p:txBody>
      </p:sp>
    </p:spTree>
    <p:extLst>
      <p:ext uri="{BB962C8B-B14F-4D97-AF65-F5344CB8AC3E}">
        <p14:creationId xmlns:p14="http://schemas.microsoft.com/office/powerpoint/2010/main" val="1072289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Ecosystem</a:t>
            </a:r>
            <a:endParaRPr lang="en-US" dirty="0"/>
          </a:p>
        </p:txBody>
      </p:sp>
      <p:sp>
        <p:nvSpPr>
          <p:cNvPr id="7" name="Content Placeholder 6"/>
          <p:cNvSpPr>
            <a:spLocks noGrp="1"/>
          </p:cNvSpPr>
          <p:nvPr>
            <p:ph idx="1"/>
          </p:nvPr>
        </p:nvSpPr>
        <p:spPr/>
        <p:txBody>
          <a:bodyPr/>
          <a:lstStyle/>
          <a:p>
            <a:r>
              <a:rPr lang="en-US" dirty="0" smtClean="0"/>
              <a:t>The world wide web loves JSON.</a:t>
            </a:r>
          </a:p>
          <a:p>
            <a:r>
              <a:rPr lang="en-US" dirty="0" smtClean="0"/>
              <a:t>SOAP (Blue): a complex XML-based API method.</a:t>
            </a:r>
          </a:p>
          <a:p>
            <a:r>
              <a:rPr lang="en-US" dirty="0" smtClean="0"/>
              <a:t>REST (Red): a simpler API method, usually using JSON.</a:t>
            </a:r>
          </a:p>
        </p:txBody>
      </p:sp>
      <p:pic>
        <p:nvPicPr>
          <p:cNvPr id="8" name="Picture 7"/>
          <p:cNvPicPr>
            <a:picLocks noChangeAspect="1"/>
          </p:cNvPicPr>
          <p:nvPr/>
        </p:nvPicPr>
        <p:blipFill>
          <a:blip r:embed="rId3"/>
          <a:stretch>
            <a:fillRect/>
          </a:stretch>
        </p:blipFill>
        <p:spPr>
          <a:xfrm>
            <a:off x="838200" y="3376451"/>
            <a:ext cx="10029825" cy="2482914"/>
          </a:xfrm>
          <a:prstGeom prst="rect">
            <a:avLst/>
          </a:prstGeom>
        </p:spPr>
      </p:pic>
      <p:sp>
        <p:nvSpPr>
          <p:cNvPr id="9" name="Date Placeholder 8"/>
          <p:cNvSpPr>
            <a:spLocks noGrp="1"/>
          </p:cNvSpPr>
          <p:nvPr>
            <p:ph type="dt" sz="half" idx="10"/>
          </p:nvPr>
        </p:nvSpPr>
        <p:spPr/>
        <p:txBody>
          <a:bodyPr/>
          <a:lstStyle/>
          <a:p>
            <a:fld id="{A2A15936-F9A5-450F-8051-92F98B3509A7}" type="datetime1">
              <a:rPr lang="en-US" smtClean="0"/>
              <a:t>4/7/2017</a:t>
            </a:fld>
            <a:endParaRPr lang="en-US"/>
          </a:p>
        </p:txBody>
      </p:sp>
      <p:sp>
        <p:nvSpPr>
          <p:cNvPr id="10" name="Footer Placeholder 9"/>
          <p:cNvSpPr>
            <a:spLocks noGrp="1"/>
          </p:cNvSpPr>
          <p:nvPr>
            <p:ph type="ftr" sz="quarter" idx="11"/>
          </p:nvPr>
        </p:nvSpPr>
        <p:spPr/>
        <p:txBody>
          <a:bodyPr/>
          <a:lstStyle/>
          <a:p>
            <a:r>
              <a:rPr lang="en-US" smtClean="0"/>
              <a:t>XML vs JSON – Battle Royale / @RileyMajor</a:t>
            </a:r>
            <a:endParaRPr lang="en-US"/>
          </a:p>
        </p:txBody>
      </p:sp>
      <p:sp>
        <p:nvSpPr>
          <p:cNvPr id="11" name="Slide Number Placeholder 10"/>
          <p:cNvSpPr>
            <a:spLocks noGrp="1"/>
          </p:cNvSpPr>
          <p:nvPr>
            <p:ph type="sldNum" sz="quarter" idx="12"/>
          </p:nvPr>
        </p:nvSpPr>
        <p:spPr/>
        <p:txBody>
          <a:bodyPr/>
          <a:lstStyle/>
          <a:p>
            <a:fld id="{757BFB2D-6293-43AF-9BDB-E7DEDFE590C7}" type="slidenum">
              <a:rPr lang="en-US" smtClean="0"/>
              <a:t>10</a:t>
            </a:fld>
            <a:endParaRPr lang="en-US"/>
          </a:p>
        </p:txBody>
      </p:sp>
    </p:spTree>
    <p:extLst>
      <p:ext uri="{BB962C8B-B14F-4D97-AF65-F5344CB8AC3E}">
        <p14:creationId xmlns:p14="http://schemas.microsoft.com/office/powerpoint/2010/main" val="962295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Microsoft Ecosystem</a:t>
            </a:r>
            <a:endParaRPr lang="en-US" dirty="0"/>
          </a:p>
        </p:txBody>
      </p:sp>
      <p:sp>
        <p:nvSpPr>
          <p:cNvPr id="5" name="Text Placeholder 4"/>
          <p:cNvSpPr>
            <a:spLocks noGrp="1"/>
          </p:cNvSpPr>
          <p:nvPr>
            <p:ph type="body" idx="1"/>
          </p:nvPr>
        </p:nvSpPr>
        <p:spPr/>
        <p:txBody>
          <a:bodyPr>
            <a:normAutofit/>
          </a:bodyPr>
          <a:lstStyle/>
          <a:p>
            <a:r>
              <a:rPr lang="en-US" dirty="0" smtClean="0"/>
              <a:t>XML</a:t>
            </a:r>
            <a:endParaRPr lang="en-US" dirty="0"/>
          </a:p>
        </p:txBody>
      </p:sp>
      <p:sp>
        <p:nvSpPr>
          <p:cNvPr id="6" name="Content Placeholder 5"/>
          <p:cNvSpPr>
            <a:spLocks noGrp="1"/>
          </p:cNvSpPr>
          <p:nvPr>
            <p:ph sz="half" idx="2"/>
          </p:nvPr>
        </p:nvSpPr>
        <p:spPr/>
        <p:txBody>
          <a:bodyPr>
            <a:normAutofit fontScale="92500" lnSpcReduction="10000"/>
          </a:bodyPr>
          <a:lstStyle/>
          <a:p>
            <a:r>
              <a:rPr lang="en-US" dirty="0" smtClean="0"/>
              <a:t>SQL Server Query Plans</a:t>
            </a:r>
          </a:p>
          <a:p>
            <a:r>
              <a:rPr lang="en-US" dirty="0" smtClean="0"/>
              <a:t>SQL Server Extended Events</a:t>
            </a:r>
          </a:p>
          <a:p>
            <a:r>
              <a:rPr lang="en-US" dirty="0" smtClean="0"/>
              <a:t>BIML</a:t>
            </a:r>
          </a:p>
          <a:p>
            <a:r>
              <a:rPr lang="en-US" dirty="0" smtClean="0"/>
              <a:t>SSIS Packages &amp; Configuration</a:t>
            </a:r>
          </a:p>
          <a:p>
            <a:r>
              <a:rPr lang="en-US" dirty="0" smtClean="0"/>
              <a:t>SSRS Configuration</a:t>
            </a:r>
          </a:p>
          <a:p>
            <a:r>
              <a:rPr lang="en-US" dirty="0" smtClean="0"/>
              <a:t>SSAS XMLA</a:t>
            </a:r>
          </a:p>
          <a:p>
            <a:r>
              <a:rPr lang="en-US" dirty="0" err="1" smtClean="0"/>
              <a:t>PowerBI</a:t>
            </a:r>
            <a:r>
              <a:rPr lang="en-US" dirty="0" smtClean="0"/>
              <a:t> Configuration</a:t>
            </a:r>
          </a:p>
          <a:p>
            <a:r>
              <a:rPr lang="en-US" dirty="0" smtClean="0"/>
              <a:t>Office File Formats</a:t>
            </a:r>
          </a:p>
          <a:p>
            <a:r>
              <a:rPr lang="en-US" dirty="0" smtClean="0"/>
              <a:t>SQLSaturday.com Data</a:t>
            </a:r>
          </a:p>
          <a:p>
            <a:r>
              <a:rPr lang="en-US" dirty="0" smtClean="0"/>
              <a:t>XAML</a:t>
            </a:r>
          </a:p>
          <a:p>
            <a:endParaRPr lang="en-US" dirty="0"/>
          </a:p>
        </p:txBody>
      </p:sp>
      <p:sp>
        <p:nvSpPr>
          <p:cNvPr id="7" name="Text Placeholder 6"/>
          <p:cNvSpPr>
            <a:spLocks noGrp="1"/>
          </p:cNvSpPr>
          <p:nvPr>
            <p:ph type="body" sz="quarter" idx="3"/>
          </p:nvPr>
        </p:nvSpPr>
        <p:spPr/>
        <p:txBody>
          <a:bodyPr/>
          <a:lstStyle/>
          <a:p>
            <a:r>
              <a:rPr lang="en-US" dirty="0" smtClean="0"/>
              <a:t>JSON</a:t>
            </a:r>
            <a:endParaRPr lang="en-US" dirty="0"/>
          </a:p>
        </p:txBody>
      </p:sp>
      <p:sp>
        <p:nvSpPr>
          <p:cNvPr id="8" name="Content Placeholder 7"/>
          <p:cNvSpPr>
            <a:spLocks noGrp="1"/>
          </p:cNvSpPr>
          <p:nvPr>
            <p:ph sz="quarter" idx="4"/>
          </p:nvPr>
        </p:nvSpPr>
        <p:spPr/>
        <p:txBody>
          <a:bodyPr/>
          <a:lstStyle/>
          <a:p>
            <a:r>
              <a:rPr lang="en-US" dirty="0" err="1" smtClean="0"/>
              <a:t>TypeScript</a:t>
            </a:r>
            <a:r>
              <a:rPr lang="en-US" dirty="0" smtClean="0"/>
              <a:t> Configuration</a:t>
            </a:r>
            <a:endParaRPr lang="en-US" dirty="0"/>
          </a:p>
        </p:txBody>
      </p:sp>
      <p:sp>
        <p:nvSpPr>
          <p:cNvPr id="9" name="Date Placeholder 8"/>
          <p:cNvSpPr>
            <a:spLocks noGrp="1"/>
          </p:cNvSpPr>
          <p:nvPr>
            <p:ph type="dt" sz="half" idx="10"/>
          </p:nvPr>
        </p:nvSpPr>
        <p:spPr/>
        <p:txBody>
          <a:bodyPr/>
          <a:lstStyle/>
          <a:p>
            <a:fld id="{A4138DC7-3BE2-481A-AEF5-3838EA4A919F}" type="datetime1">
              <a:rPr lang="en-US" smtClean="0"/>
              <a:t>4/7/2017</a:t>
            </a:fld>
            <a:endParaRPr lang="en-US"/>
          </a:p>
        </p:txBody>
      </p:sp>
      <p:sp>
        <p:nvSpPr>
          <p:cNvPr id="10" name="Footer Placeholder 9"/>
          <p:cNvSpPr>
            <a:spLocks noGrp="1"/>
          </p:cNvSpPr>
          <p:nvPr>
            <p:ph type="ftr" sz="quarter" idx="11"/>
          </p:nvPr>
        </p:nvSpPr>
        <p:spPr/>
        <p:txBody>
          <a:bodyPr/>
          <a:lstStyle/>
          <a:p>
            <a:r>
              <a:rPr lang="en-US" smtClean="0"/>
              <a:t>XML vs JSON – Battle Royale / @RileyMajor</a:t>
            </a:r>
            <a:endParaRPr lang="en-US"/>
          </a:p>
        </p:txBody>
      </p:sp>
      <p:sp>
        <p:nvSpPr>
          <p:cNvPr id="11" name="Slide Number Placeholder 10"/>
          <p:cNvSpPr>
            <a:spLocks noGrp="1"/>
          </p:cNvSpPr>
          <p:nvPr>
            <p:ph type="sldNum" sz="quarter" idx="12"/>
          </p:nvPr>
        </p:nvSpPr>
        <p:spPr/>
        <p:txBody>
          <a:bodyPr/>
          <a:lstStyle/>
          <a:p>
            <a:fld id="{757BFB2D-6293-43AF-9BDB-E7DEDFE590C7}" type="slidenum">
              <a:rPr lang="en-US" smtClean="0"/>
              <a:t>11</a:t>
            </a:fld>
            <a:endParaRPr lang="en-US"/>
          </a:p>
        </p:txBody>
      </p:sp>
    </p:spTree>
    <p:extLst>
      <p:ext uri="{BB962C8B-B14F-4D97-AF65-F5344CB8AC3E}">
        <p14:creationId xmlns:p14="http://schemas.microsoft.com/office/powerpoint/2010/main" val="53409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Server Support</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lstStyle/>
          <a:p>
            <a:r>
              <a:rPr lang="en-US" dirty="0" smtClean="0"/>
              <a:t>SQL Server 2000</a:t>
            </a:r>
          </a:p>
          <a:p>
            <a:pPr lvl="1"/>
            <a:r>
              <a:rPr lang="en-US" dirty="0" smtClean="0"/>
              <a:t>FOR XML</a:t>
            </a:r>
          </a:p>
          <a:p>
            <a:pPr lvl="1"/>
            <a:r>
              <a:rPr lang="en-US" dirty="0" smtClean="0"/>
              <a:t>OPENXML</a:t>
            </a:r>
          </a:p>
          <a:p>
            <a:r>
              <a:rPr lang="en-US" dirty="0" smtClean="0"/>
              <a:t>SQL Server 2005</a:t>
            </a:r>
          </a:p>
          <a:p>
            <a:pPr lvl="1"/>
            <a:r>
              <a:rPr lang="en-US" dirty="0" smtClean="0"/>
              <a:t>XML Data Type</a:t>
            </a:r>
          </a:p>
          <a:p>
            <a:pPr lvl="1"/>
            <a:r>
              <a:rPr lang="en-US" dirty="0" smtClean="0"/>
              <a:t>XML Indexing</a:t>
            </a:r>
          </a:p>
          <a:p>
            <a:pPr lvl="1"/>
            <a:r>
              <a:rPr lang="en-US" dirty="0" smtClean="0"/>
              <a:t>XML Schema Processing</a:t>
            </a:r>
          </a:p>
          <a:p>
            <a:pPr lvl="1"/>
            <a:r>
              <a:rPr lang="en-US" dirty="0" smtClean="0"/>
              <a:t>XML FLWOR Support</a:t>
            </a:r>
          </a:p>
          <a:p>
            <a:pPr lvl="1"/>
            <a:r>
              <a:rPr lang="en-US" dirty="0" smtClean="0"/>
              <a:t>Functions: query, value, exists, nodes, modify</a:t>
            </a:r>
          </a:p>
          <a:p>
            <a:pPr lvl="2"/>
            <a:endParaRPr lang="en-US" dirty="0" smtClean="0"/>
          </a:p>
          <a:p>
            <a:pPr lvl="1"/>
            <a:endParaRPr lang="en-US" dirty="0"/>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normAutofit/>
          </a:bodyPr>
          <a:lstStyle/>
          <a:p>
            <a:r>
              <a:rPr lang="en-US" dirty="0" smtClean="0"/>
              <a:t>SQL Server 2016</a:t>
            </a:r>
          </a:p>
          <a:p>
            <a:pPr lvl="1"/>
            <a:r>
              <a:rPr lang="en-US" dirty="0" smtClean="0"/>
              <a:t>FOR JSON</a:t>
            </a:r>
          </a:p>
          <a:p>
            <a:pPr lvl="1"/>
            <a:r>
              <a:rPr lang="en-US" dirty="0" smtClean="0"/>
              <a:t>OPENJSON</a:t>
            </a:r>
          </a:p>
          <a:p>
            <a:pPr lvl="1"/>
            <a:r>
              <a:rPr lang="en-US" dirty="0" smtClean="0"/>
              <a:t>Functions: ISJON, JSON_VALUE, JSON_QUERY, JSON_MODIFY</a:t>
            </a:r>
          </a:p>
          <a:p>
            <a:r>
              <a:rPr lang="en-US" dirty="0" smtClean="0"/>
              <a:t>Differences</a:t>
            </a:r>
          </a:p>
          <a:p>
            <a:pPr lvl="1"/>
            <a:r>
              <a:rPr lang="en-US" dirty="0" smtClean="0"/>
              <a:t>No “prepare document” step for OPENJSON</a:t>
            </a:r>
          </a:p>
          <a:p>
            <a:pPr lvl="1"/>
            <a:r>
              <a:rPr lang="en-US" dirty="0" smtClean="0"/>
              <a:t>No “nodes” function.</a:t>
            </a:r>
            <a:endParaRPr lang="en-US" dirty="0"/>
          </a:p>
        </p:txBody>
      </p:sp>
      <p:sp>
        <p:nvSpPr>
          <p:cNvPr id="7" name="Date Placeholder 6"/>
          <p:cNvSpPr>
            <a:spLocks noGrp="1"/>
          </p:cNvSpPr>
          <p:nvPr>
            <p:ph type="dt" sz="half" idx="10"/>
          </p:nvPr>
        </p:nvSpPr>
        <p:spPr/>
        <p:txBody>
          <a:bodyPr/>
          <a:lstStyle/>
          <a:p>
            <a:fld id="{86B58308-5DDB-4B6D-8A79-A48E66979DF1}"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12</a:t>
            </a:fld>
            <a:endParaRPr lang="en-US"/>
          </a:p>
        </p:txBody>
      </p:sp>
    </p:spTree>
    <p:extLst>
      <p:ext uri="{BB962C8B-B14F-4D97-AF65-F5344CB8AC3E}">
        <p14:creationId xmlns:p14="http://schemas.microsoft.com/office/powerpoint/2010/main" val="147330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XML vs JSON - Sample Data</a:t>
            </a:r>
            <a:endParaRPr lang="en-US" dirty="0"/>
          </a:p>
        </p:txBody>
      </p:sp>
      <p:sp>
        <p:nvSpPr>
          <p:cNvPr id="8" name="Content Placeholder 7"/>
          <p:cNvSpPr>
            <a:spLocks noGrp="1"/>
          </p:cNvSpPr>
          <p:nvPr>
            <p:ph sz="half" idx="1"/>
          </p:nvPr>
        </p:nvSpPr>
        <p:spPr/>
        <p:txBody>
          <a:bodyPr>
            <a:normAutofit/>
          </a:bodyPr>
          <a:lstStyle/>
          <a:p>
            <a:pPr marL="0" indent="0">
              <a:buNone/>
            </a:pPr>
            <a:r>
              <a:rPr lang="en-US" sz="1800" dirty="0" smtClean="0">
                <a:cs typeface="Courier New" panose="02070309020205020404" pitchFamily="49" charset="0"/>
              </a:rPr>
              <a:t>DECLARE @Orders TABLE</a:t>
            </a:r>
          </a:p>
          <a:p>
            <a:pPr marL="0" indent="0">
              <a:buNone/>
            </a:pPr>
            <a:r>
              <a:rPr lang="en-US" sz="1800" dirty="0" smtClean="0">
                <a:cs typeface="Courier New" panose="02070309020205020404" pitchFamily="49" charset="0"/>
              </a:rPr>
              <a:t>(</a:t>
            </a:r>
          </a:p>
          <a:p>
            <a:pPr marL="0" indent="0">
              <a:buNone/>
            </a:pPr>
            <a:r>
              <a:rPr lang="en-US" sz="1800" dirty="0" smtClean="0">
                <a:cs typeface="Courier New" panose="02070309020205020404" pitchFamily="49" charset="0"/>
              </a:rPr>
              <a:t>	</a:t>
            </a:r>
            <a:r>
              <a:rPr lang="en-US" sz="1800" dirty="0" err="1" smtClean="0">
                <a:cs typeface="Courier New" panose="02070309020205020404" pitchFamily="49" charset="0"/>
              </a:rPr>
              <a:t>OrderID</a:t>
            </a:r>
            <a:r>
              <a:rPr lang="en-US" sz="1800" dirty="0" smtClean="0">
                <a:cs typeface="Courier New" panose="02070309020205020404" pitchFamily="49" charset="0"/>
              </a:rPr>
              <a:t> </a:t>
            </a:r>
            <a:r>
              <a:rPr lang="en-US" sz="1800" dirty="0" err="1" smtClean="0">
                <a:cs typeface="Courier New" panose="02070309020205020404" pitchFamily="49" charset="0"/>
              </a:rPr>
              <a:t>bigint</a:t>
            </a:r>
            <a:r>
              <a:rPr lang="en-US" sz="1800" dirty="0" smtClean="0">
                <a:cs typeface="Courier New" panose="02070309020205020404" pitchFamily="49" charset="0"/>
              </a:rPr>
              <a:t> IDENTITY,</a:t>
            </a:r>
          </a:p>
          <a:p>
            <a:pPr marL="0" indent="0">
              <a:buNone/>
            </a:pPr>
            <a:r>
              <a:rPr lang="en-US" sz="1800" dirty="0" smtClean="0">
                <a:cs typeface="Courier New" panose="02070309020205020404" pitchFamily="49" charset="0"/>
              </a:rPr>
              <a:t>	</a:t>
            </a:r>
            <a:r>
              <a:rPr lang="en-US" sz="1800" dirty="0" err="1" smtClean="0">
                <a:cs typeface="Courier New" panose="02070309020205020404" pitchFamily="49" charset="0"/>
              </a:rPr>
              <a:t>OrderDate</a:t>
            </a:r>
            <a:r>
              <a:rPr lang="en-US" sz="1800" dirty="0" smtClean="0">
                <a:cs typeface="Courier New" panose="02070309020205020404" pitchFamily="49" charset="0"/>
              </a:rPr>
              <a:t> </a:t>
            </a:r>
            <a:r>
              <a:rPr lang="en-US" sz="1800" dirty="0" err="1" smtClean="0">
                <a:cs typeface="Courier New" panose="02070309020205020404" pitchFamily="49" charset="0"/>
              </a:rPr>
              <a:t>datetime</a:t>
            </a:r>
            <a:endParaRPr lang="en-US" sz="1800" dirty="0" smtClean="0">
              <a:cs typeface="Courier New" panose="02070309020205020404" pitchFamily="49" charset="0"/>
            </a:endParaRPr>
          </a:p>
          <a:p>
            <a:pPr marL="0" indent="0">
              <a:buNone/>
            </a:pPr>
            <a:r>
              <a:rPr lang="en-US" sz="1800" dirty="0" smtClean="0">
                <a:cs typeface="Courier New" panose="02070309020205020404" pitchFamily="49" charset="0"/>
              </a:rPr>
              <a:t>);</a:t>
            </a:r>
            <a:endParaRPr lang="en-US" sz="1800" dirty="0">
              <a:cs typeface="Courier New" panose="02070309020205020404" pitchFamily="49" charset="0"/>
            </a:endParaRPr>
          </a:p>
        </p:txBody>
      </p:sp>
      <p:sp>
        <p:nvSpPr>
          <p:cNvPr id="9" name="Content Placeholder 8"/>
          <p:cNvSpPr>
            <a:spLocks noGrp="1"/>
          </p:cNvSpPr>
          <p:nvPr>
            <p:ph sz="half" idx="2"/>
          </p:nvPr>
        </p:nvSpPr>
        <p:spPr/>
        <p:txBody>
          <a:bodyPr>
            <a:normAutofit/>
          </a:bodyPr>
          <a:lstStyle/>
          <a:p>
            <a:pPr marL="0" indent="0">
              <a:buNone/>
            </a:pPr>
            <a:r>
              <a:rPr lang="en-US" sz="1800" dirty="0" smtClean="0">
                <a:cs typeface="Courier New" panose="02070309020205020404" pitchFamily="49" charset="0"/>
              </a:rPr>
              <a:t>DECLARE @</a:t>
            </a:r>
            <a:r>
              <a:rPr lang="en-US" sz="1800" dirty="0" err="1" smtClean="0">
                <a:cs typeface="Courier New" panose="02070309020205020404" pitchFamily="49" charset="0"/>
              </a:rPr>
              <a:t>OrderDetails</a:t>
            </a:r>
            <a:r>
              <a:rPr lang="en-US" sz="1800" dirty="0" smtClean="0">
                <a:cs typeface="Courier New" panose="02070309020205020404" pitchFamily="49" charset="0"/>
              </a:rPr>
              <a:t> TABLE</a:t>
            </a:r>
          </a:p>
          <a:p>
            <a:pPr marL="0" indent="0">
              <a:buNone/>
            </a:pPr>
            <a:r>
              <a:rPr lang="en-US" sz="1800" dirty="0" smtClean="0">
                <a:cs typeface="Courier New" panose="02070309020205020404" pitchFamily="49" charset="0"/>
              </a:rPr>
              <a:t>(</a:t>
            </a:r>
          </a:p>
          <a:p>
            <a:pPr marL="0" indent="0">
              <a:buNone/>
            </a:pPr>
            <a:r>
              <a:rPr lang="en-US" sz="1800" dirty="0" smtClean="0">
                <a:cs typeface="Courier New" panose="02070309020205020404" pitchFamily="49" charset="0"/>
              </a:rPr>
              <a:t>	</a:t>
            </a:r>
            <a:r>
              <a:rPr lang="en-US" sz="1800" dirty="0" err="1" smtClean="0">
                <a:cs typeface="Courier New" panose="02070309020205020404" pitchFamily="49" charset="0"/>
              </a:rPr>
              <a:t>OrderDetailsID</a:t>
            </a:r>
            <a:r>
              <a:rPr lang="en-US" sz="1800" dirty="0" smtClean="0">
                <a:cs typeface="Courier New" panose="02070309020205020404" pitchFamily="49" charset="0"/>
              </a:rPr>
              <a:t> </a:t>
            </a:r>
            <a:r>
              <a:rPr lang="en-US" sz="1800" dirty="0" err="1" smtClean="0">
                <a:cs typeface="Courier New" panose="02070309020205020404" pitchFamily="49" charset="0"/>
              </a:rPr>
              <a:t>bigint</a:t>
            </a:r>
            <a:r>
              <a:rPr lang="en-US" sz="1800" dirty="0" smtClean="0">
                <a:cs typeface="Courier New" panose="02070309020205020404" pitchFamily="49" charset="0"/>
              </a:rPr>
              <a:t> IDENTITY,</a:t>
            </a:r>
          </a:p>
          <a:p>
            <a:pPr marL="0" indent="0">
              <a:buNone/>
            </a:pPr>
            <a:r>
              <a:rPr lang="en-US" sz="1800" dirty="0" smtClean="0">
                <a:cs typeface="Courier New" panose="02070309020205020404" pitchFamily="49" charset="0"/>
              </a:rPr>
              <a:t>	</a:t>
            </a:r>
            <a:r>
              <a:rPr lang="en-US" sz="1800" dirty="0" err="1" smtClean="0">
                <a:cs typeface="Courier New" panose="02070309020205020404" pitchFamily="49" charset="0"/>
              </a:rPr>
              <a:t>OrderID</a:t>
            </a:r>
            <a:r>
              <a:rPr lang="en-US" sz="1800" dirty="0" smtClean="0">
                <a:cs typeface="Courier New" panose="02070309020205020404" pitchFamily="49" charset="0"/>
              </a:rPr>
              <a:t> </a:t>
            </a:r>
            <a:r>
              <a:rPr lang="en-US" sz="1800" dirty="0" err="1" smtClean="0">
                <a:cs typeface="Courier New" panose="02070309020205020404" pitchFamily="49" charset="0"/>
              </a:rPr>
              <a:t>bigint</a:t>
            </a:r>
            <a:r>
              <a:rPr lang="en-US" sz="1800" dirty="0" smtClean="0">
                <a:cs typeface="Courier New" panose="02070309020205020404" pitchFamily="49" charset="0"/>
              </a:rPr>
              <a:t>,</a:t>
            </a:r>
          </a:p>
          <a:p>
            <a:pPr marL="0" indent="0">
              <a:buNone/>
            </a:pPr>
            <a:r>
              <a:rPr lang="en-US" sz="1800" dirty="0" smtClean="0">
                <a:cs typeface="Courier New" panose="02070309020205020404" pitchFamily="49" charset="0"/>
              </a:rPr>
              <a:t>	</a:t>
            </a:r>
            <a:r>
              <a:rPr lang="en-US" sz="1800" dirty="0" err="1" smtClean="0">
                <a:cs typeface="Courier New" panose="02070309020205020404" pitchFamily="49" charset="0"/>
              </a:rPr>
              <a:t>ProductID</a:t>
            </a:r>
            <a:r>
              <a:rPr lang="en-US" sz="1800" dirty="0" smtClean="0">
                <a:cs typeface="Courier New" panose="02070309020205020404" pitchFamily="49" charset="0"/>
              </a:rPr>
              <a:t> varchar(50),</a:t>
            </a:r>
          </a:p>
          <a:p>
            <a:pPr marL="0" indent="0">
              <a:buNone/>
            </a:pPr>
            <a:r>
              <a:rPr lang="en-US" sz="1800" dirty="0" smtClean="0">
                <a:cs typeface="Courier New" panose="02070309020205020404" pitchFamily="49" charset="0"/>
              </a:rPr>
              <a:t>	</a:t>
            </a:r>
            <a:r>
              <a:rPr lang="en-US" sz="1800" dirty="0" err="1" smtClean="0">
                <a:cs typeface="Courier New" panose="02070309020205020404" pitchFamily="49" charset="0"/>
              </a:rPr>
              <a:t>Qty</a:t>
            </a:r>
            <a:r>
              <a:rPr lang="en-US" sz="1800" dirty="0" smtClean="0">
                <a:cs typeface="Courier New" panose="02070309020205020404" pitchFamily="49" charset="0"/>
              </a:rPr>
              <a:t> </a:t>
            </a:r>
            <a:r>
              <a:rPr lang="en-US" sz="1800" dirty="0" err="1" smtClean="0">
                <a:cs typeface="Courier New" panose="02070309020205020404" pitchFamily="49" charset="0"/>
              </a:rPr>
              <a:t>int</a:t>
            </a:r>
            <a:endParaRPr lang="en-US" sz="1800" dirty="0" smtClean="0">
              <a:cs typeface="Courier New" panose="02070309020205020404" pitchFamily="49" charset="0"/>
            </a:endParaRPr>
          </a:p>
          <a:p>
            <a:pPr marL="0" indent="0">
              <a:buNone/>
            </a:pPr>
            <a:r>
              <a:rPr lang="en-US" sz="1800" dirty="0" smtClean="0">
                <a:cs typeface="Courier New" panose="02070309020205020404" pitchFamily="49" charset="0"/>
              </a:rPr>
              <a:t>);</a:t>
            </a:r>
            <a:endParaRPr lang="en-US" sz="1800" dirty="0">
              <a:cs typeface="Courier New" panose="020703090202050204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107553282"/>
              </p:ext>
            </p:extLst>
          </p:nvPr>
        </p:nvGraphicFramePr>
        <p:xfrm>
          <a:off x="2364357" y="4127780"/>
          <a:ext cx="6872736" cy="1876425"/>
        </p:xfrm>
        <a:graphic>
          <a:graphicData uri="http://schemas.openxmlformats.org/drawingml/2006/table">
            <a:tbl>
              <a:tblPr>
                <a:tableStyleId>{5C22544A-7EE6-4342-B048-85BDC9FD1C3A}</a:tableStyleId>
              </a:tblPr>
              <a:tblGrid>
                <a:gridCol w="1468770"/>
                <a:gridCol w="2189299"/>
                <a:gridCol w="1745897"/>
                <a:gridCol w="1468770"/>
              </a:tblGrid>
              <a:tr h="190500">
                <a:tc>
                  <a:txBody>
                    <a:bodyPr/>
                    <a:lstStyle/>
                    <a:p>
                      <a:pPr algn="ctr" fontAlgn="b"/>
                      <a:r>
                        <a:rPr lang="en-US" sz="2400" u="none" strike="noStrike" dirty="0" err="1">
                          <a:effectLst/>
                        </a:rPr>
                        <a:t>OrderID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OrderDate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ProductID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Qty</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2015-10-10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Bike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2015-10-10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Helmet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2015-10-10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Wheels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2015-10-09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Ball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1" name="Date Placeholder 10"/>
          <p:cNvSpPr>
            <a:spLocks noGrp="1"/>
          </p:cNvSpPr>
          <p:nvPr>
            <p:ph type="dt" sz="half" idx="10"/>
          </p:nvPr>
        </p:nvSpPr>
        <p:spPr/>
        <p:txBody>
          <a:bodyPr/>
          <a:lstStyle/>
          <a:p>
            <a:fld id="{BBB61465-E3F8-4048-91A6-2078549B4D99}" type="datetime1">
              <a:rPr lang="en-US" smtClean="0"/>
              <a:t>4/7/2017</a:t>
            </a:fld>
            <a:endParaRPr lang="en-US"/>
          </a:p>
        </p:txBody>
      </p:sp>
      <p:sp>
        <p:nvSpPr>
          <p:cNvPr id="12" name="Footer Placeholder 11"/>
          <p:cNvSpPr>
            <a:spLocks noGrp="1"/>
          </p:cNvSpPr>
          <p:nvPr>
            <p:ph type="ftr" sz="quarter" idx="11"/>
          </p:nvPr>
        </p:nvSpPr>
        <p:spPr/>
        <p:txBody>
          <a:bodyPr/>
          <a:lstStyle/>
          <a:p>
            <a:r>
              <a:rPr lang="en-US" smtClean="0"/>
              <a:t>XML vs JSON – Battle Royale / @RileyMajor</a:t>
            </a:r>
            <a:endParaRPr lang="en-US" dirty="0" smtClean="0"/>
          </a:p>
        </p:txBody>
      </p:sp>
      <p:sp>
        <p:nvSpPr>
          <p:cNvPr id="13" name="Slide Number Placeholder 12"/>
          <p:cNvSpPr>
            <a:spLocks noGrp="1"/>
          </p:cNvSpPr>
          <p:nvPr>
            <p:ph type="sldNum" sz="quarter" idx="12"/>
          </p:nvPr>
        </p:nvSpPr>
        <p:spPr/>
        <p:txBody>
          <a:bodyPr/>
          <a:lstStyle/>
          <a:p>
            <a:fld id="{757BFB2D-6293-43AF-9BDB-E7DEDFE590C7}" type="slidenum">
              <a:rPr lang="en-US" smtClean="0"/>
              <a:t>13</a:t>
            </a:fld>
            <a:endParaRPr lang="en-US"/>
          </a:p>
        </p:txBody>
      </p:sp>
    </p:spTree>
    <p:extLst>
      <p:ext uri="{BB962C8B-B14F-4D97-AF65-F5344CB8AC3E}">
        <p14:creationId xmlns:p14="http://schemas.microsoft.com/office/powerpoint/2010/main" val="3038836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vs JSON – Creation (Path)</a:t>
            </a:r>
            <a:endParaRPr lang="en-US" dirty="0"/>
          </a:p>
        </p:txBody>
      </p:sp>
      <p:sp>
        <p:nvSpPr>
          <p:cNvPr id="8" name="Text Placeholder 7"/>
          <p:cNvSpPr>
            <a:spLocks noGrp="1"/>
          </p:cNvSpPr>
          <p:nvPr>
            <p:ph type="body" idx="1"/>
          </p:nvPr>
        </p:nvSpPr>
        <p:spPr/>
        <p:txBody>
          <a:bodyPr/>
          <a:lstStyle/>
          <a:p>
            <a:r>
              <a:rPr lang="en-US" dirty="0" smtClean="0"/>
              <a:t>XML</a:t>
            </a:r>
            <a:endParaRPr lang="en-US" dirty="0"/>
          </a:p>
        </p:txBody>
      </p:sp>
      <p:sp>
        <p:nvSpPr>
          <p:cNvPr id="9" name="Content Placeholder 8"/>
          <p:cNvSpPr>
            <a:spLocks noGrp="1"/>
          </p:cNvSpPr>
          <p:nvPr>
            <p:ph sz="half" idx="2"/>
          </p:nvPr>
        </p:nvSpPr>
        <p:spPr/>
        <p:txBody>
          <a:bodyPr>
            <a:normAutofit fontScale="77500" lnSpcReduction="20000"/>
          </a:bodyPr>
          <a:lstStyle/>
          <a:p>
            <a:pPr marL="0" indent="0">
              <a:buNone/>
            </a:pPr>
            <a:r>
              <a:rPr lang="en-US" dirty="0" smtClean="0"/>
              <a:t>SELECT</a:t>
            </a:r>
          </a:p>
          <a:p>
            <a:pPr marL="0" indent="0">
              <a:buNone/>
            </a:pPr>
            <a:r>
              <a:rPr lang="en-US" dirty="0" smtClean="0"/>
              <a:t>	</a:t>
            </a:r>
            <a:r>
              <a:rPr lang="en-US" dirty="0" err="1" smtClean="0"/>
              <a:t>Orders.OrderID</a:t>
            </a:r>
            <a:r>
              <a:rPr lang="en-US" dirty="0" smtClean="0"/>
              <a:t>,</a:t>
            </a:r>
          </a:p>
          <a:p>
            <a:pPr marL="0" indent="0">
              <a:buNone/>
            </a:pPr>
            <a:r>
              <a:rPr lang="en-US" dirty="0" smtClean="0"/>
              <a:t>	</a:t>
            </a:r>
            <a:r>
              <a:rPr lang="en-US" dirty="0" err="1" smtClean="0"/>
              <a:t>Orders.OrderDate</a:t>
            </a:r>
            <a:r>
              <a:rPr lang="en-US" dirty="0" smtClean="0"/>
              <a:t>,</a:t>
            </a:r>
          </a:p>
          <a:p>
            <a:pPr marL="0" indent="0">
              <a:buNone/>
            </a:pPr>
            <a:r>
              <a:rPr lang="en-US" dirty="0" smtClean="0"/>
              <a:t>	</a:t>
            </a:r>
            <a:r>
              <a:rPr lang="en-US" dirty="0" err="1" smtClean="0"/>
              <a:t>OrderDetails.ProductID</a:t>
            </a:r>
            <a:r>
              <a:rPr lang="en-US" dirty="0" smtClean="0"/>
              <a:t>,</a:t>
            </a:r>
          </a:p>
          <a:p>
            <a:pPr marL="0" indent="0">
              <a:buNone/>
            </a:pPr>
            <a:r>
              <a:rPr lang="en-US" dirty="0" smtClean="0"/>
              <a:t>	</a:t>
            </a:r>
            <a:r>
              <a:rPr lang="en-US" dirty="0" err="1" smtClean="0"/>
              <a:t>OrderDetails.Qty</a:t>
            </a:r>
            <a:endParaRPr lang="en-US" dirty="0" smtClean="0"/>
          </a:p>
          <a:p>
            <a:pPr marL="0" indent="0">
              <a:buNone/>
            </a:pPr>
            <a:r>
              <a:rPr lang="en-US" dirty="0" smtClean="0"/>
              <a:t>FROM	@Orders AS</a:t>
            </a:r>
          </a:p>
          <a:p>
            <a:pPr marL="0" indent="0">
              <a:buNone/>
            </a:pPr>
            <a:r>
              <a:rPr lang="en-US" dirty="0"/>
              <a:t>	</a:t>
            </a:r>
            <a:r>
              <a:rPr lang="en-US" dirty="0" smtClean="0"/>
              <a:t>	Orders</a:t>
            </a:r>
          </a:p>
          <a:p>
            <a:pPr marL="0" indent="0">
              <a:buNone/>
            </a:pPr>
            <a:r>
              <a:rPr lang="en-US" dirty="0" smtClean="0"/>
              <a:t>JOIN	@</a:t>
            </a:r>
            <a:r>
              <a:rPr lang="en-US" dirty="0" err="1" smtClean="0"/>
              <a:t>OrderDetails</a:t>
            </a:r>
            <a:r>
              <a:rPr lang="en-US" dirty="0" smtClean="0"/>
              <a:t> AS</a:t>
            </a:r>
          </a:p>
          <a:p>
            <a:pPr marL="0" indent="0">
              <a:buNone/>
            </a:pPr>
            <a:r>
              <a:rPr lang="en-US" dirty="0"/>
              <a:t>	</a:t>
            </a:r>
            <a:r>
              <a:rPr lang="en-US" dirty="0" smtClean="0"/>
              <a:t>	</a:t>
            </a:r>
            <a:r>
              <a:rPr lang="en-US" dirty="0" err="1" smtClean="0"/>
              <a:t>OrderDetails</a:t>
            </a:r>
            <a:endParaRPr lang="en-US" dirty="0" smtClean="0"/>
          </a:p>
          <a:p>
            <a:pPr marL="0" indent="0">
              <a:buNone/>
            </a:pPr>
            <a:r>
              <a:rPr lang="en-US" dirty="0" smtClean="0"/>
              <a:t>ON	</a:t>
            </a:r>
            <a:r>
              <a:rPr lang="en-US" dirty="0" err="1" smtClean="0"/>
              <a:t>Orders.OrderID</a:t>
            </a:r>
            <a:r>
              <a:rPr lang="en-US" dirty="0" smtClean="0"/>
              <a:t> =</a:t>
            </a:r>
          </a:p>
          <a:p>
            <a:pPr marL="0" indent="0">
              <a:buNone/>
            </a:pPr>
            <a:r>
              <a:rPr lang="en-US" dirty="0"/>
              <a:t>	</a:t>
            </a:r>
            <a:r>
              <a:rPr lang="en-US" dirty="0" smtClean="0"/>
              <a:t>	</a:t>
            </a:r>
            <a:r>
              <a:rPr lang="en-US" dirty="0" err="1" smtClean="0"/>
              <a:t>OrderDetails.OrderID</a:t>
            </a:r>
            <a:endParaRPr lang="en-US" dirty="0" smtClean="0"/>
          </a:p>
          <a:p>
            <a:pPr marL="0" indent="0">
              <a:buNone/>
            </a:pPr>
            <a:r>
              <a:rPr lang="en-US" dirty="0" smtClean="0"/>
              <a:t>FOR		</a:t>
            </a:r>
            <a:r>
              <a:rPr lang="en-US" b="1" dirty="0" smtClean="0"/>
              <a:t>XML</a:t>
            </a:r>
            <a:r>
              <a:rPr lang="en-US" dirty="0" smtClean="0"/>
              <a:t> </a:t>
            </a:r>
            <a:r>
              <a:rPr lang="en-US" b="1" dirty="0" smtClean="0"/>
              <a:t>PATH</a:t>
            </a:r>
            <a:r>
              <a:rPr lang="en-US" dirty="0" smtClean="0"/>
              <a:t>;</a:t>
            </a:r>
          </a:p>
          <a:p>
            <a:pPr marL="0" indent="0">
              <a:buNone/>
            </a:pPr>
            <a:endParaRPr lang="en-US" dirty="0"/>
          </a:p>
        </p:txBody>
      </p:sp>
      <p:sp>
        <p:nvSpPr>
          <p:cNvPr id="10" name="Text Placeholder 9"/>
          <p:cNvSpPr>
            <a:spLocks noGrp="1"/>
          </p:cNvSpPr>
          <p:nvPr>
            <p:ph type="body" sz="quarter" idx="3"/>
          </p:nvPr>
        </p:nvSpPr>
        <p:spPr/>
        <p:txBody>
          <a:bodyPr/>
          <a:lstStyle/>
          <a:p>
            <a:r>
              <a:rPr lang="en-US" dirty="0" smtClean="0"/>
              <a:t>JSON</a:t>
            </a:r>
            <a:endParaRPr lang="en-US" dirty="0"/>
          </a:p>
        </p:txBody>
      </p:sp>
      <p:sp>
        <p:nvSpPr>
          <p:cNvPr id="11" name="Content Placeholder 10"/>
          <p:cNvSpPr>
            <a:spLocks noGrp="1"/>
          </p:cNvSpPr>
          <p:nvPr>
            <p:ph sz="quarter" idx="4"/>
          </p:nvPr>
        </p:nvSpPr>
        <p:spPr/>
        <p:txBody>
          <a:bodyPr>
            <a:normAutofit fontScale="77500" lnSpcReduction="20000"/>
          </a:bodyPr>
          <a:lstStyle/>
          <a:p>
            <a:pPr marL="0" indent="0">
              <a:buNone/>
            </a:pPr>
            <a:r>
              <a:rPr lang="en-US" dirty="0" smtClean="0"/>
              <a:t>SELECT</a:t>
            </a:r>
          </a:p>
          <a:p>
            <a:pPr marL="0" indent="0">
              <a:buNone/>
            </a:pPr>
            <a:r>
              <a:rPr lang="en-US" dirty="0" smtClean="0"/>
              <a:t>	</a:t>
            </a:r>
            <a:r>
              <a:rPr lang="en-US" dirty="0" err="1" smtClean="0"/>
              <a:t>Orders.OrderID</a:t>
            </a:r>
            <a:r>
              <a:rPr lang="en-US" dirty="0" smtClean="0"/>
              <a:t>,</a:t>
            </a:r>
          </a:p>
          <a:p>
            <a:pPr marL="0" indent="0">
              <a:buNone/>
            </a:pPr>
            <a:r>
              <a:rPr lang="en-US" dirty="0" smtClean="0"/>
              <a:t>	</a:t>
            </a:r>
            <a:r>
              <a:rPr lang="en-US" dirty="0" err="1" smtClean="0"/>
              <a:t>Orders.OrderDate</a:t>
            </a:r>
            <a:r>
              <a:rPr lang="en-US" dirty="0" smtClean="0"/>
              <a:t>,</a:t>
            </a:r>
          </a:p>
          <a:p>
            <a:pPr marL="0" indent="0">
              <a:buNone/>
            </a:pPr>
            <a:r>
              <a:rPr lang="en-US" dirty="0" smtClean="0"/>
              <a:t>	</a:t>
            </a:r>
            <a:r>
              <a:rPr lang="en-US" dirty="0" err="1" smtClean="0"/>
              <a:t>OrderDetails.ProductID</a:t>
            </a:r>
            <a:r>
              <a:rPr lang="en-US" dirty="0" smtClean="0"/>
              <a:t>,</a:t>
            </a:r>
          </a:p>
          <a:p>
            <a:pPr marL="0" indent="0">
              <a:buNone/>
            </a:pPr>
            <a:r>
              <a:rPr lang="en-US" dirty="0" smtClean="0"/>
              <a:t>	</a:t>
            </a:r>
            <a:r>
              <a:rPr lang="en-US" dirty="0" err="1" smtClean="0"/>
              <a:t>OrderDetails.Qty</a:t>
            </a:r>
            <a:endParaRPr lang="en-US" dirty="0" smtClean="0"/>
          </a:p>
          <a:p>
            <a:pPr marL="0" indent="0">
              <a:buNone/>
            </a:pPr>
            <a:r>
              <a:rPr lang="en-US" dirty="0" smtClean="0"/>
              <a:t>FROM	@Orders AS</a:t>
            </a:r>
          </a:p>
          <a:p>
            <a:pPr marL="0" indent="0">
              <a:buNone/>
            </a:pPr>
            <a:r>
              <a:rPr lang="en-US" dirty="0"/>
              <a:t>	</a:t>
            </a:r>
            <a:r>
              <a:rPr lang="en-US" dirty="0" smtClean="0"/>
              <a:t>	Orders</a:t>
            </a:r>
          </a:p>
          <a:p>
            <a:pPr marL="0" indent="0">
              <a:buNone/>
            </a:pPr>
            <a:r>
              <a:rPr lang="en-US" dirty="0" smtClean="0"/>
              <a:t>JOIN	@</a:t>
            </a:r>
            <a:r>
              <a:rPr lang="en-US" dirty="0" err="1" smtClean="0"/>
              <a:t>OrderDetails</a:t>
            </a:r>
            <a:r>
              <a:rPr lang="en-US" dirty="0" smtClean="0"/>
              <a:t> AS</a:t>
            </a:r>
          </a:p>
          <a:p>
            <a:pPr marL="0" indent="0">
              <a:buNone/>
            </a:pPr>
            <a:r>
              <a:rPr lang="en-US" dirty="0"/>
              <a:t>	</a:t>
            </a:r>
            <a:r>
              <a:rPr lang="en-US" dirty="0" smtClean="0"/>
              <a:t>	</a:t>
            </a:r>
            <a:r>
              <a:rPr lang="en-US" dirty="0" err="1" smtClean="0"/>
              <a:t>OrderDetails</a:t>
            </a:r>
            <a:endParaRPr lang="en-US" dirty="0" smtClean="0"/>
          </a:p>
          <a:p>
            <a:pPr marL="0" indent="0">
              <a:buNone/>
            </a:pPr>
            <a:r>
              <a:rPr lang="en-US" dirty="0" smtClean="0"/>
              <a:t>ON	</a:t>
            </a:r>
            <a:r>
              <a:rPr lang="en-US" dirty="0" err="1" smtClean="0"/>
              <a:t>Orders.OrderID</a:t>
            </a:r>
            <a:r>
              <a:rPr lang="en-US" dirty="0" smtClean="0"/>
              <a:t> =</a:t>
            </a:r>
          </a:p>
          <a:p>
            <a:pPr marL="0" indent="0">
              <a:buNone/>
            </a:pPr>
            <a:r>
              <a:rPr lang="en-US" dirty="0"/>
              <a:t>	</a:t>
            </a:r>
            <a:r>
              <a:rPr lang="en-US" dirty="0" smtClean="0"/>
              <a:t>	</a:t>
            </a:r>
            <a:r>
              <a:rPr lang="en-US" dirty="0" err="1" smtClean="0"/>
              <a:t>OrderDetails.OrderID</a:t>
            </a:r>
            <a:endParaRPr lang="en-US" dirty="0" smtClean="0"/>
          </a:p>
          <a:p>
            <a:pPr marL="0" indent="0">
              <a:buNone/>
            </a:pPr>
            <a:r>
              <a:rPr lang="en-US" dirty="0" smtClean="0"/>
              <a:t>FOR		</a:t>
            </a:r>
            <a:r>
              <a:rPr lang="en-US" b="1" dirty="0" smtClean="0"/>
              <a:t>JSON</a:t>
            </a:r>
            <a:r>
              <a:rPr lang="en-US" dirty="0" smtClean="0"/>
              <a:t> </a:t>
            </a:r>
            <a:r>
              <a:rPr lang="en-US" b="1" dirty="0" smtClean="0"/>
              <a:t>PATH</a:t>
            </a:r>
            <a:r>
              <a:rPr lang="en-US" dirty="0" smtClean="0"/>
              <a:t>;</a:t>
            </a:r>
            <a:endParaRPr lang="en-US" dirty="0"/>
          </a:p>
        </p:txBody>
      </p:sp>
      <p:sp>
        <p:nvSpPr>
          <p:cNvPr id="5" name="Date Placeholder 4"/>
          <p:cNvSpPr>
            <a:spLocks noGrp="1"/>
          </p:cNvSpPr>
          <p:nvPr>
            <p:ph type="dt" sz="half" idx="10"/>
          </p:nvPr>
        </p:nvSpPr>
        <p:spPr/>
        <p:txBody>
          <a:bodyPr/>
          <a:lstStyle/>
          <a:p>
            <a:fld id="{EE70C35B-420A-4E6E-BF53-3214B207BA2A}"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dirty="0" smtClean="0"/>
          </a:p>
        </p:txBody>
      </p:sp>
      <p:sp>
        <p:nvSpPr>
          <p:cNvPr id="7" name="Slide Number Placeholder 6"/>
          <p:cNvSpPr>
            <a:spLocks noGrp="1"/>
          </p:cNvSpPr>
          <p:nvPr>
            <p:ph type="sldNum" sz="quarter" idx="12"/>
          </p:nvPr>
        </p:nvSpPr>
        <p:spPr/>
        <p:txBody>
          <a:bodyPr/>
          <a:lstStyle/>
          <a:p>
            <a:fld id="{757BFB2D-6293-43AF-9BDB-E7DEDFE590C7}" type="slidenum">
              <a:rPr lang="en-US" smtClean="0"/>
              <a:t>14</a:t>
            </a:fld>
            <a:endParaRPr lang="en-US"/>
          </a:p>
        </p:txBody>
      </p:sp>
    </p:spTree>
    <p:extLst>
      <p:ext uri="{BB962C8B-B14F-4D97-AF65-F5344CB8AC3E}">
        <p14:creationId xmlns:p14="http://schemas.microsoft.com/office/powerpoint/2010/main" val="193841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vs JSON – Creation (Path)</a:t>
            </a:r>
            <a:endParaRPr lang="en-US" dirty="0"/>
          </a:p>
        </p:txBody>
      </p:sp>
      <p:sp>
        <p:nvSpPr>
          <p:cNvPr id="8" name="Text Placeholder 7"/>
          <p:cNvSpPr>
            <a:spLocks noGrp="1"/>
          </p:cNvSpPr>
          <p:nvPr>
            <p:ph type="body" idx="1"/>
          </p:nvPr>
        </p:nvSpPr>
        <p:spPr/>
        <p:txBody>
          <a:bodyPr/>
          <a:lstStyle/>
          <a:p>
            <a:r>
              <a:rPr lang="en-US" dirty="0" smtClean="0"/>
              <a:t>XML</a:t>
            </a:r>
            <a:endParaRPr lang="en-US" dirty="0"/>
          </a:p>
        </p:txBody>
      </p:sp>
      <p:sp>
        <p:nvSpPr>
          <p:cNvPr id="9" name="Content Placeholder 8"/>
          <p:cNvSpPr>
            <a:spLocks noGrp="1"/>
          </p:cNvSpPr>
          <p:nvPr>
            <p:ph sz="half" idx="2"/>
          </p:nvPr>
        </p:nvSpPr>
        <p:spPr/>
        <p:txBody>
          <a:bodyPr>
            <a:normAutofit lnSpcReduction="10000"/>
          </a:bodyPr>
          <a:lstStyle/>
          <a:p>
            <a:pPr marL="0" indent="0">
              <a:buNone/>
            </a:pPr>
            <a:r>
              <a:rPr lang="en-US" sz="1600" dirty="0" smtClean="0">
                <a:latin typeface="Courier New" panose="02070309020205020404" pitchFamily="49" charset="0"/>
                <a:cs typeface="Courier New" panose="02070309020205020404" pitchFamily="49" charset="0"/>
              </a:rPr>
              <a:t>&lt;</a:t>
            </a:r>
            <a:r>
              <a:rPr lang="en-US" sz="1600" dirty="0" smtClean="0">
                <a:solidFill>
                  <a:schemeClr val="accent1">
                    <a:lumMod val="75000"/>
                  </a:schemeClr>
                </a:solidFill>
                <a:latin typeface="Courier New" panose="02070309020205020404" pitchFamily="49" charset="0"/>
                <a:cs typeface="Courier New" panose="02070309020205020404" pitchFamily="49" charset="0"/>
              </a:rPr>
              <a:t>row</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OrderID</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1</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OrderID</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OrderDate</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2015-10-10T00:00:00</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OrderDate</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ProductID</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Bike</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ProductID</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Qty</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Qty</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smtClean="0">
                <a:solidFill>
                  <a:schemeClr val="accent1">
                    <a:lumMod val="75000"/>
                  </a:schemeClr>
                </a:solidFill>
                <a:latin typeface="Courier New" panose="02070309020205020404" pitchFamily="49" charset="0"/>
                <a:cs typeface="Courier New" panose="02070309020205020404" pitchFamily="49" charset="0"/>
              </a:rPr>
              <a:t>row</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smtClean="0">
                <a:solidFill>
                  <a:schemeClr val="accent1">
                    <a:lumMod val="75000"/>
                  </a:schemeClr>
                </a:solidFill>
                <a:latin typeface="Courier New" panose="02070309020205020404" pitchFamily="49" charset="0"/>
                <a:cs typeface="Courier New" panose="02070309020205020404" pitchFamily="49" charset="0"/>
              </a:rPr>
              <a:t>row</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OrderID</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1</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OrderID</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OrderDate</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a:solidFill>
                  <a:schemeClr val="accent6">
                    <a:lumMod val="75000"/>
                  </a:schemeClr>
                </a:solidFill>
                <a:latin typeface="Courier New" panose="02070309020205020404" pitchFamily="49" charset="0"/>
                <a:cs typeface="Courier New" panose="02070309020205020404" pitchFamily="49" charset="0"/>
              </a:rPr>
              <a:t>	</a:t>
            </a:r>
            <a:r>
              <a:rPr lang="en-US" sz="1600" dirty="0" smtClean="0">
                <a:solidFill>
                  <a:schemeClr val="accent6">
                    <a:lumMod val="75000"/>
                  </a:schemeClr>
                </a:solidFill>
                <a:latin typeface="Courier New" panose="02070309020205020404" pitchFamily="49" charset="0"/>
                <a:cs typeface="Courier New" panose="02070309020205020404" pitchFamily="49" charset="0"/>
              </a:rPr>
              <a:t>2015-10-10T00:00:00</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OrderDate</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ProductID</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Helmet</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ProductID</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Qty</a:t>
            </a:r>
            <a:r>
              <a:rPr lang="en-US" sz="1600" dirty="0" smtClean="0">
                <a:latin typeface="Courier New" panose="02070309020205020404" pitchFamily="49" charset="0"/>
                <a:cs typeface="Courier New" panose="02070309020205020404" pitchFamily="49" charset="0"/>
              </a:rPr>
              <a:t>&gt;</a:t>
            </a:r>
            <a:r>
              <a:rPr lang="en-US" sz="1600" dirty="0" smtClean="0">
                <a:solidFill>
                  <a:schemeClr val="accent6">
                    <a:lumMod val="75000"/>
                  </a:schemeClr>
                </a:solidFill>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&lt;/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Qty</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smtClean="0">
                <a:solidFill>
                  <a:schemeClr val="accent1">
                    <a:lumMod val="75000"/>
                  </a:schemeClr>
                </a:solidFill>
                <a:latin typeface="Courier New" panose="02070309020205020404" pitchFamily="49" charset="0"/>
                <a:cs typeface="Courier New" panose="02070309020205020404" pitchFamily="49" charset="0"/>
              </a:rPr>
              <a:t>row</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
        <p:nvSpPr>
          <p:cNvPr id="10" name="Text Placeholder 9"/>
          <p:cNvSpPr>
            <a:spLocks noGrp="1"/>
          </p:cNvSpPr>
          <p:nvPr>
            <p:ph type="body" sz="quarter" idx="3"/>
          </p:nvPr>
        </p:nvSpPr>
        <p:spPr/>
        <p:txBody>
          <a:bodyPr/>
          <a:lstStyle/>
          <a:p>
            <a:r>
              <a:rPr lang="en-US" dirty="0" smtClean="0"/>
              <a:t>JSON</a:t>
            </a:r>
            <a:endParaRPr lang="en-US" dirty="0"/>
          </a:p>
        </p:txBody>
      </p:sp>
      <p:sp>
        <p:nvSpPr>
          <p:cNvPr id="11" name="Content Placeholder 10"/>
          <p:cNvSpPr>
            <a:spLocks noGrp="1"/>
          </p:cNvSpPr>
          <p:nvPr>
            <p:ph sz="quarter" idx="4"/>
          </p:nvPr>
        </p:nvSpPr>
        <p:spPr/>
        <p:txBody>
          <a:bodyPr>
            <a:noAutofit/>
          </a:bodyPr>
          <a:lstStyle/>
          <a:p>
            <a:pPr marL="0" indent="0">
              <a:buNone/>
            </a:pPr>
            <a:r>
              <a:rPr lang="en-US" sz="1600" dirty="0" smtClean="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smtClean="0">
                <a:solidFill>
                  <a:schemeClr val="accent1">
                    <a:lumMod val="75000"/>
                  </a:schemeClr>
                </a:solidFill>
                <a:latin typeface="Courier New" panose="02070309020205020404" pitchFamily="49" charset="0"/>
                <a:cs typeface="Courier New" panose="02070309020205020404" pitchFamily="49" charset="0"/>
              </a:rPr>
              <a:t>OrderID</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1</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smtClean="0">
                <a:solidFill>
                  <a:schemeClr val="accent1">
                    <a:lumMod val="75000"/>
                  </a:schemeClr>
                </a:solidFill>
                <a:latin typeface="Courier New" panose="02070309020205020404" pitchFamily="49" charset="0"/>
                <a:cs typeface="Courier New" panose="02070309020205020404" pitchFamily="49" charset="0"/>
              </a:rPr>
              <a:t>OrderDate</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2015-10-10T00:00:00</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ProductID</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Bike</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smtClean="0">
                <a:solidFill>
                  <a:schemeClr val="accent1">
                    <a:lumMod val="75000"/>
                  </a:schemeClr>
                </a:solidFill>
                <a:latin typeface="Courier New" panose="02070309020205020404" pitchFamily="49" charset="0"/>
                <a:cs typeface="Courier New" panose="02070309020205020404" pitchFamily="49" charset="0"/>
              </a:rPr>
              <a:t>Qty</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2</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smtClean="0">
                <a:solidFill>
                  <a:schemeClr val="accent1">
                    <a:lumMod val="75000"/>
                  </a:schemeClr>
                </a:solidFill>
                <a:latin typeface="Courier New" panose="02070309020205020404" pitchFamily="49" charset="0"/>
                <a:cs typeface="Courier New" panose="02070309020205020404" pitchFamily="49" charset="0"/>
              </a:rPr>
              <a:t>OrderID</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1</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smtClean="0">
                <a:solidFill>
                  <a:schemeClr val="accent1">
                    <a:lumMod val="75000"/>
                  </a:schemeClr>
                </a:solidFill>
                <a:latin typeface="Courier New" panose="02070309020205020404" pitchFamily="49" charset="0"/>
                <a:cs typeface="Courier New" panose="02070309020205020404" pitchFamily="49" charset="0"/>
              </a:rPr>
              <a:t>OrderDate</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2015-10-10T00:00:00</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err="1" smtClean="0">
                <a:solidFill>
                  <a:schemeClr val="accent1">
                    <a:lumMod val="75000"/>
                  </a:schemeClr>
                </a:solidFill>
                <a:latin typeface="Courier New" panose="02070309020205020404" pitchFamily="49" charset="0"/>
                <a:cs typeface="Courier New" panose="02070309020205020404" pitchFamily="49" charset="0"/>
              </a:rPr>
              <a:t>ProductID</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Helmet</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smtClean="0">
                <a:solidFill>
                  <a:schemeClr val="accent1">
                    <a:lumMod val="75000"/>
                  </a:schemeClr>
                </a:solidFill>
                <a:latin typeface="Courier New" panose="02070309020205020404" pitchFamily="49" charset="0"/>
                <a:cs typeface="Courier New" panose="02070309020205020404" pitchFamily="49" charset="0"/>
              </a:rPr>
              <a:t>Qty</a:t>
            </a:r>
            <a:r>
              <a:rPr lang="en-US" sz="1600" dirty="0" smtClean="0">
                <a:latin typeface="Courier New" panose="02070309020205020404" pitchFamily="49" charset="0"/>
                <a:cs typeface="Courier New" panose="02070309020205020404" pitchFamily="49" charset="0"/>
              </a:rPr>
              <a:t>":</a:t>
            </a:r>
            <a:r>
              <a:rPr lang="en-US" sz="1600" dirty="0" smtClean="0">
                <a:solidFill>
                  <a:schemeClr val="accent6">
                    <a:lumMod val="75000"/>
                  </a:schemeClr>
                </a:solidFill>
                <a:latin typeface="Courier New" panose="02070309020205020404" pitchFamily="49" charset="0"/>
                <a:cs typeface="Courier New" panose="02070309020205020404" pitchFamily="49" charset="0"/>
              </a:rPr>
              <a:t>2</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5" name="Date Placeholder 4"/>
          <p:cNvSpPr>
            <a:spLocks noGrp="1"/>
          </p:cNvSpPr>
          <p:nvPr>
            <p:ph type="dt" sz="half" idx="10"/>
          </p:nvPr>
        </p:nvSpPr>
        <p:spPr/>
        <p:txBody>
          <a:bodyPr/>
          <a:lstStyle/>
          <a:p>
            <a:fld id="{EE70C35B-420A-4E6E-BF53-3214B207BA2A}"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dirty="0" smtClean="0"/>
          </a:p>
        </p:txBody>
      </p:sp>
      <p:sp>
        <p:nvSpPr>
          <p:cNvPr id="7" name="Slide Number Placeholder 6"/>
          <p:cNvSpPr>
            <a:spLocks noGrp="1"/>
          </p:cNvSpPr>
          <p:nvPr>
            <p:ph type="sldNum" sz="quarter" idx="12"/>
          </p:nvPr>
        </p:nvSpPr>
        <p:spPr/>
        <p:txBody>
          <a:bodyPr/>
          <a:lstStyle/>
          <a:p>
            <a:fld id="{757BFB2D-6293-43AF-9BDB-E7DEDFE590C7}" type="slidenum">
              <a:rPr lang="en-US" smtClean="0"/>
              <a:t>15</a:t>
            </a:fld>
            <a:endParaRPr lang="en-US"/>
          </a:p>
        </p:txBody>
      </p:sp>
    </p:spTree>
    <p:extLst>
      <p:ext uri="{BB962C8B-B14F-4D97-AF65-F5344CB8AC3E}">
        <p14:creationId xmlns:p14="http://schemas.microsoft.com/office/powerpoint/2010/main" val="181504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vs JSON – Creation (Auto)</a:t>
            </a:r>
            <a:endParaRPr lang="en-US" dirty="0"/>
          </a:p>
        </p:txBody>
      </p:sp>
      <p:sp>
        <p:nvSpPr>
          <p:cNvPr id="8" name="Text Placeholder 7"/>
          <p:cNvSpPr>
            <a:spLocks noGrp="1"/>
          </p:cNvSpPr>
          <p:nvPr>
            <p:ph type="body" idx="1"/>
          </p:nvPr>
        </p:nvSpPr>
        <p:spPr/>
        <p:txBody>
          <a:bodyPr/>
          <a:lstStyle/>
          <a:p>
            <a:r>
              <a:rPr lang="en-US" dirty="0" smtClean="0"/>
              <a:t>XML</a:t>
            </a:r>
            <a:endParaRPr lang="en-US" dirty="0"/>
          </a:p>
        </p:txBody>
      </p:sp>
      <p:sp>
        <p:nvSpPr>
          <p:cNvPr id="9" name="Content Placeholder 8"/>
          <p:cNvSpPr>
            <a:spLocks noGrp="1"/>
          </p:cNvSpPr>
          <p:nvPr>
            <p:ph sz="half" idx="2"/>
          </p:nvPr>
        </p:nvSpPr>
        <p:spPr/>
        <p:txBody>
          <a:bodyPr>
            <a:normAutofit fontScale="77500" lnSpcReduction="20000"/>
          </a:bodyPr>
          <a:lstStyle/>
          <a:p>
            <a:pPr marL="0" indent="0">
              <a:buNone/>
            </a:pPr>
            <a:r>
              <a:rPr lang="en-US" dirty="0" smtClean="0"/>
              <a:t>SELECT</a:t>
            </a:r>
          </a:p>
          <a:p>
            <a:pPr marL="0" indent="0">
              <a:buNone/>
            </a:pPr>
            <a:r>
              <a:rPr lang="en-US" dirty="0" smtClean="0"/>
              <a:t>	</a:t>
            </a:r>
            <a:r>
              <a:rPr lang="en-US" dirty="0" err="1" smtClean="0"/>
              <a:t>Orders.OrderID</a:t>
            </a:r>
            <a:r>
              <a:rPr lang="en-US" dirty="0" smtClean="0"/>
              <a:t>,</a:t>
            </a:r>
          </a:p>
          <a:p>
            <a:pPr marL="0" indent="0">
              <a:buNone/>
            </a:pPr>
            <a:r>
              <a:rPr lang="en-US" dirty="0" smtClean="0"/>
              <a:t>	</a:t>
            </a:r>
            <a:r>
              <a:rPr lang="en-US" dirty="0" err="1" smtClean="0"/>
              <a:t>Orders.OrderDate</a:t>
            </a:r>
            <a:r>
              <a:rPr lang="en-US" dirty="0" smtClean="0"/>
              <a:t>,</a:t>
            </a:r>
          </a:p>
          <a:p>
            <a:pPr marL="0" indent="0">
              <a:buNone/>
            </a:pPr>
            <a:r>
              <a:rPr lang="en-US" dirty="0" smtClean="0"/>
              <a:t>	</a:t>
            </a:r>
            <a:r>
              <a:rPr lang="en-US" dirty="0" err="1" smtClean="0"/>
              <a:t>OrderDetails.ProductID</a:t>
            </a:r>
            <a:r>
              <a:rPr lang="en-US" dirty="0" smtClean="0"/>
              <a:t>,</a:t>
            </a:r>
          </a:p>
          <a:p>
            <a:pPr marL="0" indent="0">
              <a:buNone/>
            </a:pPr>
            <a:r>
              <a:rPr lang="en-US" dirty="0" smtClean="0"/>
              <a:t>	</a:t>
            </a:r>
            <a:r>
              <a:rPr lang="en-US" dirty="0" err="1" smtClean="0"/>
              <a:t>OrderDetails.Qty</a:t>
            </a:r>
            <a:endParaRPr lang="en-US" dirty="0" smtClean="0"/>
          </a:p>
          <a:p>
            <a:pPr marL="0" indent="0">
              <a:buNone/>
            </a:pPr>
            <a:r>
              <a:rPr lang="en-US" dirty="0" smtClean="0"/>
              <a:t>FROM	@Orders AS</a:t>
            </a:r>
          </a:p>
          <a:p>
            <a:pPr marL="0" indent="0">
              <a:buNone/>
            </a:pPr>
            <a:r>
              <a:rPr lang="en-US" dirty="0"/>
              <a:t>	</a:t>
            </a:r>
            <a:r>
              <a:rPr lang="en-US" dirty="0" smtClean="0"/>
              <a:t>	Orders</a:t>
            </a:r>
          </a:p>
          <a:p>
            <a:pPr marL="0" indent="0">
              <a:buNone/>
            </a:pPr>
            <a:r>
              <a:rPr lang="en-US" dirty="0" smtClean="0"/>
              <a:t>JOIN	@</a:t>
            </a:r>
            <a:r>
              <a:rPr lang="en-US" dirty="0" err="1" smtClean="0"/>
              <a:t>OrderDetails</a:t>
            </a:r>
            <a:r>
              <a:rPr lang="en-US" dirty="0" smtClean="0"/>
              <a:t> AS</a:t>
            </a:r>
          </a:p>
          <a:p>
            <a:pPr marL="0" indent="0">
              <a:buNone/>
            </a:pPr>
            <a:r>
              <a:rPr lang="en-US" dirty="0"/>
              <a:t>	</a:t>
            </a:r>
            <a:r>
              <a:rPr lang="en-US" dirty="0" smtClean="0"/>
              <a:t>	</a:t>
            </a:r>
            <a:r>
              <a:rPr lang="en-US" dirty="0" err="1" smtClean="0"/>
              <a:t>OrderDetails</a:t>
            </a:r>
            <a:endParaRPr lang="en-US" dirty="0" smtClean="0"/>
          </a:p>
          <a:p>
            <a:pPr marL="0" indent="0">
              <a:buNone/>
            </a:pPr>
            <a:r>
              <a:rPr lang="en-US" dirty="0" smtClean="0"/>
              <a:t>ON	</a:t>
            </a:r>
            <a:r>
              <a:rPr lang="en-US" dirty="0" err="1" smtClean="0"/>
              <a:t>Orders.OrderID</a:t>
            </a:r>
            <a:r>
              <a:rPr lang="en-US" dirty="0" smtClean="0"/>
              <a:t> =</a:t>
            </a:r>
          </a:p>
          <a:p>
            <a:pPr marL="0" indent="0">
              <a:buNone/>
            </a:pPr>
            <a:r>
              <a:rPr lang="en-US" dirty="0"/>
              <a:t>	</a:t>
            </a:r>
            <a:r>
              <a:rPr lang="en-US" dirty="0" smtClean="0"/>
              <a:t>	</a:t>
            </a:r>
            <a:r>
              <a:rPr lang="en-US" dirty="0" err="1" smtClean="0"/>
              <a:t>OrderDetails.OrderID</a:t>
            </a:r>
            <a:endParaRPr lang="en-US" dirty="0" smtClean="0"/>
          </a:p>
          <a:p>
            <a:pPr marL="0" indent="0">
              <a:buNone/>
            </a:pPr>
            <a:r>
              <a:rPr lang="en-US" dirty="0" smtClean="0"/>
              <a:t>FOR		</a:t>
            </a:r>
            <a:r>
              <a:rPr lang="en-US" b="1" dirty="0" smtClean="0"/>
              <a:t>XML</a:t>
            </a:r>
            <a:r>
              <a:rPr lang="en-US" dirty="0" smtClean="0"/>
              <a:t> </a:t>
            </a:r>
            <a:r>
              <a:rPr lang="en-US" b="1" dirty="0" smtClean="0"/>
              <a:t>AUTO</a:t>
            </a:r>
            <a:r>
              <a:rPr lang="en-US" dirty="0" smtClean="0"/>
              <a:t>;</a:t>
            </a:r>
          </a:p>
          <a:p>
            <a:pPr marL="0" indent="0">
              <a:buNone/>
            </a:pPr>
            <a:endParaRPr lang="en-US" dirty="0"/>
          </a:p>
        </p:txBody>
      </p:sp>
      <p:sp>
        <p:nvSpPr>
          <p:cNvPr id="10" name="Text Placeholder 9"/>
          <p:cNvSpPr>
            <a:spLocks noGrp="1"/>
          </p:cNvSpPr>
          <p:nvPr>
            <p:ph type="body" sz="quarter" idx="3"/>
          </p:nvPr>
        </p:nvSpPr>
        <p:spPr/>
        <p:txBody>
          <a:bodyPr/>
          <a:lstStyle/>
          <a:p>
            <a:r>
              <a:rPr lang="en-US" dirty="0" smtClean="0"/>
              <a:t>JSON</a:t>
            </a:r>
            <a:endParaRPr lang="en-US" dirty="0"/>
          </a:p>
        </p:txBody>
      </p:sp>
      <p:sp>
        <p:nvSpPr>
          <p:cNvPr id="11" name="Content Placeholder 10"/>
          <p:cNvSpPr>
            <a:spLocks noGrp="1"/>
          </p:cNvSpPr>
          <p:nvPr>
            <p:ph sz="quarter" idx="4"/>
          </p:nvPr>
        </p:nvSpPr>
        <p:spPr/>
        <p:txBody>
          <a:bodyPr>
            <a:normAutofit fontScale="77500" lnSpcReduction="20000"/>
          </a:bodyPr>
          <a:lstStyle/>
          <a:p>
            <a:pPr marL="0" indent="0">
              <a:buNone/>
            </a:pPr>
            <a:r>
              <a:rPr lang="en-US" dirty="0" smtClean="0"/>
              <a:t>SELECT</a:t>
            </a:r>
          </a:p>
          <a:p>
            <a:pPr marL="0" indent="0">
              <a:buNone/>
            </a:pPr>
            <a:r>
              <a:rPr lang="en-US" dirty="0" smtClean="0"/>
              <a:t>	</a:t>
            </a:r>
            <a:r>
              <a:rPr lang="en-US" dirty="0" err="1" smtClean="0"/>
              <a:t>Orders.OrderID</a:t>
            </a:r>
            <a:r>
              <a:rPr lang="en-US" dirty="0" smtClean="0"/>
              <a:t>,</a:t>
            </a:r>
          </a:p>
          <a:p>
            <a:pPr marL="0" indent="0">
              <a:buNone/>
            </a:pPr>
            <a:r>
              <a:rPr lang="en-US" dirty="0" smtClean="0"/>
              <a:t>	</a:t>
            </a:r>
            <a:r>
              <a:rPr lang="en-US" dirty="0" err="1" smtClean="0"/>
              <a:t>Orders.OrderDate</a:t>
            </a:r>
            <a:r>
              <a:rPr lang="en-US" dirty="0" smtClean="0"/>
              <a:t>,</a:t>
            </a:r>
          </a:p>
          <a:p>
            <a:pPr marL="0" indent="0">
              <a:buNone/>
            </a:pPr>
            <a:r>
              <a:rPr lang="en-US" dirty="0" smtClean="0"/>
              <a:t>	</a:t>
            </a:r>
            <a:r>
              <a:rPr lang="en-US" dirty="0" err="1" smtClean="0"/>
              <a:t>OrderDetails.ProductID</a:t>
            </a:r>
            <a:r>
              <a:rPr lang="en-US" dirty="0" smtClean="0"/>
              <a:t>,</a:t>
            </a:r>
          </a:p>
          <a:p>
            <a:pPr marL="0" indent="0">
              <a:buNone/>
            </a:pPr>
            <a:r>
              <a:rPr lang="en-US" dirty="0" smtClean="0"/>
              <a:t>	</a:t>
            </a:r>
            <a:r>
              <a:rPr lang="en-US" dirty="0" err="1" smtClean="0"/>
              <a:t>OrderDetails.Qty</a:t>
            </a:r>
            <a:endParaRPr lang="en-US" dirty="0" smtClean="0"/>
          </a:p>
          <a:p>
            <a:pPr marL="0" indent="0">
              <a:buNone/>
            </a:pPr>
            <a:r>
              <a:rPr lang="en-US" dirty="0" smtClean="0"/>
              <a:t>FROM	@Orders AS</a:t>
            </a:r>
          </a:p>
          <a:p>
            <a:pPr marL="0" indent="0">
              <a:buNone/>
            </a:pPr>
            <a:r>
              <a:rPr lang="en-US" dirty="0"/>
              <a:t>	</a:t>
            </a:r>
            <a:r>
              <a:rPr lang="en-US" dirty="0" smtClean="0"/>
              <a:t>	Orders</a:t>
            </a:r>
          </a:p>
          <a:p>
            <a:pPr marL="0" indent="0">
              <a:buNone/>
            </a:pPr>
            <a:r>
              <a:rPr lang="en-US" dirty="0" smtClean="0"/>
              <a:t>JOIN	@</a:t>
            </a:r>
            <a:r>
              <a:rPr lang="en-US" dirty="0" err="1" smtClean="0"/>
              <a:t>OrderDetails</a:t>
            </a:r>
            <a:r>
              <a:rPr lang="en-US" dirty="0" smtClean="0"/>
              <a:t> AS</a:t>
            </a:r>
          </a:p>
          <a:p>
            <a:pPr marL="0" indent="0">
              <a:buNone/>
            </a:pPr>
            <a:r>
              <a:rPr lang="en-US" dirty="0"/>
              <a:t>	</a:t>
            </a:r>
            <a:r>
              <a:rPr lang="en-US" dirty="0" smtClean="0"/>
              <a:t>	</a:t>
            </a:r>
            <a:r>
              <a:rPr lang="en-US" dirty="0" err="1" smtClean="0"/>
              <a:t>OrderDetails</a:t>
            </a:r>
            <a:endParaRPr lang="en-US" dirty="0" smtClean="0"/>
          </a:p>
          <a:p>
            <a:pPr marL="0" indent="0">
              <a:buNone/>
            </a:pPr>
            <a:r>
              <a:rPr lang="en-US" dirty="0" smtClean="0"/>
              <a:t>ON	</a:t>
            </a:r>
            <a:r>
              <a:rPr lang="en-US" dirty="0" err="1" smtClean="0"/>
              <a:t>Orders.OrderID</a:t>
            </a:r>
            <a:r>
              <a:rPr lang="en-US" dirty="0" smtClean="0"/>
              <a:t> =</a:t>
            </a:r>
          </a:p>
          <a:p>
            <a:pPr marL="0" indent="0">
              <a:buNone/>
            </a:pPr>
            <a:r>
              <a:rPr lang="en-US" dirty="0"/>
              <a:t>	</a:t>
            </a:r>
            <a:r>
              <a:rPr lang="en-US" dirty="0" smtClean="0"/>
              <a:t>	</a:t>
            </a:r>
            <a:r>
              <a:rPr lang="en-US" dirty="0" err="1" smtClean="0"/>
              <a:t>OrderDetails.OrderID</a:t>
            </a:r>
            <a:endParaRPr lang="en-US" dirty="0" smtClean="0"/>
          </a:p>
          <a:p>
            <a:pPr marL="0" indent="0">
              <a:buNone/>
            </a:pPr>
            <a:r>
              <a:rPr lang="en-US" dirty="0" smtClean="0"/>
              <a:t>FOR		</a:t>
            </a:r>
            <a:r>
              <a:rPr lang="en-US" b="1" dirty="0" smtClean="0"/>
              <a:t>JSON</a:t>
            </a:r>
            <a:r>
              <a:rPr lang="en-US" dirty="0" smtClean="0"/>
              <a:t> </a:t>
            </a:r>
            <a:r>
              <a:rPr lang="en-US" b="1" dirty="0" smtClean="0"/>
              <a:t>AUTO</a:t>
            </a:r>
            <a:r>
              <a:rPr lang="en-US" dirty="0" smtClean="0"/>
              <a:t>;</a:t>
            </a:r>
            <a:endParaRPr lang="en-US" dirty="0"/>
          </a:p>
        </p:txBody>
      </p:sp>
      <p:sp>
        <p:nvSpPr>
          <p:cNvPr id="5" name="Date Placeholder 4"/>
          <p:cNvSpPr>
            <a:spLocks noGrp="1"/>
          </p:cNvSpPr>
          <p:nvPr>
            <p:ph type="dt" sz="half" idx="10"/>
          </p:nvPr>
        </p:nvSpPr>
        <p:spPr/>
        <p:txBody>
          <a:bodyPr/>
          <a:lstStyle/>
          <a:p>
            <a:fld id="{EE70C35B-420A-4E6E-BF53-3214B207BA2A}"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dirty="0" smtClean="0"/>
          </a:p>
        </p:txBody>
      </p:sp>
      <p:sp>
        <p:nvSpPr>
          <p:cNvPr id="7" name="Slide Number Placeholder 6"/>
          <p:cNvSpPr>
            <a:spLocks noGrp="1"/>
          </p:cNvSpPr>
          <p:nvPr>
            <p:ph type="sldNum" sz="quarter" idx="12"/>
          </p:nvPr>
        </p:nvSpPr>
        <p:spPr/>
        <p:txBody>
          <a:bodyPr/>
          <a:lstStyle/>
          <a:p>
            <a:fld id="{757BFB2D-6293-43AF-9BDB-E7DEDFE590C7}" type="slidenum">
              <a:rPr lang="en-US" smtClean="0"/>
              <a:t>16</a:t>
            </a:fld>
            <a:endParaRPr lang="en-US"/>
          </a:p>
        </p:txBody>
      </p:sp>
    </p:spTree>
    <p:extLst>
      <p:ext uri="{BB962C8B-B14F-4D97-AF65-F5344CB8AC3E}">
        <p14:creationId xmlns:p14="http://schemas.microsoft.com/office/powerpoint/2010/main" val="718242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vs JSON – Creation (Auto)</a:t>
            </a:r>
            <a:endParaRPr lang="en-US" dirty="0"/>
          </a:p>
        </p:txBody>
      </p:sp>
      <p:sp>
        <p:nvSpPr>
          <p:cNvPr id="8" name="Text Placeholder 7"/>
          <p:cNvSpPr>
            <a:spLocks noGrp="1"/>
          </p:cNvSpPr>
          <p:nvPr>
            <p:ph type="body" idx="1"/>
          </p:nvPr>
        </p:nvSpPr>
        <p:spPr/>
        <p:txBody>
          <a:bodyPr/>
          <a:lstStyle/>
          <a:p>
            <a:r>
              <a:rPr lang="en-US" dirty="0" smtClean="0"/>
              <a:t>XML</a:t>
            </a:r>
            <a:endParaRPr lang="en-US" dirty="0"/>
          </a:p>
        </p:txBody>
      </p:sp>
      <p:sp>
        <p:nvSpPr>
          <p:cNvPr id="9" name="Content Placeholder 8"/>
          <p:cNvSpPr>
            <a:spLocks noGrp="1"/>
          </p:cNvSpPr>
          <p:nvPr>
            <p:ph sz="half" idx="2"/>
          </p:nvPr>
        </p:nvSpPr>
        <p:spPr/>
        <p:txBody>
          <a:bodyPr>
            <a:normAutofit/>
          </a:bodyPr>
          <a:lstStyle/>
          <a:p>
            <a:pPr marL="0" indent="0">
              <a:buNone/>
            </a:pPr>
            <a:r>
              <a:rPr lang="en-US" sz="1800" dirty="0" smtClean="0">
                <a:latin typeface="Courier New" panose="02070309020205020404" pitchFamily="49" charset="0"/>
                <a:cs typeface="Courier New" panose="02070309020205020404" pitchFamily="49" charset="0"/>
              </a:rPr>
              <a:t>&lt;Orders</a:t>
            </a:r>
          </a:p>
          <a:p>
            <a:pPr marL="0" indent="0">
              <a:buNone/>
            </a:pPr>
            <a:r>
              <a:rPr lang="en-US" sz="1800" dirty="0" err="1" smtClean="0">
                <a:latin typeface="Courier New" panose="02070309020205020404" pitchFamily="49" charset="0"/>
                <a:cs typeface="Courier New" panose="02070309020205020404" pitchFamily="49" charset="0"/>
              </a:rPr>
              <a:t>OrderID</a:t>
            </a:r>
            <a:r>
              <a:rPr lang="en-US" sz="1800" dirty="0" smtClean="0">
                <a:latin typeface="Courier New" panose="02070309020205020404" pitchFamily="49" charset="0"/>
                <a:cs typeface="Courier New" panose="02070309020205020404" pitchFamily="49" charset="0"/>
              </a:rPr>
              <a:t>="1"</a:t>
            </a:r>
          </a:p>
          <a:p>
            <a:pPr marL="0" indent="0">
              <a:buNone/>
            </a:pPr>
            <a:r>
              <a:rPr lang="en-US" sz="1800" dirty="0" err="1" smtClean="0">
                <a:latin typeface="Courier New" panose="02070309020205020404" pitchFamily="49" charset="0"/>
                <a:cs typeface="Courier New" panose="02070309020205020404" pitchFamily="49" charset="0"/>
              </a:rPr>
              <a:t>OrderDate</a:t>
            </a:r>
            <a:r>
              <a:rPr lang="en-US" sz="1800" dirty="0" smtClean="0">
                <a:latin typeface="Courier New" panose="02070309020205020404" pitchFamily="49" charset="0"/>
                <a:cs typeface="Courier New" panose="02070309020205020404" pitchFamily="49" charset="0"/>
              </a:rPr>
              <a:t>="2015-10-10T00:00:00"&gt;</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OrderDetails</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ProductID</a:t>
            </a:r>
            <a:r>
              <a:rPr lang="en-US" sz="1800" dirty="0" smtClean="0">
                <a:latin typeface="Courier New" panose="02070309020205020404" pitchFamily="49" charset="0"/>
                <a:cs typeface="Courier New" panose="02070309020205020404" pitchFamily="49" charset="0"/>
              </a:rPr>
              <a:t>="Bike" </a:t>
            </a:r>
            <a:r>
              <a:rPr lang="en-US" sz="1800" dirty="0" err="1" smtClean="0">
                <a:latin typeface="Courier New" panose="02070309020205020404" pitchFamily="49" charset="0"/>
                <a:cs typeface="Courier New" panose="02070309020205020404" pitchFamily="49" charset="0"/>
              </a:rPr>
              <a:t>Qty</a:t>
            </a:r>
            <a:r>
              <a:rPr lang="en-US" sz="1800" dirty="0" smtClean="0">
                <a:latin typeface="Courier New" panose="02070309020205020404" pitchFamily="49" charset="0"/>
                <a:cs typeface="Courier New" panose="02070309020205020404" pitchFamily="49" charset="0"/>
              </a:rPr>
              <a:t>="2" /&gt;</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OrderDetails</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ProductID</a:t>
            </a:r>
            <a:r>
              <a:rPr lang="en-US" sz="1800" dirty="0" smtClean="0">
                <a:latin typeface="Courier New" panose="02070309020205020404" pitchFamily="49" charset="0"/>
                <a:cs typeface="Courier New" panose="02070309020205020404" pitchFamily="49" charset="0"/>
              </a:rPr>
              <a:t>="Helmet" </a:t>
            </a:r>
            <a:r>
              <a:rPr lang="en-US" sz="1800" dirty="0" err="1" smtClean="0">
                <a:latin typeface="Courier New" panose="02070309020205020404" pitchFamily="49" charset="0"/>
                <a:cs typeface="Courier New" panose="02070309020205020404" pitchFamily="49" charset="0"/>
              </a:rPr>
              <a:t>Qty</a:t>
            </a:r>
            <a:r>
              <a:rPr lang="en-US" sz="1800" dirty="0" smtClean="0">
                <a:latin typeface="Courier New" panose="02070309020205020404" pitchFamily="49" charset="0"/>
                <a:cs typeface="Courier New" panose="02070309020205020404" pitchFamily="49" charset="0"/>
              </a:rPr>
              <a:t>="2" /&gt;</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OrderDetails</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ProductID</a:t>
            </a:r>
            <a:r>
              <a:rPr lang="en-US" sz="1800" dirty="0" smtClean="0">
                <a:latin typeface="Courier New" panose="02070309020205020404" pitchFamily="49" charset="0"/>
                <a:cs typeface="Courier New" panose="02070309020205020404" pitchFamily="49" charset="0"/>
              </a:rPr>
              <a:t>="Wheels" </a:t>
            </a:r>
            <a:r>
              <a:rPr lang="en-US" sz="1800" dirty="0" err="1" smtClean="0">
                <a:latin typeface="Courier New" panose="02070309020205020404" pitchFamily="49" charset="0"/>
                <a:cs typeface="Courier New" panose="02070309020205020404" pitchFamily="49" charset="0"/>
              </a:rPr>
              <a:t>Qty</a:t>
            </a:r>
            <a:r>
              <a:rPr lang="en-US" sz="1800" dirty="0" smtClean="0">
                <a:latin typeface="Courier New" panose="02070309020205020404" pitchFamily="49" charset="0"/>
                <a:cs typeface="Courier New" panose="02070309020205020404" pitchFamily="49" charset="0"/>
              </a:rPr>
              <a:t>="4" /&gt;</a:t>
            </a:r>
          </a:p>
          <a:p>
            <a:pPr marL="0" indent="0">
              <a:buNone/>
            </a:pPr>
            <a:r>
              <a:rPr lang="en-US" sz="1800" dirty="0" smtClean="0">
                <a:latin typeface="Courier New" panose="02070309020205020404" pitchFamily="49" charset="0"/>
                <a:cs typeface="Courier New" panose="02070309020205020404" pitchFamily="49" charset="0"/>
              </a:rPr>
              <a:t>&lt;/Orders&gt;…</a:t>
            </a:r>
          </a:p>
        </p:txBody>
      </p:sp>
      <p:sp>
        <p:nvSpPr>
          <p:cNvPr id="10" name="Text Placeholder 9"/>
          <p:cNvSpPr>
            <a:spLocks noGrp="1"/>
          </p:cNvSpPr>
          <p:nvPr>
            <p:ph type="body" sz="quarter" idx="3"/>
          </p:nvPr>
        </p:nvSpPr>
        <p:spPr/>
        <p:txBody>
          <a:bodyPr/>
          <a:lstStyle/>
          <a:p>
            <a:r>
              <a:rPr lang="en-US" dirty="0" smtClean="0"/>
              <a:t>JSON</a:t>
            </a:r>
            <a:endParaRPr lang="en-US" dirty="0"/>
          </a:p>
        </p:txBody>
      </p:sp>
      <p:sp>
        <p:nvSpPr>
          <p:cNvPr id="11" name="Content Placeholder 10"/>
          <p:cNvSpPr>
            <a:spLocks noGrp="1"/>
          </p:cNvSpPr>
          <p:nvPr>
            <p:ph sz="quarter" idx="4"/>
          </p:nvPr>
        </p:nvSpPr>
        <p:spPr/>
        <p:txBody>
          <a:bodyPr>
            <a:noAutofit/>
          </a:bodyPr>
          <a:lstStyle/>
          <a:p>
            <a:pPr marL="0" indent="0">
              <a:buNone/>
            </a:pPr>
            <a:r>
              <a:rPr lang="en-US" sz="1800" dirty="0" smtClean="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"OrderID":1,</a:t>
            </a:r>
          </a:p>
          <a:p>
            <a:pPr marL="0" indent="0">
              <a:buNone/>
            </a:pPr>
            <a:r>
              <a:rPr lang="en-US" sz="1800" dirty="0" smtClean="0">
                <a:latin typeface="Courier New" panose="02070309020205020404" pitchFamily="49" charset="0"/>
                <a:cs typeface="Courier New" panose="02070309020205020404" pitchFamily="49" charset="0"/>
              </a:rPr>
              <a:t>"OrderDate":"2015-10-10T00:00:00",</a:t>
            </a:r>
          </a:p>
          <a:p>
            <a:pPr marL="0" indent="0">
              <a:buNone/>
            </a:pP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OrderDetails</a:t>
            </a:r>
            <a:r>
              <a:rPr lang="en-US" sz="1800" dirty="0" smtClean="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{"ProductID":"Bike","Qty":2},</a:t>
            </a:r>
          </a:p>
          <a:p>
            <a:pPr marL="0" indent="0">
              <a:buNone/>
            </a:pPr>
            <a:r>
              <a:rPr lang="en-US" sz="1800" dirty="0" smtClean="0">
                <a:latin typeface="Courier New" panose="02070309020205020404" pitchFamily="49" charset="0"/>
                <a:cs typeface="Courier New" panose="02070309020205020404" pitchFamily="49" charset="0"/>
              </a:rPr>
              <a:t>	{"ProductID":"Helmet","Qty":2},</a:t>
            </a:r>
          </a:p>
          <a:p>
            <a:pPr marL="0" indent="0">
              <a:buNone/>
            </a:pPr>
            <a:r>
              <a:rPr lang="en-US" sz="1800" dirty="0" smtClean="0">
                <a:latin typeface="Courier New" panose="02070309020205020404" pitchFamily="49" charset="0"/>
                <a:cs typeface="Courier New" panose="02070309020205020404" pitchFamily="49" charset="0"/>
              </a:rPr>
              <a:t>	{"ProductID":"Wheels","Qty":4}]</a:t>
            </a:r>
          </a:p>
          <a:p>
            <a:pPr marL="0" indent="0">
              <a:buNone/>
            </a:pP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Date Placeholder 4"/>
          <p:cNvSpPr>
            <a:spLocks noGrp="1"/>
          </p:cNvSpPr>
          <p:nvPr>
            <p:ph type="dt" sz="half" idx="10"/>
          </p:nvPr>
        </p:nvSpPr>
        <p:spPr/>
        <p:txBody>
          <a:bodyPr/>
          <a:lstStyle/>
          <a:p>
            <a:fld id="{EE70C35B-420A-4E6E-BF53-3214B207BA2A}" type="datetime1">
              <a:rPr lang="en-US" smtClean="0"/>
              <a:t>4/7/2017</a:t>
            </a:fld>
            <a:endParaRPr lang="en-US"/>
          </a:p>
        </p:txBody>
      </p:sp>
      <p:sp>
        <p:nvSpPr>
          <p:cNvPr id="6" name="Footer Placeholder 5"/>
          <p:cNvSpPr>
            <a:spLocks noGrp="1"/>
          </p:cNvSpPr>
          <p:nvPr>
            <p:ph type="ftr" sz="quarter" idx="11"/>
          </p:nvPr>
        </p:nvSpPr>
        <p:spPr/>
        <p:txBody>
          <a:bodyPr/>
          <a:lstStyle/>
          <a:p>
            <a:r>
              <a:rPr lang="en-US" smtClean="0"/>
              <a:t>XML vs JSON – Battle Royale / @RileyMajor</a:t>
            </a:r>
            <a:endParaRPr lang="en-US" dirty="0" smtClean="0"/>
          </a:p>
        </p:txBody>
      </p:sp>
      <p:sp>
        <p:nvSpPr>
          <p:cNvPr id="7" name="Slide Number Placeholder 6"/>
          <p:cNvSpPr>
            <a:spLocks noGrp="1"/>
          </p:cNvSpPr>
          <p:nvPr>
            <p:ph type="sldNum" sz="quarter" idx="12"/>
          </p:nvPr>
        </p:nvSpPr>
        <p:spPr/>
        <p:txBody>
          <a:bodyPr/>
          <a:lstStyle/>
          <a:p>
            <a:fld id="{757BFB2D-6293-43AF-9BDB-E7DEDFE590C7}" type="slidenum">
              <a:rPr lang="en-US" smtClean="0"/>
              <a:t>17</a:t>
            </a:fld>
            <a:endParaRPr lang="en-US"/>
          </a:p>
        </p:txBody>
      </p:sp>
    </p:spTree>
    <p:extLst>
      <p:ext uri="{BB962C8B-B14F-4D97-AF65-F5344CB8AC3E}">
        <p14:creationId xmlns:p14="http://schemas.microsoft.com/office/powerpoint/2010/main" val="811804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vs JSON – Consuming</a:t>
            </a:r>
            <a:endParaRPr lang="en-US" dirty="0"/>
          </a:p>
        </p:txBody>
      </p:sp>
      <p:sp>
        <p:nvSpPr>
          <p:cNvPr id="10" name="Content Placeholder 9"/>
          <p:cNvSpPr>
            <a:spLocks noGrp="1"/>
          </p:cNvSpPr>
          <p:nvPr>
            <p:ph idx="1"/>
          </p:nvPr>
        </p:nvSpPr>
        <p:spPr/>
        <p:txBody>
          <a:bodyPr>
            <a:normAutofit/>
          </a:bodyPr>
          <a:lstStyle/>
          <a:p>
            <a:r>
              <a:rPr lang="en-US" dirty="0" smtClean="0"/>
              <a:t>XML has OPENXML and nodes function. Both support XQuery.</a:t>
            </a:r>
          </a:p>
          <a:p>
            <a:r>
              <a:rPr lang="en-US" dirty="0" smtClean="0"/>
              <a:t>OPENXML</a:t>
            </a:r>
          </a:p>
          <a:p>
            <a:pPr lvl="1"/>
            <a:r>
              <a:rPr lang="en-US" dirty="0" smtClean="0"/>
              <a:t>Requires “prepare document” step.</a:t>
            </a:r>
          </a:p>
          <a:p>
            <a:pPr lvl="1"/>
            <a:r>
              <a:rPr lang="en-US" dirty="0" smtClean="0"/>
              <a:t>Separate T-SQL Statement– can’t be used in views or inline functions.</a:t>
            </a:r>
          </a:p>
          <a:p>
            <a:pPr lvl="1"/>
            <a:r>
              <a:rPr lang="en-US" dirty="0" smtClean="0"/>
              <a:t>Might be faster for repeat access.</a:t>
            </a:r>
          </a:p>
          <a:p>
            <a:pPr lvl="1"/>
            <a:r>
              <a:rPr lang="en-US" dirty="0" smtClean="0"/>
              <a:t>You have to remove the document from memory manually.</a:t>
            </a:r>
          </a:p>
          <a:p>
            <a:r>
              <a:rPr lang="en-US" dirty="0" smtClean="0"/>
              <a:t>Nodes</a:t>
            </a:r>
          </a:p>
          <a:p>
            <a:pPr lvl="1"/>
            <a:r>
              <a:rPr lang="en-US" dirty="0" smtClean="0"/>
              <a:t>Can be used as part of T-SQL statement.</a:t>
            </a:r>
          </a:p>
          <a:p>
            <a:r>
              <a:rPr lang="en-US" dirty="0" smtClean="0"/>
              <a:t>OPENSON works like nodes, but without the XQuery.</a:t>
            </a:r>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18</a:t>
            </a:fld>
            <a:endParaRPr lang="en-US"/>
          </a:p>
        </p:txBody>
      </p:sp>
    </p:spTree>
    <p:extLst>
      <p:ext uri="{BB962C8B-B14F-4D97-AF65-F5344CB8AC3E}">
        <p14:creationId xmlns:p14="http://schemas.microsoft.com/office/powerpoint/2010/main" val="3274444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XML vs JSON – Consuming (OPEN*)</a:t>
            </a:r>
            <a:endParaRPr lang="en-US" dirty="0"/>
          </a:p>
        </p:txBody>
      </p:sp>
      <p:sp>
        <p:nvSpPr>
          <p:cNvPr id="8" name="Text Placeholder 7"/>
          <p:cNvSpPr>
            <a:spLocks noGrp="1"/>
          </p:cNvSpPr>
          <p:nvPr>
            <p:ph type="body" idx="1"/>
          </p:nvPr>
        </p:nvSpPr>
        <p:spPr/>
        <p:txBody>
          <a:bodyPr/>
          <a:lstStyle/>
          <a:p>
            <a:r>
              <a:rPr lang="en-US" dirty="0" smtClean="0"/>
              <a:t>OPENXML</a:t>
            </a:r>
            <a:endParaRPr lang="en-US" dirty="0"/>
          </a:p>
        </p:txBody>
      </p:sp>
      <p:sp>
        <p:nvSpPr>
          <p:cNvPr id="9" name="Content Placeholder 8"/>
          <p:cNvSpPr>
            <a:spLocks noGrp="1"/>
          </p:cNvSpPr>
          <p:nvPr>
            <p:ph sz="half" idx="2"/>
          </p:nvPr>
        </p:nvSpPr>
        <p:spPr/>
        <p:txBody>
          <a:bodyPr>
            <a:normAutofit fontScale="92500" lnSpcReduction="20000"/>
          </a:bodyPr>
          <a:lstStyle/>
          <a:p>
            <a:pPr marL="0" indent="0">
              <a:buNone/>
            </a:pPr>
            <a:r>
              <a:rPr lang="en-US" dirty="0" smtClean="0"/>
              <a:t>DECLARE</a:t>
            </a:r>
          </a:p>
          <a:p>
            <a:pPr marL="0" indent="0">
              <a:buNone/>
            </a:pPr>
            <a:r>
              <a:rPr lang="en-US" dirty="0" smtClean="0"/>
              <a:t>	@</a:t>
            </a:r>
            <a:r>
              <a:rPr lang="en-US" dirty="0" err="1" smtClean="0"/>
              <a:t>i</a:t>
            </a:r>
            <a:r>
              <a:rPr lang="en-US" dirty="0" smtClean="0"/>
              <a:t> </a:t>
            </a:r>
            <a:r>
              <a:rPr lang="en-US" dirty="0" err="1" smtClean="0"/>
              <a:t>int</a:t>
            </a:r>
            <a:r>
              <a:rPr lang="en-US" dirty="0" smtClean="0"/>
              <a:t>,</a:t>
            </a:r>
          </a:p>
          <a:p>
            <a:pPr marL="0" indent="0">
              <a:buNone/>
            </a:pPr>
            <a:r>
              <a:rPr lang="en-US" dirty="0" smtClean="0"/>
              <a:t>	@x xml = '&lt;x&gt;&lt;a&gt;1&lt;/a&gt;&lt;a&gt;2&lt;/a&gt;&lt;/x&gt;';</a:t>
            </a:r>
          </a:p>
          <a:p>
            <a:pPr marL="0" indent="0">
              <a:buNone/>
            </a:pPr>
            <a:endParaRPr lang="en-US" dirty="0" smtClean="0"/>
          </a:p>
          <a:p>
            <a:pPr marL="0" indent="0">
              <a:buNone/>
            </a:pPr>
            <a:r>
              <a:rPr lang="en-US" dirty="0" smtClean="0"/>
              <a:t>EXEC </a:t>
            </a:r>
            <a:r>
              <a:rPr lang="en-US" dirty="0" err="1" smtClean="0"/>
              <a:t>sp_xml_preparedocument</a:t>
            </a:r>
            <a:r>
              <a:rPr lang="en-US" dirty="0" smtClean="0"/>
              <a:t> @</a:t>
            </a:r>
            <a:r>
              <a:rPr lang="en-US" dirty="0" err="1" smtClean="0"/>
              <a:t>i</a:t>
            </a:r>
            <a:r>
              <a:rPr lang="en-US" dirty="0" smtClean="0"/>
              <a:t> OUTPUT, @x;</a:t>
            </a:r>
          </a:p>
          <a:p>
            <a:pPr marL="0" indent="0">
              <a:buNone/>
            </a:pPr>
            <a:endParaRPr lang="en-US" dirty="0" smtClean="0"/>
          </a:p>
          <a:p>
            <a:pPr marL="0" indent="0">
              <a:buNone/>
            </a:pPr>
            <a:r>
              <a:rPr lang="en-US" dirty="0" smtClean="0"/>
              <a:t>SELECT * FROM</a:t>
            </a:r>
          </a:p>
          <a:p>
            <a:pPr marL="0" indent="0">
              <a:buNone/>
            </a:pPr>
            <a:r>
              <a:rPr lang="en-US" dirty="0" smtClean="0"/>
              <a:t>	OPENXML (@</a:t>
            </a:r>
            <a:r>
              <a:rPr lang="en-US" dirty="0" err="1" smtClean="0"/>
              <a:t>i</a:t>
            </a:r>
            <a:r>
              <a:rPr lang="en-US" dirty="0" smtClean="0"/>
              <a:t>, '/x/a', 2)</a:t>
            </a:r>
          </a:p>
          <a:p>
            <a:pPr marL="0" indent="0">
              <a:buNone/>
            </a:pPr>
            <a:r>
              <a:rPr lang="en-US" dirty="0" smtClean="0"/>
              <a:t>WITH (a </a:t>
            </a:r>
            <a:r>
              <a:rPr lang="en-US" dirty="0" err="1" smtClean="0"/>
              <a:t>int</a:t>
            </a:r>
            <a:r>
              <a:rPr lang="en-US" dirty="0" smtClean="0"/>
              <a:t> '.');</a:t>
            </a:r>
            <a:endParaRPr lang="en-US" dirty="0"/>
          </a:p>
        </p:txBody>
      </p:sp>
      <p:sp>
        <p:nvSpPr>
          <p:cNvPr id="10" name="Text Placeholder 9"/>
          <p:cNvSpPr>
            <a:spLocks noGrp="1"/>
          </p:cNvSpPr>
          <p:nvPr>
            <p:ph type="body" sz="quarter" idx="3"/>
          </p:nvPr>
        </p:nvSpPr>
        <p:spPr/>
        <p:txBody>
          <a:bodyPr/>
          <a:lstStyle/>
          <a:p>
            <a:r>
              <a:rPr lang="en-US" dirty="0" smtClean="0"/>
              <a:t>OPENJSON</a:t>
            </a:r>
            <a:endParaRPr lang="en-US" dirty="0"/>
          </a:p>
        </p:txBody>
      </p:sp>
      <p:sp>
        <p:nvSpPr>
          <p:cNvPr id="11" name="Content Placeholder 10"/>
          <p:cNvSpPr>
            <a:spLocks noGrp="1"/>
          </p:cNvSpPr>
          <p:nvPr>
            <p:ph sz="quarter" idx="4"/>
          </p:nvPr>
        </p:nvSpPr>
        <p:spPr/>
        <p:txBody>
          <a:bodyPr/>
          <a:lstStyle/>
          <a:p>
            <a:pPr marL="0" indent="0">
              <a:buNone/>
            </a:pPr>
            <a:r>
              <a:rPr lang="en-US" dirty="0" smtClean="0"/>
              <a:t>DECLARE</a:t>
            </a:r>
          </a:p>
          <a:p>
            <a:pPr marL="0" indent="0">
              <a:buNone/>
            </a:pPr>
            <a:r>
              <a:rPr lang="en-US" dirty="0" smtClean="0"/>
              <a:t>	@j varchar(max) = '{"x":[{"a":1},{"a":2}]}';</a:t>
            </a:r>
          </a:p>
          <a:p>
            <a:pPr marL="0" indent="0">
              <a:buNone/>
            </a:pPr>
            <a:r>
              <a:rPr lang="en-US" dirty="0" smtClean="0"/>
              <a:t>SELECT * FROM</a:t>
            </a:r>
          </a:p>
          <a:p>
            <a:pPr marL="0" indent="0">
              <a:buNone/>
            </a:pPr>
            <a:r>
              <a:rPr lang="en-US" dirty="0" smtClean="0"/>
              <a:t>	OPENJSON (@j) AS x</a:t>
            </a:r>
          </a:p>
          <a:p>
            <a:pPr marL="0" indent="0">
              <a:buNone/>
            </a:pPr>
            <a:r>
              <a:rPr lang="en-US" dirty="0" smtClean="0"/>
              <a:t>CROSS APPLY OPENJSON (x.[value]) AS </a:t>
            </a:r>
            <a:r>
              <a:rPr lang="en-US" dirty="0" err="1" smtClean="0"/>
              <a:t>a_array</a:t>
            </a:r>
            <a:endParaRPr lang="en-US" dirty="0" smtClean="0"/>
          </a:p>
          <a:p>
            <a:pPr marL="0" indent="0">
              <a:buNone/>
            </a:pPr>
            <a:r>
              <a:rPr lang="en-US" dirty="0" smtClean="0"/>
              <a:t>CROSS APPLY OPENJSON (</a:t>
            </a:r>
            <a:r>
              <a:rPr lang="en-US" dirty="0" err="1" smtClean="0"/>
              <a:t>a_array</a:t>
            </a:r>
            <a:r>
              <a:rPr lang="en-US" dirty="0" smtClean="0"/>
              <a:t>.[value]) AS a;</a:t>
            </a:r>
            <a:endParaRPr lang="en-US" dirty="0"/>
          </a:p>
        </p:txBody>
      </p:sp>
      <p:sp>
        <p:nvSpPr>
          <p:cNvPr id="4" name="Date Placeholder 3"/>
          <p:cNvSpPr>
            <a:spLocks noGrp="1"/>
          </p:cNvSpPr>
          <p:nvPr>
            <p:ph type="dt" sz="half" idx="10"/>
          </p:nvPr>
        </p:nvSpPr>
        <p:spPr/>
        <p:txBody>
          <a:bodyPr/>
          <a:lstStyle/>
          <a:p>
            <a:fld id="{BF1B3EF8-1F15-4EFB-B148-F5683FD7058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19</a:t>
            </a:fld>
            <a:endParaRPr lang="en-US"/>
          </a:p>
        </p:txBody>
      </p:sp>
    </p:spTree>
    <p:extLst>
      <p:ext uri="{BB962C8B-B14F-4D97-AF65-F5344CB8AC3E}">
        <p14:creationId xmlns:p14="http://schemas.microsoft.com/office/powerpoint/2010/main" val="702125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Community</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PASS</a:t>
            </a:r>
          </a:p>
          <a:p>
            <a:r>
              <a:rPr lang="en-US" dirty="0" smtClean="0"/>
              <a:t>Twitter</a:t>
            </a:r>
          </a:p>
          <a:p>
            <a:pPr lvl="1"/>
            <a:r>
              <a:rPr lang="en-US" dirty="0" smtClean="0"/>
              <a:t>#</a:t>
            </a:r>
            <a:r>
              <a:rPr lang="en-US" dirty="0" err="1" smtClean="0"/>
              <a:t>SQLSatMadison</a:t>
            </a:r>
            <a:endParaRPr lang="en-US" dirty="0" smtClean="0"/>
          </a:p>
          <a:p>
            <a:pPr lvl="1"/>
            <a:r>
              <a:rPr lang="en-US" dirty="0" smtClean="0"/>
              <a:t>#tsql2sday</a:t>
            </a:r>
          </a:p>
          <a:p>
            <a:pPr lvl="1"/>
            <a:r>
              <a:rPr lang="en-US" dirty="0" smtClean="0"/>
              <a:t>@</a:t>
            </a:r>
            <a:r>
              <a:rPr lang="en-US" dirty="0" err="1" smtClean="0"/>
              <a:t>RileyMajor</a:t>
            </a:r>
            <a:endParaRPr lang="en-US" dirty="0" smtClean="0"/>
          </a:p>
          <a:p>
            <a:r>
              <a:rPr lang="en-US" dirty="0" smtClean="0"/>
              <a:t>Blogs</a:t>
            </a:r>
          </a:p>
          <a:p>
            <a:pPr lvl="1"/>
            <a:r>
              <a:rPr lang="en-US" dirty="0" smtClean="0">
                <a:hlinkClick r:id="rId2"/>
              </a:rPr>
              <a:t>http://TSQLTuesday.com/</a:t>
            </a:r>
            <a:endParaRPr lang="en-US" dirty="0" smtClean="0"/>
          </a:p>
          <a:p>
            <a:pPr lvl="1"/>
            <a:r>
              <a:rPr lang="en-US" dirty="0" smtClean="0">
                <a:hlinkClick r:id="rId3"/>
              </a:rPr>
              <a:t>http://SQLServerCentral.com/</a:t>
            </a:r>
            <a:endParaRPr lang="en-US" dirty="0" smtClean="0"/>
          </a:p>
          <a:p>
            <a:pPr lvl="1"/>
            <a:r>
              <a:rPr lang="en-US" dirty="0" smtClean="0">
                <a:hlinkClick r:id="rId4"/>
              </a:rPr>
              <a:t>http://LessThanDot.com/</a:t>
            </a:r>
            <a:endParaRPr lang="en-US" dirty="0" smtClean="0"/>
          </a:p>
          <a:p>
            <a:pPr lvl="1"/>
            <a:r>
              <a:rPr lang="en-US" dirty="0" smtClean="0">
                <a:hlinkClick r:id="rId5"/>
              </a:rPr>
              <a:t>http://DBA.StackExchange.com/</a:t>
            </a:r>
            <a:endParaRPr lang="en-US" dirty="0" smtClean="0"/>
          </a:p>
          <a:p>
            <a:pPr lvl="1"/>
            <a:r>
              <a:rPr lang="en-US" dirty="0" smtClean="0">
                <a:hlinkClick r:id="rId6"/>
              </a:rPr>
              <a:t>http://blogs.SentryOne.com/</a:t>
            </a:r>
            <a:endParaRPr lang="en-US" dirty="0" smtClean="0"/>
          </a:p>
          <a:p>
            <a:pPr lvl="1"/>
            <a:r>
              <a:rPr lang="en-US" dirty="0" smtClean="0">
                <a:hlinkClick r:id="rId7"/>
              </a:rPr>
              <a:t>http://scribnasium.com/</a:t>
            </a:r>
            <a:endParaRPr lang="en-US" dirty="0" smtClean="0"/>
          </a:p>
          <a:p>
            <a:pPr lvl="1"/>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Minnesota</a:t>
            </a:r>
          </a:p>
          <a:p>
            <a:pPr lvl="1"/>
            <a:r>
              <a:rPr lang="en-US" dirty="0" smtClean="0"/>
              <a:t>PASSMN – Twin Cities</a:t>
            </a:r>
          </a:p>
          <a:p>
            <a:pPr lvl="2"/>
            <a:r>
              <a:rPr lang="en-US" dirty="0" smtClean="0"/>
              <a:t>@PASSMN</a:t>
            </a:r>
          </a:p>
          <a:p>
            <a:pPr lvl="2"/>
            <a:r>
              <a:rPr lang="en-US" dirty="0" smtClean="0">
                <a:hlinkClick r:id="rId8"/>
              </a:rPr>
              <a:t>http://MNSSUG.org</a:t>
            </a:r>
            <a:endParaRPr lang="en-US" dirty="0" smtClean="0"/>
          </a:p>
          <a:p>
            <a:r>
              <a:rPr lang="en-US" dirty="0" smtClean="0"/>
              <a:t>Wisconsin</a:t>
            </a:r>
          </a:p>
          <a:p>
            <a:pPr lvl="1"/>
            <a:r>
              <a:rPr lang="en-US" dirty="0" err="1" smtClean="0"/>
              <a:t>FoxPASS</a:t>
            </a:r>
            <a:r>
              <a:rPr lang="en-US" dirty="0" smtClean="0"/>
              <a:t> - Appleton, WI</a:t>
            </a:r>
          </a:p>
          <a:p>
            <a:pPr lvl="1"/>
            <a:r>
              <a:rPr lang="en-US" dirty="0" smtClean="0"/>
              <a:t>MADPASS - Madison, WI </a:t>
            </a:r>
          </a:p>
          <a:p>
            <a:pPr lvl="1"/>
            <a:r>
              <a:rPr lang="en-US" dirty="0" smtClean="0"/>
              <a:t>Microsoft BI Professionals - Wisconsin: Greendale, WI</a:t>
            </a:r>
          </a:p>
          <a:p>
            <a:pPr lvl="1"/>
            <a:r>
              <a:rPr lang="en-US" dirty="0" smtClean="0"/>
              <a:t>Western Wisconsin PASS - Eau Claire, WI</a:t>
            </a:r>
          </a:p>
          <a:p>
            <a:pPr lvl="1"/>
            <a:r>
              <a:rPr lang="en-US" dirty="0" err="1" smtClean="0"/>
              <a:t>WausauPASS</a:t>
            </a:r>
            <a:r>
              <a:rPr lang="en-US" dirty="0" smtClean="0"/>
              <a:t> - Wausau, WI</a:t>
            </a:r>
          </a:p>
          <a:p>
            <a:pPr lvl="1"/>
            <a:r>
              <a:rPr lang="en-US" dirty="0" smtClean="0"/>
              <a:t>WI SSUG - Waukesha, WI</a:t>
            </a:r>
          </a:p>
          <a:p>
            <a:pPr lvl="1"/>
            <a:endParaRPr lang="en-US" dirty="0"/>
          </a:p>
        </p:txBody>
      </p:sp>
      <p:sp>
        <p:nvSpPr>
          <p:cNvPr id="6" name="Date Placeholder 5"/>
          <p:cNvSpPr>
            <a:spLocks noGrp="1"/>
          </p:cNvSpPr>
          <p:nvPr>
            <p:ph type="dt" sz="half" idx="10"/>
          </p:nvPr>
        </p:nvSpPr>
        <p:spPr/>
        <p:txBody>
          <a:bodyPr/>
          <a:lstStyle/>
          <a:p>
            <a:fld id="{C7151579-6CC2-446B-AD08-0C80A485ABE9}" type="datetime1">
              <a:rPr lang="en-US" smtClean="0"/>
              <a:t>4/7/2017</a:t>
            </a:fld>
            <a:endParaRPr lang="en-US"/>
          </a:p>
        </p:txBody>
      </p:sp>
      <p:sp>
        <p:nvSpPr>
          <p:cNvPr id="7" name="Footer Placeholder 6"/>
          <p:cNvSpPr>
            <a:spLocks noGrp="1"/>
          </p:cNvSpPr>
          <p:nvPr>
            <p:ph type="ftr" sz="quarter" idx="11"/>
          </p:nvPr>
        </p:nvSpPr>
        <p:spPr/>
        <p:txBody>
          <a:bodyPr/>
          <a:lstStyle/>
          <a:p>
            <a:r>
              <a:rPr lang="en-US" smtClean="0"/>
              <a:t>XML vs JSON – Battle Royale / @RileyMajor</a:t>
            </a:r>
            <a:endParaRPr lang="en-US" dirty="0" smtClean="0"/>
          </a:p>
        </p:txBody>
      </p:sp>
      <p:sp>
        <p:nvSpPr>
          <p:cNvPr id="8" name="Slide Number Placeholder 7"/>
          <p:cNvSpPr>
            <a:spLocks noGrp="1"/>
          </p:cNvSpPr>
          <p:nvPr>
            <p:ph type="sldNum" sz="quarter" idx="12"/>
          </p:nvPr>
        </p:nvSpPr>
        <p:spPr/>
        <p:txBody>
          <a:bodyPr/>
          <a:lstStyle/>
          <a:p>
            <a:fld id="{757BFB2D-6293-43AF-9BDB-E7DEDFE590C7}" type="slidenum">
              <a:rPr lang="en-US" smtClean="0"/>
              <a:t>2</a:t>
            </a:fld>
            <a:endParaRPr lang="en-US"/>
          </a:p>
        </p:txBody>
      </p:sp>
    </p:spTree>
    <p:extLst>
      <p:ext uri="{BB962C8B-B14F-4D97-AF65-F5344CB8AC3E}">
        <p14:creationId xmlns:p14="http://schemas.microsoft.com/office/powerpoint/2010/main" val="180168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XML vs JSON – Consuming (Nodes)</a:t>
            </a:r>
            <a:endParaRPr lang="en-US" dirty="0"/>
          </a:p>
        </p:txBody>
      </p:sp>
      <p:sp>
        <p:nvSpPr>
          <p:cNvPr id="8" name="Text Placeholder 7"/>
          <p:cNvSpPr>
            <a:spLocks noGrp="1"/>
          </p:cNvSpPr>
          <p:nvPr>
            <p:ph type="body" idx="1"/>
          </p:nvPr>
        </p:nvSpPr>
        <p:spPr/>
        <p:txBody>
          <a:bodyPr/>
          <a:lstStyle/>
          <a:p>
            <a:r>
              <a:rPr lang="en-US" dirty="0" smtClean="0"/>
              <a:t>OPENXML</a:t>
            </a:r>
            <a:endParaRPr lang="en-US" dirty="0"/>
          </a:p>
        </p:txBody>
      </p:sp>
      <p:sp>
        <p:nvSpPr>
          <p:cNvPr id="9" name="Content Placeholder 8"/>
          <p:cNvSpPr>
            <a:spLocks noGrp="1"/>
          </p:cNvSpPr>
          <p:nvPr>
            <p:ph sz="half" idx="2"/>
          </p:nvPr>
        </p:nvSpPr>
        <p:spPr/>
        <p:txBody>
          <a:bodyPr>
            <a:normAutofit/>
          </a:bodyPr>
          <a:lstStyle/>
          <a:p>
            <a:pPr marL="0" indent="0">
              <a:buNone/>
            </a:pPr>
            <a:r>
              <a:rPr lang="pt-BR" dirty="0" smtClean="0"/>
              <a:t>DECLARE</a:t>
            </a:r>
          </a:p>
          <a:p>
            <a:pPr marL="0" indent="0">
              <a:buNone/>
            </a:pPr>
            <a:r>
              <a:rPr lang="pt-BR" dirty="0" smtClean="0"/>
              <a:t>	@x xml = '&lt;x&gt;&lt;a&gt;1&lt;/a&gt;&lt;a&gt;2&lt;/a&gt;&lt;/x&gt;';</a:t>
            </a:r>
          </a:p>
          <a:p>
            <a:pPr marL="0" indent="0">
              <a:buNone/>
            </a:pPr>
            <a:endParaRPr lang="pt-BR" dirty="0" smtClean="0"/>
          </a:p>
          <a:p>
            <a:pPr marL="0" indent="0">
              <a:buNone/>
            </a:pPr>
            <a:r>
              <a:rPr lang="pt-BR" dirty="0" smtClean="0"/>
              <a:t>SELECT</a:t>
            </a:r>
            <a:endParaRPr lang="pt-BR" dirty="0"/>
          </a:p>
          <a:p>
            <a:pPr marL="0" indent="0">
              <a:buNone/>
            </a:pPr>
            <a:r>
              <a:rPr lang="pt-BR" dirty="0" smtClean="0"/>
              <a:t>	a.value('.','int')</a:t>
            </a:r>
          </a:p>
          <a:p>
            <a:pPr marL="0" indent="0">
              <a:buNone/>
            </a:pPr>
            <a:r>
              <a:rPr lang="pt-BR" dirty="0" smtClean="0"/>
              <a:t>FROM	@x.nodes('/x/a') AS x(a);</a:t>
            </a:r>
          </a:p>
        </p:txBody>
      </p:sp>
      <p:sp>
        <p:nvSpPr>
          <p:cNvPr id="10" name="Text Placeholder 9"/>
          <p:cNvSpPr>
            <a:spLocks noGrp="1"/>
          </p:cNvSpPr>
          <p:nvPr>
            <p:ph type="body" sz="quarter" idx="3"/>
          </p:nvPr>
        </p:nvSpPr>
        <p:spPr/>
        <p:txBody>
          <a:bodyPr/>
          <a:lstStyle/>
          <a:p>
            <a:r>
              <a:rPr lang="en-US" dirty="0" smtClean="0"/>
              <a:t>OPENJSON</a:t>
            </a:r>
            <a:endParaRPr lang="en-US" dirty="0"/>
          </a:p>
        </p:txBody>
      </p:sp>
      <p:sp>
        <p:nvSpPr>
          <p:cNvPr id="11" name="Content Placeholder 10"/>
          <p:cNvSpPr>
            <a:spLocks noGrp="1"/>
          </p:cNvSpPr>
          <p:nvPr>
            <p:ph sz="quarter" idx="4"/>
          </p:nvPr>
        </p:nvSpPr>
        <p:spPr/>
        <p:txBody>
          <a:bodyPr/>
          <a:lstStyle/>
          <a:p>
            <a:pPr marL="0" indent="0">
              <a:buNone/>
            </a:pPr>
            <a:r>
              <a:rPr lang="en-US" dirty="0" smtClean="0"/>
              <a:t>DECLARE</a:t>
            </a:r>
          </a:p>
          <a:p>
            <a:pPr marL="0" indent="0">
              <a:buNone/>
            </a:pPr>
            <a:r>
              <a:rPr lang="en-US" dirty="0" smtClean="0"/>
              <a:t>	@j varchar(max) = '{"x":[{"a":1},{"a":2}]}';</a:t>
            </a:r>
          </a:p>
          <a:p>
            <a:pPr marL="0" indent="0">
              <a:buNone/>
            </a:pPr>
            <a:r>
              <a:rPr lang="en-US" dirty="0" smtClean="0"/>
              <a:t>SELECT </a:t>
            </a:r>
            <a:r>
              <a:rPr lang="en-US" dirty="0" err="1" smtClean="0"/>
              <a:t>a.value</a:t>
            </a:r>
            <a:r>
              <a:rPr lang="en-US" dirty="0" smtClean="0"/>
              <a:t> FROM</a:t>
            </a:r>
          </a:p>
          <a:p>
            <a:pPr marL="0" indent="0">
              <a:buNone/>
            </a:pPr>
            <a:r>
              <a:rPr lang="en-US" dirty="0" smtClean="0"/>
              <a:t>	OPENJSON (@j) AS x</a:t>
            </a:r>
          </a:p>
          <a:p>
            <a:pPr marL="0" indent="0">
              <a:buNone/>
            </a:pPr>
            <a:r>
              <a:rPr lang="en-US" dirty="0" smtClean="0"/>
              <a:t>CROSS APPLY OPENJSON (x.[value]) AS </a:t>
            </a:r>
            <a:r>
              <a:rPr lang="en-US" dirty="0" err="1" smtClean="0"/>
              <a:t>a_array</a:t>
            </a:r>
            <a:endParaRPr lang="en-US" dirty="0" smtClean="0"/>
          </a:p>
          <a:p>
            <a:pPr marL="0" indent="0">
              <a:buNone/>
            </a:pPr>
            <a:r>
              <a:rPr lang="en-US" dirty="0" smtClean="0"/>
              <a:t>CROSS APPLY OPENJSON (</a:t>
            </a:r>
            <a:r>
              <a:rPr lang="en-US" dirty="0" err="1" smtClean="0"/>
              <a:t>a_array</a:t>
            </a:r>
            <a:r>
              <a:rPr lang="en-US" dirty="0" smtClean="0"/>
              <a:t>.[value]) AS a;</a:t>
            </a:r>
            <a:endParaRPr lang="en-US" dirty="0"/>
          </a:p>
        </p:txBody>
      </p:sp>
      <p:sp>
        <p:nvSpPr>
          <p:cNvPr id="4" name="Date Placeholder 3"/>
          <p:cNvSpPr>
            <a:spLocks noGrp="1"/>
          </p:cNvSpPr>
          <p:nvPr>
            <p:ph type="dt" sz="half" idx="10"/>
          </p:nvPr>
        </p:nvSpPr>
        <p:spPr/>
        <p:txBody>
          <a:bodyPr/>
          <a:lstStyle/>
          <a:p>
            <a:fld id="{BF1B3EF8-1F15-4EFB-B148-F5683FD7058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20</a:t>
            </a:fld>
            <a:endParaRPr lang="en-US"/>
          </a:p>
        </p:txBody>
      </p:sp>
    </p:spTree>
    <p:extLst>
      <p:ext uri="{BB962C8B-B14F-4D97-AF65-F5344CB8AC3E}">
        <p14:creationId xmlns:p14="http://schemas.microsoft.com/office/powerpoint/2010/main" val="2601042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XML vs JSON – Consuming (JSON v JSON)</a:t>
            </a:r>
            <a:endParaRPr lang="en-US" dirty="0"/>
          </a:p>
        </p:txBody>
      </p:sp>
      <p:sp>
        <p:nvSpPr>
          <p:cNvPr id="8" name="Text Placeholder 7"/>
          <p:cNvSpPr>
            <a:spLocks noGrp="1"/>
          </p:cNvSpPr>
          <p:nvPr>
            <p:ph type="body" idx="1"/>
          </p:nvPr>
        </p:nvSpPr>
        <p:spPr/>
        <p:txBody>
          <a:bodyPr/>
          <a:lstStyle/>
          <a:p>
            <a:r>
              <a:rPr lang="en-US" dirty="0" smtClean="0"/>
              <a:t>OPENJSON</a:t>
            </a:r>
            <a:endParaRPr lang="en-US" dirty="0"/>
          </a:p>
        </p:txBody>
      </p:sp>
      <p:sp>
        <p:nvSpPr>
          <p:cNvPr id="9" name="Content Placeholder 8"/>
          <p:cNvSpPr>
            <a:spLocks noGrp="1"/>
          </p:cNvSpPr>
          <p:nvPr>
            <p:ph sz="half" idx="2"/>
          </p:nvPr>
        </p:nvSpPr>
        <p:spPr/>
        <p:txBody>
          <a:bodyPr>
            <a:normAutofit/>
          </a:bodyPr>
          <a:lstStyle/>
          <a:p>
            <a:pPr marL="0" indent="0">
              <a:buNone/>
            </a:pPr>
            <a:r>
              <a:rPr lang="en-US" dirty="0" smtClean="0"/>
              <a:t>SELECT </a:t>
            </a:r>
            <a:r>
              <a:rPr lang="en-US" dirty="0" err="1" smtClean="0"/>
              <a:t>a.value</a:t>
            </a:r>
            <a:r>
              <a:rPr lang="en-US" dirty="0" smtClean="0"/>
              <a:t> FROM</a:t>
            </a:r>
          </a:p>
          <a:p>
            <a:pPr marL="0" indent="0">
              <a:buNone/>
            </a:pPr>
            <a:r>
              <a:rPr lang="en-US" dirty="0" smtClean="0"/>
              <a:t>	OPENJSON (@j) AS x</a:t>
            </a:r>
          </a:p>
          <a:p>
            <a:pPr marL="0" indent="0">
              <a:buNone/>
            </a:pPr>
            <a:r>
              <a:rPr lang="en-US" dirty="0" smtClean="0"/>
              <a:t>CROSS APPLY OPENJSON (x.[value]) AS </a:t>
            </a:r>
            <a:r>
              <a:rPr lang="en-US" dirty="0" err="1" smtClean="0"/>
              <a:t>a_array</a:t>
            </a:r>
            <a:endParaRPr lang="en-US" dirty="0" smtClean="0"/>
          </a:p>
          <a:p>
            <a:pPr marL="0" indent="0">
              <a:buNone/>
            </a:pPr>
            <a:r>
              <a:rPr lang="en-US" dirty="0" smtClean="0"/>
              <a:t>CROSS APPLY OPENJSON (</a:t>
            </a:r>
            <a:r>
              <a:rPr lang="en-US" dirty="0" err="1" smtClean="0"/>
              <a:t>a_array</a:t>
            </a:r>
            <a:r>
              <a:rPr lang="en-US" dirty="0" smtClean="0"/>
              <a:t>.[value]) AS a;</a:t>
            </a:r>
            <a:endParaRPr lang="en-US" dirty="0"/>
          </a:p>
        </p:txBody>
      </p:sp>
      <p:sp>
        <p:nvSpPr>
          <p:cNvPr id="10" name="Text Placeholder 9"/>
          <p:cNvSpPr>
            <a:spLocks noGrp="1"/>
          </p:cNvSpPr>
          <p:nvPr>
            <p:ph type="body" sz="quarter" idx="3"/>
          </p:nvPr>
        </p:nvSpPr>
        <p:spPr/>
        <p:txBody>
          <a:bodyPr/>
          <a:lstStyle/>
          <a:p>
            <a:r>
              <a:rPr lang="en-US" dirty="0" smtClean="0"/>
              <a:t>Combo</a:t>
            </a:r>
            <a:endParaRPr lang="en-US" dirty="0"/>
          </a:p>
        </p:txBody>
      </p:sp>
      <p:sp>
        <p:nvSpPr>
          <p:cNvPr id="11" name="Content Placeholder 10"/>
          <p:cNvSpPr>
            <a:spLocks noGrp="1"/>
          </p:cNvSpPr>
          <p:nvPr>
            <p:ph sz="quarter" idx="4"/>
          </p:nvPr>
        </p:nvSpPr>
        <p:spPr/>
        <p:txBody>
          <a:bodyPr>
            <a:normAutofit/>
          </a:bodyPr>
          <a:lstStyle/>
          <a:p>
            <a:pPr marL="0" indent="0">
              <a:buNone/>
            </a:pPr>
            <a:r>
              <a:rPr lang="en-US" dirty="0" smtClean="0"/>
              <a:t>SELECT JSON_VALUE</a:t>
            </a:r>
          </a:p>
          <a:p>
            <a:pPr marL="0" indent="0">
              <a:buNone/>
            </a:pPr>
            <a:r>
              <a:rPr lang="en-US" dirty="0" smtClean="0"/>
              <a:t>(</a:t>
            </a:r>
            <a:r>
              <a:rPr lang="en-US" dirty="0" err="1" smtClean="0"/>
              <a:t>a_array.value,'$.a</a:t>
            </a:r>
            <a:r>
              <a:rPr lang="en-US" dirty="0" smtClean="0"/>
              <a:t>') FROM</a:t>
            </a:r>
          </a:p>
          <a:p>
            <a:pPr marL="0" indent="0">
              <a:buNone/>
            </a:pPr>
            <a:r>
              <a:rPr lang="en-US" dirty="0" smtClean="0"/>
              <a:t>(</a:t>
            </a:r>
          </a:p>
          <a:p>
            <a:pPr marL="0" indent="0">
              <a:buNone/>
            </a:pPr>
            <a:r>
              <a:rPr lang="en-US" dirty="0" smtClean="0"/>
              <a:t>		SELECT</a:t>
            </a:r>
          </a:p>
          <a:p>
            <a:pPr marL="0" indent="0">
              <a:buNone/>
            </a:pPr>
            <a:r>
              <a:rPr lang="en-US" dirty="0" smtClean="0"/>
              <a:t>		JSON_QUERY(@</a:t>
            </a:r>
            <a:r>
              <a:rPr lang="en-US" dirty="0" err="1" smtClean="0"/>
              <a:t>j,'$.x</a:t>
            </a:r>
            <a:r>
              <a:rPr lang="en-US" dirty="0" smtClean="0"/>
              <a:t>') AS x</a:t>
            </a:r>
          </a:p>
          <a:p>
            <a:pPr marL="0" indent="0">
              <a:buNone/>
            </a:pPr>
            <a:r>
              <a:rPr lang="en-US" dirty="0" smtClean="0"/>
              <a:t>) </a:t>
            </a:r>
            <a:r>
              <a:rPr lang="en-US" dirty="0" err="1" smtClean="0"/>
              <a:t>xtable</a:t>
            </a:r>
            <a:endParaRPr lang="en-US" dirty="0" smtClean="0"/>
          </a:p>
          <a:p>
            <a:pPr marL="0" indent="0">
              <a:buNone/>
            </a:pPr>
            <a:r>
              <a:rPr lang="en-US" dirty="0" smtClean="0"/>
              <a:t>CROSS APPLY OPENJSON (</a:t>
            </a:r>
            <a:r>
              <a:rPr lang="en-US" dirty="0" err="1" smtClean="0"/>
              <a:t>xtable.x</a:t>
            </a:r>
            <a:r>
              <a:rPr lang="en-US" dirty="0" smtClean="0"/>
              <a:t>) AS </a:t>
            </a:r>
            <a:r>
              <a:rPr lang="en-US" dirty="0" err="1" smtClean="0"/>
              <a:t>a_array</a:t>
            </a:r>
            <a:r>
              <a:rPr lang="en-US" dirty="0" smtClean="0"/>
              <a:t>;</a:t>
            </a:r>
            <a:endParaRPr lang="en-US" dirty="0"/>
          </a:p>
        </p:txBody>
      </p:sp>
      <p:sp>
        <p:nvSpPr>
          <p:cNvPr id="4" name="Date Placeholder 3"/>
          <p:cNvSpPr>
            <a:spLocks noGrp="1"/>
          </p:cNvSpPr>
          <p:nvPr>
            <p:ph type="dt" sz="half" idx="10"/>
          </p:nvPr>
        </p:nvSpPr>
        <p:spPr/>
        <p:txBody>
          <a:bodyPr/>
          <a:lstStyle/>
          <a:p>
            <a:fld id="{BF1B3EF8-1F15-4EFB-B148-F5683FD7058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21</a:t>
            </a:fld>
            <a:endParaRPr lang="en-US"/>
          </a:p>
        </p:txBody>
      </p:sp>
    </p:spTree>
    <p:extLst>
      <p:ext uri="{BB962C8B-B14F-4D97-AF65-F5344CB8AC3E}">
        <p14:creationId xmlns:p14="http://schemas.microsoft.com/office/powerpoint/2010/main" val="869995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vs JSON – Data Type</a:t>
            </a:r>
            <a:endParaRPr lang="en-US" dirty="0"/>
          </a:p>
        </p:txBody>
      </p:sp>
      <p:sp>
        <p:nvSpPr>
          <p:cNvPr id="10" name="Content Placeholder 9"/>
          <p:cNvSpPr>
            <a:spLocks noGrp="1"/>
          </p:cNvSpPr>
          <p:nvPr>
            <p:ph idx="1"/>
          </p:nvPr>
        </p:nvSpPr>
        <p:spPr/>
        <p:txBody>
          <a:bodyPr>
            <a:normAutofit lnSpcReduction="10000"/>
          </a:bodyPr>
          <a:lstStyle/>
          <a:p>
            <a:r>
              <a:rPr lang="en-US" dirty="0" smtClean="0"/>
              <a:t>XML has a native type, but can be stored as </a:t>
            </a:r>
            <a:r>
              <a:rPr lang="en-US" dirty="0" err="1" smtClean="0"/>
              <a:t>nvarchar</a:t>
            </a:r>
            <a:r>
              <a:rPr lang="en-US" dirty="0" smtClean="0"/>
              <a:t> or varchar.</a:t>
            </a:r>
          </a:p>
          <a:p>
            <a:r>
              <a:rPr lang="en-US" dirty="0" smtClean="0"/>
              <a:t>JSON does *not* have a native type. Use </a:t>
            </a:r>
            <a:r>
              <a:rPr lang="en-US" dirty="0" err="1" smtClean="0"/>
              <a:t>nvarchar</a:t>
            </a:r>
            <a:r>
              <a:rPr lang="en-US" dirty="0" smtClean="0"/>
              <a:t>.</a:t>
            </a:r>
          </a:p>
          <a:p>
            <a:r>
              <a:rPr lang="en-US" dirty="0" smtClean="0"/>
              <a:t>Why not?</a:t>
            </a:r>
          </a:p>
          <a:p>
            <a:pPr lvl="1"/>
            <a:r>
              <a:rPr lang="en-US" dirty="0" smtClean="0"/>
              <a:t>Already being stored as text.</a:t>
            </a:r>
          </a:p>
          <a:p>
            <a:pPr lvl="2"/>
            <a:r>
              <a:rPr lang="en-US" dirty="0" smtClean="0"/>
              <a:t>But so was XML.</a:t>
            </a:r>
          </a:p>
          <a:p>
            <a:pPr lvl="2"/>
            <a:r>
              <a:rPr lang="en-US" dirty="0" smtClean="0"/>
              <a:t>And so what? Convert over time. Convert on the fly.</a:t>
            </a:r>
          </a:p>
          <a:p>
            <a:pPr lvl="1"/>
            <a:r>
              <a:rPr lang="en-US" dirty="0" smtClean="0"/>
              <a:t>Don’t have to update other SQL Server tools.</a:t>
            </a:r>
          </a:p>
          <a:p>
            <a:pPr lvl="2"/>
            <a:r>
              <a:rPr lang="en-US" dirty="0" smtClean="0"/>
              <a:t>Boo </a:t>
            </a:r>
            <a:r>
              <a:rPr lang="en-US" dirty="0" err="1" smtClean="0"/>
              <a:t>hoo</a:t>
            </a:r>
            <a:r>
              <a:rPr lang="en-US" dirty="0" smtClean="0"/>
              <a:t>. Ok for now, but convert over time.</a:t>
            </a:r>
          </a:p>
          <a:p>
            <a:pPr lvl="1"/>
            <a:r>
              <a:rPr lang="en-US" dirty="0" smtClean="0"/>
              <a:t>Client apps can handle native XML but not JSON.</a:t>
            </a:r>
          </a:p>
          <a:p>
            <a:pPr lvl="2"/>
            <a:r>
              <a:rPr lang="en-US" dirty="0" smtClean="0"/>
              <a:t>Wait, what?</a:t>
            </a:r>
          </a:p>
          <a:p>
            <a:pPr lvl="2"/>
            <a:r>
              <a:rPr lang="en-US" dirty="0" smtClean="0"/>
              <a:t>And so what if it’s text to the outside world; what about in-database performance?</a:t>
            </a:r>
          </a:p>
          <a:p>
            <a:pPr lvl="1"/>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22</a:t>
            </a:fld>
            <a:endParaRPr lang="en-US"/>
          </a:p>
        </p:txBody>
      </p:sp>
    </p:spTree>
    <p:extLst>
      <p:ext uri="{BB962C8B-B14F-4D97-AF65-F5344CB8AC3E}">
        <p14:creationId xmlns:p14="http://schemas.microsoft.com/office/powerpoint/2010/main" val="3066490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vs JSON – Data Type – Nesting Issue</a:t>
            </a:r>
            <a:endParaRPr lang="en-US" dirty="0"/>
          </a:p>
        </p:txBody>
      </p:sp>
      <p:sp>
        <p:nvSpPr>
          <p:cNvPr id="7" name="Text Placeholder 6"/>
          <p:cNvSpPr>
            <a:spLocks noGrp="1"/>
          </p:cNvSpPr>
          <p:nvPr>
            <p:ph type="body" idx="1"/>
          </p:nvPr>
        </p:nvSpPr>
        <p:spPr/>
        <p:txBody>
          <a:bodyPr/>
          <a:lstStyle/>
          <a:p>
            <a:r>
              <a:rPr lang="en-US" dirty="0" smtClean="0"/>
              <a:t>XML</a:t>
            </a:r>
            <a:endParaRPr lang="en-US" dirty="0"/>
          </a:p>
        </p:txBody>
      </p:sp>
      <p:sp>
        <p:nvSpPr>
          <p:cNvPr id="8" name="Content Placeholder 7"/>
          <p:cNvSpPr>
            <a:spLocks noGrp="1"/>
          </p:cNvSpPr>
          <p:nvPr>
            <p:ph sz="half" idx="2"/>
          </p:nvPr>
        </p:nvSpPr>
        <p:spPr/>
        <p:txBody>
          <a:bodyPr>
            <a:normAutofit fontScale="85000" lnSpcReduction="20000"/>
          </a:bodyPr>
          <a:lstStyle/>
          <a:p>
            <a:pPr marL="0" indent="0">
              <a:buNone/>
            </a:pPr>
            <a:r>
              <a:rPr lang="en-US" dirty="0" smtClean="0"/>
              <a:t>SELECT</a:t>
            </a:r>
          </a:p>
          <a:p>
            <a:pPr marL="0" indent="0">
              <a:buNone/>
            </a:pPr>
            <a:r>
              <a:rPr lang="en-US" dirty="0" smtClean="0"/>
              <a:t>	CONVERT(xml,</a:t>
            </a:r>
          </a:p>
          <a:p>
            <a:pPr marL="0" indent="0">
              <a:buNone/>
            </a:pPr>
            <a:r>
              <a:rPr lang="en-US" dirty="0" smtClean="0"/>
              <a:t>		'&lt;</a:t>
            </a:r>
            <a:r>
              <a:rPr lang="en-US" dirty="0" err="1" smtClean="0"/>
              <a:t>TextXML</a:t>
            </a:r>
            <a:r>
              <a:rPr lang="en-US" dirty="0" smtClean="0"/>
              <a:t>&gt;I typed this.&lt;/</a:t>
            </a:r>
            <a:r>
              <a:rPr lang="en-US" dirty="0" err="1" smtClean="0"/>
              <a:t>TextXML</a:t>
            </a:r>
            <a:r>
              <a:rPr lang="en-US" dirty="0" smtClean="0"/>
              <a:t>&gt;'</a:t>
            </a:r>
          </a:p>
          <a:p>
            <a:pPr marL="0" indent="0">
              <a:buNone/>
            </a:pPr>
            <a:r>
              <a:rPr lang="en-US" dirty="0" smtClean="0"/>
              <a:t>	) AS '</a:t>
            </a:r>
            <a:r>
              <a:rPr lang="en-US" dirty="0" err="1" smtClean="0"/>
              <a:t>OuterTag</a:t>
            </a:r>
            <a:r>
              <a:rPr lang="en-US" dirty="0" smtClean="0"/>
              <a:t>'</a:t>
            </a:r>
          </a:p>
          <a:p>
            <a:pPr marL="0" indent="0">
              <a:buNone/>
            </a:pPr>
            <a:r>
              <a:rPr lang="en-US" dirty="0" smtClean="0"/>
              <a:t>FOR XML PATH('');</a:t>
            </a:r>
          </a:p>
          <a:p>
            <a:pPr marL="0" indent="0">
              <a:buNone/>
            </a:pPr>
            <a:endParaRPr lang="en-US" dirty="0" smtClean="0"/>
          </a:p>
          <a:p>
            <a:pPr marL="0" indent="0">
              <a:buNone/>
            </a:pPr>
            <a:r>
              <a:rPr lang="en-US" dirty="0" smtClean="0"/>
              <a:t>Results:</a:t>
            </a:r>
          </a:p>
          <a:p>
            <a:pPr marL="0" indent="0">
              <a:buNone/>
            </a:pPr>
            <a:endParaRPr lang="en-US" dirty="0" smtClean="0"/>
          </a:p>
          <a:p>
            <a:pPr marL="0" indent="0">
              <a:buNone/>
            </a:pPr>
            <a:r>
              <a:rPr lang="en-US" dirty="0" smtClean="0"/>
              <a:t>&lt;</a:t>
            </a:r>
            <a:r>
              <a:rPr lang="en-US" dirty="0" err="1" smtClean="0"/>
              <a:t>OuterTag</a:t>
            </a:r>
            <a:r>
              <a:rPr lang="en-US" dirty="0" smtClean="0"/>
              <a:t>&gt;</a:t>
            </a:r>
          </a:p>
          <a:p>
            <a:pPr marL="0" indent="0">
              <a:buNone/>
            </a:pPr>
            <a:r>
              <a:rPr lang="en-US" dirty="0" smtClean="0"/>
              <a:t>&lt;</a:t>
            </a:r>
            <a:r>
              <a:rPr lang="en-US" dirty="0" err="1" smtClean="0"/>
              <a:t>TextXML</a:t>
            </a:r>
            <a:r>
              <a:rPr lang="en-US" dirty="0" smtClean="0"/>
              <a:t>&gt;I typed this.&lt;/</a:t>
            </a:r>
            <a:r>
              <a:rPr lang="en-US" dirty="0" err="1" smtClean="0"/>
              <a:t>TextXML</a:t>
            </a:r>
            <a:r>
              <a:rPr lang="en-US" dirty="0" smtClean="0"/>
              <a:t>&gt;</a:t>
            </a:r>
          </a:p>
          <a:p>
            <a:pPr marL="0" indent="0">
              <a:buNone/>
            </a:pPr>
            <a:r>
              <a:rPr lang="en-US" dirty="0" smtClean="0"/>
              <a:t>&lt;/</a:t>
            </a:r>
            <a:r>
              <a:rPr lang="en-US" dirty="0" err="1" smtClean="0"/>
              <a:t>OuterTag</a:t>
            </a:r>
            <a:r>
              <a:rPr lang="en-US" dirty="0" smtClean="0"/>
              <a:t>&gt;</a:t>
            </a:r>
          </a:p>
          <a:p>
            <a:pPr marL="0" indent="0">
              <a:buNone/>
            </a:pPr>
            <a:endParaRPr lang="en-US" dirty="0"/>
          </a:p>
        </p:txBody>
      </p:sp>
      <p:sp>
        <p:nvSpPr>
          <p:cNvPr id="9" name="Text Placeholder 8"/>
          <p:cNvSpPr>
            <a:spLocks noGrp="1"/>
          </p:cNvSpPr>
          <p:nvPr>
            <p:ph type="body" sz="quarter" idx="3"/>
          </p:nvPr>
        </p:nvSpPr>
        <p:spPr/>
        <p:txBody>
          <a:bodyPr/>
          <a:lstStyle/>
          <a:p>
            <a:r>
              <a:rPr lang="en-US" dirty="0" smtClean="0"/>
              <a:t>JSON</a:t>
            </a:r>
            <a:endParaRPr lang="en-US" dirty="0"/>
          </a:p>
        </p:txBody>
      </p:sp>
      <p:sp>
        <p:nvSpPr>
          <p:cNvPr id="10" name="Content Placeholder 9"/>
          <p:cNvSpPr>
            <a:spLocks noGrp="1"/>
          </p:cNvSpPr>
          <p:nvPr>
            <p:ph sz="quarter" idx="4"/>
          </p:nvPr>
        </p:nvSpPr>
        <p:spPr/>
        <p:txBody>
          <a:bodyPr>
            <a:normAutofit lnSpcReduction="10000"/>
          </a:bodyPr>
          <a:lstStyle/>
          <a:p>
            <a:pPr marL="0" indent="0">
              <a:buNone/>
            </a:pPr>
            <a:r>
              <a:rPr lang="en-US" dirty="0" smtClean="0"/>
              <a:t>SELECT</a:t>
            </a:r>
          </a:p>
          <a:p>
            <a:pPr marL="0" indent="0">
              <a:buNone/>
            </a:pPr>
            <a:r>
              <a:rPr lang="en-US" dirty="0" smtClean="0"/>
              <a:t>	'{"</a:t>
            </a:r>
            <a:r>
              <a:rPr lang="en-US" dirty="0" err="1" smtClean="0"/>
              <a:t>TextJSON</a:t>
            </a:r>
            <a:r>
              <a:rPr lang="en-US" dirty="0" smtClean="0"/>
              <a:t>":"I typed this."}' AS '</a:t>
            </a:r>
            <a:r>
              <a:rPr lang="en-US" dirty="0" err="1" smtClean="0"/>
              <a:t>OuterTag</a:t>
            </a:r>
            <a:r>
              <a:rPr lang="en-US" dirty="0" smtClean="0"/>
              <a:t>'</a:t>
            </a:r>
          </a:p>
          <a:p>
            <a:pPr marL="0" indent="0">
              <a:buNone/>
            </a:pPr>
            <a:r>
              <a:rPr lang="en-US" dirty="0" smtClean="0"/>
              <a:t>FOR JSON PATH;</a:t>
            </a:r>
          </a:p>
          <a:p>
            <a:pPr marL="0" indent="0">
              <a:buNone/>
            </a:pPr>
            <a:endParaRPr lang="en-US" dirty="0" smtClean="0"/>
          </a:p>
          <a:p>
            <a:pPr marL="0" indent="0">
              <a:buNone/>
            </a:pPr>
            <a:endParaRPr lang="en-US" dirty="0" smtClean="0"/>
          </a:p>
          <a:p>
            <a:pPr marL="0" indent="0">
              <a:buNone/>
            </a:pPr>
            <a:r>
              <a:rPr lang="en-US" dirty="0" smtClean="0"/>
              <a:t>Results:</a:t>
            </a:r>
          </a:p>
          <a:p>
            <a:pPr marL="0" indent="0">
              <a:buNone/>
            </a:pPr>
            <a:endParaRPr lang="en-US" dirty="0" smtClean="0"/>
          </a:p>
          <a:p>
            <a:pPr marL="0" indent="0">
              <a:buNone/>
            </a:pPr>
            <a:r>
              <a:rPr lang="en-US" dirty="0" smtClean="0"/>
              <a:t>{"</a:t>
            </a:r>
            <a:r>
              <a:rPr lang="en-US" dirty="0" err="1" smtClean="0"/>
              <a:t>OuterTag</a:t>
            </a:r>
            <a:r>
              <a:rPr lang="en-US" dirty="0" smtClean="0"/>
              <a:t>":"{\"</a:t>
            </a:r>
            <a:r>
              <a:rPr lang="en-US" dirty="0" err="1" smtClean="0"/>
              <a:t>TextJSON</a:t>
            </a:r>
            <a:r>
              <a:rPr lang="en-US" dirty="0" smtClean="0"/>
              <a:t>\":\"I typed this.\"}"}</a:t>
            </a:r>
          </a:p>
          <a:p>
            <a:pPr marL="0" indent="0">
              <a:buNone/>
            </a:pPr>
            <a:endParaRPr lang="en-US" dirty="0"/>
          </a:p>
        </p:txBody>
      </p:sp>
      <p:sp>
        <p:nvSpPr>
          <p:cNvPr id="4" name="Date Placeholder 3"/>
          <p:cNvSpPr>
            <a:spLocks noGrp="1"/>
          </p:cNvSpPr>
          <p:nvPr>
            <p:ph type="dt" sz="half" idx="10"/>
          </p:nvPr>
        </p:nvSpPr>
        <p:spPr/>
        <p:txBody>
          <a:bodyPr/>
          <a:lstStyle/>
          <a:p>
            <a:fld id="{BF1B3EF8-1F15-4EFB-B148-F5683FD7058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23</a:t>
            </a:fld>
            <a:endParaRPr lang="en-US"/>
          </a:p>
        </p:txBody>
      </p:sp>
    </p:spTree>
    <p:extLst>
      <p:ext uri="{BB962C8B-B14F-4D97-AF65-F5344CB8AC3E}">
        <p14:creationId xmlns:p14="http://schemas.microsoft.com/office/powerpoint/2010/main" val="1541085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XML vs JSON – Data Type – Nesting Fix</a:t>
            </a:r>
            <a:endParaRPr lang="en-US" dirty="0"/>
          </a:p>
        </p:txBody>
      </p:sp>
      <p:sp>
        <p:nvSpPr>
          <p:cNvPr id="11" name="Content Placeholder 10"/>
          <p:cNvSpPr>
            <a:spLocks noGrp="1"/>
          </p:cNvSpPr>
          <p:nvPr>
            <p:ph idx="1"/>
          </p:nvPr>
        </p:nvSpPr>
        <p:spPr/>
        <p:txBody>
          <a:bodyPr>
            <a:normAutofit fontScale="85000" lnSpcReduction="20000"/>
          </a:bodyPr>
          <a:lstStyle/>
          <a:p>
            <a:pPr marL="0" indent="0">
              <a:buNone/>
            </a:pPr>
            <a:r>
              <a:rPr lang="en-US" dirty="0" smtClean="0"/>
              <a:t>SELECT</a:t>
            </a:r>
          </a:p>
          <a:p>
            <a:pPr marL="0" indent="0">
              <a:buNone/>
            </a:pPr>
            <a:r>
              <a:rPr lang="en-US" dirty="0" smtClean="0"/>
              <a:t>	(</a:t>
            </a:r>
          </a:p>
          <a:p>
            <a:pPr marL="0" indent="0">
              <a:buNone/>
            </a:pPr>
            <a:r>
              <a:rPr lang="en-US" dirty="0" smtClean="0"/>
              <a:t>		SELECT</a:t>
            </a:r>
          </a:p>
          <a:p>
            <a:pPr marL="0" indent="0">
              <a:buNone/>
            </a:pPr>
            <a:r>
              <a:rPr lang="en-US" dirty="0" smtClean="0"/>
              <a:t>			'I typed this.' AS </a:t>
            </a:r>
            <a:r>
              <a:rPr lang="en-US" dirty="0" err="1" smtClean="0"/>
              <a:t>TextJSON</a:t>
            </a:r>
            <a:endParaRPr lang="en-US" dirty="0" smtClean="0"/>
          </a:p>
          <a:p>
            <a:pPr marL="0" indent="0">
              <a:buNone/>
            </a:pPr>
            <a:r>
              <a:rPr lang="en-US" dirty="0" smtClean="0"/>
              <a:t>		FOR JSON PATH</a:t>
            </a:r>
          </a:p>
          <a:p>
            <a:pPr marL="0" indent="0">
              <a:buNone/>
            </a:pPr>
            <a:r>
              <a:rPr lang="en-US" dirty="0" smtClean="0"/>
              <a:t>	) AS '</a:t>
            </a:r>
            <a:r>
              <a:rPr lang="en-US" dirty="0" err="1" smtClean="0"/>
              <a:t>OuterTag</a:t>
            </a:r>
            <a:r>
              <a:rPr lang="en-US" dirty="0" smtClean="0"/>
              <a:t>'</a:t>
            </a:r>
          </a:p>
          <a:p>
            <a:pPr marL="0" indent="0">
              <a:buNone/>
            </a:pPr>
            <a:r>
              <a:rPr lang="en-US" dirty="0" smtClean="0"/>
              <a:t>FOR JSON PATH;</a:t>
            </a:r>
          </a:p>
          <a:p>
            <a:pPr marL="0" indent="0">
              <a:buNone/>
            </a:pPr>
            <a:endParaRPr lang="en-US" dirty="0" smtClean="0"/>
          </a:p>
          <a:p>
            <a:pPr marL="0" indent="0">
              <a:buNone/>
            </a:pPr>
            <a:r>
              <a:rPr lang="en-US" dirty="0" smtClean="0"/>
              <a:t>Results:</a:t>
            </a:r>
          </a:p>
          <a:p>
            <a:pPr marL="0" indent="0">
              <a:buNone/>
            </a:pPr>
            <a:endParaRPr lang="en-US" dirty="0" smtClean="0"/>
          </a:p>
          <a:p>
            <a:pPr marL="0" indent="0">
              <a:buNone/>
            </a:pPr>
            <a:r>
              <a:rPr lang="en-US" dirty="0" smtClean="0"/>
              <a:t>{"</a:t>
            </a:r>
            <a:r>
              <a:rPr lang="en-US" dirty="0" err="1" smtClean="0"/>
              <a:t>OuterTag</a:t>
            </a:r>
            <a:r>
              <a:rPr lang="en-US" dirty="0" smtClean="0"/>
              <a:t>":{"</a:t>
            </a:r>
            <a:r>
              <a:rPr lang="en-US" dirty="0" err="1" smtClean="0"/>
              <a:t>TextJSON</a:t>
            </a:r>
            <a:r>
              <a:rPr lang="en-US" dirty="0" smtClean="0"/>
              <a:t>":"I typed this."}}</a:t>
            </a:r>
          </a:p>
          <a:p>
            <a:pPr marL="0" indent="0">
              <a:buNone/>
            </a:pPr>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24</a:t>
            </a:fld>
            <a:endParaRPr lang="en-US"/>
          </a:p>
        </p:txBody>
      </p:sp>
    </p:spTree>
    <p:extLst>
      <p:ext uri="{BB962C8B-B14F-4D97-AF65-F5344CB8AC3E}">
        <p14:creationId xmlns:p14="http://schemas.microsoft.com/office/powerpoint/2010/main" val="497622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vs JSON – Data Type – Validation</a:t>
            </a:r>
            <a:endParaRPr lang="en-US" dirty="0"/>
          </a:p>
        </p:txBody>
      </p:sp>
      <p:sp>
        <p:nvSpPr>
          <p:cNvPr id="3" name="Content Placeholder 2"/>
          <p:cNvSpPr>
            <a:spLocks noGrp="1"/>
          </p:cNvSpPr>
          <p:nvPr>
            <p:ph idx="1"/>
          </p:nvPr>
        </p:nvSpPr>
        <p:spPr/>
        <p:txBody>
          <a:bodyPr/>
          <a:lstStyle/>
          <a:p>
            <a:r>
              <a:rPr lang="en-US" dirty="0" smtClean="0"/>
              <a:t>Without JSON type, can’t use TRY_CONVERT() to validate.</a:t>
            </a:r>
          </a:p>
          <a:p>
            <a:r>
              <a:rPr lang="en-US" dirty="0" smtClean="0"/>
              <a:t>Use ISJSON() instead.</a:t>
            </a:r>
          </a:p>
          <a:p>
            <a:r>
              <a:rPr lang="en-US" dirty="0" smtClean="0"/>
              <a:t>Can use in CHECK constraint to ensure text field has valid JSON.</a:t>
            </a:r>
          </a:p>
          <a:p>
            <a:r>
              <a:rPr lang="en-US" dirty="0" smtClean="0"/>
              <a:t>Can then safely create calculated field based off JSON contents.</a:t>
            </a:r>
          </a:p>
        </p:txBody>
      </p:sp>
      <p:sp>
        <p:nvSpPr>
          <p:cNvPr id="4" name="Date Placeholder 3"/>
          <p:cNvSpPr>
            <a:spLocks noGrp="1"/>
          </p:cNvSpPr>
          <p:nvPr>
            <p:ph type="dt" sz="half" idx="10"/>
          </p:nvPr>
        </p:nvSpPr>
        <p:spPr/>
        <p:txBody>
          <a:bodyPr/>
          <a:lstStyle/>
          <a:p>
            <a:fld id="{BF1B3EF8-1F15-4EFB-B148-F5683FD7058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25</a:t>
            </a:fld>
            <a:endParaRPr lang="en-US"/>
          </a:p>
        </p:txBody>
      </p:sp>
    </p:spTree>
    <p:extLst>
      <p:ext uri="{BB962C8B-B14F-4D97-AF65-F5344CB8AC3E}">
        <p14:creationId xmlns:p14="http://schemas.microsoft.com/office/powerpoint/2010/main" val="2310086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Features (in SQL Server)</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lstStyle/>
          <a:p>
            <a:r>
              <a:rPr lang="en-US" dirty="0" smtClean="0"/>
              <a:t>XPath</a:t>
            </a:r>
          </a:p>
          <a:p>
            <a:r>
              <a:rPr lang="en-US" dirty="0" smtClean="0"/>
              <a:t>DTDs</a:t>
            </a:r>
          </a:p>
          <a:p>
            <a:r>
              <a:rPr lang="en-US" dirty="0" smtClean="0"/>
              <a:t>Entities</a:t>
            </a:r>
          </a:p>
          <a:p>
            <a:r>
              <a:rPr lang="en-US" dirty="0" smtClean="0"/>
              <a:t>Schema</a:t>
            </a:r>
            <a:endParaRPr lang="en-US" dirty="0" smtClean="0"/>
          </a:p>
          <a:p>
            <a:r>
              <a:rPr lang="en-US" dirty="0" smtClean="0"/>
              <a:t>Namespaces</a:t>
            </a:r>
          </a:p>
          <a:p>
            <a:r>
              <a:rPr lang="en-US" dirty="0" smtClean="0"/>
              <a:t>FLWOR</a:t>
            </a:r>
          </a:p>
          <a:p>
            <a:r>
              <a:rPr lang="en-US" dirty="0" smtClean="0"/>
              <a:t>XHTML (Sort of)</a:t>
            </a:r>
          </a:p>
          <a:p>
            <a:r>
              <a:rPr lang="en-US" dirty="0" smtClean="0"/>
              <a:t>SQLXML (Deprecated)</a:t>
            </a:r>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lstStyle/>
          <a:p>
            <a:endParaRPr lang="en-US" dirty="0"/>
          </a:p>
        </p:txBody>
      </p:sp>
      <p:sp>
        <p:nvSpPr>
          <p:cNvPr id="7" name="Date Placeholder 6"/>
          <p:cNvSpPr>
            <a:spLocks noGrp="1"/>
          </p:cNvSpPr>
          <p:nvPr>
            <p:ph type="dt" sz="half" idx="10"/>
          </p:nvPr>
        </p:nvSpPr>
        <p:spPr/>
        <p:txBody>
          <a:bodyPr/>
          <a:lstStyle/>
          <a:p>
            <a:fld id="{33D8F585-8EEE-4E45-B4DA-4D4D87A0FC44}"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26</a:t>
            </a:fld>
            <a:endParaRPr lang="en-US"/>
          </a:p>
        </p:txBody>
      </p:sp>
    </p:spTree>
    <p:extLst>
      <p:ext uri="{BB962C8B-B14F-4D97-AF65-F5344CB8AC3E}">
        <p14:creationId xmlns:p14="http://schemas.microsoft.com/office/powerpoint/2010/main" val="1939308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Feature: DTDs / Entities</a:t>
            </a:r>
            <a:endParaRPr lang="en-US" dirty="0"/>
          </a:p>
        </p:txBody>
      </p:sp>
      <p:sp>
        <p:nvSpPr>
          <p:cNvPr id="7" name="Content Placeholder 6"/>
          <p:cNvSpPr>
            <a:spLocks noGrp="1"/>
          </p:cNvSpPr>
          <p:nvPr>
            <p:ph idx="1"/>
          </p:nvPr>
        </p:nvSpPr>
        <p:spPr/>
        <p:txBody>
          <a:bodyPr/>
          <a:lstStyle/>
          <a:p>
            <a:r>
              <a:rPr lang="en-US" dirty="0" smtClean="0"/>
              <a:t>SQL Server has “limited” DTD support.</a:t>
            </a:r>
          </a:p>
          <a:p>
            <a:r>
              <a:rPr lang="en-US" dirty="0" smtClean="0"/>
              <a:t>Provides Entity substitution.</a:t>
            </a:r>
          </a:p>
          <a:p>
            <a:r>
              <a:rPr lang="en-US" dirty="0" smtClean="0"/>
              <a:t>Provides default attribute values.</a:t>
            </a:r>
          </a:p>
          <a:p>
            <a:r>
              <a:rPr lang="en-US" dirty="0" smtClean="0"/>
              <a:t>Consumed by XML conversion. (One way trip.)</a:t>
            </a:r>
          </a:p>
          <a:p>
            <a:r>
              <a:rPr lang="en-US" dirty="0" smtClean="0"/>
              <a:t>Validation not supported by SQL Server.</a:t>
            </a:r>
            <a:endParaRPr lang="en-US" dirty="0"/>
          </a:p>
        </p:txBody>
      </p:sp>
      <p:sp>
        <p:nvSpPr>
          <p:cNvPr id="8" name="Date Placeholder 7"/>
          <p:cNvSpPr>
            <a:spLocks noGrp="1"/>
          </p:cNvSpPr>
          <p:nvPr>
            <p:ph type="dt" sz="half" idx="10"/>
          </p:nvPr>
        </p:nvSpPr>
        <p:spPr/>
        <p:txBody>
          <a:bodyPr/>
          <a:lstStyle/>
          <a:p>
            <a:fld id="{237562A3-B33E-42E9-A1EF-1DCBE528269E}" type="datetime1">
              <a:rPr lang="en-US" smtClean="0"/>
              <a:t>4/7/2017</a:t>
            </a:fld>
            <a:endParaRPr lang="en-US"/>
          </a:p>
        </p:txBody>
      </p:sp>
      <p:sp>
        <p:nvSpPr>
          <p:cNvPr id="9" name="Footer Placeholder 8"/>
          <p:cNvSpPr>
            <a:spLocks noGrp="1"/>
          </p:cNvSpPr>
          <p:nvPr>
            <p:ph type="ftr" sz="quarter" idx="11"/>
          </p:nvPr>
        </p:nvSpPr>
        <p:spPr/>
        <p:txBody>
          <a:bodyPr/>
          <a:lstStyle/>
          <a:p>
            <a:r>
              <a:rPr lang="en-US" smtClean="0"/>
              <a:t>XML vs JSON – Battle Royale / @RileyMajor</a:t>
            </a:r>
            <a:endParaRPr lang="en-US"/>
          </a:p>
        </p:txBody>
      </p:sp>
      <p:sp>
        <p:nvSpPr>
          <p:cNvPr id="10" name="Slide Number Placeholder 9"/>
          <p:cNvSpPr>
            <a:spLocks noGrp="1"/>
          </p:cNvSpPr>
          <p:nvPr>
            <p:ph type="sldNum" sz="quarter" idx="12"/>
          </p:nvPr>
        </p:nvSpPr>
        <p:spPr/>
        <p:txBody>
          <a:bodyPr/>
          <a:lstStyle/>
          <a:p>
            <a:fld id="{757BFB2D-6293-43AF-9BDB-E7DEDFE590C7}" type="slidenum">
              <a:rPr lang="en-US" smtClean="0"/>
              <a:t>27</a:t>
            </a:fld>
            <a:endParaRPr lang="en-US"/>
          </a:p>
        </p:txBody>
      </p:sp>
    </p:spTree>
    <p:extLst>
      <p:ext uri="{BB962C8B-B14F-4D97-AF65-F5344CB8AC3E}">
        <p14:creationId xmlns:p14="http://schemas.microsoft.com/office/powerpoint/2010/main" val="253255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Feature: DTDs / Entities</a:t>
            </a:r>
            <a:endParaRPr lang="en-US" dirty="0"/>
          </a:p>
        </p:txBody>
      </p:sp>
      <p:sp>
        <p:nvSpPr>
          <p:cNvPr id="10" name="Text Placeholder 9"/>
          <p:cNvSpPr>
            <a:spLocks noGrp="1"/>
          </p:cNvSpPr>
          <p:nvPr>
            <p:ph type="body" idx="1"/>
          </p:nvPr>
        </p:nvSpPr>
        <p:spPr/>
        <p:txBody>
          <a:bodyPr>
            <a:normAutofit/>
          </a:bodyPr>
          <a:lstStyle/>
          <a:p>
            <a:r>
              <a:rPr lang="en-US" dirty="0" smtClean="0"/>
              <a:t>T-SQL</a:t>
            </a:r>
            <a:endParaRPr lang="en-US" dirty="0"/>
          </a:p>
        </p:txBody>
      </p:sp>
      <p:sp>
        <p:nvSpPr>
          <p:cNvPr id="8" name="Content Placeholder 7"/>
          <p:cNvSpPr>
            <a:spLocks noGrp="1"/>
          </p:cNvSpPr>
          <p:nvPr>
            <p:ph sz="half" idx="2"/>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SELECT CONVERT(xml, N'</a:t>
            </a:r>
          </a:p>
          <a:p>
            <a:pPr marL="0" indent="0">
              <a:buNone/>
            </a:pPr>
            <a:r>
              <a:rPr lang="en-US" dirty="0" smtClean="0">
                <a:latin typeface="Courier New" panose="02070309020205020404" pitchFamily="49" charset="0"/>
                <a:cs typeface="Courier New" panose="02070309020205020404" pitchFamily="49" charset="0"/>
              </a:rPr>
              <a:t>&lt;!DOCTYPE </a:t>
            </a:r>
            <a:r>
              <a:rPr lang="en-US" dirty="0" smtClean="0">
                <a:solidFill>
                  <a:schemeClr val="accent1">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&lt;!ENTITY </a:t>
            </a:r>
            <a:r>
              <a:rPr lang="en-US" dirty="0" err="1" smtClean="0">
                <a:solidFill>
                  <a:schemeClr val="accent3">
                    <a:lumMod val="75000"/>
                  </a:schemeClr>
                </a:solidFill>
                <a:latin typeface="Courier New" panose="02070309020205020404" pitchFamily="49" charset="0"/>
                <a:cs typeface="Courier New" panose="02070309020205020404" pitchFamily="49" charset="0"/>
              </a:rPr>
              <a:t>ReplaceMe</a:t>
            </a:r>
            <a:r>
              <a:rPr lang="en-US" dirty="0">
                <a:solidFill>
                  <a:schemeClr val="accent3">
                    <a:lumMod val="75000"/>
                  </a:schemeClr>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Replacement</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&lt;!ATTLIST </a:t>
            </a:r>
            <a:r>
              <a:rPr lang="en-US" dirty="0" smtClean="0">
                <a:solidFill>
                  <a:schemeClr val="accent1">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 </a:t>
            </a:r>
            <a:r>
              <a:rPr lang="en-US" dirty="0" err="1" smtClean="0">
                <a:solidFill>
                  <a:schemeClr val="accent2">
                    <a:lumMod val="75000"/>
                  </a:schemeClr>
                </a:solidFill>
                <a:latin typeface="Courier New" panose="02070309020205020404" pitchFamily="49" charset="0"/>
                <a:cs typeface="Courier New" panose="02070309020205020404" pitchFamily="49" charset="0"/>
              </a:rPr>
              <a:t>Attr</a:t>
            </a:r>
            <a:r>
              <a:rPr lang="en-US" dirty="0" smtClean="0">
                <a:solidFill>
                  <a:schemeClr val="accent2">
                    <a:lumMod val="75000"/>
                  </a:schemeClr>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CDATA </a:t>
            </a:r>
            <a:r>
              <a:rPr lang="en-US" dirty="0" smtClean="0">
                <a:latin typeface="Courier New" panose="02070309020205020404" pitchFamily="49" charset="0"/>
                <a:cs typeface="Courier New" panose="02070309020205020404" pitchFamily="49" charset="0"/>
              </a:rPr>
              <a:t>"</a:t>
            </a:r>
            <a:r>
              <a:rPr lang="en-US" dirty="0" smtClean="0">
                <a:solidFill>
                  <a:schemeClr val="accent4">
                    <a:lumMod val="75000"/>
                  </a:schemeClr>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"&gt;]&gt;</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&amp;</a:t>
            </a:r>
            <a:r>
              <a:rPr lang="en-US" dirty="0" err="1" smtClean="0">
                <a:solidFill>
                  <a:schemeClr val="accent3">
                    <a:lumMod val="75000"/>
                  </a:schemeClr>
                </a:solidFill>
                <a:latin typeface="Courier New" panose="02070309020205020404" pitchFamily="49" charset="0"/>
                <a:cs typeface="Courier New" panose="02070309020205020404" pitchFamily="49" charset="0"/>
              </a:rPr>
              <a:t>ReplaceMe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&amp;</a:t>
            </a:r>
            <a:r>
              <a:rPr lang="en-US" dirty="0" err="1" smtClean="0">
                <a:solidFill>
                  <a:schemeClr val="accent3">
                    <a:lumMod val="75000"/>
                  </a:schemeClr>
                </a:solidFill>
                <a:latin typeface="Courier New" panose="02070309020205020404" pitchFamily="49" charset="0"/>
                <a:cs typeface="Courier New" panose="02070309020205020404" pitchFamily="49" charset="0"/>
              </a:rPr>
              <a:t>ReplaceMe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p:txBody>
      </p:sp>
      <p:sp>
        <p:nvSpPr>
          <p:cNvPr id="11" name="Text Placeholder 10"/>
          <p:cNvSpPr>
            <a:spLocks noGrp="1"/>
          </p:cNvSpPr>
          <p:nvPr>
            <p:ph type="body" sz="quarter" idx="3"/>
          </p:nvPr>
        </p:nvSpPr>
        <p:spPr/>
        <p:txBody>
          <a:bodyPr/>
          <a:lstStyle/>
          <a:p>
            <a:r>
              <a:rPr lang="en-US" dirty="0" smtClean="0"/>
              <a:t>Result</a:t>
            </a:r>
            <a:endParaRPr lang="en-US" dirty="0"/>
          </a:p>
        </p:txBody>
      </p:sp>
      <p:sp>
        <p:nvSpPr>
          <p:cNvPr id="9" name="Content Placeholder 8"/>
          <p:cNvSpPr>
            <a:spLocks noGrp="1"/>
          </p:cNvSpPr>
          <p:nvPr>
            <p:ph sz="quarter" idx="4"/>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 </a:t>
            </a:r>
            <a:r>
              <a:rPr lang="en-US" dirty="0" err="1" smtClean="0">
                <a:solidFill>
                  <a:schemeClr val="accent2">
                    <a:lumMod val="75000"/>
                  </a:schemeClr>
                </a:solidFill>
                <a:latin typeface="Courier New" panose="02070309020205020404" pitchFamily="49" charset="0"/>
                <a:cs typeface="Courier New" panose="02070309020205020404" pitchFamily="49" charset="0"/>
              </a:rPr>
              <a:t>Attr</a:t>
            </a:r>
            <a:r>
              <a:rPr lang="en-US" dirty="0" smtClean="0">
                <a:latin typeface="Courier New" panose="02070309020205020404" pitchFamily="49" charset="0"/>
                <a:cs typeface="Courier New" panose="02070309020205020404" pitchFamily="49" charset="0"/>
              </a:rPr>
              <a:t>="</a:t>
            </a:r>
            <a:r>
              <a:rPr lang="en-US" dirty="0" smtClean="0">
                <a:solidFill>
                  <a:schemeClr val="accent4">
                    <a:lumMod val="75000"/>
                  </a:schemeClr>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Replacement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Replacement</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12" name="Date Placeholder 11"/>
          <p:cNvSpPr>
            <a:spLocks noGrp="1"/>
          </p:cNvSpPr>
          <p:nvPr>
            <p:ph type="dt" sz="half" idx="10"/>
          </p:nvPr>
        </p:nvSpPr>
        <p:spPr/>
        <p:txBody>
          <a:bodyPr/>
          <a:lstStyle/>
          <a:p>
            <a:fld id="{770F42FA-1F65-4964-AED6-855A11616F7C}" type="datetime1">
              <a:rPr lang="en-US" smtClean="0"/>
              <a:t>4/7/2017</a:t>
            </a:fld>
            <a:endParaRPr lang="en-US"/>
          </a:p>
        </p:txBody>
      </p:sp>
      <p:sp>
        <p:nvSpPr>
          <p:cNvPr id="13" name="Footer Placeholder 12"/>
          <p:cNvSpPr>
            <a:spLocks noGrp="1"/>
          </p:cNvSpPr>
          <p:nvPr>
            <p:ph type="ftr" sz="quarter" idx="11"/>
          </p:nvPr>
        </p:nvSpPr>
        <p:spPr/>
        <p:txBody>
          <a:bodyPr/>
          <a:lstStyle/>
          <a:p>
            <a:r>
              <a:rPr lang="en-US" smtClean="0"/>
              <a:t>XML vs JSON – Battle Royale / @RileyMajor</a:t>
            </a:r>
            <a:endParaRPr lang="en-US"/>
          </a:p>
        </p:txBody>
      </p:sp>
      <p:sp>
        <p:nvSpPr>
          <p:cNvPr id="14" name="Slide Number Placeholder 13"/>
          <p:cNvSpPr>
            <a:spLocks noGrp="1"/>
          </p:cNvSpPr>
          <p:nvPr>
            <p:ph type="sldNum" sz="quarter" idx="12"/>
          </p:nvPr>
        </p:nvSpPr>
        <p:spPr/>
        <p:txBody>
          <a:bodyPr/>
          <a:lstStyle/>
          <a:p>
            <a:fld id="{757BFB2D-6293-43AF-9BDB-E7DEDFE590C7}" type="slidenum">
              <a:rPr lang="en-US" smtClean="0"/>
              <a:t>28</a:t>
            </a:fld>
            <a:endParaRPr lang="en-US"/>
          </a:p>
        </p:txBody>
      </p:sp>
    </p:spTree>
    <p:extLst>
      <p:ext uri="{BB962C8B-B14F-4D97-AF65-F5344CB8AC3E}">
        <p14:creationId xmlns:p14="http://schemas.microsoft.com/office/powerpoint/2010/main" val="999397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Feature: Schema</a:t>
            </a:r>
            <a:endParaRPr lang="en-US" dirty="0"/>
          </a:p>
        </p:txBody>
      </p:sp>
      <p:sp>
        <p:nvSpPr>
          <p:cNvPr id="7" name="Content Placeholder 6"/>
          <p:cNvSpPr>
            <a:spLocks noGrp="1"/>
          </p:cNvSpPr>
          <p:nvPr>
            <p:ph idx="1"/>
          </p:nvPr>
        </p:nvSpPr>
        <p:spPr/>
        <p:txBody>
          <a:bodyPr/>
          <a:lstStyle/>
          <a:p>
            <a:r>
              <a:rPr lang="en-US" dirty="0" smtClean="0"/>
              <a:t>Provides data validation.</a:t>
            </a:r>
          </a:p>
          <a:p>
            <a:r>
              <a:rPr lang="en-US" dirty="0" smtClean="0"/>
              <a:t>Provides structure validation.</a:t>
            </a:r>
          </a:p>
          <a:p>
            <a:r>
              <a:rPr lang="en-US" dirty="0" smtClean="0"/>
              <a:t>Creates “typed” XML.</a:t>
            </a:r>
          </a:p>
          <a:p>
            <a:pPr lvl="1"/>
            <a:r>
              <a:rPr lang="en-US" dirty="0" smtClean="0"/>
              <a:t>More efficient storage.</a:t>
            </a:r>
          </a:p>
          <a:p>
            <a:pPr lvl="1"/>
            <a:r>
              <a:rPr lang="en-US" dirty="0" smtClean="0"/>
              <a:t>Allows XML indexes.</a:t>
            </a:r>
          </a:p>
          <a:p>
            <a:r>
              <a:rPr lang="en-US" dirty="0" smtClean="0"/>
              <a:t>Does not allow entity creation / substitution.</a:t>
            </a:r>
          </a:p>
          <a:p>
            <a:r>
              <a:rPr lang="en-US" dirty="0" smtClean="0"/>
              <a:t>Schema collection must be created in advance of use.</a:t>
            </a:r>
          </a:p>
          <a:p>
            <a:endParaRPr lang="en-US" dirty="0"/>
          </a:p>
        </p:txBody>
      </p:sp>
      <p:sp>
        <p:nvSpPr>
          <p:cNvPr id="8" name="Date Placeholder 7"/>
          <p:cNvSpPr>
            <a:spLocks noGrp="1"/>
          </p:cNvSpPr>
          <p:nvPr>
            <p:ph type="dt" sz="half" idx="10"/>
          </p:nvPr>
        </p:nvSpPr>
        <p:spPr/>
        <p:txBody>
          <a:bodyPr/>
          <a:lstStyle/>
          <a:p>
            <a:fld id="{EE7DA7BB-1E6A-4FA7-A742-CFC9F410F4BA}" type="datetime1">
              <a:rPr lang="en-US" smtClean="0"/>
              <a:t>4/7/2017</a:t>
            </a:fld>
            <a:endParaRPr lang="en-US"/>
          </a:p>
        </p:txBody>
      </p:sp>
      <p:sp>
        <p:nvSpPr>
          <p:cNvPr id="9" name="Footer Placeholder 8"/>
          <p:cNvSpPr>
            <a:spLocks noGrp="1"/>
          </p:cNvSpPr>
          <p:nvPr>
            <p:ph type="ftr" sz="quarter" idx="11"/>
          </p:nvPr>
        </p:nvSpPr>
        <p:spPr/>
        <p:txBody>
          <a:bodyPr/>
          <a:lstStyle/>
          <a:p>
            <a:r>
              <a:rPr lang="en-US" smtClean="0"/>
              <a:t>XML vs JSON – Battle Royale / @RileyMajor</a:t>
            </a:r>
            <a:endParaRPr lang="en-US"/>
          </a:p>
        </p:txBody>
      </p:sp>
      <p:sp>
        <p:nvSpPr>
          <p:cNvPr id="10" name="Slide Number Placeholder 9"/>
          <p:cNvSpPr>
            <a:spLocks noGrp="1"/>
          </p:cNvSpPr>
          <p:nvPr>
            <p:ph type="sldNum" sz="quarter" idx="12"/>
          </p:nvPr>
        </p:nvSpPr>
        <p:spPr/>
        <p:txBody>
          <a:bodyPr/>
          <a:lstStyle/>
          <a:p>
            <a:fld id="{757BFB2D-6293-43AF-9BDB-E7DEDFE590C7}" type="slidenum">
              <a:rPr lang="en-US" smtClean="0"/>
              <a:t>29</a:t>
            </a:fld>
            <a:endParaRPr lang="en-US"/>
          </a:p>
        </p:txBody>
      </p:sp>
    </p:spTree>
    <p:extLst>
      <p:ext uri="{BB962C8B-B14F-4D97-AF65-F5344CB8AC3E}">
        <p14:creationId xmlns:p14="http://schemas.microsoft.com/office/powerpoint/2010/main" val="1858637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a:solidFill>
            <a:schemeClr val="bg1">
              <a:alpha val="74000"/>
            </a:schemeClr>
          </a:solidFill>
        </p:spPr>
        <p:txBody>
          <a:bodyPr>
            <a:normAutofit/>
          </a:bodyPr>
          <a:lstStyle/>
          <a:p>
            <a:r>
              <a:rPr lang="en-US" dirty="0" err="1" smtClean="0"/>
              <a:t>eXtensible</a:t>
            </a:r>
            <a:r>
              <a:rPr lang="en-US" dirty="0" smtClean="0"/>
              <a:t> Markup Language</a:t>
            </a:r>
          </a:p>
          <a:p>
            <a:r>
              <a:rPr lang="en-US" dirty="0" smtClean="0"/>
              <a:t>Introduced in 1998.</a:t>
            </a:r>
          </a:p>
          <a:p>
            <a:r>
              <a:rPr lang="en-US" dirty="0" smtClean="0"/>
              <a:t>Derived from SGML (parent of HTML) by W3C.</a:t>
            </a:r>
          </a:p>
          <a:p>
            <a:r>
              <a:rPr lang="en-US" dirty="0" smtClean="0"/>
              <a:t>Human &amp; Machine Readable</a:t>
            </a:r>
          </a:p>
          <a:p>
            <a:r>
              <a:rPr lang="en-US" dirty="0" smtClean="0"/>
              <a:t>Elements and Attributes</a:t>
            </a:r>
          </a:p>
          <a:p>
            <a:r>
              <a:rPr lang="en-US" dirty="0" smtClean="0"/>
              <a:t>T-SQL Support in 2000</a:t>
            </a:r>
          </a:p>
          <a:p>
            <a:pPr lvl="1"/>
            <a:endParaRPr lang="en-US" dirty="0"/>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a:solidFill>
            <a:schemeClr val="bg1">
              <a:alpha val="74000"/>
            </a:schemeClr>
          </a:solidFill>
        </p:spPr>
        <p:txBody>
          <a:bodyPr>
            <a:normAutofit/>
          </a:bodyPr>
          <a:lstStyle/>
          <a:p>
            <a:r>
              <a:rPr lang="en-US" dirty="0" smtClean="0"/>
              <a:t>JavaScript Object Notation</a:t>
            </a:r>
          </a:p>
          <a:p>
            <a:r>
              <a:rPr lang="en-US" dirty="0" smtClean="0"/>
              <a:t>Hints in 1996. More like 2002. </a:t>
            </a:r>
            <a:r>
              <a:rPr lang="en-US" dirty="0" smtClean="0"/>
              <a:t>RFC 4627 in 2006.</a:t>
            </a:r>
          </a:p>
          <a:p>
            <a:r>
              <a:rPr lang="en-US" dirty="0" err="1" smtClean="0"/>
              <a:t>Formalzied</a:t>
            </a:r>
            <a:r>
              <a:rPr lang="en-US" dirty="0" smtClean="0"/>
              <a:t> by ECMA (makers of JavaScript) in 2013.</a:t>
            </a:r>
          </a:p>
          <a:p>
            <a:r>
              <a:rPr lang="en-US" dirty="0" smtClean="0"/>
              <a:t>Human &amp; Machine Readable</a:t>
            </a:r>
          </a:p>
          <a:p>
            <a:r>
              <a:rPr lang="en-US" dirty="0" smtClean="0"/>
              <a:t>Name/Value Pairs.</a:t>
            </a:r>
          </a:p>
          <a:p>
            <a:r>
              <a:rPr lang="en-US" dirty="0" smtClean="0"/>
              <a:t>T-SQL Support in 2016</a:t>
            </a:r>
          </a:p>
        </p:txBody>
      </p:sp>
      <p:sp>
        <p:nvSpPr>
          <p:cNvPr id="7" name="Date Placeholder 6"/>
          <p:cNvSpPr>
            <a:spLocks noGrp="1"/>
          </p:cNvSpPr>
          <p:nvPr>
            <p:ph type="dt" sz="half" idx="10"/>
          </p:nvPr>
        </p:nvSpPr>
        <p:spPr/>
        <p:txBody>
          <a:bodyPr/>
          <a:lstStyle/>
          <a:p>
            <a:fld id="{0EA13C82-EC1B-4077-AC1F-955CBD20D407}"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a:t>
            </a:fld>
            <a:endParaRPr lang="en-US"/>
          </a:p>
        </p:txBody>
      </p:sp>
    </p:spTree>
    <p:extLst>
      <p:ext uri="{BB962C8B-B14F-4D97-AF65-F5344CB8AC3E}">
        <p14:creationId xmlns:p14="http://schemas.microsoft.com/office/powerpoint/2010/main" val="690466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Feature: Schema</a:t>
            </a:r>
            <a:endParaRPr lang="en-US" dirty="0"/>
          </a:p>
        </p:txBody>
      </p:sp>
      <p:sp>
        <p:nvSpPr>
          <p:cNvPr id="3" name="Text Placeholder 2"/>
          <p:cNvSpPr>
            <a:spLocks noGrp="1"/>
          </p:cNvSpPr>
          <p:nvPr>
            <p:ph type="body" idx="1"/>
          </p:nvPr>
        </p:nvSpPr>
        <p:spPr/>
        <p:txBody>
          <a:bodyPr>
            <a:normAutofit/>
          </a:bodyPr>
          <a:lstStyle/>
          <a:p>
            <a:r>
              <a:rPr lang="en-US" dirty="0" smtClean="0"/>
              <a:t>T-SQL</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latin typeface="Courier New" panose="02070309020205020404" pitchFamily="49" charset="0"/>
                <a:cs typeface="Courier New" panose="02070309020205020404" pitchFamily="49" charset="0"/>
              </a:rPr>
              <a:t>CREATE XML SCHEMA COLLECTION </a:t>
            </a:r>
            <a:r>
              <a:rPr lang="en-US" dirty="0" err="1" smtClean="0">
                <a:solidFill>
                  <a:schemeClr val="accent4">
                    <a:lumMod val="75000"/>
                  </a:schemeClr>
                </a:solidFill>
                <a:latin typeface="Courier New" panose="02070309020205020404" pitchFamily="49" charset="0"/>
                <a:cs typeface="Courier New" panose="02070309020205020404" pitchFamily="49" charset="0"/>
              </a:rPr>
              <a:t>TestSchema</a:t>
            </a:r>
            <a:r>
              <a:rPr lang="en-US" dirty="0" smtClean="0">
                <a:solidFill>
                  <a:schemeClr val="accent4">
                    <a:lumMod val="75000"/>
                  </a:schemeClr>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AS  </a:t>
            </a:r>
          </a:p>
          <a:p>
            <a:pPr marL="0" indent="0">
              <a:buNone/>
            </a:pPr>
            <a:r>
              <a:rPr lang="en-US" dirty="0" smtClean="0">
                <a:latin typeface="Courier New" panose="02070309020205020404" pitchFamily="49" charset="0"/>
                <a:cs typeface="Courier New" panose="02070309020205020404" pitchFamily="49" charset="0"/>
              </a:rPr>
              <a:t>N'&lt;schema </a:t>
            </a:r>
            <a:r>
              <a:rPr lang="en-US" dirty="0" err="1" smtClean="0">
                <a:latin typeface="Courier New" panose="02070309020205020404" pitchFamily="49" charset="0"/>
                <a:cs typeface="Courier New" panose="02070309020205020404" pitchFamily="49" charset="0"/>
              </a:rPr>
              <a:t>xmlns</a:t>
            </a:r>
            <a:r>
              <a:rPr lang="en-US" dirty="0" smtClean="0">
                <a:latin typeface="Courier New" panose="02070309020205020404" pitchFamily="49" charset="0"/>
                <a:cs typeface="Courier New" panose="02070309020205020404" pitchFamily="49" charset="0"/>
              </a:rPr>
              <a:t>="http://www.w3.org/2001/XMLSchema"&gt;</a:t>
            </a:r>
          </a:p>
          <a:p>
            <a:pPr marL="0" indent="0">
              <a:buNone/>
            </a:pPr>
            <a:r>
              <a:rPr lang="en-US" b="1" dirty="0" smtClean="0">
                <a:latin typeface="Courier New" panose="02070309020205020404" pitchFamily="49" charset="0"/>
                <a:cs typeface="Courier New" panose="02070309020205020404" pitchFamily="49" charset="0"/>
              </a:rPr>
              <a:t>&lt;element name="</a:t>
            </a:r>
            <a:r>
              <a:rPr lang="en-US" b="1" dirty="0" smtClean="0">
                <a:solidFill>
                  <a:schemeClr val="accent1">
                    <a:lumMod val="75000"/>
                  </a:schemeClr>
                </a:solidFill>
                <a:latin typeface="Courier New" panose="02070309020205020404" pitchFamily="49" charset="0"/>
                <a:cs typeface="Courier New" panose="02070309020205020404" pitchFamily="49" charset="0"/>
              </a:rPr>
              <a:t>Test</a:t>
            </a:r>
            <a:r>
              <a:rPr lang="en-US" b="1" dirty="0" smtClean="0">
                <a:latin typeface="Courier New" panose="02070309020205020404" pitchFamily="49" charset="0"/>
                <a:cs typeface="Courier New" panose="02070309020205020404" pitchFamily="49" charset="0"/>
              </a:rPr>
              <a:t>" type="integer" /&gt;</a:t>
            </a:r>
          </a:p>
          <a:p>
            <a:pPr marL="0" indent="0">
              <a:buNone/>
            </a:pPr>
            <a:r>
              <a:rPr lang="en-US" dirty="0" smtClean="0">
                <a:latin typeface="Courier New" panose="02070309020205020404" pitchFamily="49" charset="0"/>
                <a:cs typeface="Courier New" panose="02070309020205020404" pitchFamily="49" charset="0"/>
              </a:rPr>
              <a:t>&lt;/schema&gt;';</a:t>
            </a:r>
          </a:p>
          <a:p>
            <a:pPr marL="0" indent="0">
              <a:buNone/>
            </a:pPr>
            <a:r>
              <a:rPr lang="en-US" dirty="0" smtClean="0">
                <a:latin typeface="Courier New" panose="02070309020205020404" pitchFamily="49" charset="0"/>
                <a:cs typeface="Courier New" panose="02070309020205020404" pitchFamily="49" charset="0"/>
              </a:rPr>
              <a:t>GO</a:t>
            </a:r>
          </a:p>
          <a:p>
            <a:pPr marL="0" indent="0">
              <a:buNone/>
            </a:pPr>
            <a:r>
              <a:rPr lang="en-US" dirty="0" smtClean="0">
                <a:latin typeface="Courier New" panose="02070309020205020404" pitchFamily="49" charset="0"/>
                <a:cs typeface="Courier New" panose="02070309020205020404" pitchFamily="49" charset="0"/>
              </a:rPr>
              <a:t>SELECT CONVERT(xml (</a:t>
            </a:r>
            <a:r>
              <a:rPr lang="en-US" dirty="0" err="1" smtClean="0">
                <a:solidFill>
                  <a:schemeClr val="accent4">
                    <a:lumMod val="75000"/>
                  </a:schemeClr>
                </a:solidFill>
                <a:latin typeface="Courier New" panose="02070309020205020404" pitchFamily="49" charset="0"/>
                <a:cs typeface="Courier New" panose="02070309020205020404" pitchFamily="49" charset="0"/>
              </a:rPr>
              <a:t>TestSchema</a:t>
            </a:r>
            <a:r>
              <a:rPr lang="en-US" dirty="0" smtClean="0">
                <a:latin typeface="Courier New" panose="02070309020205020404" pitchFamily="49" charset="0"/>
                <a:cs typeface="Courier New" panose="02070309020205020404" pitchFamily="49" charset="0"/>
              </a:rPr>
              <a:t>), N'</a:t>
            </a:r>
            <a:r>
              <a:rPr lang="en-US" b="1" dirty="0" smtClean="0">
                <a:latin typeface="Courier New" panose="02070309020205020404" pitchFamily="49" charset="0"/>
                <a:cs typeface="Courier New" panose="02070309020205020404" pitchFamily="49" charset="0"/>
              </a:rPr>
              <a:t>&lt;</a:t>
            </a:r>
            <a:r>
              <a:rPr lang="en-US" b="1" dirty="0" smtClean="0">
                <a:solidFill>
                  <a:schemeClr val="accent1">
                    <a:lumMod val="75000"/>
                  </a:schemeClr>
                </a:solidFill>
                <a:latin typeface="Courier New" panose="02070309020205020404" pitchFamily="49" charset="0"/>
                <a:cs typeface="Courier New" panose="02070309020205020404" pitchFamily="49" charset="0"/>
              </a:rPr>
              <a:t>Test</a:t>
            </a:r>
            <a:r>
              <a:rPr lang="en-US" b="1" dirty="0" smtClean="0">
                <a:latin typeface="Courier New" panose="02070309020205020404" pitchFamily="49" charset="0"/>
                <a:cs typeface="Courier New" panose="02070309020205020404" pitchFamily="49" charset="0"/>
              </a:rPr>
              <a:t>&gt;</a:t>
            </a:r>
            <a:r>
              <a:rPr lang="en-US" b="1" dirty="0" smtClean="0">
                <a:solidFill>
                  <a:schemeClr val="accent6">
                    <a:lumMod val="75000"/>
                  </a:schemeClr>
                </a:solidFill>
                <a:latin typeface="Courier New" panose="02070309020205020404" pitchFamily="49" charset="0"/>
                <a:cs typeface="Courier New" panose="02070309020205020404" pitchFamily="49" charset="0"/>
              </a:rPr>
              <a:t>a</a:t>
            </a:r>
            <a:r>
              <a:rPr lang="en-US" b="1" dirty="0" smtClean="0">
                <a:latin typeface="Courier New" panose="02070309020205020404" pitchFamily="49" charset="0"/>
                <a:cs typeface="Courier New" panose="02070309020205020404" pitchFamily="49" charset="0"/>
              </a:rPr>
              <a:t>&lt;/</a:t>
            </a:r>
            <a:r>
              <a:rPr lang="en-US" b="1" dirty="0" smtClean="0">
                <a:solidFill>
                  <a:schemeClr val="accent1">
                    <a:lumMod val="75000"/>
                  </a:schemeClr>
                </a:solidFill>
                <a:latin typeface="Courier New" panose="02070309020205020404" pitchFamily="49" charset="0"/>
                <a:cs typeface="Courier New" panose="02070309020205020404" pitchFamily="49" charset="0"/>
              </a:rPr>
              <a:t>Test</a:t>
            </a:r>
            <a:r>
              <a:rPr lang="en-US" b="1" dirty="0" smtClean="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GO</a:t>
            </a:r>
          </a:p>
          <a:p>
            <a:pPr marL="0" indent="0">
              <a:buNone/>
            </a:pPr>
            <a:r>
              <a:rPr lang="en-US" dirty="0" smtClean="0">
                <a:latin typeface="Courier New" panose="02070309020205020404" pitchFamily="49" charset="0"/>
                <a:cs typeface="Courier New" panose="02070309020205020404" pitchFamily="49" charset="0"/>
              </a:rPr>
              <a:t>DROP XML SCHEMA COLLECTION </a:t>
            </a:r>
            <a:r>
              <a:rPr lang="en-US" dirty="0" err="1" smtClean="0">
                <a:solidFill>
                  <a:schemeClr val="accent4">
                    <a:lumMod val="75000"/>
                  </a:schemeClr>
                </a:solidFill>
                <a:latin typeface="Courier New" panose="02070309020205020404" pitchFamily="49" charset="0"/>
                <a:cs typeface="Courier New" panose="02070309020205020404" pitchFamily="49" charset="0"/>
              </a:rPr>
              <a:t>TestSchema</a:t>
            </a:r>
            <a:r>
              <a:rPr lang="en-US" dirty="0" smtClean="0">
                <a:latin typeface="Courier New" panose="02070309020205020404" pitchFamily="49" charset="0"/>
                <a:cs typeface="Courier New" panose="02070309020205020404" pitchFamily="49" charset="0"/>
              </a:rPr>
              <a:t>;</a:t>
            </a:r>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pPr marL="0" indent="0">
              <a:buNone/>
            </a:pPr>
            <a:r>
              <a:rPr lang="en-US" dirty="0" err="1" smtClean="0">
                <a:solidFill>
                  <a:srgbClr val="FF0000"/>
                </a:solidFill>
                <a:latin typeface="Courier New" panose="02070309020205020404" pitchFamily="49" charset="0"/>
                <a:cs typeface="Courier New" panose="02070309020205020404" pitchFamily="49" charset="0"/>
              </a:rPr>
              <a:t>Msg</a:t>
            </a:r>
            <a:r>
              <a:rPr lang="en-US" dirty="0" smtClean="0">
                <a:solidFill>
                  <a:srgbClr val="FF0000"/>
                </a:solidFill>
                <a:latin typeface="Courier New" panose="02070309020205020404" pitchFamily="49" charset="0"/>
                <a:cs typeface="Courier New" panose="02070309020205020404" pitchFamily="49" charset="0"/>
              </a:rPr>
              <a:t> 6926, Level 16, State 1, Line 6</a:t>
            </a:r>
          </a:p>
          <a:p>
            <a:pPr marL="0" indent="0">
              <a:buNone/>
            </a:pPr>
            <a:r>
              <a:rPr lang="en-US" dirty="0" smtClean="0">
                <a:solidFill>
                  <a:srgbClr val="FF0000"/>
                </a:solidFill>
                <a:latin typeface="Courier New" panose="02070309020205020404" pitchFamily="49" charset="0"/>
                <a:cs typeface="Courier New" panose="02070309020205020404" pitchFamily="49" charset="0"/>
              </a:rPr>
              <a:t>XML Validation: Invalid simple type value: 'a'. Location: /*:Test[1]</a:t>
            </a:r>
            <a:endParaRPr lang="en-US" dirty="0">
              <a:solidFill>
                <a:srgbClr val="FF0000"/>
              </a:solidFill>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CCCB5BCB-9206-4E63-8E36-D7C11A5C84E5}"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30</a:t>
            </a:fld>
            <a:endParaRPr lang="en-US"/>
          </a:p>
        </p:txBody>
      </p:sp>
    </p:spTree>
    <p:extLst>
      <p:ext uri="{BB962C8B-B14F-4D97-AF65-F5344CB8AC3E}">
        <p14:creationId xmlns:p14="http://schemas.microsoft.com/office/powerpoint/2010/main" val="2327767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Counterpoint - JSON “Validation”</a:t>
            </a:r>
            <a:endParaRPr lang="en-US" dirty="0"/>
          </a:p>
        </p:txBody>
      </p:sp>
      <p:sp>
        <p:nvSpPr>
          <p:cNvPr id="3" name="Text Placeholder 2"/>
          <p:cNvSpPr>
            <a:spLocks noGrp="1"/>
          </p:cNvSpPr>
          <p:nvPr>
            <p:ph type="body" idx="1"/>
          </p:nvPr>
        </p:nvSpPr>
        <p:spPr/>
        <p:txBody>
          <a:bodyPr/>
          <a:lstStyle/>
          <a:p>
            <a:r>
              <a:rPr lang="en-US" dirty="0" smtClean="0"/>
              <a:t>T-SQL</a:t>
            </a:r>
            <a:endParaRPr lang="en-US" dirty="0"/>
          </a:p>
        </p:txBody>
      </p:sp>
      <p:sp>
        <p:nvSpPr>
          <p:cNvPr id="4" name="Content Placeholder 3"/>
          <p:cNvSpPr>
            <a:spLocks noGrp="1"/>
          </p:cNvSpPr>
          <p:nvPr>
            <p:ph sz="half" idx="2"/>
          </p:nvPr>
        </p:nvSpPr>
        <p:spPr/>
        <p:txBody>
          <a:bodyPr/>
          <a:lstStyle/>
          <a:p>
            <a:pPr marL="0" indent="0">
              <a:buNone/>
            </a:pPr>
            <a:r>
              <a:rPr lang="en-US" dirty="0" smtClean="0">
                <a:latin typeface="Courier New" panose="02070309020205020404" pitchFamily="49" charset="0"/>
                <a:cs typeface="Courier New" panose="02070309020205020404" pitchFamily="49" charset="0"/>
              </a:rPr>
              <a:t>SELECT * FROM OPENJSON('{"</a:t>
            </a:r>
            <a:r>
              <a:rPr lang="en-US" dirty="0" err="1" smtClean="0">
                <a:solidFill>
                  <a:schemeClr val="accent1">
                    <a:lumMod val="75000"/>
                  </a:schemeClr>
                </a:solidFill>
                <a:latin typeface="Courier New" panose="02070309020205020404" pitchFamily="49" charset="0"/>
                <a:cs typeface="Courier New" panose="02070309020205020404" pitchFamily="49" charset="0"/>
              </a:rPr>
              <a:t>a</a:t>
            </a:r>
            <a:r>
              <a:rPr lang="en-US" dirty="0" err="1" smtClean="0">
                <a:latin typeface="Courier New" panose="02070309020205020404" pitchFamily="49" charset="0"/>
                <a:cs typeface="Courier New" panose="02070309020205020404" pitchFamily="49" charset="0"/>
              </a:rPr>
              <a:t>":</a:t>
            </a:r>
            <a:r>
              <a:rPr lang="en-US" dirty="0" err="1" smtClean="0">
                <a:solidFill>
                  <a:schemeClr val="accent6">
                    <a:lumMod val="75000"/>
                  </a:schemeClr>
                </a:solidFill>
                <a:latin typeface="Courier New" panose="02070309020205020404" pitchFamily="49" charset="0"/>
                <a:cs typeface="Courier New" panose="02070309020205020404" pitchFamily="49" charset="0"/>
              </a:rPr>
              <a:t>test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pPr marL="0" indent="0">
              <a:buNone/>
            </a:pPr>
            <a:r>
              <a:rPr lang="en-US" dirty="0" err="1" smtClean="0">
                <a:solidFill>
                  <a:srgbClr val="FF0000"/>
                </a:solidFill>
                <a:latin typeface="Courier New" panose="02070309020205020404" pitchFamily="49" charset="0"/>
                <a:cs typeface="Courier New" panose="02070309020205020404" pitchFamily="49" charset="0"/>
              </a:rPr>
              <a:t>Msg</a:t>
            </a:r>
            <a:r>
              <a:rPr lang="en-US" dirty="0" smtClean="0">
                <a:solidFill>
                  <a:srgbClr val="FF0000"/>
                </a:solidFill>
                <a:latin typeface="Courier New" panose="02070309020205020404" pitchFamily="49" charset="0"/>
                <a:cs typeface="Courier New" panose="02070309020205020404" pitchFamily="49" charset="0"/>
              </a:rPr>
              <a:t> 13609, Level 16, State 4, Line 1</a:t>
            </a:r>
          </a:p>
          <a:p>
            <a:pPr marL="0" indent="0">
              <a:buNone/>
            </a:pPr>
            <a:r>
              <a:rPr lang="en-US" dirty="0" smtClean="0">
                <a:solidFill>
                  <a:srgbClr val="FF0000"/>
                </a:solidFill>
                <a:latin typeface="Courier New" panose="02070309020205020404" pitchFamily="49" charset="0"/>
                <a:cs typeface="Courier New" panose="02070309020205020404" pitchFamily="49" charset="0"/>
              </a:rPr>
              <a:t>JSON text is not properly formatted. Unexpected character 't' is found at position 5.</a:t>
            </a:r>
            <a:endParaRPr lang="en-US" dirty="0">
              <a:solidFill>
                <a:srgbClr val="FF0000"/>
              </a:solidFill>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CCD6672A-0B58-417C-B059-DE4FF2B12384}"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31</a:t>
            </a:fld>
            <a:endParaRPr lang="en-US"/>
          </a:p>
        </p:txBody>
      </p:sp>
    </p:spTree>
    <p:extLst>
      <p:ext uri="{BB962C8B-B14F-4D97-AF65-F5344CB8AC3E}">
        <p14:creationId xmlns:p14="http://schemas.microsoft.com/office/powerpoint/2010/main" val="733385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Feature - Namespaces</a:t>
            </a:r>
            <a:endParaRPr lang="en-US" dirty="0"/>
          </a:p>
        </p:txBody>
      </p:sp>
      <p:sp>
        <p:nvSpPr>
          <p:cNvPr id="7" name="Content Placeholder 6"/>
          <p:cNvSpPr>
            <a:spLocks noGrp="1"/>
          </p:cNvSpPr>
          <p:nvPr>
            <p:ph idx="1"/>
          </p:nvPr>
        </p:nvSpPr>
        <p:spPr/>
        <p:txBody>
          <a:bodyPr>
            <a:normAutofit/>
          </a:bodyPr>
          <a:lstStyle/>
          <a:p>
            <a:r>
              <a:rPr lang="en-US" dirty="0" smtClean="0"/>
              <a:t>Allows disambiguation of element names.</a:t>
            </a:r>
          </a:p>
          <a:p>
            <a:r>
              <a:rPr lang="en-US" dirty="0" smtClean="0"/>
              <a:t>Makes for very ugly XML.</a:t>
            </a:r>
          </a:p>
          <a:p>
            <a:r>
              <a:rPr lang="en-US" dirty="0" smtClean="0"/>
              <a:t>Namespace requires “prefix” and “namespace identifier”.</a:t>
            </a:r>
          </a:p>
          <a:p>
            <a:pPr lvl="1"/>
            <a:r>
              <a:rPr lang="en-US" dirty="0" smtClean="0"/>
              <a:t>“Prefix” is shorthand way to reference in XML elements.</a:t>
            </a:r>
          </a:p>
          <a:p>
            <a:pPr lvl="1"/>
            <a:r>
              <a:rPr lang="en-US" dirty="0" smtClean="0"/>
              <a:t>“Namespace identifier” must be a URL or URN.</a:t>
            </a:r>
          </a:p>
          <a:p>
            <a:pPr lvl="2"/>
            <a:r>
              <a:rPr lang="en-US" dirty="0" smtClean="0"/>
              <a:t>URLs were chosen with the idea that you would buy the domain to guarantee you owned that “space”.</a:t>
            </a:r>
          </a:p>
          <a:p>
            <a:pPr lvl="2"/>
            <a:r>
              <a:rPr lang="en-US" dirty="0" smtClean="0"/>
              <a:t>But these don’t have to be actual, Internet accessible locations.</a:t>
            </a:r>
          </a:p>
          <a:p>
            <a:pPr lvl="2"/>
            <a:r>
              <a:rPr lang="en-US" dirty="0" smtClean="0"/>
              <a:t>SQL Server does not navigate to the URLs.</a:t>
            </a:r>
          </a:p>
          <a:p>
            <a:r>
              <a:rPr lang="en-US" dirty="0" smtClean="0"/>
              <a:t>Requires special handling and syntax in T-SQL.</a:t>
            </a:r>
          </a:p>
          <a:p>
            <a:pPr lvl="1"/>
            <a:endParaRPr lang="en-US" dirty="0"/>
          </a:p>
        </p:txBody>
      </p:sp>
      <p:sp>
        <p:nvSpPr>
          <p:cNvPr id="8" name="Date Placeholder 7"/>
          <p:cNvSpPr>
            <a:spLocks noGrp="1"/>
          </p:cNvSpPr>
          <p:nvPr>
            <p:ph type="dt" sz="half" idx="10"/>
          </p:nvPr>
        </p:nvSpPr>
        <p:spPr/>
        <p:txBody>
          <a:bodyPr/>
          <a:lstStyle/>
          <a:p>
            <a:fld id="{3DB95565-36FF-4C86-B1C9-DA634697B3EE}" type="datetime1">
              <a:rPr lang="en-US" smtClean="0"/>
              <a:t>4/7/2017</a:t>
            </a:fld>
            <a:endParaRPr lang="en-US"/>
          </a:p>
        </p:txBody>
      </p:sp>
      <p:sp>
        <p:nvSpPr>
          <p:cNvPr id="9" name="Footer Placeholder 8"/>
          <p:cNvSpPr>
            <a:spLocks noGrp="1"/>
          </p:cNvSpPr>
          <p:nvPr>
            <p:ph type="ftr" sz="quarter" idx="11"/>
          </p:nvPr>
        </p:nvSpPr>
        <p:spPr/>
        <p:txBody>
          <a:bodyPr/>
          <a:lstStyle/>
          <a:p>
            <a:r>
              <a:rPr lang="en-US" smtClean="0"/>
              <a:t>XML vs JSON – Battle Royale / @RileyMajor</a:t>
            </a:r>
            <a:endParaRPr lang="en-US"/>
          </a:p>
        </p:txBody>
      </p:sp>
      <p:sp>
        <p:nvSpPr>
          <p:cNvPr id="10" name="Slide Number Placeholder 9"/>
          <p:cNvSpPr>
            <a:spLocks noGrp="1"/>
          </p:cNvSpPr>
          <p:nvPr>
            <p:ph type="sldNum" sz="quarter" idx="12"/>
          </p:nvPr>
        </p:nvSpPr>
        <p:spPr/>
        <p:txBody>
          <a:bodyPr/>
          <a:lstStyle/>
          <a:p>
            <a:fld id="{757BFB2D-6293-43AF-9BDB-E7DEDFE590C7}" type="slidenum">
              <a:rPr lang="en-US" smtClean="0"/>
              <a:t>32</a:t>
            </a:fld>
            <a:endParaRPr lang="en-US"/>
          </a:p>
        </p:txBody>
      </p:sp>
    </p:spTree>
    <p:extLst>
      <p:ext uri="{BB962C8B-B14F-4D97-AF65-F5344CB8AC3E}">
        <p14:creationId xmlns:p14="http://schemas.microsoft.com/office/powerpoint/2010/main" val="10537742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XML Feature – Namespaces</a:t>
            </a:r>
            <a:endParaRPr lang="en-US" dirty="0"/>
          </a:p>
        </p:txBody>
      </p:sp>
      <p:sp>
        <p:nvSpPr>
          <p:cNvPr id="5" name="Text Placeholder 4"/>
          <p:cNvSpPr>
            <a:spLocks noGrp="1"/>
          </p:cNvSpPr>
          <p:nvPr>
            <p:ph type="body" idx="1"/>
          </p:nvPr>
        </p:nvSpPr>
        <p:spPr/>
        <p:txBody>
          <a:bodyPr/>
          <a:lstStyle/>
          <a:p>
            <a:r>
              <a:rPr lang="en-US" dirty="0" smtClean="0"/>
              <a:t>T-SQL</a:t>
            </a:r>
            <a:endParaRPr lang="en-US" dirty="0"/>
          </a:p>
        </p:txBody>
      </p:sp>
      <p:sp>
        <p:nvSpPr>
          <p:cNvPr id="6" name="Content Placeholder 5"/>
          <p:cNvSpPr>
            <a:spLocks noGrp="1"/>
          </p:cNvSpPr>
          <p:nvPr>
            <p:ph sz="half" idx="2"/>
          </p:nvPr>
        </p:nvSpPr>
        <p:spPr/>
        <p:txBody>
          <a:bodyPr/>
          <a:lstStyle/>
          <a:p>
            <a:pPr marL="0" indent="0">
              <a:buNone/>
            </a:pPr>
            <a:r>
              <a:rPr lang="en-US" dirty="0" smtClean="0">
                <a:latin typeface="Courier New" panose="02070309020205020404" pitchFamily="49" charset="0"/>
                <a:cs typeface="Courier New" panose="02070309020205020404" pitchFamily="49" charset="0"/>
              </a:rPr>
              <a:t>DECLARE @x xml = N'</a:t>
            </a:r>
          </a:p>
          <a:p>
            <a:pPr marL="0" indent="0">
              <a:buNone/>
            </a:pPr>
            <a:r>
              <a:rPr lang="en-US" dirty="0" smtClean="0">
                <a:latin typeface="Courier New" panose="02070309020205020404" pitchFamily="49" charset="0"/>
                <a:cs typeface="Courier New" panose="02070309020205020404" pitchFamily="49" charset="0"/>
              </a:rPr>
              <a:t>&lt;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xmlns:a</a:t>
            </a:r>
            <a:r>
              <a:rPr lang="en-US" dirty="0" smtClean="0">
                <a:latin typeface="Courier New" panose="02070309020205020404" pitchFamily="49" charset="0"/>
                <a:cs typeface="Courier New" panose="02070309020205020404" pitchFamily="49" charset="0"/>
              </a:rPr>
              <a:t>="example.com"&gt;</a:t>
            </a:r>
          </a:p>
          <a:p>
            <a:pPr marL="0" indent="0">
              <a:buNone/>
            </a:pPr>
            <a:r>
              <a:rPr lang="en-US" dirty="0" smtClean="0">
                <a:latin typeface="Courier New" panose="02070309020205020404" pitchFamily="49" charset="0"/>
                <a:cs typeface="Courier New" panose="02070309020205020404" pitchFamily="49" charset="0"/>
              </a:rPr>
              <a:t>Test</a:t>
            </a:r>
          </a:p>
          <a:p>
            <a:pPr marL="0" indent="0">
              <a:buNone/>
            </a:pPr>
            <a:r>
              <a:rPr lang="en-US" dirty="0" smtClean="0">
                <a:latin typeface="Courier New" panose="02070309020205020404" pitchFamily="49" charset="0"/>
                <a:cs typeface="Courier New" panose="02070309020205020404" pitchFamily="49" charset="0"/>
              </a:rPr>
              <a:t>&lt;/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SELECT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x.value</a:t>
            </a:r>
            <a:r>
              <a:rPr lang="en-US" dirty="0" smtClean="0">
                <a:latin typeface="Courier New" panose="02070309020205020404" pitchFamily="49" charset="0"/>
                <a:cs typeface="Courier New" panose="02070309020205020404" pitchFamily="49" charset="0"/>
              </a:rPr>
              <a: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)[1]','varchar(50)');</a:t>
            </a:r>
            <a:endParaRPr lang="en-US" dirty="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Results</a:t>
            </a:r>
            <a:endParaRPr lang="en-US" dirty="0"/>
          </a:p>
        </p:txBody>
      </p:sp>
      <p:sp>
        <p:nvSpPr>
          <p:cNvPr id="8" name="Content Placeholder 7"/>
          <p:cNvSpPr>
            <a:spLocks noGrp="1"/>
          </p:cNvSpPr>
          <p:nvPr>
            <p:ph sz="quarter" idx="4"/>
          </p:nvPr>
        </p:nvSpPr>
        <p:spPr/>
        <p:txBody>
          <a:bodyPr/>
          <a:lstStyle/>
          <a:p>
            <a:pPr marL="0" indent="0">
              <a:buNone/>
            </a:pPr>
            <a:r>
              <a:rPr lang="en-US" dirty="0" err="1" smtClean="0">
                <a:solidFill>
                  <a:srgbClr val="FF0000"/>
                </a:solidFill>
                <a:latin typeface="Courier New" panose="02070309020205020404" pitchFamily="49" charset="0"/>
                <a:cs typeface="Courier New" panose="02070309020205020404" pitchFamily="49" charset="0"/>
              </a:rPr>
              <a:t>Msg</a:t>
            </a:r>
            <a:r>
              <a:rPr lang="en-US" dirty="0" smtClean="0">
                <a:solidFill>
                  <a:srgbClr val="FF0000"/>
                </a:solidFill>
                <a:latin typeface="Courier New" panose="02070309020205020404" pitchFamily="49" charset="0"/>
                <a:cs typeface="Courier New" panose="02070309020205020404" pitchFamily="49" charset="0"/>
              </a:rPr>
              <a:t> 2229, Level 16, State 1, Line 3</a:t>
            </a:r>
          </a:p>
          <a:p>
            <a:pPr marL="0" indent="0">
              <a:buNone/>
            </a:pPr>
            <a:r>
              <a:rPr lang="en-US" dirty="0" smtClean="0">
                <a:solidFill>
                  <a:srgbClr val="FF0000"/>
                </a:solidFill>
                <a:latin typeface="Courier New" panose="02070309020205020404" pitchFamily="49" charset="0"/>
                <a:cs typeface="Courier New" panose="02070309020205020404" pitchFamily="49" charset="0"/>
              </a:rPr>
              <a:t>XQuery [value()]: The name "a" does not denote a namespace.</a:t>
            </a:r>
          </a:p>
        </p:txBody>
      </p:sp>
      <p:sp>
        <p:nvSpPr>
          <p:cNvPr id="9" name="Date Placeholder 8"/>
          <p:cNvSpPr>
            <a:spLocks noGrp="1"/>
          </p:cNvSpPr>
          <p:nvPr>
            <p:ph type="dt" sz="half" idx="10"/>
          </p:nvPr>
        </p:nvSpPr>
        <p:spPr/>
        <p:txBody>
          <a:bodyPr/>
          <a:lstStyle/>
          <a:p>
            <a:fld id="{DE26B72E-8506-4BB3-A0FD-658E5079895C}" type="datetime1">
              <a:rPr lang="en-US" smtClean="0"/>
              <a:t>4/7/2017</a:t>
            </a:fld>
            <a:endParaRPr lang="en-US"/>
          </a:p>
        </p:txBody>
      </p:sp>
      <p:sp>
        <p:nvSpPr>
          <p:cNvPr id="10" name="Footer Placeholder 9"/>
          <p:cNvSpPr>
            <a:spLocks noGrp="1"/>
          </p:cNvSpPr>
          <p:nvPr>
            <p:ph type="ftr" sz="quarter" idx="11"/>
          </p:nvPr>
        </p:nvSpPr>
        <p:spPr/>
        <p:txBody>
          <a:bodyPr/>
          <a:lstStyle/>
          <a:p>
            <a:r>
              <a:rPr lang="en-US" smtClean="0"/>
              <a:t>XML vs JSON – Battle Royale / @RileyMajor</a:t>
            </a:r>
            <a:endParaRPr lang="en-US"/>
          </a:p>
        </p:txBody>
      </p:sp>
      <p:sp>
        <p:nvSpPr>
          <p:cNvPr id="11" name="Slide Number Placeholder 10"/>
          <p:cNvSpPr>
            <a:spLocks noGrp="1"/>
          </p:cNvSpPr>
          <p:nvPr>
            <p:ph type="sldNum" sz="quarter" idx="12"/>
          </p:nvPr>
        </p:nvSpPr>
        <p:spPr/>
        <p:txBody>
          <a:bodyPr/>
          <a:lstStyle/>
          <a:p>
            <a:fld id="{757BFB2D-6293-43AF-9BDB-E7DEDFE590C7}" type="slidenum">
              <a:rPr lang="en-US" smtClean="0"/>
              <a:t>33</a:t>
            </a:fld>
            <a:endParaRPr lang="en-US"/>
          </a:p>
        </p:txBody>
      </p:sp>
    </p:spTree>
    <p:extLst>
      <p:ext uri="{BB962C8B-B14F-4D97-AF65-F5344CB8AC3E}">
        <p14:creationId xmlns:p14="http://schemas.microsoft.com/office/powerpoint/2010/main" val="2227110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XML Feature – Namespaces</a:t>
            </a:r>
            <a:endParaRPr lang="en-US" dirty="0"/>
          </a:p>
        </p:txBody>
      </p:sp>
      <p:sp>
        <p:nvSpPr>
          <p:cNvPr id="5" name="Text Placeholder 4"/>
          <p:cNvSpPr>
            <a:spLocks noGrp="1"/>
          </p:cNvSpPr>
          <p:nvPr>
            <p:ph type="body" idx="1"/>
          </p:nvPr>
        </p:nvSpPr>
        <p:spPr/>
        <p:txBody>
          <a:bodyPr/>
          <a:lstStyle/>
          <a:p>
            <a:r>
              <a:rPr lang="en-US" dirty="0" smtClean="0"/>
              <a:t>T-SQL</a:t>
            </a:r>
            <a:endParaRPr lang="en-US" dirty="0"/>
          </a:p>
        </p:txBody>
      </p:sp>
      <p:sp>
        <p:nvSpPr>
          <p:cNvPr id="6" name="Content Placeholder 5"/>
          <p:cNvSpPr>
            <a:spLocks noGrp="1"/>
          </p:cNvSpPr>
          <p:nvPr>
            <p:ph sz="half" idx="2"/>
          </p:nvPr>
        </p:nvSpPr>
        <p:spPr/>
        <p:txBody>
          <a:bodyPr>
            <a:normAutofit lnSpcReduction="10000"/>
          </a:bodyPr>
          <a:lstStyle/>
          <a:p>
            <a:pPr marL="0" indent="0">
              <a:buNone/>
            </a:pPr>
            <a:r>
              <a:rPr lang="en-US" dirty="0" smtClean="0">
                <a:latin typeface="Courier New" panose="02070309020205020404" pitchFamily="49" charset="0"/>
                <a:cs typeface="Courier New" panose="02070309020205020404" pitchFamily="49" charset="0"/>
              </a:rPr>
              <a:t>DECLARE @x xml = N'</a:t>
            </a:r>
          </a:p>
          <a:p>
            <a:pPr marL="0" indent="0">
              <a:buNone/>
            </a:pPr>
            <a:r>
              <a:rPr lang="en-US" dirty="0" smtClean="0">
                <a:latin typeface="Courier New" panose="02070309020205020404" pitchFamily="49" charset="0"/>
                <a:cs typeface="Courier New" panose="02070309020205020404" pitchFamily="49" charset="0"/>
              </a:rPr>
              <a:t>&lt;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xmlns:a</a:t>
            </a:r>
            <a:r>
              <a:rPr lang="en-US" dirty="0" smtClean="0">
                <a:latin typeface="Courier New" panose="02070309020205020404" pitchFamily="49" charset="0"/>
                <a:cs typeface="Courier New" panose="02070309020205020404" pitchFamily="49" charset="0"/>
              </a:rPr>
              <a:t>="example.com"&gt;</a:t>
            </a:r>
          </a:p>
          <a:p>
            <a:pPr marL="0" indent="0">
              <a:buNone/>
            </a:pPr>
            <a:r>
              <a:rPr lang="en-US" dirty="0" smtClean="0">
                <a:latin typeface="Courier New" panose="02070309020205020404" pitchFamily="49" charset="0"/>
                <a:cs typeface="Courier New" panose="02070309020205020404" pitchFamily="49" charset="0"/>
              </a:rPr>
              <a:t>	Test</a:t>
            </a:r>
          </a:p>
          <a:p>
            <a:pPr marL="0" indent="0">
              <a:buNone/>
            </a:pPr>
            <a:r>
              <a:rPr lang="en-US" dirty="0" smtClean="0">
                <a:latin typeface="Courier New" panose="02070309020205020404" pitchFamily="49" charset="0"/>
                <a:cs typeface="Courier New" panose="02070309020205020404" pitchFamily="49" charset="0"/>
              </a:rPr>
              <a:t>&lt;/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SELECT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x.value</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'declare namespace a="example.com"</a:t>
            </a:r>
            <a:r>
              <a:rPr lang="en-US" dirty="0" smtClean="0">
                <a:latin typeface="Courier New" panose="02070309020205020404" pitchFamily="49" charset="0"/>
                <a:cs typeface="Courier New" panose="02070309020205020404" pitchFamily="49" charset="0"/>
              </a:rPr>
              <a:t>; (/</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)[1]','varchar(50)');</a:t>
            </a:r>
            <a:endParaRPr lang="en-US" dirty="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Alternative T-SQL</a:t>
            </a:r>
            <a:endParaRPr lang="en-US" dirty="0"/>
          </a:p>
        </p:txBody>
      </p:sp>
      <p:sp>
        <p:nvSpPr>
          <p:cNvPr id="8" name="Content Placeholder 7"/>
          <p:cNvSpPr>
            <a:spLocks noGrp="1"/>
          </p:cNvSpPr>
          <p:nvPr>
            <p:ph sz="quarter" idx="4"/>
          </p:nvPr>
        </p:nvSpPr>
        <p:spPr/>
        <p:txBody>
          <a:bodyPr/>
          <a:lstStyle/>
          <a:p>
            <a:pPr marL="0" indent="0">
              <a:buNone/>
            </a:pPr>
            <a:r>
              <a:rPr lang="en-US" dirty="0" smtClean="0">
                <a:latin typeface="Courier New" panose="02070309020205020404" pitchFamily="49" charset="0"/>
                <a:cs typeface="Courier New" panose="02070309020205020404" pitchFamily="49" charset="0"/>
              </a:rPr>
              <a:t>DECLARE @x xml = N'</a:t>
            </a:r>
          </a:p>
          <a:p>
            <a:pPr marL="0" indent="0">
              <a:buNone/>
            </a:pPr>
            <a:r>
              <a:rPr lang="en-US" dirty="0" smtClean="0">
                <a:latin typeface="Courier New" panose="02070309020205020404" pitchFamily="49" charset="0"/>
                <a:cs typeface="Courier New" panose="02070309020205020404" pitchFamily="49" charset="0"/>
              </a:rPr>
              <a:t>&lt;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xmlns:a</a:t>
            </a:r>
            <a:r>
              <a:rPr lang="en-US" dirty="0" smtClean="0">
                <a:latin typeface="Courier New" panose="02070309020205020404" pitchFamily="49" charset="0"/>
                <a:cs typeface="Courier New" panose="02070309020205020404" pitchFamily="49" charset="0"/>
              </a:rPr>
              <a:t>="example.com"&gt;</a:t>
            </a:r>
          </a:p>
          <a:p>
            <a:pPr marL="0" indent="0">
              <a:buNone/>
            </a:pPr>
            <a:r>
              <a:rPr lang="en-US" dirty="0" smtClean="0">
                <a:latin typeface="Courier New" panose="02070309020205020404" pitchFamily="49" charset="0"/>
                <a:cs typeface="Courier New" panose="02070309020205020404" pitchFamily="49" charset="0"/>
              </a:rPr>
              <a:t>	Test</a:t>
            </a:r>
          </a:p>
          <a:p>
            <a:pPr marL="0" indent="0">
              <a:buNone/>
            </a:pPr>
            <a:r>
              <a:rPr lang="en-US" dirty="0" smtClean="0">
                <a:latin typeface="Courier New" panose="02070309020205020404" pitchFamily="49" charset="0"/>
                <a:cs typeface="Courier New" panose="02070309020205020404" pitchFamily="49" charset="0"/>
              </a:rPr>
              <a:t>&lt;/</a:t>
            </a:r>
            <a:r>
              <a:rPr lang="en-US" dirty="0" err="1" smtClean="0">
                <a:solidFill>
                  <a:schemeClr val="accent1">
                    <a:lumMod val="75000"/>
                  </a:schemeClr>
                </a:solidFill>
                <a:latin typeface="Courier New" panose="02070309020205020404" pitchFamily="49" charset="0"/>
                <a:cs typeface="Courier New" panose="02070309020205020404" pitchFamily="49" charset="0"/>
              </a:rPr>
              <a:t>a:x</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SELECT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x.value</a:t>
            </a:r>
            <a:r>
              <a:rPr lang="en-US" dirty="0" smtClean="0">
                <a:latin typeface="Courier New" panose="02070309020205020404" pitchFamily="49" charset="0"/>
                <a:cs typeface="Courier New" panose="02070309020205020404" pitchFamily="49" charset="0"/>
              </a:rPr>
              <a:t>('(/</a:t>
            </a:r>
            <a:r>
              <a:rPr lang="en-US" dirty="0" smtClean="0">
                <a:solidFill>
                  <a:schemeClr val="accent1">
                    <a:lumMod val="75000"/>
                  </a:schemeClr>
                </a:solidFill>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)[1]','varchar(50)');</a:t>
            </a:r>
            <a:endParaRPr lang="en-US"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fld id="{27F480E4-1116-4F32-9051-8C1269F3D8EE}" type="datetime1">
              <a:rPr lang="en-US" smtClean="0"/>
              <a:t>4/7/2017</a:t>
            </a:fld>
            <a:endParaRPr lang="en-US"/>
          </a:p>
        </p:txBody>
      </p:sp>
      <p:sp>
        <p:nvSpPr>
          <p:cNvPr id="3" name="Footer Placeholder 2"/>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34</a:t>
            </a:fld>
            <a:endParaRPr lang="en-US"/>
          </a:p>
        </p:txBody>
      </p:sp>
    </p:spTree>
    <p:extLst>
      <p:ext uri="{BB962C8B-B14F-4D97-AF65-F5344CB8AC3E}">
        <p14:creationId xmlns:p14="http://schemas.microsoft.com/office/powerpoint/2010/main" val="143793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XML Feature: FLWOR</a:t>
            </a:r>
            <a:endParaRPr lang="en-US" dirty="0"/>
          </a:p>
        </p:txBody>
      </p:sp>
      <p:sp>
        <p:nvSpPr>
          <p:cNvPr id="11" name="Content Placeholder 10"/>
          <p:cNvSpPr>
            <a:spLocks noGrp="1"/>
          </p:cNvSpPr>
          <p:nvPr>
            <p:ph idx="1"/>
          </p:nvPr>
        </p:nvSpPr>
        <p:spPr/>
        <p:txBody>
          <a:bodyPr/>
          <a:lstStyle/>
          <a:p>
            <a:r>
              <a:rPr lang="en-US" dirty="0" smtClean="0"/>
              <a:t>FOR, LET, WHERE, ORDER BY, RETURN</a:t>
            </a:r>
          </a:p>
          <a:p>
            <a:r>
              <a:rPr lang="en-US" dirty="0" smtClean="0"/>
              <a:t>There’s a whole programming language inside of XML.</a:t>
            </a:r>
          </a:p>
          <a:p>
            <a:r>
              <a:rPr lang="en-US" dirty="0" smtClean="0"/>
              <a:t>You can loop, do calculations, and construct XML.</a:t>
            </a:r>
          </a:p>
          <a:p>
            <a:r>
              <a:rPr lang="en-US" dirty="0" smtClean="0"/>
              <a:t>There are special cases where this makes sense, but there are often better ways.</a:t>
            </a:r>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35</a:t>
            </a:fld>
            <a:endParaRPr lang="en-US"/>
          </a:p>
        </p:txBody>
      </p:sp>
    </p:spTree>
    <p:extLst>
      <p:ext uri="{BB962C8B-B14F-4D97-AF65-F5344CB8AC3E}">
        <p14:creationId xmlns:p14="http://schemas.microsoft.com/office/powerpoint/2010/main" val="436688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Feature: FLWOR</a:t>
            </a:r>
            <a:endParaRPr lang="en-US" dirty="0"/>
          </a:p>
        </p:txBody>
      </p:sp>
      <p:sp>
        <p:nvSpPr>
          <p:cNvPr id="4" name="Text Placeholder 3"/>
          <p:cNvSpPr>
            <a:spLocks noGrp="1"/>
          </p:cNvSpPr>
          <p:nvPr>
            <p:ph type="body" idx="1"/>
          </p:nvPr>
        </p:nvSpPr>
        <p:spPr/>
        <p:txBody>
          <a:bodyPr/>
          <a:lstStyle/>
          <a:p>
            <a:r>
              <a:rPr lang="en-US" dirty="0" smtClean="0"/>
              <a:t>T-SQL</a:t>
            </a:r>
            <a:endParaRPr lang="en-US" dirty="0"/>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smtClean="0">
                <a:latin typeface="Courier New" panose="02070309020205020404" pitchFamily="49" charset="0"/>
                <a:cs typeface="Courier New" panose="02070309020205020404" pitchFamily="49" charset="0"/>
              </a:rPr>
              <a:t>DECLARE @x xml = N'</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&gt;	&lt;</a:t>
            </a:r>
            <a:r>
              <a:rPr lang="en-US" dirty="0" smtClean="0">
                <a:solidFill>
                  <a:schemeClr val="accent1">
                    <a:lumMod val="75000"/>
                  </a:schemeClr>
                </a:solidFill>
                <a:latin typeface="Courier New" panose="02070309020205020404" pitchFamily="49" charset="0"/>
                <a:cs typeface="Courier New" panose="02070309020205020404" pitchFamily="49" charset="0"/>
              </a:rPr>
              <a:t>a</a:t>
            </a:r>
            <a:r>
              <a:rPr lang="en-US" dirty="0" smtClean="0">
                <a:latin typeface="Courier New" panose="02070309020205020404" pitchFamily="49" charset="0"/>
                <a:cs typeface="Courier New" panose="02070309020205020404" pitchFamily="49" charset="0"/>
              </a:rPr>
              <a:t>&gt;</a:t>
            </a:r>
            <a:r>
              <a:rPr lang="en-US" dirty="0" smtClean="0">
                <a:solidFill>
                  <a:schemeClr val="accent6">
                    <a:lumMod val="75000"/>
                  </a:schemeClr>
                </a:solidFill>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a</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b</a:t>
            </a:r>
            <a:r>
              <a:rPr lang="en-US" dirty="0" smtClean="0">
                <a:latin typeface="Courier New" panose="02070309020205020404" pitchFamily="49" charset="0"/>
                <a:cs typeface="Courier New" panose="02070309020205020404" pitchFamily="49" charset="0"/>
              </a:rPr>
              <a:t>&gt;</a:t>
            </a:r>
            <a:r>
              <a:rPr lang="en-US" dirty="0" smtClean="0">
                <a:solidFill>
                  <a:schemeClr val="accent6">
                    <a:lumMod val="75000"/>
                  </a:schemeClr>
                </a:solidFill>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b</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&gt;</a:t>
            </a:r>
            <a:r>
              <a:rPr lang="en-US" dirty="0" smtClean="0">
                <a:solidFill>
                  <a:schemeClr val="accent6">
                    <a:lumMod val="75000"/>
                  </a:schemeClr>
                </a:solidFill>
                <a:latin typeface="Courier New" panose="02070309020205020404" pitchFamily="49" charset="0"/>
                <a:cs typeface="Courier New" panose="02070309020205020404" pitchFamily="49" charset="0"/>
              </a:rPr>
              <a:t>3</a:t>
            </a: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&gt;	&lt;/</a:t>
            </a:r>
            <a:r>
              <a:rPr lang="en-US" dirty="0" smtClean="0">
                <a:solidFill>
                  <a:schemeClr val="accent1">
                    <a:lumMod val="75000"/>
                  </a:schemeClr>
                </a:solidFill>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SELECT	@</a:t>
            </a:r>
            <a:r>
              <a:rPr lang="en-US" dirty="0" err="1" smtClean="0">
                <a:latin typeface="Courier New" panose="02070309020205020404" pitchFamily="49" charset="0"/>
                <a:cs typeface="Courier New" panose="02070309020205020404" pitchFamily="49" charset="0"/>
              </a:rPr>
              <a:t>x.query</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for </a:t>
            </a:r>
            <a:r>
              <a:rPr lang="en-US" dirty="0" smtClean="0">
                <a:solidFill>
                  <a:schemeClr val="accent2">
                    <a:lumMod val="75000"/>
                  </a:schemeClr>
                </a:solidFill>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 in x/*</a:t>
            </a:r>
          </a:p>
          <a:p>
            <a:pPr marL="0" indent="0">
              <a:buNone/>
            </a:pPr>
            <a:r>
              <a:rPr lang="en-US" dirty="0" smtClean="0">
                <a:latin typeface="Courier New" panose="02070309020205020404" pitchFamily="49" charset="0"/>
                <a:cs typeface="Courier New" panose="02070309020205020404" pitchFamily="49" charset="0"/>
              </a:rPr>
              <a:t>order by (</a:t>
            </a:r>
            <a:r>
              <a:rPr lang="en-US" dirty="0" smtClean="0">
                <a:solidFill>
                  <a:schemeClr val="accent2">
                    <a:lumMod val="75000"/>
                  </a:schemeClr>
                </a:solidFill>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/text())[1]*-1</a:t>
            </a:r>
          </a:p>
          <a:p>
            <a:pPr marL="0" indent="0">
              <a:buNone/>
            </a:pPr>
            <a:r>
              <a:rPr lang="en-US" dirty="0" smtClean="0">
                <a:latin typeface="Courier New" panose="02070309020205020404" pitchFamily="49" charset="0"/>
                <a:cs typeface="Courier New" panose="02070309020205020404" pitchFamily="49" charset="0"/>
              </a:rPr>
              <a:t>return</a:t>
            </a:r>
          </a:p>
          <a:p>
            <a:pPr marL="0" indent="0">
              <a:buNone/>
            </a:pPr>
            <a:r>
              <a:rPr lang="en-US" dirty="0" smtClean="0">
                <a:latin typeface="Courier New" panose="02070309020205020404" pitchFamily="49" charset="0"/>
                <a:cs typeface="Courier New" panose="02070309020205020404" pitchFamily="49" charset="0"/>
              </a:rPr>
              <a:t>	&lt;</a:t>
            </a:r>
            <a:r>
              <a:rPr lang="en-US" dirty="0" err="1" smtClean="0">
                <a:solidFill>
                  <a:schemeClr val="accent1">
                    <a:lumMod val="75000"/>
                  </a:schemeClr>
                </a:solidFill>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/text())[1])+1}</a:t>
            </a:r>
          </a:p>
          <a:p>
            <a:pPr marL="0" indent="0">
              <a:buNone/>
            </a:pPr>
            <a:r>
              <a:rPr lang="en-US" dirty="0" smtClean="0">
                <a:latin typeface="Courier New" panose="02070309020205020404" pitchFamily="49" charset="0"/>
                <a:cs typeface="Courier New" panose="02070309020205020404" pitchFamily="49" charset="0"/>
              </a:rPr>
              <a:t>	&lt;/</a:t>
            </a:r>
            <a:r>
              <a:rPr lang="en-US" dirty="0" err="1" smtClean="0">
                <a:solidFill>
                  <a:schemeClr val="accent1">
                    <a:lumMod val="75000"/>
                  </a:schemeClr>
                </a:solidFill>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&gt;		');</a:t>
            </a:r>
            <a:endParaRPr lang="en-US" dirty="0">
              <a:latin typeface="Courier New" panose="02070309020205020404" pitchFamily="49" charset="0"/>
              <a:cs typeface="Courier New" panose="02070309020205020404" pitchFamily="49" charset="0"/>
            </a:endParaRPr>
          </a:p>
        </p:txBody>
      </p:sp>
      <p:sp>
        <p:nvSpPr>
          <p:cNvPr id="6" name="Text Placeholder 5"/>
          <p:cNvSpPr>
            <a:spLocks noGrp="1"/>
          </p:cNvSpPr>
          <p:nvPr>
            <p:ph type="body" sz="quarter" idx="3"/>
          </p:nvPr>
        </p:nvSpPr>
        <p:spPr/>
        <p:txBody>
          <a:bodyPr/>
          <a:lstStyle/>
          <a:p>
            <a:r>
              <a:rPr lang="en-US" dirty="0" smtClean="0"/>
              <a:t>Result</a:t>
            </a:r>
            <a:endParaRPr lang="en-US" dirty="0"/>
          </a:p>
        </p:txBody>
      </p:sp>
      <p:sp>
        <p:nvSpPr>
          <p:cNvPr id="7" name="Content Placeholder 6"/>
          <p:cNvSpPr>
            <a:spLocks noGrp="1"/>
          </p:cNvSpPr>
          <p:nvPr>
            <p:ph sz="quarter" idx="4"/>
          </p:nvPr>
        </p:nvSpPr>
        <p:spPr/>
        <p:txBody>
          <a:bodyPr/>
          <a:lstStyle/>
          <a:p>
            <a:pPr marL="0" indent="0">
              <a:buNone/>
            </a:pPr>
            <a:r>
              <a:rPr lang="pt-BR" dirty="0" smtClean="0">
                <a:latin typeface="Courier New" panose="02070309020205020404" pitchFamily="49" charset="0"/>
                <a:cs typeface="Courier New" panose="02070309020205020404" pitchFamily="49" charset="0"/>
              </a:rPr>
              <a:t>&lt;</a:t>
            </a:r>
            <a:r>
              <a:rPr lang="pt-BR" dirty="0" smtClean="0">
                <a:solidFill>
                  <a:schemeClr val="accent1">
                    <a:lumMod val="75000"/>
                  </a:schemeClr>
                </a:solidFill>
                <a:latin typeface="Courier New" panose="02070309020205020404" pitchFamily="49" charset="0"/>
                <a:cs typeface="Courier New" panose="02070309020205020404" pitchFamily="49" charset="0"/>
              </a:rPr>
              <a:t>num</a:t>
            </a:r>
            <a:r>
              <a:rPr lang="pt-BR" dirty="0" smtClean="0">
                <a:latin typeface="Courier New" panose="02070309020205020404" pitchFamily="49" charset="0"/>
                <a:cs typeface="Courier New" panose="02070309020205020404" pitchFamily="49" charset="0"/>
              </a:rPr>
              <a:t>&gt;</a:t>
            </a:r>
            <a:r>
              <a:rPr lang="pt-BR" dirty="0" smtClean="0">
                <a:solidFill>
                  <a:schemeClr val="accent6">
                    <a:lumMod val="75000"/>
                  </a:schemeClr>
                </a:solidFill>
                <a:latin typeface="Courier New" panose="02070309020205020404" pitchFamily="49" charset="0"/>
                <a:cs typeface="Courier New" panose="02070309020205020404" pitchFamily="49" charset="0"/>
              </a:rPr>
              <a:t>4</a:t>
            </a:r>
            <a:r>
              <a:rPr lang="pt-BR" dirty="0" smtClean="0">
                <a:latin typeface="Courier New" panose="02070309020205020404" pitchFamily="49" charset="0"/>
                <a:cs typeface="Courier New" panose="02070309020205020404" pitchFamily="49" charset="0"/>
              </a:rPr>
              <a:t>&lt;/</a:t>
            </a:r>
            <a:r>
              <a:rPr lang="pt-BR" dirty="0" smtClean="0">
                <a:solidFill>
                  <a:schemeClr val="accent1">
                    <a:lumMod val="75000"/>
                  </a:schemeClr>
                </a:solidFill>
                <a:latin typeface="Courier New" panose="02070309020205020404" pitchFamily="49" charset="0"/>
                <a:cs typeface="Courier New" panose="02070309020205020404" pitchFamily="49" charset="0"/>
              </a:rPr>
              <a:t>num</a:t>
            </a:r>
            <a:r>
              <a:rPr lang="pt-BR" dirty="0" smtClean="0">
                <a:latin typeface="Courier New" panose="02070309020205020404" pitchFamily="49" charset="0"/>
                <a:cs typeface="Courier New" panose="02070309020205020404" pitchFamily="49" charset="0"/>
              </a:rPr>
              <a:t>&gt;</a:t>
            </a:r>
          </a:p>
          <a:p>
            <a:pPr marL="0" indent="0">
              <a:buNone/>
            </a:pPr>
            <a:r>
              <a:rPr lang="pt-BR" dirty="0" smtClean="0">
                <a:latin typeface="Courier New" panose="02070309020205020404" pitchFamily="49" charset="0"/>
                <a:cs typeface="Courier New" panose="02070309020205020404" pitchFamily="49" charset="0"/>
              </a:rPr>
              <a:t>&lt;</a:t>
            </a:r>
            <a:r>
              <a:rPr lang="pt-BR" dirty="0" smtClean="0">
                <a:solidFill>
                  <a:schemeClr val="accent1">
                    <a:lumMod val="75000"/>
                  </a:schemeClr>
                </a:solidFill>
                <a:latin typeface="Courier New" panose="02070309020205020404" pitchFamily="49" charset="0"/>
                <a:cs typeface="Courier New" panose="02070309020205020404" pitchFamily="49" charset="0"/>
              </a:rPr>
              <a:t>num</a:t>
            </a:r>
            <a:r>
              <a:rPr lang="pt-BR" dirty="0" smtClean="0">
                <a:latin typeface="Courier New" panose="02070309020205020404" pitchFamily="49" charset="0"/>
                <a:cs typeface="Courier New" panose="02070309020205020404" pitchFamily="49" charset="0"/>
              </a:rPr>
              <a:t>&gt;</a:t>
            </a:r>
            <a:r>
              <a:rPr lang="pt-BR" dirty="0" smtClean="0">
                <a:solidFill>
                  <a:schemeClr val="accent6">
                    <a:lumMod val="75000"/>
                  </a:schemeClr>
                </a:solidFill>
                <a:latin typeface="Courier New" panose="02070309020205020404" pitchFamily="49" charset="0"/>
                <a:cs typeface="Courier New" panose="02070309020205020404" pitchFamily="49" charset="0"/>
              </a:rPr>
              <a:t>3</a:t>
            </a:r>
            <a:r>
              <a:rPr lang="pt-BR" dirty="0" smtClean="0">
                <a:latin typeface="Courier New" panose="02070309020205020404" pitchFamily="49" charset="0"/>
                <a:cs typeface="Courier New" panose="02070309020205020404" pitchFamily="49" charset="0"/>
              </a:rPr>
              <a:t>&lt;/</a:t>
            </a:r>
            <a:r>
              <a:rPr lang="pt-BR" dirty="0" smtClean="0">
                <a:solidFill>
                  <a:schemeClr val="accent1">
                    <a:lumMod val="75000"/>
                  </a:schemeClr>
                </a:solidFill>
                <a:latin typeface="Courier New" panose="02070309020205020404" pitchFamily="49" charset="0"/>
                <a:cs typeface="Courier New" panose="02070309020205020404" pitchFamily="49" charset="0"/>
              </a:rPr>
              <a:t>num</a:t>
            </a:r>
            <a:r>
              <a:rPr lang="pt-BR" dirty="0" smtClean="0">
                <a:latin typeface="Courier New" panose="02070309020205020404" pitchFamily="49" charset="0"/>
                <a:cs typeface="Courier New" panose="02070309020205020404" pitchFamily="49" charset="0"/>
              </a:rPr>
              <a:t>&gt;</a:t>
            </a:r>
          </a:p>
          <a:p>
            <a:pPr marL="0" indent="0">
              <a:buNone/>
            </a:pPr>
            <a:r>
              <a:rPr lang="pt-BR" dirty="0" smtClean="0">
                <a:latin typeface="Courier New" panose="02070309020205020404" pitchFamily="49" charset="0"/>
                <a:cs typeface="Courier New" panose="02070309020205020404" pitchFamily="49" charset="0"/>
              </a:rPr>
              <a:t>&lt;</a:t>
            </a:r>
            <a:r>
              <a:rPr lang="pt-BR" dirty="0" smtClean="0">
                <a:solidFill>
                  <a:schemeClr val="accent1">
                    <a:lumMod val="75000"/>
                  </a:schemeClr>
                </a:solidFill>
                <a:latin typeface="Courier New" panose="02070309020205020404" pitchFamily="49" charset="0"/>
                <a:cs typeface="Courier New" panose="02070309020205020404" pitchFamily="49" charset="0"/>
              </a:rPr>
              <a:t>num</a:t>
            </a:r>
            <a:r>
              <a:rPr lang="pt-BR" dirty="0" smtClean="0">
                <a:latin typeface="Courier New" panose="02070309020205020404" pitchFamily="49" charset="0"/>
                <a:cs typeface="Courier New" panose="02070309020205020404" pitchFamily="49" charset="0"/>
              </a:rPr>
              <a:t>&gt;</a:t>
            </a:r>
            <a:r>
              <a:rPr lang="pt-BR" dirty="0" smtClean="0">
                <a:solidFill>
                  <a:schemeClr val="accent6">
                    <a:lumMod val="75000"/>
                  </a:schemeClr>
                </a:solidFill>
                <a:latin typeface="Courier New" panose="02070309020205020404" pitchFamily="49" charset="0"/>
                <a:cs typeface="Courier New" panose="02070309020205020404" pitchFamily="49" charset="0"/>
              </a:rPr>
              <a:t>2</a:t>
            </a:r>
            <a:r>
              <a:rPr lang="pt-BR" dirty="0" smtClean="0">
                <a:latin typeface="Courier New" panose="02070309020205020404" pitchFamily="49" charset="0"/>
                <a:cs typeface="Courier New" panose="02070309020205020404" pitchFamily="49" charset="0"/>
              </a:rPr>
              <a:t>&lt;/</a:t>
            </a:r>
            <a:r>
              <a:rPr lang="pt-BR" dirty="0" smtClean="0">
                <a:solidFill>
                  <a:schemeClr val="accent1">
                    <a:lumMod val="75000"/>
                  </a:schemeClr>
                </a:solidFill>
                <a:latin typeface="Courier New" panose="02070309020205020404" pitchFamily="49" charset="0"/>
                <a:cs typeface="Courier New" panose="02070309020205020404" pitchFamily="49" charset="0"/>
              </a:rPr>
              <a:t>num</a:t>
            </a:r>
            <a:r>
              <a:rPr lang="pt-BR"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8" name="Date Placeholder 7"/>
          <p:cNvSpPr>
            <a:spLocks noGrp="1"/>
          </p:cNvSpPr>
          <p:nvPr>
            <p:ph type="dt" sz="half" idx="10"/>
          </p:nvPr>
        </p:nvSpPr>
        <p:spPr/>
        <p:txBody>
          <a:bodyPr/>
          <a:lstStyle/>
          <a:p>
            <a:fld id="{E117F7B1-B18F-4D63-9E06-0FBB02B4FBA9}" type="datetime1">
              <a:rPr lang="en-US" smtClean="0"/>
              <a:t>4/7/2017</a:t>
            </a:fld>
            <a:endParaRPr lang="en-US"/>
          </a:p>
        </p:txBody>
      </p:sp>
      <p:sp>
        <p:nvSpPr>
          <p:cNvPr id="9" name="Footer Placeholder 8"/>
          <p:cNvSpPr>
            <a:spLocks noGrp="1"/>
          </p:cNvSpPr>
          <p:nvPr>
            <p:ph type="ftr" sz="quarter" idx="11"/>
          </p:nvPr>
        </p:nvSpPr>
        <p:spPr/>
        <p:txBody>
          <a:bodyPr/>
          <a:lstStyle/>
          <a:p>
            <a:r>
              <a:rPr lang="en-US" smtClean="0"/>
              <a:t>XML vs JSON – Battle Royale / @RileyMajor</a:t>
            </a:r>
            <a:endParaRPr lang="en-US"/>
          </a:p>
        </p:txBody>
      </p:sp>
      <p:sp>
        <p:nvSpPr>
          <p:cNvPr id="10" name="Slide Number Placeholder 9"/>
          <p:cNvSpPr>
            <a:spLocks noGrp="1"/>
          </p:cNvSpPr>
          <p:nvPr>
            <p:ph type="sldNum" sz="quarter" idx="12"/>
          </p:nvPr>
        </p:nvSpPr>
        <p:spPr/>
        <p:txBody>
          <a:bodyPr/>
          <a:lstStyle/>
          <a:p>
            <a:fld id="{757BFB2D-6293-43AF-9BDB-E7DEDFE590C7}" type="slidenum">
              <a:rPr lang="en-US" smtClean="0"/>
              <a:t>36</a:t>
            </a:fld>
            <a:endParaRPr lang="en-US"/>
          </a:p>
        </p:txBody>
      </p:sp>
    </p:spTree>
    <p:extLst>
      <p:ext uri="{BB962C8B-B14F-4D97-AF65-F5344CB8AC3E}">
        <p14:creationId xmlns:p14="http://schemas.microsoft.com/office/powerpoint/2010/main" val="246929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XML Feature: XHTML</a:t>
            </a:r>
            <a:endParaRPr lang="en-US" dirty="0"/>
          </a:p>
        </p:txBody>
      </p:sp>
      <p:sp>
        <p:nvSpPr>
          <p:cNvPr id="11" name="Content Placeholder 10"/>
          <p:cNvSpPr>
            <a:spLocks noGrp="1"/>
          </p:cNvSpPr>
          <p:nvPr>
            <p:ph idx="1"/>
          </p:nvPr>
        </p:nvSpPr>
        <p:spPr/>
        <p:txBody>
          <a:bodyPr/>
          <a:lstStyle/>
          <a:p>
            <a:r>
              <a:rPr lang="en-US" dirty="0" smtClean="0"/>
              <a:t>XHTML is not a SQL Server feature per se.</a:t>
            </a:r>
          </a:p>
          <a:p>
            <a:r>
              <a:rPr lang="en-US" dirty="0" smtClean="0"/>
              <a:t>You can construct XHTML code using T-SQL XML features.</a:t>
            </a:r>
          </a:p>
          <a:p>
            <a:r>
              <a:rPr lang="en-US" dirty="0" smtClean="0"/>
              <a:t>You could use this to construct entire web pages (laboriously).</a:t>
            </a:r>
          </a:p>
          <a:p>
            <a:r>
              <a:rPr lang="en-US" dirty="0" smtClean="0"/>
              <a:t>This will perform much more poorly than string concatenation.</a:t>
            </a:r>
          </a:p>
          <a:p>
            <a:r>
              <a:rPr lang="en-US" dirty="0" smtClean="0"/>
              <a:t>But you don’t have to worry about syntactical mistakes.</a:t>
            </a:r>
          </a:p>
          <a:p>
            <a:r>
              <a:rPr lang="en-US" dirty="0" smtClean="0"/>
              <a:t>You could use this to construct pretty HTML-style emails to be sent using SQL Server, without any outside toolset.</a:t>
            </a:r>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37</a:t>
            </a:fld>
            <a:endParaRPr lang="en-US"/>
          </a:p>
        </p:txBody>
      </p:sp>
    </p:spTree>
    <p:extLst>
      <p:ext uri="{BB962C8B-B14F-4D97-AF65-F5344CB8AC3E}">
        <p14:creationId xmlns:p14="http://schemas.microsoft.com/office/powerpoint/2010/main" val="3461240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Feature: XHMTL</a:t>
            </a:r>
            <a:endParaRPr lang="en-US" dirty="0"/>
          </a:p>
        </p:txBody>
      </p:sp>
      <p:sp>
        <p:nvSpPr>
          <p:cNvPr id="3" name="Text Placeholder 2"/>
          <p:cNvSpPr>
            <a:spLocks noGrp="1"/>
          </p:cNvSpPr>
          <p:nvPr>
            <p:ph type="body" idx="1"/>
          </p:nvPr>
        </p:nvSpPr>
        <p:spPr/>
        <p:txBody>
          <a:bodyPr/>
          <a:lstStyle/>
          <a:p>
            <a:r>
              <a:rPr lang="en-US" dirty="0" smtClean="0"/>
              <a:t>T-SQL</a:t>
            </a:r>
            <a:endParaRPr lang="en-US" dirty="0"/>
          </a:p>
        </p:txBody>
      </p:sp>
      <p:sp>
        <p:nvSpPr>
          <p:cNvPr id="4" name="Content Placeholder 3"/>
          <p:cNvSpPr>
            <a:spLocks noGrp="1"/>
          </p:cNvSpPr>
          <p:nvPr>
            <p:ph sz="half" idx="2"/>
          </p:nvPr>
        </p:nvSpPr>
        <p:spPr/>
        <p:txBody>
          <a:bodyPr/>
          <a:lstStyle/>
          <a:p>
            <a:pPr marL="0" indent="0">
              <a:buNone/>
            </a:pPr>
            <a:r>
              <a:rPr lang="en-US" dirty="0" smtClean="0"/>
              <a:t>SELECT</a:t>
            </a:r>
          </a:p>
          <a:p>
            <a:pPr marL="0" indent="0">
              <a:buNone/>
            </a:pPr>
            <a:r>
              <a:rPr lang="en-US" dirty="0" smtClean="0"/>
              <a:t>	'</a:t>
            </a:r>
            <a:r>
              <a:rPr lang="en-US" dirty="0" smtClean="0">
                <a:solidFill>
                  <a:schemeClr val="accent6">
                    <a:lumMod val="75000"/>
                  </a:schemeClr>
                </a:solidFill>
              </a:rPr>
              <a:t>Hello, world!</a:t>
            </a:r>
            <a:r>
              <a:rPr lang="en-US" dirty="0" smtClean="0"/>
              <a:t>' AS '</a:t>
            </a:r>
            <a:r>
              <a:rPr lang="en-US" dirty="0" smtClean="0">
                <a:solidFill>
                  <a:schemeClr val="accent1">
                    <a:lumMod val="75000"/>
                  </a:schemeClr>
                </a:solidFill>
              </a:rPr>
              <a:t>div</a:t>
            </a:r>
            <a:r>
              <a:rPr lang="en-US" dirty="0" smtClean="0"/>
              <a:t>'</a:t>
            </a:r>
          </a:p>
          <a:p>
            <a:pPr marL="0" indent="0">
              <a:buNone/>
            </a:pPr>
            <a:r>
              <a:rPr lang="en-US" dirty="0" smtClean="0"/>
              <a:t>FOR</a:t>
            </a:r>
          </a:p>
          <a:p>
            <a:pPr marL="0" indent="0">
              <a:buNone/>
            </a:pPr>
            <a:r>
              <a:rPr lang="en-US" dirty="0"/>
              <a:t>	</a:t>
            </a:r>
            <a:r>
              <a:rPr lang="en-US" dirty="0" smtClean="0"/>
              <a:t>XML</a:t>
            </a:r>
          </a:p>
          <a:p>
            <a:pPr marL="0" indent="0">
              <a:buNone/>
            </a:pPr>
            <a:r>
              <a:rPr lang="en-US" dirty="0"/>
              <a:t>	</a:t>
            </a:r>
            <a:r>
              <a:rPr lang="en-US" dirty="0" smtClean="0"/>
              <a:t>PATH ('</a:t>
            </a:r>
            <a:r>
              <a:rPr lang="en-US" dirty="0" smtClean="0">
                <a:solidFill>
                  <a:schemeClr val="accent1">
                    <a:lumMod val="75000"/>
                  </a:schemeClr>
                </a:solidFill>
              </a:rPr>
              <a:t>body</a:t>
            </a:r>
            <a:r>
              <a:rPr lang="en-US" dirty="0" smtClean="0"/>
              <a:t>'),</a:t>
            </a:r>
          </a:p>
          <a:p>
            <a:pPr marL="0" indent="0">
              <a:buNone/>
            </a:pPr>
            <a:r>
              <a:rPr lang="en-US" dirty="0"/>
              <a:t>	</a:t>
            </a:r>
            <a:r>
              <a:rPr lang="en-US" dirty="0" smtClean="0"/>
              <a:t>ROOT('</a:t>
            </a:r>
            <a:r>
              <a:rPr lang="en-US" dirty="0" smtClean="0">
                <a:solidFill>
                  <a:schemeClr val="accent1">
                    <a:lumMod val="75000"/>
                  </a:schemeClr>
                </a:solidFill>
              </a:rPr>
              <a:t>html</a:t>
            </a:r>
            <a:r>
              <a:rPr lang="en-US" dirty="0" smtClean="0"/>
              <a:t>'),</a:t>
            </a:r>
          </a:p>
          <a:p>
            <a:pPr marL="0" indent="0">
              <a:buNone/>
            </a:pPr>
            <a:r>
              <a:rPr lang="en-US" dirty="0"/>
              <a:t>	</a:t>
            </a:r>
            <a:r>
              <a:rPr lang="en-US" dirty="0" smtClean="0"/>
              <a:t>TYPE;</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pPr marL="0" indent="0">
              <a:buNone/>
            </a:pPr>
            <a:r>
              <a:rPr lang="en-US" dirty="0" smtClean="0"/>
              <a:t>&lt;</a:t>
            </a:r>
            <a:r>
              <a:rPr lang="en-US" dirty="0" smtClean="0">
                <a:solidFill>
                  <a:schemeClr val="accent1">
                    <a:lumMod val="75000"/>
                  </a:schemeClr>
                </a:solidFill>
              </a:rPr>
              <a:t>html</a:t>
            </a:r>
            <a:r>
              <a:rPr lang="en-US" dirty="0" smtClean="0"/>
              <a:t>&gt;</a:t>
            </a:r>
          </a:p>
          <a:p>
            <a:pPr marL="0" indent="0">
              <a:buNone/>
            </a:pPr>
            <a:r>
              <a:rPr lang="en-US" dirty="0" smtClean="0"/>
              <a:t>	&lt;</a:t>
            </a:r>
            <a:r>
              <a:rPr lang="en-US" dirty="0" smtClean="0">
                <a:solidFill>
                  <a:schemeClr val="accent1">
                    <a:lumMod val="75000"/>
                  </a:schemeClr>
                </a:solidFill>
              </a:rPr>
              <a:t>body</a:t>
            </a:r>
            <a:r>
              <a:rPr lang="en-US" dirty="0" smtClean="0"/>
              <a:t>&gt;</a:t>
            </a:r>
          </a:p>
          <a:p>
            <a:pPr marL="0" indent="0">
              <a:buNone/>
            </a:pPr>
            <a:r>
              <a:rPr lang="en-US" dirty="0" smtClean="0"/>
              <a:t>		&lt;</a:t>
            </a:r>
            <a:r>
              <a:rPr lang="en-US" dirty="0" smtClean="0">
                <a:solidFill>
                  <a:schemeClr val="accent1">
                    <a:lumMod val="75000"/>
                  </a:schemeClr>
                </a:solidFill>
              </a:rPr>
              <a:t>div</a:t>
            </a:r>
            <a:r>
              <a:rPr lang="en-US" dirty="0" smtClean="0"/>
              <a:t>&gt;</a:t>
            </a:r>
            <a:r>
              <a:rPr lang="en-US" dirty="0" smtClean="0">
                <a:solidFill>
                  <a:schemeClr val="accent6">
                    <a:lumMod val="75000"/>
                  </a:schemeClr>
                </a:solidFill>
              </a:rPr>
              <a:t>Hello, world!</a:t>
            </a:r>
            <a:r>
              <a:rPr lang="en-US" dirty="0" smtClean="0"/>
              <a:t>&lt;/</a:t>
            </a:r>
            <a:r>
              <a:rPr lang="en-US" dirty="0" smtClean="0">
                <a:solidFill>
                  <a:schemeClr val="accent1">
                    <a:lumMod val="75000"/>
                  </a:schemeClr>
                </a:solidFill>
              </a:rPr>
              <a:t>div</a:t>
            </a:r>
            <a:r>
              <a:rPr lang="en-US" dirty="0" smtClean="0"/>
              <a:t>&gt;</a:t>
            </a:r>
          </a:p>
          <a:p>
            <a:pPr marL="0" indent="0">
              <a:buNone/>
            </a:pPr>
            <a:r>
              <a:rPr lang="en-US" dirty="0" smtClean="0"/>
              <a:t>	&lt;/</a:t>
            </a:r>
            <a:r>
              <a:rPr lang="en-US" dirty="0" smtClean="0">
                <a:solidFill>
                  <a:schemeClr val="accent1">
                    <a:lumMod val="75000"/>
                  </a:schemeClr>
                </a:solidFill>
              </a:rPr>
              <a:t>body</a:t>
            </a:r>
            <a:r>
              <a:rPr lang="en-US" dirty="0" smtClean="0"/>
              <a:t>&gt;</a:t>
            </a:r>
          </a:p>
          <a:p>
            <a:pPr marL="0" indent="0">
              <a:buNone/>
            </a:pPr>
            <a:r>
              <a:rPr lang="en-US" dirty="0" smtClean="0"/>
              <a:t>&lt;/</a:t>
            </a:r>
            <a:r>
              <a:rPr lang="en-US" dirty="0" smtClean="0">
                <a:solidFill>
                  <a:schemeClr val="accent1">
                    <a:lumMod val="75000"/>
                  </a:schemeClr>
                </a:solidFill>
              </a:rPr>
              <a:t>html</a:t>
            </a:r>
            <a:r>
              <a:rPr lang="en-US" dirty="0" smtClean="0"/>
              <a:t>&gt;</a:t>
            </a:r>
            <a:endParaRPr lang="en-US" dirty="0"/>
          </a:p>
        </p:txBody>
      </p:sp>
      <p:sp>
        <p:nvSpPr>
          <p:cNvPr id="7" name="Date Placeholder 6"/>
          <p:cNvSpPr>
            <a:spLocks noGrp="1"/>
          </p:cNvSpPr>
          <p:nvPr>
            <p:ph type="dt" sz="half" idx="10"/>
          </p:nvPr>
        </p:nvSpPr>
        <p:spPr/>
        <p:txBody>
          <a:bodyPr/>
          <a:lstStyle/>
          <a:p>
            <a:fld id="{BD996A42-7BCA-4902-945B-E2C892D977C9}"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38</a:t>
            </a:fld>
            <a:endParaRPr lang="en-US"/>
          </a:p>
        </p:txBody>
      </p:sp>
    </p:spTree>
    <p:extLst>
      <p:ext uri="{BB962C8B-B14F-4D97-AF65-F5344CB8AC3E}">
        <p14:creationId xmlns:p14="http://schemas.microsoft.com/office/powerpoint/2010/main" val="1615781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Gochas</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Must have root element (but SQL more forgiving).</a:t>
            </a:r>
          </a:p>
          <a:p>
            <a:r>
              <a:rPr lang="en-US" dirty="0" smtClean="0"/>
              <a:t>No repeated attribute names.</a:t>
            </a:r>
          </a:p>
          <a:p>
            <a:r>
              <a:rPr lang="en-US" dirty="0" smtClean="0"/>
              <a:t>Funky whitespace handling.</a:t>
            </a:r>
          </a:p>
          <a:p>
            <a:r>
              <a:rPr lang="en-US" dirty="0" smtClean="0"/>
              <a:t>No colons in element names.</a:t>
            </a:r>
          </a:p>
          <a:p>
            <a:r>
              <a:rPr lang="en-US" dirty="0" smtClean="0"/>
              <a:t>No low level ASCII (except CR LF TAB).</a:t>
            </a:r>
          </a:p>
          <a:p>
            <a:r>
              <a:rPr lang="en-US" dirty="0" smtClean="0"/>
              <a:t>Character restrictions for e</a:t>
            </a:r>
            <a:r>
              <a:rPr lang="en-US" dirty="0" smtClean="0"/>
              <a:t>lement names.</a:t>
            </a:r>
          </a:p>
          <a:p>
            <a:r>
              <a:rPr lang="en-US" dirty="0" smtClean="0"/>
              <a:t>Exact text not preserved in SQL Server XML data type.</a:t>
            </a:r>
          </a:p>
          <a:p>
            <a:endParaRPr lang="en-US" dirty="0"/>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lstStyle/>
          <a:p>
            <a:r>
              <a:rPr lang="en-US" dirty="0" smtClean="0"/>
              <a:t>No comments.</a:t>
            </a:r>
          </a:p>
          <a:p>
            <a:r>
              <a:rPr lang="en-US" dirty="0" smtClean="0"/>
              <a:t>Repeated key names are variably supported. (Use array instead.)</a:t>
            </a:r>
          </a:p>
          <a:p>
            <a:r>
              <a:rPr lang="en-US" dirty="0" smtClean="0"/>
              <a:t>“Root” can be array or object.</a:t>
            </a:r>
            <a:endParaRPr lang="en-US" dirty="0"/>
          </a:p>
        </p:txBody>
      </p:sp>
      <p:sp>
        <p:nvSpPr>
          <p:cNvPr id="7" name="Date Placeholder 6"/>
          <p:cNvSpPr>
            <a:spLocks noGrp="1"/>
          </p:cNvSpPr>
          <p:nvPr>
            <p:ph type="dt" sz="half" idx="10"/>
          </p:nvPr>
        </p:nvSpPr>
        <p:spPr/>
        <p:txBody>
          <a:bodyPr/>
          <a:lstStyle/>
          <a:p>
            <a:fld id="{59EE135C-6C2B-418A-ADEB-301CC9AD5120}"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39</a:t>
            </a:fld>
            <a:endParaRPr lang="en-US"/>
          </a:p>
        </p:txBody>
      </p:sp>
    </p:spTree>
    <p:extLst>
      <p:ext uri="{BB962C8B-B14F-4D97-AF65-F5344CB8AC3E}">
        <p14:creationId xmlns:p14="http://schemas.microsoft.com/office/powerpoint/2010/main" val="2553562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Structure</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lstStyle/>
          <a:p>
            <a:pPr marL="0" indent="0">
              <a:buNone/>
            </a:pPr>
            <a:r>
              <a:rPr lang="en-US" dirty="0" smtClean="0">
                <a:latin typeface="Courier New" panose="02070309020205020404" pitchFamily="49" charset="0"/>
                <a:cs typeface="Courier New" panose="02070309020205020404" pitchFamily="49" charset="0"/>
              </a:rPr>
              <a:t>&lt;?xml version="1.0"?&gt;</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element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attribute</a:t>
            </a:r>
            <a:r>
              <a:rPr lang="en-US" dirty="0" smtClean="0">
                <a:latin typeface="Courier New" panose="02070309020205020404" pitchFamily="49" charset="0"/>
                <a:cs typeface="Courier New" panose="02070309020205020404" pitchFamily="49" charset="0"/>
              </a:rPr>
              <a:t>="</a:t>
            </a:r>
            <a:r>
              <a:rPr lang="en-US" dirty="0" smtClean="0">
                <a:solidFill>
                  <a:schemeClr val="accent4">
                    <a:lumMod val="75000"/>
                  </a:schemeClr>
                </a:solidFill>
                <a:latin typeface="Courier New" panose="02070309020205020404" pitchFamily="49" charset="0"/>
                <a:cs typeface="Courier New" panose="02070309020205020404" pitchFamily="49" charset="0"/>
              </a:rPr>
              <a:t>value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Character Data</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element</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lstStyle/>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solidFill>
                  <a:schemeClr val="accent1">
                    <a:lumMod val="75000"/>
                  </a:schemeClr>
                </a:solidFill>
                <a:latin typeface="Courier New" panose="02070309020205020404" pitchFamily="49" charset="0"/>
                <a:cs typeface="Courier New" panose="02070309020205020404" pitchFamily="49" charset="0"/>
              </a:rPr>
              <a:t>name</a:t>
            </a:r>
            <a:r>
              <a:rPr lang="en-US" dirty="0" err="1" smtClean="0">
                <a:latin typeface="Courier New" panose="02070309020205020404" pitchFamily="49" charset="0"/>
                <a:cs typeface="Courier New" panose="02070309020205020404" pitchFamily="49" charset="0"/>
              </a:rPr>
              <a:t>":"</a:t>
            </a:r>
            <a:r>
              <a:rPr lang="en-US" dirty="0" err="1" smtClean="0">
                <a:solidFill>
                  <a:schemeClr val="accent6">
                    <a:lumMod val="75000"/>
                  </a:schemeClr>
                </a:solidFill>
                <a:latin typeface="Courier New" panose="02070309020205020404" pitchFamily="49" charset="0"/>
                <a:cs typeface="Courier New" panose="02070309020205020404" pitchFamily="49" charset="0"/>
              </a:rPr>
              <a:t>value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13B635D9-7621-479D-B40B-2478F0F9D29B}"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4</a:t>
            </a:fld>
            <a:endParaRPr lang="en-US"/>
          </a:p>
        </p:txBody>
      </p:sp>
    </p:spTree>
    <p:extLst>
      <p:ext uri="{BB962C8B-B14F-4D97-AF65-F5344CB8AC3E}">
        <p14:creationId xmlns:p14="http://schemas.microsoft.com/office/powerpoint/2010/main" val="881301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Conciseness</a:t>
            </a:r>
            <a:endParaRPr lang="en-US" dirty="0"/>
          </a:p>
        </p:txBody>
      </p:sp>
      <p:sp>
        <p:nvSpPr>
          <p:cNvPr id="7" name="Content Placeholder 6"/>
          <p:cNvSpPr>
            <a:spLocks noGrp="1"/>
          </p:cNvSpPr>
          <p:nvPr>
            <p:ph sz="half" idx="1"/>
          </p:nvPr>
        </p:nvSpPr>
        <p:spPr/>
        <p:txBody>
          <a:bodyPr>
            <a:normAutofit/>
          </a:bodyPr>
          <a:lstStyle/>
          <a:p>
            <a:r>
              <a:rPr lang="en-US" dirty="0" smtClean="0"/>
              <a:t>Shorter is not necessarily better.</a:t>
            </a:r>
          </a:p>
          <a:p>
            <a:r>
              <a:rPr lang="en-US" dirty="0" smtClean="0"/>
              <a:t>Raw binary data is most efficient, but it’s not human readable.</a:t>
            </a:r>
          </a:p>
          <a:p>
            <a:r>
              <a:rPr lang="en-US" dirty="0" smtClean="0"/>
              <a:t>Even human readable code can be impractically terse.</a:t>
            </a:r>
          </a:p>
          <a:p>
            <a:endParaRPr lang="en-US" dirty="0" smtClean="0"/>
          </a:p>
        </p:txBody>
      </p:sp>
      <p:sp>
        <p:nvSpPr>
          <p:cNvPr id="8" name="Content Placeholder 7"/>
          <p:cNvSpPr>
            <a:spLocks noGrp="1"/>
          </p:cNvSpPr>
          <p:nvPr>
            <p:ph sz="half" idx="2"/>
          </p:nvPr>
        </p:nvSpPr>
        <p:spPr/>
        <p:txBody>
          <a:bodyPr>
            <a:normAutofit/>
          </a:bodyPr>
          <a:lstStyle/>
          <a:p>
            <a:pPr marL="0" indent="0">
              <a:buNone/>
            </a:pPr>
            <a:r>
              <a:rPr lang="en-US" dirty="0" smtClean="0"/>
              <a:t>This is a valid program written in the language 05AB1E. It is a “quine”, a program which prints itself without reading its source code.</a:t>
            </a:r>
          </a:p>
          <a:p>
            <a:pPr marL="0" indent="0">
              <a:buNone/>
            </a:pPr>
            <a:endParaRPr lang="en-US" dirty="0"/>
          </a:p>
          <a:p>
            <a:pPr marL="0" indent="0">
              <a:buNone/>
            </a:pPr>
            <a:r>
              <a:rPr lang="en-US" dirty="0" smtClean="0"/>
              <a:t>0"D34çý"D34çý</a:t>
            </a:r>
            <a:endParaRPr lang="en-US" dirty="0"/>
          </a:p>
        </p:txBody>
      </p:sp>
      <p:sp>
        <p:nvSpPr>
          <p:cNvPr id="9" name="Date Placeholder 8"/>
          <p:cNvSpPr>
            <a:spLocks noGrp="1"/>
          </p:cNvSpPr>
          <p:nvPr>
            <p:ph type="dt" sz="half" idx="10"/>
          </p:nvPr>
        </p:nvSpPr>
        <p:spPr/>
        <p:txBody>
          <a:bodyPr/>
          <a:lstStyle/>
          <a:p>
            <a:fld id="{2D172DE8-3A00-4E73-9A1C-5AA1EF615B19}" type="datetime1">
              <a:rPr lang="en-US" smtClean="0"/>
              <a:t>4/7/2017</a:t>
            </a:fld>
            <a:endParaRPr lang="en-US"/>
          </a:p>
        </p:txBody>
      </p:sp>
      <p:sp>
        <p:nvSpPr>
          <p:cNvPr id="10" name="Footer Placeholder 9"/>
          <p:cNvSpPr>
            <a:spLocks noGrp="1"/>
          </p:cNvSpPr>
          <p:nvPr>
            <p:ph type="ftr" sz="quarter" idx="11"/>
          </p:nvPr>
        </p:nvSpPr>
        <p:spPr/>
        <p:txBody>
          <a:bodyPr/>
          <a:lstStyle/>
          <a:p>
            <a:r>
              <a:rPr lang="en-US" smtClean="0"/>
              <a:t>XML vs JSON – Battle Royale / @RileyMajor</a:t>
            </a:r>
            <a:endParaRPr lang="en-US" dirty="0" smtClean="0"/>
          </a:p>
        </p:txBody>
      </p:sp>
      <p:sp>
        <p:nvSpPr>
          <p:cNvPr id="11" name="Slide Number Placeholder 10"/>
          <p:cNvSpPr>
            <a:spLocks noGrp="1"/>
          </p:cNvSpPr>
          <p:nvPr>
            <p:ph type="sldNum" sz="quarter" idx="12"/>
          </p:nvPr>
        </p:nvSpPr>
        <p:spPr/>
        <p:txBody>
          <a:bodyPr/>
          <a:lstStyle/>
          <a:p>
            <a:fld id="{757BFB2D-6293-43AF-9BDB-E7DEDFE590C7}" type="slidenum">
              <a:rPr lang="en-US" smtClean="0"/>
              <a:t>40</a:t>
            </a:fld>
            <a:endParaRPr lang="en-US"/>
          </a:p>
        </p:txBody>
      </p:sp>
    </p:spTree>
    <p:extLst>
      <p:ext uri="{BB962C8B-B14F-4D97-AF65-F5344CB8AC3E}">
        <p14:creationId xmlns:p14="http://schemas.microsoft.com/office/powerpoint/2010/main" val="1197120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Conciseness</a:t>
            </a:r>
            <a:endParaRPr lang="en-US" dirty="0"/>
          </a:p>
        </p:txBody>
      </p:sp>
      <p:sp>
        <p:nvSpPr>
          <p:cNvPr id="7" name="Content Placeholder 6"/>
          <p:cNvSpPr>
            <a:spLocks noGrp="1"/>
          </p:cNvSpPr>
          <p:nvPr>
            <p:ph idx="1"/>
          </p:nvPr>
        </p:nvSpPr>
        <p:spPr/>
        <p:txBody>
          <a:bodyPr/>
          <a:lstStyle/>
          <a:p>
            <a:r>
              <a:rPr lang="en-US" dirty="0" smtClean="0"/>
              <a:t>Sometimes, more characters are better.</a:t>
            </a:r>
          </a:p>
          <a:p>
            <a:r>
              <a:rPr lang="en-US" dirty="0" smtClean="0"/>
              <a:t>XML’s extra characters come from labeling the end of a section.</a:t>
            </a:r>
          </a:p>
          <a:p>
            <a:r>
              <a:rPr lang="en-US" dirty="0" smtClean="0"/>
              <a:t>That can help with navigation in a complex document.</a:t>
            </a:r>
          </a:p>
        </p:txBody>
      </p:sp>
      <p:pic>
        <p:nvPicPr>
          <p:cNvPr id="3" name="Picture 2"/>
          <p:cNvPicPr>
            <a:picLocks noChangeAspect="1"/>
          </p:cNvPicPr>
          <p:nvPr/>
        </p:nvPicPr>
        <p:blipFill>
          <a:blip r:embed="rId3"/>
          <a:stretch>
            <a:fillRect/>
          </a:stretch>
        </p:blipFill>
        <p:spPr>
          <a:xfrm>
            <a:off x="838200" y="3433762"/>
            <a:ext cx="9753600" cy="2505075"/>
          </a:xfrm>
          <a:prstGeom prst="rect">
            <a:avLst/>
          </a:prstGeom>
        </p:spPr>
      </p:pic>
      <p:sp>
        <p:nvSpPr>
          <p:cNvPr id="4" name="Date Placeholder 3"/>
          <p:cNvSpPr>
            <a:spLocks noGrp="1"/>
          </p:cNvSpPr>
          <p:nvPr>
            <p:ph type="dt" sz="half" idx="10"/>
          </p:nvPr>
        </p:nvSpPr>
        <p:spPr/>
        <p:txBody>
          <a:bodyPr/>
          <a:lstStyle/>
          <a:p>
            <a:fld id="{0207B1B1-D5AF-4A97-9747-F2CD3FB697D5}"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41</a:t>
            </a:fld>
            <a:endParaRPr lang="en-US"/>
          </a:p>
        </p:txBody>
      </p:sp>
    </p:spTree>
    <p:extLst>
      <p:ext uri="{BB962C8B-B14F-4D97-AF65-F5344CB8AC3E}">
        <p14:creationId xmlns:p14="http://schemas.microsoft.com/office/powerpoint/2010/main" val="3144717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Conciseness</a:t>
            </a:r>
            <a:endParaRPr lang="en-US" dirty="0"/>
          </a:p>
        </p:txBody>
      </p:sp>
      <p:sp>
        <p:nvSpPr>
          <p:cNvPr id="3" name="Content Placeholder 2"/>
          <p:cNvSpPr>
            <a:spLocks noGrp="1"/>
          </p:cNvSpPr>
          <p:nvPr>
            <p:ph idx="1"/>
          </p:nvPr>
        </p:nvSpPr>
        <p:spPr/>
        <p:txBody>
          <a:bodyPr/>
          <a:lstStyle/>
          <a:p>
            <a:r>
              <a:rPr lang="en-US" dirty="0" smtClean="0"/>
              <a:t>XML stored as optimized binary (MS-BINXML).</a:t>
            </a:r>
          </a:p>
          <a:p>
            <a:r>
              <a:rPr lang="en-US" dirty="0" smtClean="0"/>
              <a:t>Compression is now in SQL Server Standard edition </a:t>
            </a:r>
            <a:r>
              <a:rPr lang="en-US" dirty="0" smtClean="0"/>
              <a:t>(SP1)</a:t>
            </a:r>
            <a:r>
              <a:rPr lang="en-US" dirty="0" smtClean="0"/>
              <a:t>.</a:t>
            </a:r>
          </a:p>
          <a:p>
            <a:r>
              <a:rPr lang="en-US" dirty="0" smtClean="0"/>
              <a:t>HTTPs/HTTP2 makes automatic compression widespread.</a:t>
            </a:r>
          </a:p>
          <a:p>
            <a:endParaRPr lang="en-US" dirty="0"/>
          </a:p>
        </p:txBody>
      </p:sp>
      <p:sp>
        <p:nvSpPr>
          <p:cNvPr id="4" name="Date Placeholder 3"/>
          <p:cNvSpPr>
            <a:spLocks noGrp="1"/>
          </p:cNvSpPr>
          <p:nvPr>
            <p:ph type="dt" sz="half" idx="10"/>
          </p:nvPr>
        </p:nvSpPr>
        <p:spPr/>
        <p:txBody>
          <a:bodyPr/>
          <a:lstStyle/>
          <a:p>
            <a:fld id="{40FA4B57-279B-4B84-8592-2EC2D941776F}"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42</a:t>
            </a:fld>
            <a:endParaRPr lang="en-US"/>
          </a:p>
        </p:txBody>
      </p:sp>
    </p:spTree>
    <p:extLst>
      <p:ext uri="{BB962C8B-B14F-4D97-AF65-F5344CB8AC3E}">
        <p14:creationId xmlns:p14="http://schemas.microsoft.com/office/powerpoint/2010/main" val="549394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E05189F2-5561-4C35-A3BF-2C6B17833EE8}" type="datetime1">
              <a:rPr lang="en-US" smtClean="0"/>
              <a:t>4/7/2017</a:t>
            </a:fld>
            <a:endParaRPr lang="en-US"/>
          </a:p>
        </p:txBody>
      </p:sp>
      <p:sp>
        <p:nvSpPr>
          <p:cNvPr id="5" name="Footer Placeholder 4"/>
          <p:cNvSpPr>
            <a:spLocks noGrp="1"/>
          </p:cNvSpPr>
          <p:nvPr>
            <p:ph type="ftr" sz="quarter" idx="11"/>
          </p:nvPr>
        </p:nvSpPr>
        <p:spPr/>
        <p:txBody>
          <a:bodyPr/>
          <a:lstStyle/>
          <a:p>
            <a:r>
              <a:rPr lang="en-US" smtClean="0"/>
              <a:t>XML vs JSON – Battle Royale / @RileyMajor</a:t>
            </a:r>
            <a:endParaRPr lang="en-US"/>
          </a:p>
        </p:txBody>
      </p:sp>
      <p:sp>
        <p:nvSpPr>
          <p:cNvPr id="6" name="Slide Number Placeholder 5"/>
          <p:cNvSpPr>
            <a:spLocks noGrp="1"/>
          </p:cNvSpPr>
          <p:nvPr>
            <p:ph type="sldNum" sz="quarter" idx="12"/>
          </p:nvPr>
        </p:nvSpPr>
        <p:spPr/>
        <p:txBody>
          <a:bodyPr/>
          <a:lstStyle/>
          <a:p>
            <a:fld id="{757BFB2D-6293-43AF-9BDB-E7DEDFE590C7}" type="slidenum">
              <a:rPr lang="en-US" smtClean="0"/>
              <a:t>43</a:t>
            </a:fld>
            <a:endParaRPr lang="en-US"/>
          </a:p>
        </p:txBody>
      </p:sp>
    </p:spTree>
    <p:extLst>
      <p:ext uri="{BB962C8B-B14F-4D97-AF65-F5344CB8AC3E}">
        <p14:creationId xmlns:p14="http://schemas.microsoft.com/office/powerpoint/2010/main" val="3447970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array</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item</a:t>
            </a:r>
            <a:r>
              <a:rPr lang="en-US" dirty="0" smtClean="0">
                <a:latin typeface="Courier New" panose="02070309020205020404" pitchFamily="49" charset="0"/>
                <a:cs typeface="Courier New" panose="02070309020205020404" pitchFamily="49" charset="0"/>
              </a:rPr>
              <a:t>&gt;</a:t>
            </a:r>
            <a:r>
              <a:rPr lang="en-US" dirty="0">
                <a:solidFill>
                  <a:schemeClr val="accent6">
                    <a:lumMod val="75000"/>
                  </a:schemeClr>
                </a:solidFill>
                <a:latin typeface="Courier New" panose="02070309020205020404" pitchFamily="49" charset="0"/>
                <a:cs typeface="Courier New" panose="02070309020205020404" pitchFamily="49" charset="0"/>
              </a:rPr>
              <a:t>d</a:t>
            </a:r>
            <a:r>
              <a:rPr lang="en-US" dirty="0" smtClean="0">
                <a:solidFill>
                  <a:schemeClr val="accent6">
                    <a:lumMod val="75000"/>
                  </a:schemeClr>
                </a:solidFill>
                <a:latin typeface="Courier New" panose="02070309020205020404" pitchFamily="49" charset="0"/>
                <a:cs typeface="Courier New" panose="02070309020205020404" pitchFamily="49" charset="0"/>
              </a:rPr>
              <a:t>ata</a:t>
            </a: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item</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item</a:t>
            </a:r>
            <a:r>
              <a:rPr lang="en-US" dirty="0" smtClean="0">
                <a:latin typeface="Courier New" panose="02070309020205020404" pitchFamily="49" charset="0"/>
                <a:cs typeface="Courier New" panose="02070309020205020404" pitchFamily="49" charset="0"/>
              </a:rPr>
              <a:t>&gt;</a:t>
            </a:r>
            <a:r>
              <a:rPr lang="en-US" dirty="0">
                <a:solidFill>
                  <a:schemeClr val="accent6">
                    <a:lumMod val="75000"/>
                  </a:schemeClr>
                </a:solidFill>
                <a:latin typeface="Courier New" panose="02070309020205020404" pitchFamily="49" charset="0"/>
                <a:cs typeface="Courier New" panose="02070309020205020404" pitchFamily="49" charset="0"/>
              </a:rPr>
              <a:t>d</a:t>
            </a:r>
            <a:r>
              <a:rPr lang="en-US" dirty="0" smtClean="0">
                <a:solidFill>
                  <a:schemeClr val="accent6">
                    <a:lumMod val="75000"/>
                  </a:schemeClr>
                </a:solidFill>
                <a:latin typeface="Courier New" panose="02070309020205020404" pitchFamily="49" charset="0"/>
                <a:cs typeface="Courier New" panose="02070309020205020404" pitchFamily="49" charset="0"/>
              </a:rPr>
              <a:t>ata</a:t>
            </a: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item</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array</a:t>
            </a:r>
            <a:r>
              <a:rPr lang="en-US" dirty="0" smtClean="0">
                <a:latin typeface="Courier New" panose="02070309020205020404" pitchFamily="49" charset="0"/>
                <a:cs typeface="Courier New" panose="02070309020205020404" pitchFamily="49" charset="0"/>
              </a:rPr>
              <a:t>&gt;</a:t>
            </a:r>
            <a:endParaRPr lang="en-US" dirty="0"/>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lstStyle/>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1">
                    <a:lumMod val="75000"/>
                  </a:schemeClr>
                </a:solidFill>
                <a:latin typeface="Courier New" panose="02070309020205020404" pitchFamily="49" charset="0"/>
                <a:cs typeface="Courier New" panose="02070309020205020404" pitchFamily="49" charset="0"/>
              </a:rPr>
              <a:t>array</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data</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data</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2239B284-AD84-4167-8A4C-16FA88EAC77E}"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5</a:t>
            </a:fld>
            <a:endParaRPr lang="en-US"/>
          </a:p>
        </p:txBody>
      </p:sp>
    </p:spTree>
    <p:extLst>
      <p:ext uri="{BB962C8B-B14F-4D97-AF65-F5344CB8AC3E}">
        <p14:creationId xmlns:p14="http://schemas.microsoft.com/office/powerpoint/2010/main" val="616645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Nesting</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Level1</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Level2</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Level3</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Data</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Level3</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smtClean="0">
                <a:solidFill>
                  <a:schemeClr val="accent1">
                    <a:lumMod val="75000"/>
                  </a:schemeClr>
                </a:solidFill>
                <a:latin typeface="Courier New" panose="02070309020205020404" pitchFamily="49" charset="0"/>
                <a:cs typeface="Courier New" panose="02070309020205020404" pitchFamily="49" charset="0"/>
              </a:rPr>
              <a:t>Level2</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a:t>
            </a:r>
            <a:r>
              <a:rPr lang="en-US" dirty="0" smtClean="0">
                <a:solidFill>
                  <a:schemeClr val="accent1">
                    <a:lumMod val="75000"/>
                  </a:schemeClr>
                </a:solidFill>
                <a:latin typeface="Courier New" panose="02070309020205020404" pitchFamily="49" charset="0"/>
                <a:cs typeface="Courier New" panose="02070309020205020404" pitchFamily="49" charset="0"/>
              </a:rPr>
              <a:t>Level1</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normAutofit fontScale="92500" lnSpcReduction="10000"/>
          </a:bodyPr>
          <a:lstStyle/>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r>
              <a:rPr lang="en-US" dirty="0" smtClean="0">
                <a:solidFill>
                  <a:schemeClr val="accent1">
                    <a:lumMod val="75000"/>
                  </a:schemeClr>
                </a:solidFill>
                <a:latin typeface="Courier New" panose="02070309020205020404" pitchFamily="49" charset="0"/>
                <a:cs typeface="Courier New" panose="02070309020205020404" pitchFamily="49" charset="0"/>
              </a:rPr>
              <a:t>Level1</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1">
                    <a:lumMod val="75000"/>
                  </a:schemeClr>
                </a:solidFill>
                <a:latin typeface="Courier New" panose="02070309020205020404" pitchFamily="49" charset="0"/>
                <a:cs typeface="Courier New" panose="02070309020205020404" pitchFamily="49" charset="0"/>
              </a:rPr>
              <a:t>Level2</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1">
                    <a:lumMod val="75000"/>
                  </a:schemeClr>
                </a:solidFill>
                <a:latin typeface="Courier New" panose="02070309020205020404" pitchFamily="49" charset="0"/>
                <a:cs typeface="Courier New" panose="02070309020205020404" pitchFamily="49" charset="0"/>
              </a:rPr>
              <a:t>Level3</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Data</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EBD7CFCC-5043-4AEB-B2FE-4656CE24A2AA}"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6</a:t>
            </a:fld>
            <a:endParaRPr lang="en-US"/>
          </a:p>
        </p:txBody>
      </p:sp>
    </p:spTree>
    <p:extLst>
      <p:ext uri="{BB962C8B-B14F-4D97-AF65-F5344CB8AC3E}">
        <p14:creationId xmlns:p14="http://schemas.microsoft.com/office/powerpoint/2010/main" val="1460577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Types</a:t>
            </a:r>
            <a:endParaRPr lang="en-US" dirty="0"/>
          </a:p>
        </p:txBody>
      </p:sp>
      <p:sp>
        <p:nvSpPr>
          <p:cNvPr id="3" name="Text Placeholder 2"/>
          <p:cNvSpPr>
            <a:spLocks noGrp="1"/>
          </p:cNvSpPr>
          <p:nvPr>
            <p:ph type="body" idx="1"/>
          </p:nvPr>
        </p:nvSpPr>
        <p:spPr/>
        <p:txBody>
          <a:bodyPr>
            <a:normAutofit/>
          </a:bodyPr>
          <a:lstStyle/>
          <a:p>
            <a:r>
              <a:rPr lang="en-US" dirty="0" smtClean="0"/>
              <a:t>XML</a:t>
            </a:r>
            <a:endParaRPr lang="en-US" dirty="0"/>
          </a:p>
        </p:txBody>
      </p:sp>
      <p:sp>
        <p:nvSpPr>
          <p:cNvPr id="4" name="Content Placeholder 3"/>
          <p:cNvSpPr>
            <a:spLocks noGrp="1"/>
          </p:cNvSpPr>
          <p:nvPr>
            <p:ph sz="half" idx="2"/>
          </p:nvPr>
        </p:nvSpPr>
        <p:spPr/>
        <p:txBody>
          <a:bodyPr>
            <a:normAutofit/>
          </a:bodyPr>
          <a:lstStyle/>
          <a:p>
            <a:r>
              <a:rPr lang="en-US" dirty="0" smtClean="0"/>
              <a:t>Natively, none.</a:t>
            </a:r>
          </a:p>
          <a:p>
            <a:r>
              <a:rPr lang="en-US" dirty="0" smtClean="0"/>
              <a:t>With Schemas:</a:t>
            </a:r>
          </a:p>
          <a:p>
            <a:pPr lvl="1"/>
            <a:r>
              <a:rPr lang="en-US" dirty="0" smtClean="0"/>
              <a:t>String</a:t>
            </a:r>
          </a:p>
          <a:p>
            <a:pPr lvl="1"/>
            <a:r>
              <a:rPr lang="en-US" dirty="0" smtClean="0"/>
              <a:t>Boolean</a:t>
            </a:r>
          </a:p>
          <a:p>
            <a:pPr lvl="1"/>
            <a:r>
              <a:rPr lang="en-US" dirty="0" smtClean="0"/>
              <a:t>Decimal</a:t>
            </a:r>
          </a:p>
          <a:p>
            <a:pPr lvl="1"/>
            <a:r>
              <a:rPr lang="en-US" dirty="0" err="1" smtClean="0"/>
              <a:t>dateTime</a:t>
            </a:r>
            <a:endParaRPr lang="en-US" dirty="0" smtClean="0"/>
          </a:p>
          <a:p>
            <a:pPr lvl="1"/>
            <a:r>
              <a:rPr lang="en-US" dirty="0" err="1" smtClean="0"/>
              <a:t>anyURI</a:t>
            </a:r>
            <a:endParaRPr lang="en-US" dirty="0" smtClean="0"/>
          </a:p>
          <a:p>
            <a:pPr lvl="1"/>
            <a:r>
              <a:rPr lang="en-US" dirty="0" smtClean="0"/>
              <a:t>…more…</a:t>
            </a:r>
            <a:endParaRPr lang="en-US" dirty="0"/>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lstStyle/>
          <a:p>
            <a:r>
              <a:rPr lang="en-US" dirty="0" smtClean="0"/>
              <a:t>Strings (quotes)</a:t>
            </a:r>
          </a:p>
          <a:p>
            <a:r>
              <a:rPr lang="en-US" dirty="0" smtClean="0"/>
              <a:t>Numeric (no quotes; scientific notation supported)</a:t>
            </a:r>
          </a:p>
          <a:p>
            <a:r>
              <a:rPr lang="en-US" dirty="0" smtClean="0"/>
              <a:t>Boolean (true, false)</a:t>
            </a:r>
          </a:p>
          <a:p>
            <a:r>
              <a:rPr lang="en-US" dirty="0" smtClean="0"/>
              <a:t>null</a:t>
            </a:r>
            <a:endParaRPr lang="en-US" dirty="0"/>
          </a:p>
        </p:txBody>
      </p:sp>
      <p:sp>
        <p:nvSpPr>
          <p:cNvPr id="7" name="Date Placeholder 6"/>
          <p:cNvSpPr>
            <a:spLocks noGrp="1"/>
          </p:cNvSpPr>
          <p:nvPr>
            <p:ph type="dt" sz="half" idx="10"/>
          </p:nvPr>
        </p:nvSpPr>
        <p:spPr/>
        <p:txBody>
          <a:bodyPr/>
          <a:lstStyle/>
          <a:p>
            <a:fld id="{CAE30445-E4CC-4887-BA7A-8ED7F2696394}"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7</a:t>
            </a:fld>
            <a:endParaRPr lang="en-US"/>
          </a:p>
        </p:txBody>
      </p:sp>
    </p:spTree>
    <p:extLst>
      <p:ext uri="{BB962C8B-B14F-4D97-AF65-F5344CB8AC3E}">
        <p14:creationId xmlns:p14="http://schemas.microsoft.com/office/powerpoint/2010/main" val="3455922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Characters</a:t>
            </a:r>
            <a:endParaRPr lang="en-US" dirty="0"/>
          </a:p>
        </p:txBody>
      </p:sp>
      <p:sp>
        <p:nvSpPr>
          <p:cNvPr id="3" name="Text Placeholder 2"/>
          <p:cNvSpPr>
            <a:spLocks noGrp="1"/>
          </p:cNvSpPr>
          <p:nvPr>
            <p:ph type="body" idx="1"/>
          </p:nvPr>
        </p:nvSpPr>
        <p:spPr/>
        <p:txBody>
          <a:bodyPr/>
          <a:lstStyle/>
          <a:p>
            <a:r>
              <a:rPr lang="en-US" dirty="0" smtClean="0"/>
              <a:t>XML</a:t>
            </a:r>
            <a:endParaRPr lang="en-US" dirty="0"/>
          </a:p>
        </p:txBody>
      </p:sp>
      <p:sp>
        <p:nvSpPr>
          <p:cNvPr id="4" name="Content Placeholder 3"/>
          <p:cNvSpPr>
            <a:spLocks noGrp="1"/>
          </p:cNvSpPr>
          <p:nvPr>
            <p:ph sz="half" idx="2"/>
          </p:nvPr>
        </p:nvSpPr>
        <p:spPr/>
        <p:txBody>
          <a:bodyPr/>
          <a:lstStyle/>
          <a:p>
            <a:r>
              <a:rPr lang="en-US" dirty="0" smtClean="0"/>
              <a:t>In element names,</a:t>
            </a:r>
          </a:p>
          <a:p>
            <a:r>
              <a:rPr lang="en-US" dirty="0" smtClean="0"/>
              <a:t>In data, must encode:</a:t>
            </a:r>
          </a:p>
          <a:p>
            <a:pPr lvl="1"/>
            <a:r>
              <a:rPr lang="en-US" dirty="0" smtClean="0"/>
              <a:t>&lt; as &amp;</a:t>
            </a:r>
            <a:r>
              <a:rPr lang="en-US" dirty="0" err="1" smtClean="0"/>
              <a:t>lt</a:t>
            </a:r>
            <a:r>
              <a:rPr lang="en-US" dirty="0" smtClean="0"/>
              <a:t>;</a:t>
            </a:r>
          </a:p>
          <a:p>
            <a:pPr lvl="1"/>
            <a:r>
              <a:rPr lang="en-US" dirty="0" smtClean="0"/>
              <a:t>&gt; as &amp;</a:t>
            </a:r>
            <a:r>
              <a:rPr lang="en-US" dirty="0" err="1" smtClean="0"/>
              <a:t>gt</a:t>
            </a:r>
            <a:r>
              <a:rPr lang="en-US" dirty="0" smtClean="0"/>
              <a:t>;</a:t>
            </a:r>
          </a:p>
          <a:p>
            <a:pPr lvl="1"/>
            <a:r>
              <a:rPr lang="en-US" dirty="0" smtClean="0"/>
              <a:t>&amp; as &amp;amp;</a:t>
            </a:r>
            <a:endParaRPr lang="en-US" dirty="0"/>
          </a:p>
        </p:txBody>
      </p:sp>
      <p:sp>
        <p:nvSpPr>
          <p:cNvPr id="5" name="Text Placeholder 4"/>
          <p:cNvSpPr>
            <a:spLocks noGrp="1"/>
          </p:cNvSpPr>
          <p:nvPr>
            <p:ph type="body" sz="quarter" idx="3"/>
          </p:nvPr>
        </p:nvSpPr>
        <p:spPr/>
        <p:txBody>
          <a:bodyPr/>
          <a:lstStyle/>
          <a:p>
            <a:r>
              <a:rPr lang="en-US" dirty="0" smtClean="0"/>
              <a:t>JSON</a:t>
            </a:r>
            <a:endParaRPr lang="en-US" dirty="0"/>
          </a:p>
        </p:txBody>
      </p:sp>
      <p:sp>
        <p:nvSpPr>
          <p:cNvPr id="6" name="Content Placeholder 5"/>
          <p:cNvSpPr>
            <a:spLocks noGrp="1"/>
          </p:cNvSpPr>
          <p:nvPr>
            <p:ph sz="quarter" idx="4"/>
          </p:nvPr>
        </p:nvSpPr>
        <p:spPr/>
        <p:txBody>
          <a:bodyPr/>
          <a:lstStyle/>
          <a:p>
            <a:r>
              <a:rPr lang="en-US" dirty="0" smtClean="0"/>
              <a:t>In data, must encode:</a:t>
            </a:r>
          </a:p>
          <a:p>
            <a:endParaRPr lang="en-US" dirty="0"/>
          </a:p>
        </p:txBody>
      </p:sp>
      <p:sp>
        <p:nvSpPr>
          <p:cNvPr id="7" name="Date Placeholder 6"/>
          <p:cNvSpPr>
            <a:spLocks noGrp="1"/>
          </p:cNvSpPr>
          <p:nvPr>
            <p:ph type="dt" sz="half" idx="10"/>
          </p:nvPr>
        </p:nvSpPr>
        <p:spPr/>
        <p:txBody>
          <a:bodyPr/>
          <a:lstStyle/>
          <a:p>
            <a:fld id="{5AED46D5-4308-45B4-BA4A-E1F5FC03EF46}" type="datetime1">
              <a:rPr lang="en-US" smtClean="0"/>
              <a:t>4/7/2017</a:t>
            </a:fld>
            <a:endParaRPr lang="en-US"/>
          </a:p>
        </p:txBody>
      </p:sp>
      <p:sp>
        <p:nvSpPr>
          <p:cNvPr id="8" name="Footer Placeholder 7"/>
          <p:cNvSpPr>
            <a:spLocks noGrp="1"/>
          </p:cNvSpPr>
          <p:nvPr>
            <p:ph type="ftr" sz="quarter" idx="11"/>
          </p:nvPr>
        </p:nvSpPr>
        <p:spPr/>
        <p:txBody>
          <a:bodyPr/>
          <a:lstStyle/>
          <a:p>
            <a:r>
              <a:rPr lang="en-US" smtClean="0"/>
              <a:t>XML vs JSON – Battle Royale / @RileyMajor</a:t>
            </a:r>
            <a:endParaRPr lang="en-US"/>
          </a:p>
        </p:txBody>
      </p:sp>
      <p:sp>
        <p:nvSpPr>
          <p:cNvPr id="9" name="Slide Number Placeholder 8"/>
          <p:cNvSpPr>
            <a:spLocks noGrp="1"/>
          </p:cNvSpPr>
          <p:nvPr>
            <p:ph type="sldNum" sz="quarter" idx="12"/>
          </p:nvPr>
        </p:nvSpPr>
        <p:spPr/>
        <p:txBody>
          <a:bodyPr/>
          <a:lstStyle/>
          <a:p>
            <a:fld id="{757BFB2D-6293-43AF-9BDB-E7DEDFE590C7}" type="slidenum">
              <a:rPr lang="en-US" smtClean="0"/>
              <a:t>8</a:t>
            </a:fld>
            <a:endParaRPr lang="en-US"/>
          </a:p>
        </p:txBody>
      </p:sp>
    </p:spTree>
    <p:extLst>
      <p:ext uri="{BB962C8B-B14F-4D97-AF65-F5344CB8AC3E}">
        <p14:creationId xmlns:p14="http://schemas.microsoft.com/office/powerpoint/2010/main" val="1508219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Trends</a:t>
            </a:r>
            <a:endParaRPr lang="en-US" dirty="0"/>
          </a:p>
        </p:txBody>
      </p:sp>
      <p:sp>
        <p:nvSpPr>
          <p:cNvPr id="6" name="Content Placeholder 5"/>
          <p:cNvSpPr>
            <a:spLocks noGrp="1"/>
          </p:cNvSpPr>
          <p:nvPr>
            <p:ph idx="1"/>
          </p:nvPr>
        </p:nvSpPr>
        <p:spPr/>
        <p:txBody>
          <a:bodyPr/>
          <a:lstStyle/>
          <a:p>
            <a:r>
              <a:rPr lang="en-US" dirty="0" smtClean="0"/>
              <a:t>XML (Blue) vs JSON (Red)</a:t>
            </a:r>
            <a:endParaRPr lang="en-US" dirty="0"/>
          </a:p>
        </p:txBody>
      </p:sp>
      <p:pic>
        <p:nvPicPr>
          <p:cNvPr id="7" name="Picture 6"/>
          <p:cNvPicPr>
            <a:picLocks noChangeAspect="1"/>
          </p:cNvPicPr>
          <p:nvPr/>
        </p:nvPicPr>
        <p:blipFill>
          <a:blip r:embed="rId3"/>
          <a:stretch>
            <a:fillRect/>
          </a:stretch>
        </p:blipFill>
        <p:spPr>
          <a:xfrm>
            <a:off x="1388962" y="2743209"/>
            <a:ext cx="8705973" cy="2869668"/>
          </a:xfrm>
          <a:prstGeom prst="rect">
            <a:avLst/>
          </a:prstGeom>
        </p:spPr>
      </p:pic>
      <p:sp>
        <p:nvSpPr>
          <p:cNvPr id="8" name="Date Placeholder 7"/>
          <p:cNvSpPr>
            <a:spLocks noGrp="1"/>
          </p:cNvSpPr>
          <p:nvPr>
            <p:ph type="dt" sz="half" idx="10"/>
          </p:nvPr>
        </p:nvSpPr>
        <p:spPr/>
        <p:txBody>
          <a:bodyPr/>
          <a:lstStyle/>
          <a:p>
            <a:fld id="{7EC22037-9D35-4FC9-A3F2-468E43070D11}" type="datetime1">
              <a:rPr lang="en-US" smtClean="0"/>
              <a:t>4/7/2017</a:t>
            </a:fld>
            <a:endParaRPr lang="en-US"/>
          </a:p>
        </p:txBody>
      </p:sp>
      <p:sp>
        <p:nvSpPr>
          <p:cNvPr id="9" name="Footer Placeholder 8"/>
          <p:cNvSpPr>
            <a:spLocks noGrp="1"/>
          </p:cNvSpPr>
          <p:nvPr>
            <p:ph type="ftr" sz="quarter" idx="11"/>
          </p:nvPr>
        </p:nvSpPr>
        <p:spPr/>
        <p:txBody>
          <a:bodyPr/>
          <a:lstStyle/>
          <a:p>
            <a:r>
              <a:rPr lang="en-US" smtClean="0"/>
              <a:t>XML vs JSON – Battle Royale / @RileyMajor</a:t>
            </a:r>
            <a:endParaRPr lang="en-US"/>
          </a:p>
        </p:txBody>
      </p:sp>
      <p:sp>
        <p:nvSpPr>
          <p:cNvPr id="10" name="Slide Number Placeholder 9"/>
          <p:cNvSpPr>
            <a:spLocks noGrp="1"/>
          </p:cNvSpPr>
          <p:nvPr>
            <p:ph type="sldNum" sz="quarter" idx="12"/>
          </p:nvPr>
        </p:nvSpPr>
        <p:spPr/>
        <p:txBody>
          <a:bodyPr/>
          <a:lstStyle/>
          <a:p>
            <a:fld id="{757BFB2D-6293-43AF-9BDB-E7DEDFE590C7}" type="slidenum">
              <a:rPr lang="en-US" smtClean="0"/>
              <a:t>9</a:t>
            </a:fld>
            <a:endParaRPr lang="en-US"/>
          </a:p>
        </p:txBody>
      </p:sp>
    </p:spTree>
    <p:extLst>
      <p:ext uri="{BB962C8B-B14F-4D97-AF65-F5344CB8AC3E}">
        <p14:creationId xmlns:p14="http://schemas.microsoft.com/office/powerpoint/2010/main" val="3457070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2993</Words>
  <Application>Microsoft Office PowerPoint</Application>
  <PresentationFormat>Widescreen</PresentationFormat>
  <Paragraphs>821</Paragraphs>
  <Slides>43</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Courier New</vt:lpstr>
      <vt:lpstr>Office Theme</vt:lpstr>
      <vt:lpstr>XML vs JSON - Battle Royale</vt:lpstr>
      <vt:lpstr>SQL Community</vt:lpstr>
      <vt:lpstr>Background</vt:lpstr>
      <vt:lpstr>Basic Structure</vt:lpstr>
      <vt:lpstr>Arrays</vt:lpstr>
      <vt:lpstr>Nesting</vt:lpstr>
      <vt:lpstr>Data Types</vt:lpstr>
      <vt:lpstr>Special Characters</vt:lpstr>
      <vt:lpstr>Search Trends</vt:lpstr>
      <vt:lpstr>Web Ecosystem</vt:lpstr>
      <vt:lpstr>Microsoft Ecosystem</vt:lpstr>
      <vt:lpstr>SQL Server Support</vt:lpstr>
      <vt:lpstr>XML vs JSON - Sample Data</vt:lpstr>
      <vt:lpstr>XML vs JSON – Creation (Path)</vt:lpstr>
      <vt:lpstr>XML vs JSON – Creation (Path)</vt:lpstr>
      <vt:lpstr>XML vs JSON – Creation (Auto)</vt:lpstr>
      <vt:lpstr>XML vs JSON – Creation (Auto)</vt:lpstr>
      <vt:lpstr>XML vs JSON – Consuming</vt:lpstr>
      <vt:lpstr>XML vs JSON – Consuming (OPEN*)</vt:lpstr>
      <vt:lpstr>XML vs JSON – Consuming (Nodes)</vt:lpstr>
      <vt:lpstr>XML vs JSON – Consuming (JSON v JSON)</vt:lpstr>
      <vt:lpstr>XML vs JSON – Data Type</vt:lpstr>
      <vt:lpstr>XML vs JSON – Data Type – Nesting Issue</vt:lpstr>
      <vt:lpstr>XML vs JSON – Data Type – Nesting Fix</vt:lpstr>
      <vt:lpstr>XML vs JSON – Data Type – Validation</vt:lpstr>
      <vt:lpstr>Additional Features (in SQL Server)</vt:lpstr>
      <vt:lpstr>XML Feature: DTDs / Entities</vt:lpstr>
      <vt:lpstr>XML Feature: DTDs / Entities</vt:lpstr>
      <vt:lpstr>XML Feature: Schema</vt:lpstr>
      <vt:lpstr>XML Feature: Schema</vt:lpstr>
      <vt:lpstr>Counterpoint - JSON “Validation”</vt:lpstr>
      <vt:lpstr>XML Feature - Namespaces</vt:lpstr>
      <vt:lpstr>XML Feature – Namespaces</vt:lpstr>
      <vt:lpstr>XML Feature – Namespaces</vt:lpstr>
      <vt:lpstr>XML Feature: FLWOR</vt:lpstr>
      <vt:lpstr>XML Feature: FLWOR</vt:lpstr>
      <vt:lpstr>XML Feature: XHTML</vt:lpstr>
      <vt:lpstr>XML Feature: XHMTL</vt:lpstr>
      <vt:lpstr>Gochas</vt:lpstr>
      <vt:lpstr>Conciseness</vt:lpstr>
      <vt:lpstr>Conciseness</vt:lpstr>
      <vt:lpstr>Conciseness</vt:lpstr>
      <vt:lpstr>Speed</vt:lpstr>
    </vt:vector>
  </TitlesOfParts>
  <Company>MFS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vs JSON - Battle Royale</dc:title>
  <dc:creator>Riley Major</dc:creator>
  <cp:lastModifiedBy>Riley Major</cp:lastModifiedBy>
  <cp:revision>78</cp:revision>
  <dcterms:created xsi:type="dcterms:W3CDTF">2017-04-03T19:35:11Z</dcterms:created>
  <dcterms:modified xsi:type="dcterms:W3CDTF">2017-04-07T17:46:11Z</dcterms:modified>
</cp:coreProperties>
</file>