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sldIdLst>
    <p:sldId id="260" r:id="rId2"/>
    <p:sldId id="258" r:id="rId3"/>
    <p:sldId id="257" r:id="rId4"/>
    <p:sldId id="261" r:id="rId5"/>
    <p:sldId id="262" r:id="rId6"/>
    <p:sldId id="264" r:id="rId7"/>
    <p:sldId id="265" r:id="rId8"/>
    <p:sldId id="266" r:id="rId9"/>
    <p:sldId id="273" r:id="rId10"/>
    <p:sldId id="274" r:id="rId11"/>
    <p:sldId id="275" r:id="rId12"/>
    <p:sldId id="269" r:id="rId13"/>
    <p:sldId id="311" r:id="rId14"/>
    <p:sldId id="312" r:id="rId15"/>
    <p:sldId id="313" r:id="rId16"/>
    <p:sldId id="280" r:id="rId17"/>
    <p:sldId id="287" r:id="rId18"/>
    <p:sldId id="285" r:id="rId19"/>
    <p:sldId id="286" r:id="rId20"/>
    <p:sldId id="281" r:id="rId21"/>
    <p:sldId id="282" r:id="rId22"/>
    <p:sldId id="288" r:id="rId23"/>
    <p:sldId id="289" r:id="rId24"/>
    <p:sldId id="290" r:id="rId25"/>
    <p:sldId id="291" r:id="rId26"/>
    <p:sldId id="284" r:id="rId27"/>
    <p:sldId id="292" r:id="rId28"/>
    <p:sldId id="293" r:id="rId29"/>
    <p:sldId id="295" r:id="rId30"/>
    <p:sldId id="297" r:id="rId31"/>
    <p:sldId id="298" r:id="rId32"/>
    <p:sldId id="299" r:id="rId33"/>
    <p:sldId id="294" r:id="rId34"/>
    <p:sldId id="283" r:id="rId35"/>
    <p:sldId id="302" r:id="rId36"/>
    <p:sldId id="296" r:id="rId37"/>
    <p:sldId id="301" r:id="rId38"/>
    <p:sldId id="303" r:id="rId39"/>
    <p:sldId id="304" r:id="rId40"/>
    <p:sldId id="305" r:id="rId41"/>
    <p:sldId id="306" r:id="rId42"/>
    <p:sldId id="307" r:id="rId43"/>
    <p:sldId id="308" r:id="rId44"/>
    <p:sldId id="309" r:id="rId45"/>
    <p:sldId id="310" r:id="rId46"/>
    <p:sldId id="272" r:id="rId47"/>
    <p:sldId id="278" r:id="rId48"/>
    <p:sldId id="279" r:id="rId49"/>
    <p:sldId id="267" r:id="rId50"/>
    <p:sldId id="268" r:id="rId51"/>
    <p:sldId id="277" r:id="rId52"/>
    <p:sldId id="271" r:id="rId53"/>
    <p:sldId id="276" r:id="rId54"/>
    <p:sldId id="270" r:id="rId55"/>
    <p:sldId id="259"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62FBD2-0FBB-45A2-898A-4A22F21662BD}">
          <p14:sldIdLst>
            <p14:sldId id="260"/>
          </p14:sldIdLst>
        </p14:section>
        <p14:section name="Introduction" id="{347E13AF-9AB6-4212-834C-177D35BACE5E}">
          <p14:sldIdLst>
            <p14:sldId id="258"/>
            <p14:sldId id="257"/>
            <p14:sldId id="261"/>
          </p14:sldIdLst>
        </p14:section>
        <p14:section name="History" id="{48D1D492-B741-4246-9CFE-29E7EE4C9496}">
          <p14:sldIdLst>
            <p14:sldId id="262"/>
            <p14:sldId id="264"/>
            <p14:sldId id="265"/>
            <p14:sldId id="266"/>
            <p14:sldId id="273"/>
            <p14:sldId id="274"/>
            <p14:sldId id="275"/>
          </p14:sldIdLst>
        </p14:section>
        <p14:section name="New" id="{B37CE665-F6D2-41A3-AC6C-BB19B0FBBB8D}">
          <p14:sldIdLst>
            <p14:sldId id="269"/>
            <p14:sldId id="311"/>
            <p14:sldId id="312"/>
            <p14:sldId id="313"/>
          </p14:sldIdLst>
        </p14:section>
        <p14:section name="JSON" id="{7316DE39-8858-455E-822A-429AF4D3184E}">
          <p14:sldIdLst>
            <p14:sldId id="280"/>
            <p14:sldId id="287"/>
            <p14:sldId id="285"/>
            <p14:sldId id="286"/>
            <p14:sldId id="281"/>
            <p14:sldId id="282"/>
            <p14:sldId id="288"/>
            <p14:sldId id="289"/>
            <p14:sldId id="290"/>
            <p14:sldId id="291"/>
            <p14:sldId id="284"/>
            <p14:sldId id="292"/>
            <p14:sldId id="293"/>
            <p14:sldId id="295"/>
            <p14:sldId id="297"/>
            <p14:sldId id="298"/>
            <p14:sldId id="299"/>
            <p14:sldId id="294"/>
            <p14:sldId id="283"/>
            <p14:sldId id="302"/>
            <p14:sldId id="296"/>
          </p14:sldIdLst>
        </p14:section>
        <p14:section name="Temporal Tables" id="{B6C8A852-FE06-4943-A430-9211365AC490}">
          <p14:sldIdLst>
            <p14:sldId id="301"/>
            <p14:sldId id="303"/>
            <p14:sldId id="304"/>
          </p14:sldIdLst>
        </p14:section>
        <p14:section name="Live Query Statistics" id="{69136A84-7034-438E-A5C2-C9C8AA743CCA}">
          <p14:sldIdLst>
            <p14:sldId id="305"/>
            <p14:sldId id="306"/>
          </p14:sldIdLst>
        </p14:section>
        <p14:section name="Getting Started" id="{28E6EAE2-7656-409B-A383-65AA3E9DB43B}">
          <p14:sldIdLst>
            <p14:sldId id="307"/>
            <p14:sldId id="308"/>
            <p14:sldId id="309"/>
            <p14:sldId id="310"/>
          </p14:sldIdLst>
        </p14:section>
        <p14:section name="Future" id="{A7CB430F-A5BB-43A0-A74B-F8CCE5CA9372}">
          <p14:sldIdLst>
            <p14:sldId id="272"/>
            <p14:sldId id="278"/>
            <p14:sldId id="279"/>
            <p14:sldId id="267"/>
            <p14:sldId id="268"/>
            <p14:sldId id="277"/>
            <p14:sldId id="271"/>
            <p14:sldId id="276"/>
          </p14:sldIdLst>
        </p14:section>
        <p14:section name="Bio" id="{1682E195-7FF1-4930-B1D1-CD53C6151CDA}">
          <p14:sldIdLst>
            <p14:sldId id="270"/>
          </p14:sldIdLst>
        </p14:section>
        <p14:section name="Conclusion" id="{27555D7B-9966-45F5-8D7C-84157FCF74A6}">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84774" autoAdjust="0"/>
  </p:normalViewPr>
  <p:slideViewPr>
    <p:cSldViewPr snapToGrid="0" snapToObjects="1">
      <p:cViewPr varScale="1">
        <p:scale>
          <a:sx n="162" d="100"/>
          <a:sy n="162" d="100"/>
        </p:scale>
        <p:origin x="138" y="11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0" d="100"/>
          <a:sy n="110" d="100"/>
        </p:scale>
        <p:origin x="330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89721-F956-4FDA-A682-3F25E57B29D8}" type="datetimeFigureOut">
              <a:rPr lang="en-US" smtClean="0"/>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4F3B0-ADA8-445A-B124-DF08886F2FEB}" type="slidenum">
              <a:rPr lang="en-US" smtClean="0"/>
              <a:t>‹#›</a:t>
            </a:fld>
            <a:endParaRPr lang="en-US"/>
          </a:p>
        </p:txBody>
      </p:sp>
    </p:spTree>
    <p:extLst>
      <p:ext uri="{BB962C8B-B14F-4D97-AF65-F5344CB8AC3E}">
        <p14:creationId xmlns:p14="http://schemas.microsoft.com/office/powerpoint/2010/main" val="362597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8" Type="http://schemas.openxmlformats.org/officeDocument/2006/relationships/hyperlink" Target="https://www.virtualbox.org/wiki/Guest_OSes" TargetMode="External"/><Relationship Id="rId3" Type="http://schemas.openxmlformats.org/officeDocument/2006/relationships/hyperlink" Target="https://www.virtualbox.org/wiki/Downloads" TargetMode="External"/><Relationship Id="rId7" Type="http://schemas.openxmlformats.org/officeDocument/2006/relationships/hyperlink" Target="https://technet.microsoft.com/en-gb/evalcenter/dn205290.aspx" TargetMode="External"/><Relationship Id="rId12" Type="http://schemas.openxmlformats.org/officeDocument/2006/relationships/hyperlink" Target="https://azure.microsoft.com/en-us/marketplace/partners/microsoft/sqlserver2016ctp2evaluationwindowsserver2012r2/"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www.microsoft.com/en-us/evalcenter/evaluate-sql-server-2016" TargetMode="External"/><Relationship Id="rId11" Type="http://schemas.openxmlformats.org/officeDocument/2006/relationships/hyperlink" Target="http://blogs.technet.com/b/dataplatforminsider/archive/2015/09/30/sql-server-2016-community-technology-preview-2-4-is-available.aspx" TargetMode="External"/><Relationship Id="rId5" Type="http://schemas.openxmlformats.org/officeDocument/2006/relationships/hyperlink" Target="http://www.microsoft.com/en-us/evalcenter/evaluate-windows-8-1-enterprise" TargetMode="External"/><Relationship Id="rId10" Type="http://schemas.openxmlformats.org/officeDocument/2006/relationships/hyperlink" Target="http://www.infobyte.hr/blog/337/windows-8-1-preview-how-to-install-without-microsoft-account-skip-microsoft-account/" TargetMode="External"/><Relationship Id="rId4" Type="http://schemas.openxmlformats.org/officeDocument/2006/relationships/hyperlink" Target="http://windows.microsoft.com/en-us/windows-8/create-reset-refresh-media" TargetMode="External"/><Relationship Id="rId9" Type="http://schemas.openxmlformats.org/officeDocument/2006/relationships/hyperlink" Target="http://www.microsoftstore.com/store/msusa/en_US/DisplayHelpSoftwareDownloadsPage"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1</a:t>
            </a:fld>
            <a:endParaRPr lang="en-US"/>
          </a:p>
        </p:txBody>
      </p:sp>
    </p:spTree>
    <p:extLst>
      <p:ext uri="{BB962C8B-B14F-4D97-AF65-F5344CB8AC3E}">
        <p14:creationId xmlns:p14="http://schemas.microsoft.com/office/powerpoint/2010/main" val="121006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Features Supported by the Editions of SQL Server 2012</a:t>
            </a:r>
          </a:p>
          <a:p>
            <a:r>
              <a:rPr lang="en-US" dirty="0" smtClean="0"/>
              <a:t>https://technet.microsoft.com/en-us/library/cc645993(v=sql.110).aspx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My Top 5 SQL Server 2012 Features by Aaron Bertrand, Guest Blogger</a:t>
            </a:r>
          </a:p>
          <a:p>
            <a:r>
              <a:rPr lang="en-US" dirty="0" smtClean="0"/>
              <a:t>http://blogs.technet.com/b/dataplatforminsider/archive/2011/11/01/my-top-5-sql-server-2012-features-by-aaron-bertrand-guest-blogger.aspx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Performance of the T-SQL Window Functions</a:t>
            </a:r>
          </a:p>
          <a:p>
            <a:r>
              <a:rPr lang="en-US" dirty="0" smtClean="0"/>
              <a:t>https://www.simple-talk.com/sql/t-sql-programming/the-performance-of-the-t-sql-window-functions/</a:t>
            </a:r>
          </a:p>
          <a:p>
            <a:pPr fontAlgn="base"/>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SQL Server Enterprise Edition Features You Didn’t Know You Could Use</a:t>
            </a:r>
          </a:p>
          <a:p>
            <a:r>
              <a:rPr lang="en-US" dirty="0" smtClean="0"/>
              <a:t>http://www.datavail.com/category-blog/sql-server-enterprise-edition-features/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all" dirty="0" smtClean="0">
                <a:solidFill>
                  <a:schemeClr val="tx1"/>
                </a:solidFill>
                <a:effectLst/>
                <a:latin typeface="+mn-lt"/>
                <a:ea typeface="+mn-ea"/>
                <a:cs typeface="+mn-cs"/>
              </a:rPr>
              <a:t>THE CASE FOR SQL SERVER 2012 ENTERPRISE (VS. STANDARD) EDITION</a:t>
            </a:r>
            <a:endParaRPr lang="en-US" dirty="0" smtClean="0"/>
          </a:p>
          <a:p>
            <a:r>
              <a:rPr lang="en-US" dirty="0" smtClean="0"/>
              <a:t>http://www.midnightdba.com/Jen/2014/03/the-case-for-sql-server-2012-enterprise-vs-standard-edition/</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10</a:t>
            </a:fld>
            <a:endParaRPr lang="en-US"/>
          </a:p>
        </p:txBody>
      </p:sp>
    </p:spTree>
    <p:extLst>
      <p:ext uri="{BB962C8B-B14F-4D97-AF65-F5344CB8AC3E}">
        <p14:creationId xmlns:p14="http://schemas.microsoft.com/office/powerpoint/2010/main" val="179057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was going to use the phrase</a:t>
            </a:r>
            <a:r>
              <a:rPr lang="en-US" sz="1200" b="0" i="0" kern="1200" baseline="0" dirty="0" smtClean="0">
                <a:solidFill>
                  <a:schemeClr val="tx1"/>
                </a:solidFill>
                <a:effectLst/>
                <a:latin typeface="+mn-lt"/>
                <a:ea typeface="+mn-ea"/>
                <a:cs typeface="+mn-cs"/>
              </a:rPr>
              <a:t> “Where’s the beef?” for the title, but would most of the audience even get that? Also, there’s beefy stuff here; just not T-SQL related.</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Features Supported by the Editions of SQL Server 2014</a:t>
            </a:r>
          </a:p>
          <a:p>
            <a:r>
              <a:rPr lang="en-US" dirty="0" smtClean="0"/>
              <a:t>https://msdn.microsoft.com/en-US/library/cc645993(v=sql.120).aspx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What's New (Database Engine)</a:t>
            </a:r>
            <a:endParaRPr lang="en-US" dirty="0" smtClean="0"/>
          </a:p>
          <a:p>
            <a:r>
              <a:rPr lang="en-US" dirty="0" smtClean="0"/>
              <a:t>https://msdn.microsoft.com/en-US/library/bb510411(v=sql.120).aspx</a:t>
            </a:r>
          </a:p>
          <a:p>
            <a:endParaRPr lang="en-US" dirty="0" smtClean="0"/>
          </a:p>
          <a:p>
            <a:r>
              <a:rPr lang="en-US" dirty="0" smtClean="0"/>
              <a:t>Important New Features in SQL Server 2014</a:t>
            </a:r>
          </a:p>
          <a:p>
            <a:r>
              <a:rPr lang="en-US" dirty="0" smtClean="0"/>
              <a:t>http://sqlmag.com/sql-server-2014/sql-server-2014-important-new-features</a:t>
            </a:r>
          </a:p>
          <a:p>
            <a:endParaRPr lang="en-US" dirty="0" smtClean="0"/>
          </a:p>
          <a:p>
            <a:r>
              <a:rPr lang="en-US" dirty="0" smtClean="0"/>
              <a:t>Top Ten: New Features in SQL Server 2014</a:t>
            </a:r>
          </a:p>
          <a:p>
            <a:r>
              <a:rPr lang="en-US" dirty="0" smtClean="0"/>
              <a:t>http://windowsitpro.com/sql-server-2014/top-ten-new-features-sql-server-2014</a:t>
            </a:r>
          </a:p>
          <a:p>
            <a:endParaRPr lang="en-US" dirty="0" smtClean="0"/>
          </a:p>
          <a:p>
            <a:r>
              <a:rPr lang="en-US" dirty="0" smtClean="0"/>
              <a:t>(Almost) Everything You Need to Know About SQL Server 2014</a:t>
            </a:r>
          </a:p>
          <a:p>
            <a:r>
              <a:rPr lang="en-US" dirty="0" smtClean="0"/>
              <a:t>http://www.brentozar.com/archive/2013/06/almost-everything-you-need-to-know-about-the-next-version-of-sql-server/</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11</a:t>
            </a:fld>
            <a:endParaRPr lang="en-US"/>
          </a:p>
        </p:txBody>
      </p:sp>
    </p:spTree>
    <p:extLst>
      <p:ext uri="{BB962C8B-B14F-4D97-AF65-F5344CB8AC3E}">
        <p14:creationId xmlns:p14="http://schemas.microsoft.com/office/powerpoint/2010/main" val="237579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a:t>
            </a:r>
            <a:r>
              <a:rPr lang="en-US" baseline="0" dirty="0" smtClean="0"/>
              <a:t> Server 2016 Datasheet</a:t>
            </a:r>
          </a:p>
          <a:p>
            <a:r>
              <a:rPr lang="en-US" dirty="0" smtClean="0"/>
              <a:t>http://download.microsoft.com/download/F/D/3/FD33C34D-3B65-4DA9-8A9F-0B456656DE3B/SQL_Server_2016_datasheet.pdf</a:t>
            </a:r>
          </a:p>
          <a:p>
            <a:endParaRPr lang="en-US" dirty="0" smtClean="0"/>
          </a:p>
          <a:p>
            <a:r>
              <a:rPr lang="en-US" dirty="0" smtClean="0"/>
              <a:t>SQL Server 2016 CTP Technical Deep Dive</a:t>
            </a:r>
          </a:p>
          <a:p>
            <a:r>
              <a:rPr lang="en-US" dirty="0" smtClean="0"/>
              <a:t>http://www.slideshare.net/idigdata/sql-server-2016-ctp-technical-deep-dive</a:t>
            </a:r>
          </a:p>
          <a:p>
            <a:endParaRPr lang="en-US" dirty="0" smtClean="0"/>
          </a:p>
          <a:p>
            <a:r>
              <a:rPr lang="en-US" dirty="0" smtClean="0"/>
              <a:t>Announcing Row-Level Security in Azure SQL Database</a:t>
            </a:r>
          </a:p>
          <a:p>
            <a:r>
              <a:rPr lang="en-US" dirty="0" smtClean="0"/>
              <a:t>http://www.brentozar.com/archive/2015/01/announcing-row-level-security-sql-server/</a:t>
            </a:r>
          </a:p>
          <a:p>
            <a:endParaRPr lang="en-US" dirty="0" smtClean="0"/>
          </a:p>
          <a:p>
            <a:r>
              <a:rPr lang="en-US" dirty="0" smtClean="0"/>
              <a:t>Reading the SQL Server 2016 Data Sheet</a:t>
            </a:r>
          </a:p>
          <a:p>
            <a:r>
              <a:rPr lang="en-US" dirty="0" smtClean="0"/>
              <a:t>http://www.brentozar.com/archive/2015/05/reading-the-sql-server-2016-data-sheet/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What's New in SQL Server 2016, September Update</a:t>
            </a:r>
          </a:p>
          <a:p>
            <a:r>
              <a:rPr lang="en-US" dirty="0" smtClean="0"/>
              <a:t>https://msdn.microsoft.com/en-us/library/bb500435.aspx?f=255&amp;MSPPError=-2147217396</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What's New in Database Engine</a:t>
            </a:r>
          </a:p>
          <a:p>
            <a:r>
              <a:rPr lang="en-US" dirty="0" smtClean="0"/>
              <a:t>https://msdn.microsoft.com/en-US/library/bb510411(v=sql.130).aspx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Server 2016 Community Technology Preview 2.4 is available</a:t>
            </a:r>
          </a:p>
          <a:p>
            <a:r>
              <a:rPr lang="en-US" dirty="0" smtClean="0"/>
              <a:t>http://blogs.technet.com/b/dataplatforminsider/archive/2015/09/30/sql-server-2016-community-technology-preview-2-4-is-available.aspx</a:t>
            </a:r>
          </a:p>
          <a:p>
            <a:endParaRPr lang="en-US" dirty="0" smtClean="0"/>
          </a:p>
          <a:p>
            <a:r>
              <a:rPr lang="en-US" dirty="0" smtClean="0"/>
              <a:t>10 New Features Worth Exploring in SQL Server 2016</a:t>
            </a:r>
          </a:p>
          <a:p>
            <a:r>
              <a:rPr lang="en-US" dirty="0" smtClean="0"/>
              <a:t>http://www.databasejournal.com/features/mssql/10-new-features-worth-exploring-in-sql-server-2016.html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Top 7 Features Coming to SQL Server 2016</a:t>
            </a:r>
          </a:p>
          <a:p>
            <a:r>
              <a:rPr lang="en-US" dirty="0" smtClean="0"/>
              <a:t>https://redmondmag.com/articles/2015/06/03/features-to-sql-server-2016.aspx</a:t>
            </a:r>
          </a:p>
        </p:txBody>
      </p:sp>
      <p:sp>
        <p:nvSpPr>
          <p:cNvPr id="4" name="Slide Number Placeholder 3"/>
          <p:cNvSpPr>
            <a:spLocks noGrp="1"/>
          </p:cNvSpPr>
          <p:nvPr>
            <p:ph type="sldNum" sz="quarter" idx="10"/>
          </p:nvPr>
        </p:nvSpPr>
        <p:spPr/>
        <p:txBody>
          <a:bodyPr/>
          <a:lstStyle/>
          <a:p>
            <a:fld id="{4A34F3B0-ADA8-445A-B124-DF08886F2FEB}" type="slidenum">
              <a:rPr lang="en-US" smtClean="0"/>
              <a:t>12</a:t>
            </a:fld>
            <a:endParaRPr lang="en-US"/>
          </a:p>
        </p:txBody>
      </p:sp>
    </p:spTree>
    <p:extLst>
      <p:ext uri="{BB962C8B-B14F-4D97-AF65-F5344CB8AC3E}">
        <p14:creationId xmlns:p14="http://schemas.microsoft.com/office/powerpoint/2010/main" val="1460699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Monitoring Performance By Using the Query Store</a:t>
            </a:r>
            <a:endParaRPr lang="en-US" dirty="0" smtClean="0"/>
          </a:p>
          <a:p>
            <a:r>
              <a:rPr lang="en-US" dirty="0" smtClean="0"/>
              <a:t>https://msdn.microsoft.com/en-us/library/dn817826.aspx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13</a:t>
            </a:fld>
            <a:endParaRPr lang="en-US"/>
          </a:p>
        </p:txBody>
      </p:sp>
    </p:spTree>
    <p:extLst>
      <p:ext uri="{BB962C8B-B14F-4D97-AF65-F5344CB8AC3E}">
        <p14:creationId xmlns:p14="http://schemas.microsoft.com/office/powerpoint/2010/main" val="364555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Data Masking</a:t>
            </a:r>
          </a:p>
          <a:p>
            <a:r>
              <a:rPr lang="en-US" dirty="0" smtClean="0"/>
              <a:t>https://msdn.microsoft.com/en-us/library/mt130841.aspx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14</a:t>
            </a:fld>
            <a:endParaRPr lang="en-US"/>
          </a:p>
        </p:txBody>
      </p:sp>
    </p:spTree>
    <p:extLst>
      <p:ext uri="{BB962C8B-B14F-4D97-AF65-F5344CB8AC3E}">
        <p14:creationId xmlns:p14="http://schemas.microsoft.com/office/powerpoint/2010/main" val="2194956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 Encrypted</a:t>
            </a:r>
          </a:p>
          <a:p>
            <a:r>
              <a:rPr lang="en-US" dirty="0" smtClean="0"/>
              <a:t>https://msdn.microsoft.com/en-us/library/mt163865.aspx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15</a:t>
            </a:fld>
            <a:endParaRPr lang="en-US"/>
          </a:p>
        </p:txBody>
      </p:sp>
    </p:spTree>
    <p:extLst>
      <p:ext uri="{BB962C8B-B14F-4D97-AF65-F5344CB8AC3E}">
        <p14:creationId xmlns:p14="http://schemas.microsoft.com/office/powerpoint/2010/main" val="2901946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Search</a:t>
            </a:r>
            <a:r>
              <a:rPr lang="en-US" baseline="0" dirty="0" smtClean="0"/>
              <a:t> Trend</a:t>
            </a:r>
          </a:p>
          <a:p>
            <a:r>
              <a:rPr lang="en-US" dirty="0" smtClean="0"/>
              <a:t>https://www.google.com/trends/explore#q=json%2C%20xml&amp;cmpt=q&amp;tz=Etc%2FGMT%2B5</a:t>
            </a:r>
          </a:p>
          <a:p>
            <a:endParaRPr lang="en-US" dirty="0" smtClean="0"/>
          </a:p>
          <a:p>
            <a:r>
              <a:rPr lang="en-US" dirty="0" smtClean="0"/>
              <a:t>Look at the</a:t>
            </a:r>
            <a:r>
              <a:rPr lang="en-US" baseline="0" dirty="0" smtClean="0"/>
              <a:t> timing. SQL Server 2005’s XML support came at the apex of XML popularity. SQL Server 2016’s JSON support comes just as JSON surpasses XML.</a:t>
            </a:r>
          </a:p>
          <a:p>
            <a:endParaRPr lang="en-US" baseline="0" dirty="0" smtClean="0"/>
          </a:p>
          <a:p>
            <a:r>
              <a:rPr lang="en-US" baseline="0" dirty="0" smtClean="0"/>
              <a:t>JSON’s data format is rooted in JavaScript syntax. It’s an array of objects. Each object has properties.</a:t>
            </a:r>
          </a:p>
          <a:p>
            <a:endParaRPr lang="en-US" baseline="0" dirty="0" smtClean="0"/>
          </a:p>
          <a:p>
            <a:r>
              <a:rPr lang="en-US" baseline="0" dirty="0" smtClean="0"/>
              <a:t>References: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JSON Data (SQL Server)</a:t>
            </a:r>
          </a:p>
          <a:p>
            <a:r>
              <a:rPr lang="en-US" baseline="0" dirty="0" smtClean="0"/>
              <a:t>https://msdn.microsoft.com/en-us/library/dn921897.aspx</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Format Query Results as JSON with FOR JSON (SQL Server)</a:t>
            </a:r>
          </a:p>
          <a:p>
            <a:r>
              <a:rPr lang="en-US" dirty="0" smtClean="0"/>
              <a:t>https://msdn.microsoft.com/en-us/library/dn921882.aspx</a:t>
            </a:r>
          </a:p>
          <a:p>
            <a:endParaRPr lang="en-US" dirty="0" smtClean="0"/>
          </a:p>
          <a:p>
            <a:r>
              <a:rPr lang="en-US" dirty="0" smtClean="0"/>
              <a:t>SQL Server 2016 : JSON Support</a:t>
            </a:r>
          </a:p>
          <a:p>
            <a:r>
              <a:rPr lang="en-US" dirty="0" smtClean="0"/>
              <a:t>By Aaron Bertrand	on May 11, 2015 in T-SQL</a:t>
            </a:r>
          </a:p>
          <a:p>
            <a:r>
              <a:rPr lang="en-US" dirty="0" smtClean="0"/>
              <a:t>http://blogs.sqlsentry.com/aaronbertrand/sql-server-2016-json-support/</a:t>
            </a:r>
          </a:p>
          <a:p>
            <a:endParaRPr lang="en-US" dirty="0" smtClean="0"/>
          </a:p>
          <a:p>
            <a:r>
              <a:rPr lang="en-US" dirty="0" smtClean="0"/>
              <a:t>How the New JSON Support Will Work in SQL Server 2016</a:t>
            </a:r>
          </a:p>
          <a:p>
            <a:r>
              <a:rPr lang="en-US" dirty="0" smtClean="0"/>
              <a:t>https://visualstudiomagazine.com/blogs/data-driver/2015/05/sql-server-json-support.aspx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16</a:t>
            </a:fld>
            <a:endParaRPr lang="en-US"/>
          </a:p>
        </p:txBody>
      </p:sp>
    </p:spTree>
    <p:extLst>
      <p:ext uri="{BB962C8B-B14F-4D97-AF65-F5344CB8AC3E}">
        <p14:creationId xmlns:p14="http://schemas.microsoft.com/office/powerpoint/2010/main" val="284458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DECLARE @Orders TABLE</a:t>
            </a:r>
          </a:p>
          <a:p>
            <a:r>
              <a:rPr lang="en-US" dirty="0" smtClean="0"/>
              <a:t>(</a:t>
            </a:r>
          </a:p>
          <a:p>
            <a:r>
              <a:rPr lang="en-US" dirty="0" smtClean="0"/>
              <a:t>	</a:t>
            </a:r>
            <a:r>
              <a:rPr lang="en-US" dirty="0" err="1" smtClean="0"/>
              <a:t>OrderID</a:t>
            </a:r>
            <a:r>
              <a:rPr lang="en-US" dirty="0" smtClean="0"/>
              <a:t> </a:t>
            </a:r>
            <a:r>
              <a:rPr lang="en-US" dirty="0" err="1" smtClean="0"/>
              <a:t>bigint</a:t>
            </a:r>
            <a:r>
              <a:rPr lang="en-US" dirty="0" smtClean="0"/>
              <a:t> IDENTITY,</a:t>
            </a:r>
          </a:p>
          <a:p>
            <a:r>
              <a:rPr lang="en-US" dirty="0" smtClean="0"/>
              <a:t>	</a:t>
            </a:r>
            <a:r>
              <a:rPr lang="en-US" dirty="0" err="1" smtClean="0"/>
              <a:t>OrderDate</a:t>
            </a:r>
            <a:r>
              <a:rPr lang="en-US" dirty="0" smtClean="0"/>
              <a:t> </a:t>
            </a:r>
            <a:r>
              <a:rPr lang="en-US" dirty="0" err="1" smtClean="0"/>
              <a:t>datetime</a:t>
            </a:r>
            <a:endParaRPr lang="en-US" dirty="0" smtClean="0"/>
          </a:p>
          <a:p>
            <a:r>
              <a:rPr lang="en-US" dirty="0" smtClean="0"/>
              <a:t>);</a:t>
            </a:r>
          </a:p>
          <a:p>
            <a:r>
              <a:rPr lang="en-US" dirty="0" smtClean="0"/>
              <a:t>DECLARE @</a:t>
            </a:r>
            <a:r>
              <a:rPr lang="en-US" dirty="0" err="1" smtClean="0"/>
              <a:t>OrderDetails</a:t>
            </a:r>
            <a:r>
              <a:rPr lang="en-US" dirty="0" smtClean="0"/>
              <a:t> TABLE</a:t>
            </a:r>
          </a:p>
          <a:p>
            <a:r>
              <a:rPr lang="en-US" dirty="0" smtClean="0"/>
              <a:t>(</a:t>
            </a:r>
          </a:p>
          <a:p>
            <a:r>
              <a:rPr lang="en-US" dirty="0" smtClean="0"/>
              <a:t>	</a:t>
            </a:r>
            <a:r>
              <a:rPr lang="en-US" dirty="0" err="1" smtClean="0"/>
              <a:t>OrderDetailsID</a:t>
            </a:r>
            <a:r>
              <a:rPr lang="en-US" dirty="0" smtClean="0"/>
              <a:t> </a:t>
            </a:r>
            <a:r>
              <a:rPr lang="en-US" dirty="0" err="1" smtClean="0"/>
              <a:t>bigint</a:t>
            </a:r>
            <a:r>
              <a:rPr lang="en-US" dirty="0" smtClean="0"/>
              <a:t> IDENTITY,</a:t>
            </a:r>
          </a:p>
          <a:p>
            <a:r>
              <a:rPr lang="en-US" dirty="0" smtClean="0"/>
              <a:t>	</a:t>
            </a:r>
            <a:r>
              <a:rPr lang="en-US" dirty="0" err="1" smtClean="0"/>
              <a:t>OrderID</a:t>
            </a:r>
            <a:r>
              <a:rPr lang="en-US" dirty="0" smtClean="0"/>
              <a:t> </a:t>
            </a:r>
            <a:r>
              <a:rPr lang="en-US" dirty="0" err="1" smtClean="0"/>
              <a:t>bigint</a:t>
            </a:r>
            <a:r>
              <a:rPr lang="en-US" dirty="0" smtClean="0"/>
              <a:t>,</a:t>
            </a:r>
          </a:p>
          <a:p>
            <a:r>
              <a:rPr lang="en-US" dirty="0" smtClean="0"/>
              <a:t>	</a:t>
            </a:r>
            <a:r>
              <a:rPr lang="en-US" dirty="0" err="1" smtClean="0"/>
              <a:t>ProductID</a:t>
            </a:r>
            <a:r>
              <a:rPr lang="en-US" dirty="0" smtClean="0"/>
              <a:t> varchar(50),</a:t>
            </a:r>
          </a:p>
          <a:p>
            <a:r>
              <a:rPr lang="en-US" dirty="0" smtClean="0"/>
              <a:t>	</a:t>
            </a:r>
            <a:r>
              <a:rPr lang="en-US" dirty="0" err="1" smtClean="0"/>
              <a:t>Qty</a:t>
            </a:r>
            <a:r>
              <a:rPr lang="en-US" dirty="0" smtClean="0"/>
              <a:t> </a:t>
            </a:r>
            <a:r>
              <a:rPr lang="en-US" dirty="0" err="1" smtClean="0"/>
              <a:t>int</a:t>
            </a:r>
            <a:endParaRPr lang="en-US" dirty="0" smtClean="0"/>
          </a:p>
          <a:p>
            <a:r>
              <a:rPr lang="en-US" dirty="0" smtClean="0"/>
              <a:t>);</a:t>
            </a:r>
          </a:p>
          <a:p>
            <a:r>
              <a:rPr lang="en-US" dirty="0" smtClean="0"/>
              <a:t>INSERT INTO @Orders</a:t>
            </a:r>
          </a:p>
          <a:p>
            <a:r>
              <a:rPr lang="en-US" dirty="0" smtClean="0"/>
              <a:t>(</a:t>
            </a:r>
          </a:p>
          <a:p>
            <a:r>
              <a:rPr lang="en-US" dirty="0" smtClean="0"/>
              <a:t>	</a:t>
            </a:r>
            <a:r>
              <a:rPr lang="en-US" dirty="0" err="1" smtClean="0"/>
              <a:t>OrderDate</a:t>
            </a:r>
            <a:endParaRPr lang="en-US" dirty="0" smtClean="0"/>
          </a:p>
          <a:p>
            <a:r>
              <a:rPr lang="en-US" dirty="0" smtClean="0"/>
              <a:t>)</a:t>
            </a:r>
          </a:p>
          <a:p>
            <a:r>
              <a:rPr lang="en-US" dirty="0" smtClean="0"/>
              <a:t>VALUES</a:t>
            </a:r>
          </a:p>
          <a:p>
            <a:r>
              <a:rPr lang="en-US" dirty="0" smtClean="0"/>
              <a:t>	('2015-10-10'),</a:t>
            </a:r>
          </a:p>
          <a:p>
            <a:r>
              <a:rPr lang="en-US" dirty="0" smtClean="0"/>
              <a:t>	('2015-10-09');</a:t>
            </a:r>
          </a:p>
          <a:p>
            <a:r>
              <a:rPr lang="en-US" dirty="0" smtClean="0"/>
              <a:t>INSERT INTO @</a:t>
            </a:r>
            <a:r>
              <a:rPr lang="en-US" dirty="0" err="1" smtClean="0"/>
              <a:t>OrderDetails</a:t>
            </a:r>
            <a:endParaRPr lang="en-US" dirty="0" smtClean="0"/>
          </a:p>
          <a:p>
            <a:r>
              <a:rPr lang="en-US" dirty="0" smtClean="0"/>
              <a:t>(</a:t>
            </a:r>
          </a:p>
          <a:p>
            <a:r>
              <a:rPr lang="en-US" dirty="0" smtClean="0"/>
              <a:t>	</a:t>
            </a:r>
            <a:r>
              <a:rPr lang="en-US" dirty="0" err="1" smtClean="0"/>
              <a:t>OrderID</a:t>
            </a:r>
            <a:r>
              <a:rPr lang="en-US" dirty="0" smtClean="0"/>
              <a:t>,</a:t>
            </a:r>
          </a:p>
          <a:p>
            <a:r>
              <a:rPr lang="en-US" dirty="0" smtClean="0"/>
              <a:t>	</a:t>
            </a:r>
            <a:r>
              <a:rPr lang="en-US" dirty="0" err="1" smtClean="0"/>
              <a:t>ProductID</a:t>
            </a:r>
            <a:r>
              <a:rPr lang="en-US" dirty="0" smtClean="0"/>
              <a:t>,</a:t>
            </a:r>
          </a:p>
          <a:p>
            <a:r>
              <a:rPr lang="en-US" dirty="0" smtClean="0"/>
              <a:t>	</a:t>
            </a:r>
            <a:r>
              <a:rPr lang="en-US" dirty="0" err="1" smtClean="0"/>
              <a:t>Qty</a:t>
            </a:r>
            <a:endParaRPr lang="en-US" dirty="0" smtClean="0"/>
          </a:p>
          <a:p>
            <a:r>
              <a:rPr lang="en-US" dirty="0" smtClean="0"/>
              <a:t>)</a:t>
            </a:r>
          </a:p>
          <a:p>
            <a:r>
              <a:rPr lang="en-US" dirty="0" smtClean="0"/>
              <a:t>VALUES</a:t>
            </a:r>
          </a:p>
          <a:p>
            <a:r>
              <a:rPr lang="en-US" dirty="0" smtClean="0"/>
              <a:t>	(1,'Bike',2),</a:t>
            </a:r>
          </a:p>
          <a:p>
            <a:r>
              <a:rPr lang="en-US" dirty="0" smtClean="0"/>
              <a:t>	(1,'Helmet',2),</a:t>
            </a:r>
          </a:p>
          <a:p>
            <a:r>
              <a:rPr lang="en-US" dirty="0" smtClean="0"/>
              <a:t>	(1,'Wheels',4),</a:t>
            </a:r>
          </a:p>
          <a:p>
            <a:r>
              <a:rPr lang="en-US" dirty="0" smtClean="0"/>
              <a:t>	(2,'Ball',10);</a:t>
            </a:r>
          </a:p>
          <a:p>
            <a:endParaRPr lang="en-US" dirty="0" smtClean="0"/>
          </a:p>
          <a:p>
            <a:r>
              <a:rPr lang="en-US" dirty="0" smtClean="0"/>
              <a:t>SELECT</a:t>
            </a:r>
          </a:p>
          <a:p>
            <a:r>
              <a:rPr lang="en-US" dirty="0" smtClean="0"/>
              <a:t>	</a:t>
            </a:r>
            <a:r>
              <a:rPr lang="en-US" dirty="0" err="1" smtClean="0"/>
              <a:t>Orders.OrderID</a:t>
            </a:r>
            <a:r>
              <a:rPr lang="en-US" dirty="0" smtClean="0"/>
              <a:t>,</a:t>
            </a:r>
          </a:p>
          <a:p>
            <a:r>
              <a:rPr lang="en-US" dirty="0" smtClean="0"/>
              <a:t>	</a:t>
            </a:r>
            <a:r>
              <a:rPr lang="en-US" dirty="0" err="1" smtClean="0"/>
              <a:t>Orders.OrderDate</a:t>
            </a:r>
            <a:r>
              <a:rPr lang="en-US" dirty="0" smtClean="0"/>
              <a:t>,</a:t>
            </a:r>
          </a:p>
          <a:p>
            <a:r>
              <a:rPr lang="en-US" dirty="0" smtClean="0"/>
              <a:t>	</a:t>
            </a:r>
            <a:r>
              <a:rPr lang="en-US" dirty="0" err="1" smtClean="0"/>
              <a:t>OrderDetails.ProductID</a:t>
            </a:r>
            <a:r>
              <a:rPr lang="en-US" dirty="0" smtClean="0"/>
              <a:t>,</a:t>
            </a:r>
          </a:p>
          <a:p>
            <a:r>
              <a:rPr lang="en-US" dirty="0" smtClean="0"/>
              <a:t>	</a:t>
            </a:r>
            <a:r>
              <a:rPr lang="en-US" dirty="0" err="1" smtClean="0"/>
              <a:t>OrderDetails.Qty</a:t>
            </a:r>
            <a:endParaRPr lang="en-US" dirty="0" smtClean="0"/>
          </a:p>
          <a:p>
            <a:r>
              <a:rPr lang="en-US" dirty="0" smtClean="0"/>
              <a:t>FROM		@Orders AS Orders</a:t>
            </a:r>
          </a:p>
          <a:p>
            <a:r>
              <a:rPr lang="en-US" dirty="0" smtClean="0"/>
              <a:t>JOIN		@</a:t>
            </a:r>
            <a:r>
              <a:rPr lang="en-US" dirty="0" err="1" smtClean="0"/>
              <a:t>OrderDetails</a:t>
            </a:r>
            <a:r>
              <a:rPr lang="en-US" dirty="0" smtClean="0"/>
              <a:t> AS </a:t>
            </a:r>
            <a:r>
              <a:rPr lang="en-US" dirty="0" err="1" smtClean="0"/>
              <a:t>OrderDetails</a:t>
            </a:r>
            <a:endParaRPr lang="en-US" dirty="0" smtClean="0"/>
          </a:p>
          <a:p>
            <a:r>
              <a:rPr lang="en-US" dirty="0" smtClean="0"/>
              <a:t>ON			</a:t>
            </a:r>
            <a:r>
              <a:rPr lang="en-US" dirty="0" err="1" smtClean="0"/>
              <a:t>Orders.OrderID</a:t>
            </a:r>
            <a:r>
              <a:rPr lang="en-US" dirty="0" smtClean="0"/>
              <a:t> = </a:t>
            </a:r>
            <a:r>
              <a:rPr lang="en-US" dirty="0" err="1" smtClean="0"/>
              <a:t>OrderDetails.OrderID</a:t>
            </a:r>
            <a:r>
              <a:rPr lang="en-US" dirty="0" smtClean="0"/>
              <a:t>;</a:t>
            </a:r>
          </a:p>
          <a:p>
            <a:endParaRPr lang="en-US" dirty="0" smtClean="0"/>
          </a:p>
          <a:p>
            <a:r>
              <a:rPr lang="en-US" dirty="0" smtClean="0"/>
              <a:t>SELECT 'Path (Default)';</a:t>
            </a:r>
          </a:p>
          <a:p>
            <a:endParaRPr lang="en-US" dirty="0" smtClean="0"/>
          </a:p>
          <a:p>
            <a:r>
              <a:rPr lang="en-US" dirty="0" smtClean="0"/>
              <a:t>SELECT</a:t>
            </a:r>
          </a:p>
          <a:p>
            <a:r>
              <a:rPr lang="en-US" dirty="0" smtClean="0"/>
              <a:t>	</a:t>
            </a:r>
            <a:r>
              <a:rPr lang="en-US" dirty="0" err="1" smtClean="0"/>
              <a:t>Orders.OrderID</a:t>
            </a:r>
            <a:r>
              <a:rPr lang="en-US" dirty="0" smtClean="0"/>
              <a:t>,</a:t>
            </a:r>
          </a:p>
          <a:p>
            <a:r>
              <a:rPr lang="en-US" dirty="0" smtClean="0"/>
              <a:t>	</a:t>
            </a:r>
            <a:r>
              <a:rPr lang="en-US" dirty="0" err="1" smtClean="0"/>
              <a:t>Orders.OrderDate</a:t>
            </a:r>
            <a:r>
              <a:rPr lang="en-US" dirty="0" smtClean="0"/>
              <a:t>,</a:t>
            </a:r>
          </a:p>
          <a:p>
            <a:r>
              <a:rPr lang="en-US" dirty="0" smtClean="0"/>
              <a:t>	</a:t>
            </a:r>
            <a:r>
              <a:rPr lang="en-US" dirty="0" err="1" smtClean="0"/>
              <a:t>OrderDetails.ProductID</a:t>
            </a:r>
            <a:r>
              <a:rPr lang="en-US" dirty="0" smtClean="0"/>
              <a:t>,</a:t>
            </a:r>
          </a:p>
          <a:p>
            <a:r>
              <a:rPr lang="en-US" dirty="0" smtClean="0"/>
              <a:t>	</a:t>
            </a:r>
            <a:r>
              <a:rPr lang="en-US" dirty="0" err="1" smtClean="0"/>
              <a:t>OrderDetails.Qty</a:t>
            </a:r>
            <a:endParaRPr lang="en-US" dirty="0" smtClean="0"/>
          </a:p>
          <a:p>
            <a:r>
              <a:rPr lang="en-US" dirty="0" smtClean="0"/>
              <a:t>FROM		@Orders AS Orders</a:t>
            </a:r>
          </a:p>
          <a:p>
            <a:r>
              <a:rPr lang="en-US" dirty="0" smtClean="0"/>
              <a:t>JOIN		@</a:t>
            </a:r>
            <a:r>
              <a:rPr lang="en-US" dirty="0" err="1" smtClean="0"/>
              <a:t>OrderDetails</a:t>
            </a:r>
            <a:r>
              <a:rPr lang="en-US" dirty="0" smtClean="0"/>
              <a:t> AS </a:t>
            </a:r>
            <a:r>
              <a:rPr lang="en-US" dirty="0" err="1" smtClean="0"/>
              <a:t>OrderDetails</a:t>
            </a:r>
            <a:endParaRPr lang="en-US" dirty="0" smtClean="0"/>
          </a:p>
          <a:p>
            <a:r>
              <a:rPr lang="en-US" dirty="0" smtClean="0"/>
              <a:t>ON			</a:t>
            </a:r>
            <a:r>
              <a:rPr lang="en-US" dirty="0" err="1" smtClean="0"/>
              <a:t>Orders.OrderID</a:t>
            </a:r>
            <a:r>
              <a:rPr lang="en-US" dirty="0" smtClean="0"/>
              <a:t> = </a:t>
            </a:r>
            <a:r>
              <a:rPr lang="en-US" dirty="0" err="1" smtClean="0"/>
              <a:t>OrderDetails.OrderID</a:t>
            </a:r>
            <a:endParaRPr lang="en-US" dirty="0" smtClean="0"/>
          </a:p>
          <a:p>
            <a:r>
              <a:rPr lang="en-US" dirty="0" smtClean="0"/>
              <a:t>FOR			XML PATH;</a:t>
            </a:r>
          </a:p>
          <a:p>
            <a:endParaRPr lang="en-US" dirty="0" smtClean="0"/>
          </a:p>
          <a:p>
            <a:r>
              <a:rPr lang="en-US" dirty="0" smtClean="0"/>
              <a:t>SELECT</a:t>
            </a:r>
          </a:p>
          <a:p>
            <a:r>
              <a:rPr lang="en-US" dirty="0" smtClean="0"/>
              <a:t>	</a:t>
            </a:r>
            <a:r>
              <a:rPr lang="en-US" dirty="0" err="1" smtClean="0"/>
              <a:t>Orders.OrderID</a:t>
            </a:r>
            <a:r>
              <a:rPr lang="en-US" dirty="0" smtClean="0"/>
              <a:t>,</a:t>
            </a:r>
          </a:p>
          <a:p>
            <a:r>
              <a:rPr lang="en-US" dirty="0" smtClean="0"/>
              <a:t>	</a:t>
            </a:r>
            <a:r>
              <a:rPr lang="en-US" dirty="0" err="1" smtClean="0"/>
              <a:t>Orders.OrderDate</a:t>
            </a:r>
            <a:r>
              <a:rPr lang="en-US" dirty="0" smtClean="0"/>
              <a:t>,</a:t>
            </a:r>
          </a:p>
          <a:p>
            <a:r>
              <a:rPr lang="en-US" dirty="0" smtClean="0"/>
              <a:t>	</a:t>
            </a:r>
            <a:r>
              <a:rPr lang="en-US" dirty="0" err="1" smtClean="0"/>
              <a:t>OrderDetails.ProductID</a:t>
            </a:r>
            <a:r>
              <a:rPr lang="en-US" dirty="0" smtClean="0"/>
              <a:t>,</a:t>
            </a:r>
          </a:p>
          <a:p>
            <a:r>
              <a:rPr lang="en-US" dirty="0" smtClean="0"/>
              <a:t>	</a:t>
            </a:r>
            <a:r>
              <a:rPr lang="en-US" dirty="0" err="1" smtClean="0"/>
              <a:t>OrderDetails.Qty</a:t>
            </a:r>
            <a:endParaRPr lang="en-US" dirty="0" smtClean="0"/>
          </a:p>
          <a:p>
            <a:r>
              <a:rPr lang="en-US" dirty="0" smtClean="0"/>
              <a:t>FROM		@Orders AS Orders</a:t>
            </a:r>
          </a:p>
          <a:p>
            <a:r>
              <a:rPr lang="en-US" dirty="0" smtClean="0"/>
              <a:t>JOIN		@</a:t>
            </a:r>
            <a:r>
              <a:rPr lang="en-US" dirty="0" err="1" smtClean="0"/>
              <a:t>OrderDetails</a:t>
            </a:r>
            <a:r>
              <a:rPr lang="en-US" dirty="0" smtClean="0"/>
              <a:t> AS </a:t>
            </a:r>
            <a:r>
              <a:rPr lang="en-US" dirty="0" err="1" smtClean="0"/>
              <a:t>OrderDetails</a:t>
            </a:r>
            <a:endParaRPr lang="en-US" dirty="0" smtClean="0"/>
          </a:p>
          <a:p>
            <a:r>
              <a:rPr lang="en-US" dirty="0" smtClean="0"/>
              <a:t>ON			</a:t>
            </a:r>
            <a:r>
              <a:rPr lang="en-US" dirty="0" err="1" smtClean="0"/>
              <a:t>Orders.OrderID</a:t>
            </a:r>
            <a:r>
              <a:rPr lang="en-US" dirty="0" smtClean="0"/>
              <a:t> = </a:t>
            </a:r>
            <a:r>
              <a:rPr lang="en-US" dirty="0" err="1" smtClean="0"/>
              <a:t>OrderDetails.OrderID</a:t>
            </a:r>
            <a:endParaRPr lang="en-US" dirty="0" smtClean="0"/>
          </a:p>
          <a:p>
            <a:r>
              <a:rPr lang="en-US" dirty="0" smtClean="0"/>
              <a:t>FOR			JSON PATH;</a:t>
            </a:r>
          </a:p>
          <a:p>
            <a:endParaRPr lang="en-US" dirty="0" smtClean="0"/>
          </a:p>
          <a:p>
            <a:r>
              <a:rPr lang="en-US" dirty="0" smtClean="0"/>
              <a:t>SELECT 'Full Auto';</a:t>
            </a:r>
          </a:p>
          <a:p>
            <a:endParaRPr lang="en-US" dirty="0" smtClean="0"/>
          </a:p>
          <a:p>
            <a:r>
              <a:rPr lang="en-US" dirty="0" smtClean="0"/>
              <a:t>SELECT</a:t>
            </a:r>
          </a:p>
          <a:p>
            <a:r>
              <a:rPr lang="en-US" dirty="0" smtClean="0"/>
              <a:t>	</a:t>
            </a:r>
            <a:r>
              <a:rPr lang="en-US" dirty="0" err="1" smtClean="0"/>
              <a:t>Orders.OrderID</a:t>
            </a:r>
            <a:r>
              <a:rPr lang="en-US" dirty="0" smtClean="0"/>
              <a:t>,</a:t>
            </a:r>
          </a:p>
          <a:p>
            <a:r>
              <a:rPr lang="en-US" dirty="0" smtClean="0"/>
              <a:t>	</a:t>
            </a:r>
            <a:r>
              <a:rPr lang="en-US" dirty="0" err="1" smtClean="0"/>
              <a:t>Orders.OrderDate</a:t>
            </a:r>
            <a:r>
              <a:rPr lang="en-US" dirty="0" smtClean="0"/>
              <a:t>,</a:t>
            </a:r>
          </a:p>
          <a:p>
            <a:r>
              <a:rPr lang="en-US" dirty="0" smtClean="0"/>
              <a:t>	</a:t>
            </a:r>
            <a:r>
              <a:rPr lang="en-US" dirty="0" err="1" smtClean="0"/>
              <a:t>OrderDetails.ProductID</a:t>
            </a:r>
            <a:r>
              <a:rPr lang="en-US" dirty="0" smtClean="0"/>
              <a:t>,</a:t>
            </a:r>
          </a:p>
          <a:p>
            <a:r>
              <a:rPr lang="en-US" dirty="0" smtClean="0"/>
              <a:t>	</a:t>
            </a:r>
            <a:r>
              <a:rPr lang="en-US" dirty="0" err="1" smtClean="0"/>
              <a:t>OrderDetails.Qty</a:t>
            </a:r>
            <a:endParaRPr lang="en-US" dirty="0" smtClean="0"/>
          </a:p>
          <a:p>
            <a:r>
              <a:rPr lang="en-US" dirty="0" smtClean="0"/>
              <a:t>FROM		@Orders AS Orders</a:t>
            </a:r>
          </a:p>
          <a:p>
            <a:r>
              <a:rPr lang="en-US" dirty="0" smtClean="0"/>
              <a:t>JOIN		@</a:t>
            </a:r>
            <a:r>
              <a:rPr lang="en-US" dirty="0" err="1" smtClean="0"/>
              <a:t>OrderDetails</a:t>
            </a:r>
            <a:r>
              <a:rPr lang="en-US" dirty="0" smtClean="0"/>
              <a:t> AS </a:t>
            </a:r>
            <a:r>
              <a:rPr lang="en-US" dirty="0" err="1" smtClean="0"/>
              <a:t>OrderDetails</a:t>
            </a:r>
            <a:endParaRPr lang="en-US" dirty="0" smtClean="0"/>
          </a:p>
          <a:p>
            <a:r>
              <a:rPr lang="en-US" dirty="0" smtClean="0"/>
              <a:t>ON			</a:t>
            </a:r>
            <a:r>
              <a:rPr lang="en-US" dirty="0" err="1" smtClean="0"/>
              <a:t>Orders.OrderID</a:t>
            </a:r>
            <a:r>
              <a:rPr lang="en-US" dirty="0" smtClean="0"/>
              <a:t> = </a:t>
            </a:r>
            <a:r>
              <a:rPr lang="en-US" dirty="0" err="1" smtClean="0"/>
              <a:t>OrderDetails.OrderID</a:t>
            </a:r>
            <a:endParaRPr lang="en-US" dirty="0" smtClean="0"/>
          </a:p>
          <a:p>
            <a:r>
              <a:rPr lang="en-US" dirty="0" smtClean="0"/>
              <a:t>FOR			XML AUTO;</a:t>
            </a:r>
          </a:p>
          <a:p>
            <a:endParaRPr lang="en-US" dirty="0" smtClean="0"/>
          </a:p>
          <a:p>
            <a:r>
              <a:rPr lang="en-US" dirty="0" smtClean="0"/>
              <a:t>SELECT</a:t>
            </a:r>
          </a:p>
          <a:p>
            <a:r>
              <a:rPr lang="en-US" dirty="0" smtClean="0"/>
              <a:t>	</a:t>
            </a:r>
            <a:r>
              <a:rPr lang="en-US" dirty="0" err="1" smtClean="0"/>
              <a:t>Orders.OrderID</a:t>
            </a:r>
            <a:r>
              <a:rPr lang="en-US" dirty="0" smtClean="0"/>
              <a:t>,</a:t>
            </a:r>
          </a:p>
          <a:p>
            <a:r>
              <a:rPr lang="en-US" dirty="0" smtClean="0"/>
              <a:t>	</a:t>
            </a:r>
            <a:r>
              <a:rPr lang="en-US" dirty="0" err="1" smtClean="0"/>
              <a:t>Orders.OrderDate</a:t>
            </a:r>
            <a:r>
              <a:rPr lang="en-US" dirty="0" smtClean="0"/>
              <a:t>,</a:t>
            </a:r>
          </a:p>
          <a:p>
            <a:r>
              <a:rPr lang="en-US" dirty="0" smtClean="0"/>
              <a:t>	</a:t>
            </a:r>
            <a:r>
              <a:rPr lang="en-US" dirty="0" err="1" smtClean="0"/>
              <a:t>OrderDetails.ProductID</a:t>
            </a:r>
            <a:r>
              <a:rPr lang="en-US" dirty="0" smtClean="0"/>
              <a:t>,</a:t>
            </a:r>
          </a:p>
          <a:p>
            <a:r>
              <a:rPr lang="en-US" dirty="0" smtClean="0"/>
              <a:t>	</a:t>
            </a:r>
            <a:r>
              <a:rPr lang="en-US" dirty="0" err="1" smtClean="0"/>
              <a:t>OrderDetails.Qty</a:t>
            </a:r>
            <a:endParaRPr lang="en-US" dirty="0" smtClean="0"/>
          </a:p>
          <a:p>
            <a:r>
              <a:rPr lang="en-US" dirty="0" smtClean="0"/>
              <a:t>FROM		@Orders AS Orders</a:t>
            </a:r>
          </a:p>
          <a:p>
            <a:r>
              <a:rPr lang="en-US" dirty="0" smtClean="0"/>
              <a:t>JOIN		@</a:t>
            </a:r>
            <a:r>
              <a:rPr lang="en-US" dirty="0" err="1" smtClean="0"/>
              <a:t>OrderDetails</a:t>
            </a:r>
            <a:r>
              <a:rPr lang="en-US" dirty="0" smtClean="0"/>
              <a:t> AS </a:t>
            </a:r>
            <a:r>
              <a:rPr lang="en-US" dirty="0" err="1" smtClean="0"/>
              <a:t>OrderDetails</a:t>
            </a:r>
            <a:endParaRPr lang="en-US" dirty="0" smtClean="0"/>
          </a:p>
          <a:p>
            <a:r>
              <a:rPr lang="en-US" dirty="0" smtClean="0"/>
              <a:t>ON			</a:t>
            </a:r>
            <a:r>
              <a:rPr lang="en-US" dirty="0" err="1" smtClean="0"/>
              <a:t>Orders.OrderID</a:t>
            </a:r>
            <a:r>
              <a:rPr lang="en-US" dirty="0" smtClean="0"/>
              <a:t> = </a:t>
            </a:r>
            <a:r>
              <a:rPr lang="en-US" dirty="0" err="1" smtClean="0"/>
              <a:t>OrderDetails.OrderID</a:t>
            </a:r>
            <a:endParaRPr lang="en-US" dirty="0" smtClean="0"/>
          </a:p>
          <a:p>
            <a:r>
              <a:rPr lang="en-US" dirty="0" smtClean="0"/>
              <a:t>FOR			JSON AUTO;</a:t>
            </a:r>
          </a:p>
          <a:p>
            <a:endParaRPr lang="en-US" dirty="0" smtClean="0"/>
          </a:p>
          <a:p>
            <a:r>
              <a:rPr lang="en-US" dirty="0" smtClean="0"/>
              <a:t>SELECT 'Path (Custom)';</a:t>
            </a:r>
          </a:p>
          <a:p>
            <a:endParaRPr lang="en-US" dirty="0" smtClean="0"/>
          </a:p>
          <a:p>
            <a:r>
              <a:rPr lang="en-US" dirty="0" smtClean="0"/>
              <a:t>SELECT</a:t>
            </a:r>
          </a:p>
          <a:p>
            <a:r>
              <a:rPr lang="en-US" dirty="0" smtClean="0"/>
              <a:t>	</a:t>
            </a:r>
            <a:r>
              <a:rPr lang="en-US" dirty="0" err="1" smtClean="0"/>
              <a:t>Orders.OrderID</a:t>
            </a:r>
            <a:r>
              <a:rPr lang="en-US" dirty="0" smtClean="0"/>
              <a:t>,</a:t>
            </a:r>
          </a:p>
          <a:p>
            <a:r>
              <a:rPr lang="en-US" dirty="0" smtClean="0"/>
              <a:t>	</a:t>
            </a:r>
            <a:r>
              <a:rPr lang="en-US" dirty="0" err="1" smtClean="0"/>
              <a:t>Orders.OrderDate</a:t>
            </a:r>
            <a:r>
              <a:rPr lang="en-US" dirty="0" smtClean="0"/>
              <a:t>,</a:t>
            </a:r>
          </a:p>
          <a:p>
            <a:r>
              <a:rPr lang="en-US" dirty="0" smtClean="0"/>
              <a:t>	(</a:t>
            </a:r>
          </a:p>
          <a:p>
            <a:r>
              <a:rPr lang="en-US" dirty="0" smtClean="0"/>
              <a:t>		SELECT</a:t>
            </a:r>
          </a:p>
          <a:p>
            <a:r>
              <a:rPr lang="en-US" dirty="0" smtClean="0"/>
              <a:t>			</a:t>
            </a:r>
            <a:r>
              <a:rPr lang="en-US" dirty="0" err="1" smtClean="0"/>
              <a:t>OrderDetails.ProductID</a:t>
            </a:r>
            <a:r>
              <a:rPr lang="en-US" dirty="0" smtClean="0"/>
              <a:t>,</a:t>
            </a:r>
          </a:p>
          <a:p>
            <a:r>
              <a:rPr lang="en-US" dirty="0" smtClean="0"/>
              <a:t>			</a:t>
            </a:r>
            <a:r>
              <a:rPr lang="en-US" dirty="0" err="1" smtClean="0"/>
              <a:t>OrderDetails.Qty</a:t>
            </a:r>
            <a:endParaRPr lang="en-US" dirty="0" smtClean="0"/>
          </a:p>
          <a:p>
            <a:r>
              <a:rPr lang="en-US" dirty="0" smtClean="0"/>
              <a:t>		FROM		@</a:t>
            </a:r>
            <a:r>
              <a:rPr lang="en-US" dirty="0" err="1" smtClean="0"/>
              <a:t>OrderDetails</a:t>
            </a:r>
            <a:r>
              <a:rPr lang="en-US" dirty="0" smtClean="0"/>
              <a:t> AS </a:t>
            </a:r>
            <a:r>
              <a:rPr lang="en-US" dirty="0" err="1" smtClean="0"/>
              <a:t>OrderDetails</a:t>
            </a:r>
            <a:endParaRPr lang="en-US" dirty="0" smtClean="0"/>
          </a:p>
          <a:p>
            <a:r>
              <a:rPr lang="en-US" dirty="0" smtClean="0"/>
              <a:t>		WHERE		</a:t>
            </a:r>
            <a:r>
              <a:rPr lang="en-US" dirty="0" err="1" smtClean="0"/>
              <a:t>Orders.OrderID</a:t>
            </a:r>
            <a:r>
              <a:rPr lang="en-US" dirty="0" smtClean="0"/>
              <a:t> = </a:t>
            </a:r>
            <a:r>
              <a:rPr lang="en-US" dirty="0" err="1" smtClean="0"/>
              <a:t>OrderDetails.OrderID</a:t>
            </a:r>
            <a:endParaRPr lang="en-US" dirty="0" smtClean="0"/>
          </a:p>
          <a:p>
            <a:r>
              <a:rPr lang="en-US" dirty="0" smtClean="0"/>
              <a:t>		FOR XML PATH('</a:t>
            </a:r>
            <a:r>
              <a:rPr lang="en-US" dirty="0" err="1" smtClean="0"/>
              <a:t>OrderDetail</a:t>
            </a:r>
            <a:r>
              <a:rPr lang="en-US" dirty="0" smtClean="0"/>
              <a:t>'), TYPE</a:t>
            </a:r>
          </a:p>
          <a:p>
            <a:r>
              <a:rPr lang="en-US" dirty="0" smtClean="0"/>
              <a:t>	) AS </a:t>
            </a:r>
            <a:r>
              <a:rPr lang="en-US" dirty="0" err="1" smtClean="0"/>
              <a:t>OrderDetails</a:t>
            </a:r>
            <a:endParaRPr lang="en-US" dirty="0" smtClean="0"/>
          </a:p>
          <a:p>
            <a:r>
              <a:rPr lang="en-US" dirty="0" smtClean="0"/>
              <a:t>FROM		@Orders </a:t>
            </a:r>
            <a:r>
              <a:rPr lang="en-US" dirty="0" err="1" smtClean="0"/>
              <a:t>Orders</a:t>
            </a:r>
            <a:endParaRPr lang="en-US" dirty="0" smtClean="0"/>
          </a:p>
          <a:p>
            <a:r>
              <a:rPr lang="en-US" dirty="0" smtClean="0"/>
              <a:t>FOR			XML PATH('Order'), ROOT('Orders');</a:t>
            </a:r>
          </a:p>
          <a:p>
            <a:endParaRPr lang="en-US" dirty="0" smtClean="0"/>
          </a:p>
          <a:p>
            <a:r>
              <a:rPr lang="en-US" dirty="0" smtClean="0"/>
              <a:t>SELECT</a:t>
            </a:r>
          </a:p>
          <a:p>
            <a:r>
              <a:rPr lang="en-US" dirty="0" smtClean="0"/>
              <a:t>	</a:t>
            </a:r>
            <a:r>
              <a:rPr lang="en-US" dirty="0" err="1" smtClean="0"/>
              <a:t>Orders.OrderID</a:t>
            </a:r>
            <a:r>
              <a:rPr lang="en-US" dirty="0" smtClean="0"/>
              <a:t>,</a:t>
            </a:r>
          </a:p>
          <a:p>
            <a:r>
              <a:rPr lang="en-US" dirty="0" smtClean="0"/>
              <a:t>	</a:t>
            </a:r>
            <a:r>
              <a:rPr lang="en-US" dirty="0" err="1" smtClean="0"/>
              <a:t>Orders.OrderDate</a:t>
            </a:r>
            <a:r>
              <a:rPr lang="en-US" dirty="0" smtClean="0"/>
              <a:t>,</a:t>
            </a:r>
          </a:p>
          <a:p>
            <a:r>
              <a:rPr lang="en-US" dirty="0" smtClean="0"/>
              <a:t>	(</a:t>
            </a:r>
          </a:p>
          <a:p>
            <a:r>
              <a:rPr lang="en-US" dirty="0" smtClean="0"/>
              <a:t>		SELECT</a:t>
            </a:r>
          </a:p>
          <a:p>
            <a:r>
              <a:rPr lang="en-US" dirty="0" smtClean="0"/>
              <a:t>			</a:t>
            </a:r>
            <a:r>
              <a:rPr lang="en-US" dirty="0" err="1" smtClean="0"/>
              <a:t>OrderDetails.ProductID</a:t>
            </a:r>
            <a:r>
              <a:rPr lang="en-US" dirty="0" smtClean="0"/>
              <a:t>,</a:t>
            </a:r>
          </a:p>
          <a:p>
            <a:r>
              <a:rPr lang="en-US" dirty="0" smtClean="0"/>
              <a:t>			</a:t>
            </a:r>
            <a:r>
              <a:rPr lang="en-US" dirty="0" err="1" smtClean="0"/>
              <a:t>OrderDetails.Qty</a:t>
            </a:r>
            <a:endParaRPr lang="en-US" dirty="0" smtClean="0"/>
          </a:p>
          <a:p>
            <a:r>
              <a:rPr lang="en-US" dirty="0" smtClean="0"/>
              <a:t>		FROM		@</a:t>
            </a:r>
            <a:r>
              <a:rPr lang="en-US" dirty="0" err="1" smtClean="0"/>
              <a:t>OrderDetails</a:t>
            </a:r>
            <a:r>
              <a:rPr lang="en-US" dirty="0" smtClean="0"/>
              <a:t> AS </a:t>
            </a:r>
            <a:r>
              <a:rPr lang="en-US" dirty="0" err="1" smtClean="0"/>
              <a:t>OrderDetails</a:t>
            </a:r>
            <a:endParaRPr lang="en-US" dirty="0" smtClean="0"/>
          </a:p>
          <a:p>
            <a:r>
              <a:rPr lang="en-US" dirty="0" smtClean="0"/>
              <a:t>		WHERE		</a:t>
            </a:r>
            <a:r>
              <a:rPr lang="en-US" dirty="0" err="1" smtClean="0"/>
              <a:t>Orders.OrderID</a:t>
            </a:r>
            <a:r>
              <a:rPr lang="en-US" dirty="0" smtClean="0"/>
              <a:t> = </a:t>
            </a:r>
            <a:r>
              <a:rPr lang="en-US" dirty="0" err="1" smtClean="0"/>
              <a:t>OrderDetails.OrderID</a:t>
            </a:r>
            <a:endParaRPr lang="en-US" dirty="0" smtClean="0"/>
          </a:p>
          <a:p>
            <a:r>
              <a:rPr lang="en-US" dirty="0" smtClean="0"/>
              <a:t>		FOR JSON PATH</a:t>
            </a:r>
          </a:p>
          <a:p>
            <a:r>
              <a:rPr lang="en-US" dirty="0" smtClean="0"/>
              <a:t>	) AS </a:t>
            </a:r>
            <a:r>
              <a:rPr lang="en-US" dirty="0" err="1" smtClean="0"/>
              <a:t>OrderDetails</a:t>
            </a:r>
            <a:endParaRPr lang="en-US" dirty="0" smtClean="0"/>
          </a:p>
          <a:p>
            <a:r>
              <a:rPr lang="en-US" dirty="0" smtClean="0"/>
              <a:t>FROM		@Orders </a:t>
            </a:r>
            <a:r>
              <a:rPr lang="en-US" dirty="0" err="1" smtClean="0"/>
              <a:t>Orders</a:t>
            </a:r>
            <a:endParaRPr lang="en-US" dirty="0" smtClean="0"/>
          </a:p>
          <a:p>
            <a:r>
              <a:rPr lang="en-US" dirty="0" smtClean="0"/>
              <a:t>FOR			JSON PATH, ROOT('Orders');</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17</a:t>
            </a:fld>
            <a:endParaRPr lang="en-US"/>
          </a:p>
        </p:txBody>
      </p:sp>
    </p:spTree>
    <p:extLst>
      <p:ext uri="{BB962C8B-B14F-4D97-AF65-F5344CB8AC3E}">
        <p14:creationId xmlns:p14="http://schemas.microsoft.com/office/powerpoint/2010/main" val="231574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18</a:t>
            </a:fld>
            <a:endParaRPr lang="en-US"/>
          </a:p>
        </p:txBody>
      </p:sp>
    </p:spTree>
    <p:extLst>
      <p:ext uri="{BB962C8B-B14F-4D97-AF65-F5344CB8AC3E}">
        <p14:creationId xmlns:p14="http://schemas.microsoft.com/office/powerpoint/2010/main" val="1558183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Formatters:</a:t>
            </a:r>
          </a:p>
          <a:p>
            <a:endParaRPr lang="en-US" dirty="0" smtClean="0"/>
          </a:p>
          <a:p>
            <a:r>
              <a:rPr lang="en-US" dirty="0" smtClean="0"/>
              <a:t>JSON</a:t>
            </a:r>
          </a:p>
          <a:p>
            <a:r>
              <a:rPr lang="en-US" dirty="0" smtClean="0"/>
              <a:t>https://jsonformatter.curiousconcept.com/</a:t>
            </a:r>
          </a:p>
          <a:p>
            <a:endParaRPr lang="en-US" dirty="0" smtClean="0"/>
          </a:p>
          <a:p>
            <a:r>
              <a:rPr lang="en-US" dirty="0" smtClean="0"/>
              <a:t>XML</a:t>
            </a:r>
          </a:p>
          <a:p>
            <a:r>
              <a:rPr lang="en-US" dirty="0" smtClean="0"/>
              <a:t>http://www.freeformatter.com/xml-formatter.html#ad-output</a:t>
            </a:r>
          </a:p>
        </p:txBody>
      </p:sp>
      <p:sp>
        <p:nvSpPr>
          <p:cNvPr id="4" name="Slide Number Placeholder 3"/>
          <p:cNvSpPr>
            <a:spLocks noGrp="1"/>
          </p:cNvSpPr>
          <p:nvPr>
            <p:ph type="sldNum" sz="quarter" idx="10"/>
          </p:nvPr>
        </p:nvSpPr>
        <p:spPr/>
        <p:txBody>
          <a:bodyPr/>
          <a:lstStyle/>
          <a:p>
            <a:fld id="{4A34F3B0-ADA8-445A-B124-DF08886F2FEB}" type="slidenum">
              <a:rPr lang="en-US" smtClean="0"/>
              <a:t>19</a:t>
            </a:fld>
            <a:endParaRPr lang="en-US"/>
          </a:p>
        </p:txBody>
      </p:sp>
    </p:spTree>
    <p:extLst>
      <p:ext uri="{BB962C8B-B14F-4D97-AF65-F5344CB8AC3E}">
        <p14:creationId xmlns:p14="http://schemas.microsoft.com/office/powerpoint/2010/main" val="242006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a:t>
            </a:fld>
            <a:endParaRPr lang="en-US"/>
          </a:p>
        </p:txBody>
      </p:sp>
    </p:spTree>
    <p:extLst>
      <p:ext uri="{BB962C8B-B14F-4D97-AF65-F5344CB8AC3E}">
        <p14:creationId xmlns:p14="http://schemas.microsoft.com/office/powerpoint/2010/main" val="2729319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20</a:t>
            </a:fld>
            <a:endParaRPr lang="en-US"/>
          </a:p>
        </p:txBody>
      </p:sp>
    </p:spTree>
    <p:extLst>
      <p:ext uri="{BB962C8B-B14F-4D97-AF65-F5344CB8AC3E}">
        <p14:creationId xmlns:p14="http://schemas.microsoft.com/office/powerpoint/2010/main" val="3612350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21</a:t>
            </a:fld>
            <a:endParaRPr lang="en-US"/>
          </a:p>
        </p:txBody>
      </p:sp>
    </p:spTree>
    <p:extLst>
      <p:ext uri="{BB962C8B-B14F-4D97-AF65-F5344CB8AC3E}">
        <p14:creationId xmlns:p14="http://schemas.microsoft.com/office/powerpoint/2010/main" val="1068117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22</a:t>
            </a:fld>
            <a:endParaRPr lang="en-US"/>
          </a:p>
        </p:txBody>
      </p:sp>
    </p:spTree>
    <p:extLst>
      <p:ext uri="{BB962C8B-B14F-4D97-AF65-F5344CB8AC3E}">
        <p14:creationId xmlns:p14="http://schemas.microsoft.com/office/powerpoint/2010/main" val="845104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23</a:t>
            </a:fld>
            <a:endParaRPr lang="en-US"/>
          </a:p>
        </p:txBody>
      </p:sp>
    </p:spTree>
    <p:extLst>
      <p:ext uri="{BB962C8B-B14F-4D97-AF65-F5344CB8AC3E}">
        <p14:creationId xmlns:p14="http://schemas.microsoft.com/office/powerpoint/2010/main" val="2729513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p>
          <a:p>
            <a:r>
              <a:rPr lang="en-US" dirty="0" smtClean="0"/>
              <a:t>	(</a:t>
            </a:r>
          </a:p>
          <a:p>
            <a:r>
              <a:rPr lang="en-US" dirty="0" smtClean="0"/>
              <a:t>		SELECT	*</a:t>
            </a:r>
          </a:p>
          <a:p>
            <a:r>
              <a:rPr lang="en-US" dirty="0" smtClean="0"/>
              <a:t>		FROM	(VALUES </a:t>
            </a:r>
          </a:p>
          <a:p>
            <a:r>
              <a:rPr lang="en-US" dirty="0" smtClean="0"/>
              <a:t>				('Yes, you can put XML in JSON!'),</a:t>
            </a:r>
          </a:p>
          <a:p>
            <a:r>
              <a:rPr lang="en-US" dirty="0" smtClean="0"/>
              <a:t>				('But why would you do this?')) AS </a:t>
            </a:r>
            <a:r>
              <a:rPr lang="en-US" dirty="0" err="1" smtClean="0"/>
              <a:t>DataList</a:t>
            </a:r>
            <a:r>
              <a:rPr lang="en-US" dirty="0" smtClean="0"/>
              <a:t>(</a:t>
            </a:r>
            <a:r>
              <a:rPr lang="en-US" dirty="0" err="1" smtClean="0"/>
              <a:t>DataElement</a:t>
            </a:r>
            <a:r>
              <a:rPr lang="en-US" dirty="0" smtClean="0"/>
              <a:t>)</a:t>
            </a:r>
          </a:p>
          <a:p>
            <a:r>
              <a:rPr lang="en-US" dirty="0" smtClean="0"/>
              <a:t>		FOR XML AUTO</a:t>
            </a:r>
          </a:p>
          <a:p>
            <a:r>
              <a:rPr lang="en-US" dirty="0" smtClean="0"/>
              <a:t>	) AS </a:t>
            </a:r>
            <a:r>
              <a:rPr lang="en-US" dirty="0" err="1" smtClean="0"/>
              <a:t>UnholyUnion</a:t>
            </a:r>
            <a:endParaRPr lang="en-US" dirty="0" smtClean="0"/>
          </a:p>
          <a:p>
            <a:r>
              <a:rPr lang="en-US" dirty="0" smtClean="0"/>
              <a:t>FOR JSON PATH;</a:t>
            </a:r>
          </a:p>
          <a:p>
            <a:endParaRPr lang="en-US" dirty="0" smtClean="0"/>
          </a:p>
          <a:p>
            <a:r>
              <a:rPr lang="en-US" dirty="0" smtClean="0"/>
              <a:t>SELECT</a:t>
            </a:r>
          </a:p>
          <a:p>
            <a:r>
              <a:rPr lang="en-US" dirty="0" smtClean="0"/>
              <a:t>	(</a:t>
            </a:r>
          </a:p>
          <a:p>
            <a:r>
              <a:rPr lang="en-US" dirty="0" smtClean="0"/>
              <a:t>		SELECT	*</a:t>
            </a:r>
          </a:p>
          <a:p>
            <a:r>
              <a:rPr lang="en-US" dirty="0" smtClean="0"/>
              <a:t>		FROM	(VALUES </a:t>
            </a:r>
          </a:p>
          <a:p>
            <a:r>
              <a:rPr lang="en-US" dirty="0" smtClean="0"/>
              <a:t>				('Yes, you can put JSON in XML!'),</a:t>
            </a:r>
          </a:p>
          <a:p>
            <a:r>
              <a:rPr lang="en-US" dirty="0" smtClean="0"/>
              <a:t>				('But why would you do this?')) AS </a:t>
            </a:r>
            <a:r>
              <a:rPr lang="en-US" dirty="0" err="1" smtClean="0"/>
              <a:t>DataList</a:t>
            </a:r>
            <a:r>
              <a:rPr lang="en-US" dirty="0" smtClean="0"/>
              <a:t>(</a:t>
            </a:r>
            <a:r>
              <a:rPr lang="en-US" dirty="0" err="1" smtClean="0"/>
              <a:t>DataElement</a:t>
            </a:r>
            <a:r>
              <a:rPr lang="en-US" dirty="0" smtClean="0"/>
              <a:t>)</a:t>
            </a:r>
          </a:p>
          <a:p>
            <a:r>
              <a:rPr lang="en-US" dirty="0" smtClean="0"/>
              <a:t>		FOR JSON AUTO</a:t>
            </a:r>
          </a:p>
          <a:p>
            <a:r>
              <a:rPr lang="en-US" dirty="0" smtClean="0"/>
              <a:t>	) AS </a:t>
            </a:r>
            <a:r>
              <a:rPr lang="en-US" dirty="0" err="1" smtClean="0"/>
              <a:t>UnholyUnion</a:t>
            </a:r>
            <a:endParaRPr lang="en-US" dirty="0" smtClean="0"/>
          </a:p>
          <a:p>
            <a:r>
              <a:rPr lang="en-US" dirty="0" smtClean="0"/>
              <a:t>FOR XML PATH;</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24</a:t>
            </a:fld>
            <a:endParaRPr lang="en-US"/>
          </a:p>
        </p:txBody>
      </p:sp>
    </p:spTree>
    <p:extLst>
      <p:ext uri="{BB962C8B-B14F-4D97-AF65-F5344CB8AC3E}">
        <p14:creationId xmlns:p14="http://schemas.microsoft.com/office/powerpoint/2010/main" val="1202753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25</a:t>
            </a:fld>
            <a:endParaRPr lang="en-US"/>
          </a:p>
        </p:txBody>
      </p:sp>
    </p:spTree>
    <p:extLst>
      <p:ext uri="{BB962C8B-B14F-4D97-AF65-F5344CB8AC3E}">
        <p14:creationId xmlns:p14="http://schemas.microsoft.com/office/powerpoint/2010/main" val="3652462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Support in SQL Server 2016</a:t>
            </a:r>
            <a:r>
              <a:rPr lang="en-US" baseline="0" dirty="0" smtClean="0"/>
              <a:t> - </a:t>
            </a:r>
            <a:r>
              <a:rPr lang="en-US" dirty="0" smtClean="0"/>
              <a:t>Jovan </a:t>
            </a:r>
            <a:r>
              <a:rPr lang="en-US" dirty="0" err="1" smtClean="0"/>
              <a:t>Popovic</a:t>
            </a:r>
            <a:r>
              <a:rPr lang="en-US" dirty="0" smtClean="0"/>
              <a:t> (MSFT) 16 May 2015 7:17 AM </a:t>
            </a:r>
          </a:p>
          <a:p>
            <a:r>
              <a:rPr lang="en-US" dirty="0" smtClean="0"/>
              <a:t>http://blogs.msdn.com/b/jocapc/archive/2015/05/16/json-support-in-sql-server-2016.aspx</a:t>
            </a:r>
          </a:p>
          <a:p>
            <a:endParaRPr lang="en-US" dirty="0" smtClean="0"/>
          </a:p>
          <a:p>
            <a:r>
              <a:rPr lang="en-US" dirty="0" smtClean="0"/>
              <a:t>MSSQL Server 2016 coming with JSON support (not really)</a:t>
            </a:r>
          </a:p>
          <a:p>
            <a:r>
              <a:rPr lang="en-US" dirty="0" smtClean="0"/>
              <a:t>http://www.itworld.com/article/2925117/enterprise-software/mssql-server-2016-coming-with-json-support-not-really.html</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26</a:t>
            </a:fld>
            <a:endParaRPr lang="en-US"/>
          </a:p>
        </p:txBody>
      </p:sp>
    </p:spTree>
    <p:extLst>
      <p:ext uri="{BB962C8B-B14F-4D97-AF65-F5344CB8AC3E}">
        <p14:creationId xmlns:p14="http://schemas.microsoft.com/office/powerpoint/2010/main" val="785156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27</a:t>
            </a:fld>
            <a:endParaRPr lang="en-US"/>
          </a:p>
        </p:txBody>
      </p:sp>
    </p:spTree>
    <p:extLst>
      <p:ext uri="{BB962C8B-B14F-4D97-AF65-F5344CB8AC3E}">
        <p14:creationId xmlns:p14="http://schemas.microsoft.com/office/powerpoint/2010/main" val="2651093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28</a:t>
            </a:fld>
            <a:endParaRPr lang="en-US"/>
          </a:p>
        </p:txBody>
      </p:sp>
    </p:spTree>
    <p:extLst>
      <p:ext uri="{BB962C8B-B14F-4D97-AF65-F5344CB8AC3E}">
        <p14:creationId xmlns:p14="http://schemas.microsoft.com/office/powerpoint/2010/main" val="2304846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29</a:t>
            </a:fld>
            <a:endParaRPr lang="en-US"/>
          </a:p>
        </p:txBody>
      </p:sp>
    </p:spTree>
    <p:extLst>
      <p:ext uri="{BB962C8B-B14F-4D97-AF65-F5344CB8AC3E}">
        <p14:creationId xmlns:p14="http://schemas.microsoft.com/office/powerpoint/2010/main" val="42260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a:t>
            </a:fld>
            <a:endParaRPr lang="en-US"/>
          </a:p>
        </p:txBody>
      </p:sp>
    </p:spTree>
    <p:extLst>
      <p:ext uri="{BB962C8B-B14F-4D97-AF65-F5344CB8AC3E}">
        <p14:creationId xmlns:p14="http://schemas.microsoft.com/office/powerpoint/2010/main" val="215692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30</a:t>
            </a:fld>
            <a:endParaRPr lang="en-US"/>
          </a:p>
        </p:txBody>
      </p:sp>
    </p:spTree>
    <p:extLst>
      <p:ext uri="{BB962C8B-B14F-4D97-AF65-F5344CB8AC3E}">
        <p14:creationId xmlns:p14="http://schemas.microsoft.com/office/powerpoint/2010/main" val="693256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31</a:t>
            </a:fld>
            <a:endParaRPr lang="en-US"/>
          </a:p>
        </p:txBody>
      </p:sp>
    </p:spTree>
    <p:extLst>
      <p:ext uri="{BB962C8B-B14F-4D97-AF65-F5344CB8AC3E}">
        <p14:creationId xmlns:p14="http://schemas.microsoft.com/office/powerpoint/2010/main" val="1819206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32</a:t>
            </a:fld>
            <a:endParaRPr lang="en-US"/>
          </a:p>
        </p:txBody>
      </p:sp>
    </p:spTree>
    <p:extLst>
      <p:ext uri="{BB962C8B-B14F-4D97-AF65-F5344CB8AC3E}">
        <p14:creationId xmlns:p14="http://schemas.microsoft.com/office/powerpoint/2010/main" val="3897625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Server 2016 CTP Technical Deep Dive</a:t>
            </a:r>
          </a:p>
          <a:p>
            <a:r>
              <a:rPr lang="en-US" dirty="0" smtClean="0"/>
              <a:t>http://www.slideshare.net/idigdata/sql-server-2016-ctp-technical-deep-dive</a:t>
            </a:r>
          </a:p>
          <a:p>
            <a:endParaRPr lang="en-US" dirty="0" smtClean="0"/>
          </a:p>
          <a:p>
            <a:r>
              <a:rPr lang="en-US" dirty="0" smtClean="0"/>
              <a:t>SQL Server 2016 </a:t>
            </a:r>
            <a:r>
              <a:rPr lang="en-US" dirty="0" err="1" smtClean="0"/>
              <a:t>OpenJSON</a:t>
            </a:r>
            <a:r>
              <a:rPr lang="en-US" dirty="0" smtClean="0"/>
              <a:t> Error</a:t>
            </a:r>
          </a:p>
          <a:p>
            <a:r>
              <a:rPr lang="en-US" dirty="0" smtClean="0"/>
              <a:t>http://www.kodyaz.com/t-sql/sql-server-2016-openjson-error.aspx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33</a:t>
            </a:fld>
            <a:endParaRPr lang="en-US"/>
          </a:p>
        </p:txBody>
      </p:sp>
    </p:spTree>
    <p:extLst>
      <p:ext uri="{BB962C8B-B14F-4D97-AF65-F5344CB8AC3E}">
        <p14:creationId xmlns:p14="http://schemas.microsoft.com/office/powerpoint/2010/main" val="1322235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34</a:t>
            </a:fld>
            <a:endParaRPr lang="en-US"/>
          </a:p>
        </p:txBody>
      </p:sp>
    </p:spTree>
    <p:extLst>
      <p:ext uri="{BB962C8B-B14F-4D97-AF65-F5344CB8AC3E}">
        <p14:creationId xmlns:p14="http://schemas.microsoft.com/office/powerpoint/2010/main" val="975668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35</a:t>
            </a:fld>
            <a:endParaRPr lang="en-US"/>
          </a:p>
        </p:txBody>
      </p:sp>
    </p:spTree>
    <p:extLst>
      <p:ext uri="{BB962C8B-B14F-4D97-AF65-F5344CB8AC3E}">
        <p14:creationId xmlns:p14="http://schemas.microsoft.com/office/powerpoint/2010/main" val="1545170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36</a:t>
            </a:fld>
            <a:endParaRPr lang="en-US"/>
          </a:p>
        </p:txBody>
      </p:sp>
    </p:spTree>
    <p:extLst>
      <p:ext uri="{BB962C8B-B14F-4D97-AF65-F5344CB8AC3E}">
        <p14:creationId xmlns:p14="http://schemas.microsoft.com/office/powerpoint/2010/main" val="1863529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37</a:t>
            </a:fld>
            <a:endParaRPr lang="en-US"/>
          </a:p>
        </p:txBody>
      </p:sp>
    </p:spTree>
    <p:extLst>
      <p:ext uri="{BB962C8B-B14F-4D97-AF65-F5344CB8AC3E}">
        <p14:creationId xmlns:p14="http://schemas.microsoft.com/office/powerpoint/2010/main" val="2182301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Temporal Tables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https://msdn.microsoft.com/en-us/library/dn935015.aspx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CREATE TABLE (Transact-SQL)</a:t>
            </a:r>
          </a:p>
          <a:p>
            <a:r>
              <a:rPr lang="en-US" dirty="0" smtClean="0"/>
              <a:t>https://msdn.microsoft.com/en-us/library/ms174979.aspx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38</a:t>
            </a:fld>
            <a:endParaRPr lang="en-US"/>
          </a:p>
        </p:txBody>
      </p:sp>
    </p:spTree>
    <p:extLst>
      <p:ext uri="{BB962C8B-B14F-4D97-AF65-F5344CB8AC3E}">
        <p14:creationId xmlns:p14="http://schemas.microsoft.com/office/powerpoint/2010/main" val="2444291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39</a:t>
            </a:fld>
            <a:endParaRPr lang="en-US"/>
          </a:p>
        </p:txBody>
      </p:sp>
    </p:spTree>
    <p:extLst>
      <p:ext uri="{BB962C8B-B14F-4D97-AF65-F5344CB8AC3E}">
        <p14:creationId xmlns:p14="http://schemas.microsoft.com/office/powerpoint/2010/main" val="22173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Caveats: I talk mostly about the database engine (as opposed to business intelligence), and from the perspective of a developer</a:t>
            </a:r>
            <a:r>
              <a:rPr lang="en-US" baseline="0" dirty="0" smtClean="0"/>
              <a:t> at a smaller shop.</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a:t>
            </a:fld>
            <a:endParaRPr lang="en-US"/>
          </a:p>
        </p:txBody>
      </p:sp>
    </p:spTree>
    <p:extLst>
      <p:ext uri="{BB962C8B-B14F-4D97-AF65-F5344CB8AC3E}">
        <p14:creationId xmlns:p14="http://schemas.microsoft.com/office/powerpoint/2010/main" val="2249000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have to enable this in advance. You can’t just start monitoring an existing long-running query.</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Coming Soon SQL 2016 Live Query Statistics (LQS)</a:t>
            </a:r>
          </a:p>
          <a:p>
            <a:r>
              <a:rPr lang="en-US" dirty="0" smtClean="0"/>
              <a:t>https://sqljudo.wordpress.com/2015/06/02/coming-soon-sql-2016-live-query-statistics-lqs/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Live Query Statistics</a:t>
            </a:r>
          </a:p>
          <a:p>
            <a:r>
              <a:rPr lang="en-US" dirty="0" smtClean="0"/>
              <a:t>https://msdn.microsoft.com/en-us/library/dn831878.aspx</a:t>
            </a:r>
          </a:p>
        </p:txBody>
      </p:sp>
      <p:sp>
        <p:nvSpPr>
          <p:cNvPr id="4" name="Slide Number Placeholder 3"/>
          <p:cNvSpPr>
            <a:spLocks noGrp="1"/>
          </p:cNvSpPr>
          <p:nvPr>
            <p:ph type="sldNum" sz="quarter" idx="10"/>
          </p:nvPr>
        </p:nvSpPr>
        <p:spPr/>
        <p:txBody>
          <a:bodyPr/>
          <a:lstStyle/>
          <a:p>
            <a:fld id="{4A34F3B0-ADA8-445A-B124-DF08886F2FEB}" type="slidenum">
              <a:rPr lang="en-US" smtClean="0"/>
              <a:t>40</a:t>
            </a:fld>
            <a:endParaRPr lang="en-US"/>
          </a:p>
        </p:txBody>
      </p:sp>
    </p:spTree>
    <p:extLst>
      <p:ext uri="{BB962C8B-B14F-4D97-AF65-F5344CB8AC3E}">
        <p14:creationId xmlns:p14="http://schemas.microsoft.com/office/powerpoint/2010/main" val="36671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Coming Soon SQL 2016 Live Query Statistics (LQS)</a:t>
            </a:r>
          </a:p>
          <a:p>
            <a:r>
              <a:rPr lang="en-US" smtClean="0"/>
              <a:t>https</a:t>
            </a:r>
            <a:r>
              <a:rPr lang="en-US" dirty="0" smtClean="0"/>
              <a:t>://sqljudo.wordpress.com/2015/06/02/coming-soon-sql-2016-live-query-statistics-lqs/</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41</a:t>
            </a:fld>
            <a:endParaRPr lang="en-US"/>
          </a:p>
        </p:txBody>
      </p:sp>
    </p:spTree>
    <p:extLst>
      <p:ext uri="{BB962C8B-B14F-4D97-AF65-F5344CB8AC3E}">
        <p14:creationId xmlns:p14="http://schemas.microsoft.com/office/powerpoint/2010/main" val="3488607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TechNet Virtual Labs</a:t>
            </a:r>
          </a:p>
          <a:p>
            <a:r>
              <a:rPr lang="en-US" dirty="0" smtClean="0"/>
              <a:t>https://technet.microsoft.com/en-us/virtuallabs</a:t>
            </a:r>
          </a:p>
          <a:p>
            <a:endParaRPr lang="en-US" dirty="0" smtClean="0"/>
          </a:p>
          <a:p>
            <a:r>
              <a:rPr lang="en-US" dirty="0" smtClean="0"/>
              <a:t>Azure Virtual</a:t>
            </a:r>
            <a:r>
              <a:rPr lang="en-US" baseline="0" dirty="0" smtClean="0"/>
              <a:t> Machine with SQL Server 2016</a:t>
            </a:r>
          </a:p>
          <a:p>
            <a:r>
              <a:rPr lang="en-US" dirty="0" smtClean="0"/>
              <a:t>https://azure.microsoft.com/en-us/marketplace/partners/microsoft/sqlserver2016ctp2evaluationwindowsserver2012r2/?wt.mc_id=sqL16_vm</a:t>
            </a:r>
          </a:p>
          <a:p>
            <a:endParaRPr lang="en-US" dirty="0" smtClean="0"/>
          </a:p>
          <a:p>
            <a:r>
              <a:rPr lang="en-US" dirty="0" smtClean="0"/>
              <a:t>Download Link</a:t>
            </a:r>
          </a:p>
          <a:p>
            <a:r>
              <a:rPr lang="en-US" dirty="0" smtClean="0"/>
              <a:t>https://technet.microsoft.com/en-in/evalcenter/mt130694.aspx</a:t>
            </a:r>
          </a:p>
          <a:p>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42</a:t>
            </a:fld>
            <a:endParaRPr lang="en-US"/>
          </a:p>
        </p:txBody>
      </p:sp>
    </p:spTree>
    <p:extLst>
      <p:ext uri="{BB962C8B-B14F-4D97-AF65-F5344CB8AC3E}">
        <p14:creationId xmlns:p14="http://schemas.microsoft.com/office/powerpoint/2010/main" val="2262104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You’ll need a VM Host:</a:t>
            </a: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hlinkClick r:id="rId3"/>
              </a:rPr>
              <a:t>https://www.virtualbox.org/wiki/Downloads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Install </a:t>
            </a:r>
            <a:r>
              <a:rPr lang="en-US" sz="1200" kern="1200" dirty="0" err="1" smtClean="0">
                <a:solidFill>
                  <a:schemeClr val="tx1"/>
                </a:solidFill>
                <a:effectLst/>
                <a:latin typeface="+mn-lt"/>
                <a:ea typeface="+mn-ea"/>
                <a:cs typeface="+mn-cs"/>
              </a:rPr>
              <a:t>VirtualBox</a:t>
            </a:r>
            <a:r>
              <a:rPr lang="en-US" sz="1200" kern="1200" dirty="0" smtClean="0">
                <a:solidFill>
                  <a:schemeClr val="tx1"/>
                </a:solidFill>
                <a:effectLst/>
                <a:latin typeface="+mn-lt"/>
                <a:ea typeface="+mn-ea"/>
                <a:cs typeface="+mn-cs"/>
              </a:rPr>
              <a:t> server.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You’ll need an OS: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have a licensed OS to spare:</a:t>
            </a: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hlinkClick r:id="rId4"/>
              </a:rPr>
              <a:t>http://windows.microsoft.com/en-us/windows-8/create-reset-refresh-media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Run and create ISO image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want an </a:t>
            </a:r>
            <a:r>
              <a:rPr lang="en-US" sz="1200" kern="1200" dirty="0" err="1" smtClean="0">
                <a:solidFill>
                  <a:schemeClr val="tx1"/>
                </a:solidFill>
                <a:effectLst/>
                <a:latin typeface="+mn-lt"/>
                <a:ea typeface="+mn-ea"/>
                <a:cs typeface="+mn-cs"/>
              </a:rPr>
              <a:t>eval</a:t>
            </a:r>
            <a:r>
              <a:rPr lang="en-US" sz="1200" kern="1200" dirty="0" smtClean="0">
                <a:solidFill>
                  <a:schemeClr val="tx1"/>
                </a:solidFill>
                <a:effectLst/>
                <a:latin typeface="+mn-lt"/>
                <a:ea typeface="+mn-ea"/>
                <a:cs typeface="+mn-cs"/>
              </a:rPr>
              <a:t> version:</a:t>
            </a: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hlinkClick r:id="rId5"/>
              </a:rPr>
              <a:t>http://www.microsoft.com/en-us/evalcenter/evaluate-windows-8-1-enterprise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You’ll need the CTP bits:</a:t>
            </a: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hlinkClick r:id="rId6"/>
              </a:rPr>
              <a:t>https://www.microsoft.com/en-us/evalcenter/evaluate-sql-server-2016</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ISO/CAB/Azure?</a:t>
            </a: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hlinkClick r:id="rId7"/>
              </a:rPr>
              <a:t>https://technet.microsoft.com/en-gb/evalcenter/dn205290.aspx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ISO = DVD Image</a:t>
            </a:r>
          </a:p>
          <a:p>
            <a:r>
              <a:rPr lang="en-US" sz="1200" kern="1200" dirty="0" smtClean="0">
                <a:solidFill>
                  <a:schemeClr val="tx1"/>
                </a:solidFill>
                <a:effectLst/>
                <a:latin typeface="+mn-lt"/>
                <a:ea typeface="+mn-ea"/>
                <a:cs typeface="+mn-cs"/>
              </a:rPr>
              <a:t>CAB = “Normal” installation files (.box and .exe)</a:t>
            </a:r>
          </a:p>
          <a:p>
            <a:r>
              <a:rPr lang="en-US" sz="1200" kern="1200" dirty="0" smtClean="0">
                <a:solidFill>
                  <a:schemeClr val="tx1"/>
                </a:solidFill>
                <a:effectLst/>
                <a:latin typeface="+mn-lt"/>
                <a:ea typeface="+mn-ea"/>
                <a:cs typeface="+mn-cs"/>
              </a:rPr>
              <a:t>Azure = coordinate with Azure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Windows 10 ISO filename:</a:t>
            </a:r>
          </a:p>
          <a:p>
            <a:pPr lvl="0"/>
            <a:r>
              <a:rPr lang="en-US" sz="1200" kern="1200" dirty="0" smtClean="0">
                <a:solidFill>
                  <a:schemeClr val="tx1"/>
                </a:solidFill>
                <a:effectLst/>
                <a:latin typeface="+mn-lt"/>
                <a:ea typeface="+mn-ea"/>
                <a:cs typeface="+mn-cs"/>
              </a:rPr>
              <a:t>10240.16384.150709-1700.TH1_CLIENTENTERPRISEEVAL_OEMRET_X64FRE_EN-US.ISO</a:t>
            </a:r>
          </a:p>
          <a:p>
            <a:pPr lvl="0"/>
            <a:r>
              <a:rPr lang="en-US" sz="1200" kern="1200" dirty="0" smtClean="0">
                <a:solidFill>
                  <a:schemeClr val="tx1"/>
                </a:solidFill>
                <a:effectLst/>
                <a:latin typeface="+mn-lt"/>
                <a:ea typeface="+mn-ea"/>
                <a:cs typeface="+mn-cs"/>
              </a:rPr>
              <a:t>Windows 10 is not yet a recommended Guest OS:</a:t>
            </a:r>
          </a:p>
          <a:p>
            <a:pPr lvl="1"/>
            <a:r>
              <a:rPr lang="en-US" sz="1200" u="sng" kern="1200" dirty="0" smtClean="0">
                <a:solidFill>
                  <a:schemeClr val="tx1"/>
                </a:solidFill>
                <a:effectLst/>
                <a:latin typeface="+mn-lt"/>
                <a:ea typeface="+mn-ea"/>
                <a:cs typeface="+mn-cs"/>
                <a:hlinkClick r:id="rId8"/>
              </a:rPr>
              <a:t>https://www.virtualbox.org/wiki/Guest_OSes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Windows 8.1 ISO filename:</a:t>
            </a:r>
          </a:p>
          <a:p>
            <a:pPr lvl="0"/>
            <a:r>
              <a:rPr lang="en-US" sz="1200" kern="1200" dirty="0" smtClean="0">
                <a:solidFill>
                  <a:schemeClr val="tx1"/>
                </a:solidFill>
                <a:effectLst/>
                <a:latin typeface="+mn-lt"/>
                <a:ea typeface="+mn-ea"/>
                <a:cs typeface="+mn-cs"/>
              </a:rPr>
              <a:t>9600.17050.WINBLUE_REFRESH.140317-1640_X64FRE_ENTERPRISE_EVAL_EN-US-IR3_CENA_X64FREE_EN-US_DV9</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SQL Server Install:</a:t>
            </a:r>
          </a:p>
          <a:p>
            <a:pPr lvl="0"/>
            <a:r>
              <a:rPr lang="en-US" sz="1200" kern="1200" dirty="0" smtClean="0">
                <a:solidFill>
                  <a:schemeClr val="tx1"/>
                </a:solidFill>
                <a:effectLst/>
                <a:latin typeface="+mn-lt"/>
                <a:ea typeface="+mn-ea"/>
                <a:cs typeface="+mn-cs"/>
              </a:rPr>
              <a:t>SQL Server 2016 Community Technology Preview 2.4</a:t>
            </a:r>
          </a:p>
          <a:p>
            <a:pPr lvl="0"/>
            <a:r>
              <a:rPr lang="en-US" sz="1200" kern="1200" dirty="0" smtClean="0">
                <a:solidFill>
                  <a:schemeClr val="tx1"/>
                </a:solidFill>
                <a:effectLst/>
                <a:latin typeface="+mn-lt"/>
                <a:ea typeface="+mn-ea"/>
                <a:cs typeface="+mn-cs"/>
              </a:rPr>
              <a:t>Evaluations  |  180 days</a:t>
            </a:r>
          </a:p>
          <a:p>
            <a:pPr lvl="0"/>
            <a:r>
              <a:rPr lang="en-US" sz="1200" kern="1200" dirty="0" smtClean="0">
                <a:solidFill>
                  <a:schemeClr val="tx1"/>
                </a:solidFill>
                <a:effectLst/>
                <a:latin typeface="+mn-lt"/>
                <a:ea typeface="+mn-ea"/>
                <a:cs typeface="+mn-cs"/>
              </a:rPr>
              <a:t>SQLServer2016-x64-ENU.exe</a:t>
            </a:r>
          </a:p>
          <a:p>
            <a:pPr lvl="0"/>
            <a:r>
              <a:rPr lang="en-US" sz="1200" kern="1200" dirty="0" smtClean="0">
                <a:solidFill>
                  <a:schemeClr val="tx1"/>
                </a:solidFill>
                <a:effectLst/>
                <a:latin typeface="+mn-lt"/>
                <a:ea typeface="+mn-ea"/>
                <a:cs typeface="+mn-cs"/>
              </a:rPr>
              <a:t>SQLServer2016-x64-ENU.box</a:t>
            </a:r>
          </a:p>
          <a:p>
            <a:pPr lvl="1"/>
            <a:r>
              <a:rPr lang="en-US" sz="1200" kern="1200" dirty="0" smtClean="0">
                <a:solidFill>
                  <a:schemeClr val="tx1"/>
                </a:solidFill>
                <a:effectLst/>
                <a:latin typeface="+mn-lt"/>
                <a:ea typeface="+mn-ea"/>
                <a:cs typeface="+mn-cs"/>
              </a:rPr>
              <a:t>BOX is a compressed file format like zip.</a:t>
            </a:r>
          </a:p>
          <a:p>
            <a:pPr lvl="1"/>
            <a:r>
              <a:rPr lang="en-US" sz="1200" kern="1200" dirty="0" smtClean="0">
                <a:solidFill>
                  <a:schemeClr val="tx1"/>
                </a:solidFill>
                <a:effectLst/>
                <a:latin typeface="+mn-lt"/>
                <a:ea typeface="+mn-ea"/>
                <a:cs typeface="+mn-cs"/>
              </a:rPr>
              <a:t>Not easy to find info.</a:t>
            </a:r>
          </a:p>
          <a:p>
            <a:pPr lvl="2"/>
            <a:r>
              <a:rPr lang="en-US" sz="1200" u="sng" kern="1200" dirty="0" smtClean="0">
                <a:solidFill>
                  <a:schemeClr val="tx1"/>
                </a:solidFill>
                <a:effectLst/>
                <a:latin typeface="+mn-lt"/>
                <a:ea typeface="+mn-ea"/>
                <a:cs typeface="+mn-cs"/>
                <a:hlinkClick r:id="rId9"/>
              </a:rPr>
              <a:t>http://www.microsoftstore.com/store/msusa/en_US/DisplayHelpSoftwareDownloadsPage</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EXE appears to just explode the BOX into a folder.</a:t>
            </a:r>
          </a:p>
          <a:p>
            <a:pPr lvl="1"/>
            <a:r>
              <a:rPr lang="en-US" sz="1200" kern="1200" dirty="0" smtClean="0">
                <a:solidFill>
                  <a:schemeClr val="tx1"/>
                </a:solidFill>
                <a:effectLst/>
                <a:latin typeface="+mn-lt"/>
                <a:ea typeface="+mn-ea"/>
                <a:cs typeface="+mn-cs"/>
              </a:rPr>
              <a:t>Then run setup.exe.</a:t>
            </a:r>
          </a:p>
          <a:p>
            <a:pPr lvl="0"/>
            <a:r>
              <a:rPr lang="en-US" sz="1200" kern="1200" dirty="0" smtClean="0">
                <a:solidFill>
                  <a:schemeClr val="tx1"/>
                </a:solidFill>
                <a:effectLst/>
                <a:latin typeface="+mn-lt"/>
                <a:ea typeface="+mn-ea"/>
                <a:cs typeface="+mn-cs"/>
              </a:rPr>
              <a:t>But first, install .NET 3.5. You will need to download from Microsoft (if you don’t have an installation locally).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Windows Install</a:t>
            </a:r>
          </a:p>
          <a:p>
            <a:pPr lvl="0"/>
            <a:r>
              <a:rPr lang="en-US" sz="1200" kern="1200" dirty="0" smtClean="0">
                <a:solidFill>
                  <a:schemeClr val="tx1"/>
                </a:solidFill>
                <a:effectLst/>
                <a:latin typeface="+mn-lt"/>
                <a:ea typeface="+mn-ea"/>
                <a:cs typeface="+mn-cs"/>
              </a:rPr>
              <a:t>You don’t need a Windows Live (aka Microsoft) account</a:t>
            </a:r>
          </a:p>
          <a:p>
            <a:pPr lvl="1"/>
            <a:r>
              <a:rPr lang="en-US" sz="1200" u="sng" kern="1200" dirty="0" smtClean="0">
                <a:solidFill>
                  <a:schemeClr val="tx1"/>
                </a:solidFill>
                <a:effectLst/>
                <a:latin typeface="+mn-lt"/>
                <a:ea typeface="+mn-ea"/>
                <a:cs typeface="+mn-cs"/>
                <a:hlinkClick r:id="rId10"/>
              </a:rPr>
              <a:t>http://www.infobyte.hr/blog/337/windows-8-1-preview-how-to-install-without-microsoft-account-skip-microsoft-account/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Install </a:t>
            </a:r>
            <a:r>
              <a:rPr lang="en-US" sz="1200" kern="1200" dirty="0" err="1" smtClean="0">
                <a:solidFill>
                  <a:schemeClr val="tx1"/>
                </a:solidFill>
                <a:effectLst/>
                <a:latin typeface="+mn-lt"/>
                <a:ea typeface="+mn-ea"/>
                <a:cs typeface="+mn-cs"/>
              </a:rPr>
              <a:t>VirtualBox</a:t>
            </a:r>
            <a:r>
              <a:rPr lang="en-US" sz="1200" kern="1200" dirty="0" smtClean="0">
                <a:solidFill>
                  <a:schemeClr val="tx1"/>
                </a:solidFill>
                <a:effectLst/>
                <a:latin typeface="+mn-lt"/>
                <a:ea typeface="+mn-ea"/>
                <a:cs typeface="+mn-cs"/>
              </a:rPr>
              <a:t> Guest Additions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Quick Link</a:t>
            </a:r>
          </a:p>
          <a:p>
            <a:pPr lvl="0"/>
            <a:r>
              <a:rPr lang="en-US" sz="1200" kern="1200" dirty="0" smtClean="0">
                <a:solidFill>
                  <a:schemeClr val="tx1"/>
                </a:solidFill>
                <a:effectLst/>
                <a:latin typeface="+mn-lt"/>
                <a:ea typeface="+mn-ea"/>
                <a:cs typeface="+mn-cs"/>
              </a:rPr>
              <a:t>SQL Server 2016 CTP 2.4 Announcement</a:t>
            </a:r>
          </a:p>
          <a:p>
            <a:pPr lvl="1"/>
            <a:r>
              <a:rPr lang="en-US" sz="1200" u="sng" kern="1200" dirty="0" smtClean="0">
                <a:solidFill>
                  <a:schemeClr val="tx1"/>
                </a:solidFill>
                <a:effectLst/>
                <a:latin typeface="+mn-lt"/>
                <a:ea typeface="+mn-ea"/>
                <a:cs typeface="+mn-cs"/>
                <a:hlinkClick r:id="rId11"/>
              </a:rPr>
              <a:t>http://blogs.technet.com/b/dataplatforminsider/archive/2015/09/30/sql-server-2016-community-technology-preview-2-4-is-available.aspx</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Ready-made Azure VM</a:t>
            </a:r>
          </a:p>
          <a:p>
            <a:pPr lvl="1"/>
            <a:r>
              <a:rPr lang="en-US" sz="1200" u="sng" kern="1200" dirty="0" smtClean="0">
                <a:solidFill>
                  <a:schemeClr val="tx1"/>
                </a:solidFill>
                <a:effectLst/>
                <a:latin typeface="+mn-lt"/>
                <a:ea typeface="+mn-ea"/>
                <a:cs typeface="+mn-cs"/>
                <a:hlinkClick r:id="rId12"/>
              </a:rPr>
              <a:t>https://azure.microsoft.com/en-us/marketplace/partners/microsoft/sqlserver2016ctp2evaluationwindowsserver2012r2/</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43</a:t>
            </a:fld>
            <a:endParaRPr lang="en-US"/>
          </a:p>
        </p:txBody>
      </p:sp>
    </p:spTree>
    <p:extLst>
      <p:ext uri="{BB962C8B-B14F-4D97-AF65-F5344CB8AC3E}">
        <p14:creationId xmlns:p14="http://schemas.microsoft.com/office/powerpoint/2010/main" val="162939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44</a:t>
            </a:fld>
            <a:endParaRPr lang="en-US"/>
          </a:p>
        </p:txBody>
      </p:sp>
    </p:spTree>
    <p:extLst>
      <p:ext uri="{BB962C8B-B14F-4D97-AF65-F5344CB8AC3E}">
        <p14:creationId xmlns:p14="http://schemas.microsoft.com/office/powerpoint/2010/main" val="41929817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45</a:t>
            </a:fld>
            <a:endParaRPr lang="en-US"/>
          </a:p>
        </p:txBody>
      </p:sp>
    </p:spTree>
    <p:extLst>
      <p:ext uri="{BB962C8B-B14F-4D97-AF65-F5344CB8AC3E}">
        <p14:creationId xmlns:p14="http://schemas.microsoft.com/office/powerpoint/2010/main" val="11664123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2014 Standard Edition Sucks, and It’s All Your Fault [UPDATE]</a:t>
            </a:r>
          </a:p>
          <a:p>
            <a:r>
              <a:rPr lang="en-US" dirty="0" smtClean="0"/>
              <a:t>http://www.brentozar.com/archive/2013/07/sql-server-2014-standard-edition-sucks-and-its-all-your-fault/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Editions and Components of SQL Server 2016</a:t>
            </a:r>
          </a:p>
          <a:p>
            <a:r>
              <a:rPr lang="en-US" dirty="0" smtClean="0"/>
              <a:t>https://msdn.microsoft.com/en-us/library/ms144275.aspx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46</a:t>
            </a:fld>
            <a:endParaRPr lang="en-US"/>
          </a:p>
        </p:txBody>
      </p:sp>
    </p:spTree>
    <p:extLst>
      <p:ext uri="{BB962C8B-B14F-4D97-AF65-F5344CB8AC3E}">
        <p14:creationId xmlns:p14="http://schemas.microsoft.com/office/powerpoint/2010/main" val="24933055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the history table is PAGE compressed.”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Temporal Tables</a:t>
            </a:r>
          </a:p>
          <a:p>
            <a:r>
              <a:rPr lang="en-US" dirty="0" smtClean="0"/>
              <a:t>https://msdn.microsoft.com/en-us/library/dn935015.aspx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47</a:t>
            </a:fld>
            <a:endParaRPr lang="en-US"/>
          </a:p>
        </p:txBody>
      </p:sp>
    </p:spTree>
    <p:extLst>
      <p:ext uri="{BB962C8B-B14F-4D97-AF65-F5344CB8AC3E}">
        <p14:creationId xmlns:p14="http://schemas.microsoft.com/office/powerpoint/2010/main" val="4262378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Features Supported by the Editions of SQL Server 2014</a:t>
            </a:r>
          </a:p>
          <a:p>
            <a:r>
              <a:rPr lang="en-US" dirty="0" smtClean="0"/>
              <a:t>https://msdn.microsoft.com/en-US/library/cc645993(v=sql.120).aspx</a:t>
            </a:r>
          </a:p>
          <a:p>
            <a:endParaRPr lang="en-US" dirty="0" smtClean="0"/>
          </a:p>
          <a:p>
            <a:r>
              <a:rPr lang="en-US" dirty="0" smtClean="0"/>
              <a:t>JSON in Standard (and</a:t>
            </a:r>
            <a:r>
              <a:rPr lang="en-US" baseline="0" dirty="0" smtClean="0"/>
              <a:t> express):</a:t>
            </a:r>
            <a:endParaRPr lang="en-US" dirty="0" smtClean="0"/>
          </a:p>
          <a:p>
            <a:r>
              <a:rPr lang="en-US" dirty="0" smtClean="0"/>
              <a:t>“</a:t>
            </a:r>
            <a:r>
              <a:rPr lang="en-US" sz="1200" b="0" i="0" kern="1200" dirty="0" smtClean="0">
                <a:solidFill>
                  <a:schemeClr val="tx1"/>
                </a:solidFill>
                <a:effectLst/>
                <a:latin typeface="+mn-lt"/>
                <a:ea typeface="+mn-ea"/>
                <a:cs typeface="+mn-cs"/>
              </a:rPr>
              <a:t>First of all, this is going to be standard functionality available in all editions, even Express.”</a:t>
            </a:r>
          </a:p>
          <a:p>
            <a:r>
              <a:rPr lang="en-US" dirty="0" smtClean="0"/>
              <a:t>http://blogs.sqlsentry.com/aaronbertrand/sql-server-2016-json-support</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48</a:t>
            </a:fld>
            <a:endParaRPr lang="en-US"/>
          </a:p>
        </p:txBody>
      </p:sp>
    </p:spTree>
    <p:extLst>
      <p:ext uri="{BB962C8B-B14F-4D97-AF65-F5344CB8AC3E}">
        <p14:creationId xmlns:p14="http://schemas.microsoft.com/office/powerpoint/2010/main" val="28544073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Discontinued Database Engine Functionality in SQL Server 2016</a:t>
            </a:r>
          </a:p>
          <a:p>
            <a:r>
              <a:rPr lang="en-US" dirty="0" smtClean="0"/>
              <a:t>https://msdn.microsoft.com/en-US/library/ms144262.aspx</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49</a:t>
            </a:fld>
            <a:endParaRPr lang="en-US"/>
          </a:p>
        </p:txBody>
      </p:sp>
    </p:spTree>
    <p:extLst>
      <p:ext uri="{BB962C8B-B14F-4D97-AF65-F5344CB8AC3E}">
        <p14:creationId xmlns:p14="http://schemas.microsoft.com/office/powerpoint/2010/main" val="75517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first databases were built with dBase IV. I made a database of states and people in my class. I even had a spot for pictures.</a:t>
            </a:r>
          </a:p>
          <a:p>
            <a:endParaRPr lang="en-US" dirty="0" smtClean="0"/>
          </a:p>
          <a:p>
            <a:r>
              <a:rPr lang="en-US" dirty="0" smtClean="0"/>
              <a:t>http://blogs.msdn.com/b/euanga/archive/2006/01/19/sql-mythbusters-sql-server-is-really-a-sybase-product-not-a-microsoft-one.aspx</a:t>
            </a:r>
          </a:p>
          <a:p>
            <a:endParaRPr lang="en-US" dirty="0" smtClean="0"/>
          </a:p>
          <a:p>
            <a:r>
              <a:rPr lang="en-US" dirty="0" smtClean="0"/>
              <a:t>https://en.wikipedia.org/wiki/Microsoft_SQL_Server</a:t>
            </a:r>
          </a:p>
          <a:p>
            <a:r>
              <a:rPr lang="en-US" dirty="0" smtClean="0"/>
              <a:t>https://en.wikipedia.org/wiki/Ashton-Tate</a:t>
            </a:r>
          </a:p>
          <a:p>
            <a:r>
              <a:rPr lang="en-US" dirty="0" smtClean="0"/>
              <a:t>https://en.wikipedia.org/wiki/Borland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https://en.wikipedia.org/wiki/Sybase</a:t>
            </a:r>
          </a:p>
          <a:p>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5</a:t>
            </a:fld>
            <a:endParaRPr lang="en-US"/>
          </a:p>
        </p:txBody>
      </p:sp>
    </p:spTree>
    <p:extLst>
      <p:ext uri="{BB962C8B-B14F-4D97-AF65-F5344CB8AC3E}">
        <p14:creationId xmlns:p14="http://schemas.microsoft.com/office/powerpoint/2010/main" val="25471621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Deprecated Database Engine Features in SQL Server 2016</a:t>
            </a:r>
          </a:p>
          <a:p>
            <a:r>
              <a:rPr lang="en-US" dirty="0" smtClean="0"/>
              <a:t>https://msdn.microsoft.com/en-us/library/ms143729.aspx</a:t>
            </a:r>
          </a:p>
        </p:txBody>
      </p:sp>
      <p:sp>
        <p:nvSpPr>
          <p:cNvPr id="4" name="Slide Number Placeholder 3"/>
          <p:cNvSpPr>
            <a:spLocks noGrp="1"/>
          </p:cNvSpPr>
          <p:nvPr>
            <p:ph type="sldNum" sz="quarter" idx="10"/>
          </p:nvPr>
        </p:nvSpPr>
        <p:spPr/>
        <p:txBody>
          <a:bodyPr/>
          <a:lstStyle/>
          <a:p>
            <a:fld id="{4A34F3B0-ADA8-445A-B124-DF08886F2FEB}" type="slidenum">
              <a:rPr lang="en-US" smtClean="0"/>
              <a:t>50</a:t>
            </a:fld>
            <a:endParaRPr lang="en-US"/>
          </a:p>
        </p:txBody>
      </p:sp>
    </p:spTree>
    <p:extLst>
      <p:ext uri="{BB962C8B-B14F-4D97-AF65-F5344CB8AC3E}">
        <p14:creationId xmlns:p14="http://schemas.microsoft.com/office/powerpoint/2010/main" val="755832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native support for JSON to SQL Server, a la XML (as in, FOR JSON or FROM OPENJSON) By - </a:t>
            </a:r>
            <a:r>
              <a:rPr lang="en-US" dirty="0" err="1" smtClean="0"/>
              <a:t>bret_m_lowery</a:t>
            </a:r>
            <a:endParaRPr lang="en-US" dirty="0" smtClean="0"/>
          </a:p>
          <a:p>
            <a:r>
              <a:rPr lang="en-US" dirty="0" smtClean="0"/>
              <a:t>https://connect.microsoft.com/SQLServer/Feedback/Details/673824</a:t>
            </a:r>
          </a:p>
          <a:p>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51</a:t>
            </a:fld>
            <a:endParaRPr lang="en-US"/>
          </a:p>
        </p:txBody>
      </p:sp>
    </p:spTree>
    <p:extLst>
      <p:ext uri="{BB962C8B-B14F-4D97-AF65-F5344CB8AC3E}">
        <p14:creationId xmlns:p14="http://schemas.microsoft.com/office/powerpoint/2010/main" val="38895394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 the SQL Server 2016 Data Sheet</a:t>
            </a:r>
          </a:p>
          <a:p>
            <a:r>
              <a:rPr lang="en-US" dirty="0" smtClean="0"/>
              <a:t>http://www.brentozar.com/archive/2015/05/reading-the-sql-server-2016-data-sheet/</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52</a:t>
            </a:fld>
            <a:endParaRPr lang="en-US"/>
          </a:p>
        </p:txBody>
      </p:sp>
    </p:spTree>
    <p:extLst>
      <p:ext uri="{BB962C8B-B14F-4D97-AF65-F5344CB8AC3E}">
        <p14:creationId xmlns:p14="http://schemas.microsoft.com/office/powerpoint/2010/main" val="3182695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popular Connect</a:t>
            </a:r>
            <a:r>
              <a:rPr lang="en-US" baseline="0" dirty="0" smtClean="0"/>
              <a:t> items are </a:t>
            </a:r>
            <a:r>
              <a:rPr lang="en-US" dirty="0" smtClean="0"/>
              <a:t>T-SQL or developer-centric improvements but they</a:t>
            </a:r>
            <a:r>
              <a:rPr lang="en-US" baseline="0" dirty="0" smtClean="0"/>
              <a:t> haven’t been getting a lot of love recently. It’s all about Big Data and big speed.</a:t>
            </a:r>
            <a:endParaRPr lang="en-US" dirty="0" smtClean="0"/>
          </a:p>
          <a:p>
            <a:endParaRPr lang="en-US" dirty="0" smtClean="0"/>
          </a:p>
          <a:p>
            <a:r>
              <a:rPr lang="en-US" dirty="0" smtClean="0"/>
              <a:t>Databases Five Years from Today</a:t>
            </a:r>
          </a:p>
          <a:p>
            <a:r>
              <a:rPr lang="en-US" dirty="0" smtClean="0"/>
              <a:t>http://www.brentozar.com/archive/2013/03/databases-five-years-from-today/</a:t>
            </a:r>
          </a:p>
          <a:p>
            <a:endParaRPr lang="en-US" dirty="0" smtClean="0"/>
          </a:p>
          <a:p>
            <a:r>
              <a:rPr lang="en-US" dirty="0" smtClean="0"/>
              <a:t>Connect items:</a:t>
            </a:r>
          </a:p>
          <a:p>
            <a:endParaRPr lang="en-US" dirty="0" smtClean="0"/>
          </a:p>
          <a:p>
            <a:r>
              <a:rPr lang="en-US" dirty="0" smtClean="0"/>
              <a:t>Please fix the "String or binary data would be truncated" message to give the column name By – </a:t>
            </a:r>
            <a:r>
              <a:rPr lang="en-US" dirty="0" err="1" smtClean="0"/>
              <a:t>Dwalker</a:t>
            </a:r>
            <a:endParaRPr lang="en-US" dirty="0" smtClean="0"/>
          </a:p>
          <a:p>
            <a:r>
              <a:rPr lang="en-US" dirty="0" smtClean="0"/>
              <a:t>https://connect.microsoft.com/SQLServer/Feedback/Details/339410</a:t>
            </a:r>
          </a:p>
          <a:p>
            <a:endParaRPr lang="en-US" dirty="0" smtClean="0"/>
          </a:p>
          <a:p>
            <a:r>
              <a:rPr lang="en-US" dirty="0" smtClean="0"/>
              <a:t>new virtual table: errors. It would analogous to the deleted and inserted tables By - </a:t>
            </a:r>
            <a:r>
              <a:rPr lang="en-US" dirty="0" err="1" smtClean="0"/>
              <a:t>danholmes</a:t>
            </a:r>
            <a:endParaRPr lang="en-US" dirty="0" smtClean="0"/>
          </a:p>
          <a:p>
            <a:r>
              <a:rPr lang="en-US" dirty="0" smtClean="0"/>
              <a:t>https://connect.microsoft.com/SQLServer/Feedback/Details/774754</a:t>
            </a:r>
          </a:p>
          <a:p>
            <a:endParaRPr lang="en-US" dirty="0" smtClean="0"/>
          </a:p>
          <a:p>
            <a:r>
              <a:rPr lang="en-US" dirty="0" smtClean="0"/>
              <a:t>The Scalar Expression function would speed performance while keeping the benefits of functions. - by Andrew </a:t>
            </a:r>
            <a:r>
              <a:rPr lang="en-US" dirty="0" err="1" smtClean="0"/>
              <a:t>Novick</a:t>
            </a:r>
            <a:endParaRPr lang="en-US" dirty="0" smtClean="0"/>
          </a:p>
          <a:p>
            <a:r>
              <a:rPr lang="en-US" dirty="0" smtClean="0"/>
              <a:t>https://connect.microsoft.com/SQLServer/Feedback/Details/273443</a:t>
            </a:r>
          </a:p>
          <a:p>
            <a:endParaRPr lang="en-US" dirty="0" smtClean="0"/>
          </a:p>
          <a:p>
            <a:r>
              <a:rPr lang="en-US" dirty="0" smtClean="0"/>
              <a:t>Regex functionality in pattern matching By - Simon Sabin</a:t>
            </a:r>
          </a:p>
          <a:p>
            <a:r>
              <a:rPr lang="en-US" dirty="0" smtClean="0"/>
              <a:t>https://connect.microsoft.com/SQLServer/Feedback/Details/261342</a:t>
            </a:r>
          </a:p>
          <a:p>
            <a:endParaRPr lang="en-US" dirty="0" smtClean="0"/>
          </a:p>
          <a:p>
            <a:r>
              <a:rPr lang="en-US" dirty="0" smtClean="0"/>
              <a:t>Add a built-in table of numbers By - </a:t>
            </a:r>
            <a:r>
              <a:rPr lang="en-US" dirty="0" err="1" smtClean="0"/>
              <a:t>Erland</a:t>
            </a:r>
            <a:r>
              <a:rPr lang="en-US" dirty="0" smtClean="0"/>
              <a:t> </a:t>
            </a:r>
            <a:r>
              <a:rPr lang="en-US" dirty="0" err="1" smtClean="0"/>
              <a:t>Sommarskog</a:t>
            </a:r>
            <a:endParaRPr lang="en-US" dirty="0" smtClean="0"/>
          </a:p>
          <a:p>
            <a:r>
              <a:rPr lang="en-US" dirty="0" smtClean="0"/>
              <a:t>https://connect.microsoft.com/SQLServer/Feedback/Details/258733</a:t>
            </a:r>
          </a:p>
          <a:p>
            <a:endParaRPr lang="en-US" dirty="0" smtClean="0"/>
          </a:p>
          <a:p>
            <a:r>
              <a:rPr lang="en-US" dirty="0" smtClean="0"/>
              <a:t>Relax restriction that table parameters must be </a:t>
            </a:r>
            <a:r>
              <a:rPr lang="en-US" dirty="0" err="1" smtClean="0"/>
              <a:t>readonly</a:t>
            </a:r>
            <a:r>
              <a:rPr lang="en-US" dirty="0" smtClean="0"/>
              <a:t> when SPs call each other. By - </a:t>
            </a:r>
            <a:r>
              <a:rPr lang="en-US" dirty="0" err="1" smtClean="0"/>
              <a:t>Erland</a:t>
            </a:r>
            <a:r>
              <a:rPr lang="en-US" dirty="0" smtClean="0"/>
              <a:t> </a:t>
            </a:r>
            <a:r>
              <a:rPr lang="en-US" dirty="0" err="1" smtClean="0"/>
              <a:t>Sommarskog</a:t>
            </a:r>
            <a:endParaRPr lang="en-US" dirty="0" smtClean="0"/>
          </a:p>
          <a:p>
            <a:r>
              <a:rPr lang="en-US" dirty="0" smtClean="0"/>
              <a:t>https://connect.microsoft.com/SQLServer/Feedback/Details/299296</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53</a:t>
            </a:fld>
            <a:endParaRPr lang="en-US"/>
          </a:p>
        </p:txBody>
      </p:sp>
    </p:spTree>
    <p:extLst>
      <p:ext uri="{BB962C8B-B14F-4D97-AF65-F5344CB8AC3E}">
        <p14:creationId xmlns:p14="http://schemas.microsoft.com/office/powerpoint/2010/main" val="1286431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54</a:t>
            </a:fld>
            <a:endParaRPr lang="en-US"/>
          </a:p>
        </p:txBody>
      </p:sp>
    </p:spTree>
    <p:extLst>
      <p:ext uri="{BB962C8B-B14F-4D97-AF65-F5344CB8AC3E}">
        <p14:creationId xmlns:p14="http://schemas.microsoft.com/office/powerpoint/2010/main" val="41224753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34F3B0-ADA8-445A-B124-DF08886F2FEB}" type="slidenum">
              <a:rPr lang="en-US" smtClean="0"/>
              <a:t>55</a:t>
            </a:fld>
            <a:endParaRPr lang="en-US"/>
          </a:p>
        </p:txBody>
      </p:sp>
    </p:spTree>
    <p:extLst>
      <p:ext uri="{BB962C8B-B14F-4D97-AF65-F5344CB8AC3E}">
        <p14:creationId xmlns:p14="http://schemas.microsoft.com/office/powerpoint/2010/main" val="241576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http://blogs.msdn.com/b/euanga/archive/2006/01/19/sql-mythbusters-sql-server-is-really-a-sybase-product-not-a-microsoft-one.aspx</a:t>
            </a:r>
          </a:p>
          <a:p>
            <a:endParaRPr lang="en-US" dirty="0" smtClean="0"/>
          </a:p>
          <a:p>
            <a:r>
              <a:rPr lang="en-US" dirty="0" smtClean="0"/>
              <a:t>https://en.wikipedia.org/wiki/Ashton-Tate</a:t>
            </a:r>
          </a:p>
          <a:p>
            <a:r>
              <a:rPr lang="en-US" dirty="0" smtClean="0"/>
              <a:t>https://en.wikipedia.org/wiki/Borland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https://en.wikipedia.org/wiki/Sybase</a:t>
            </a:r>
          </a:p>
          <a:p>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6</a:t>
            </a:fld>
            <a:endParaRPr lang="en-US"/>
          </a:p>
        </p:txBody>
      </p:sp>
    </p:spTree>
    <p:extLst>
      <p:ext uri="{BB962C8B-B14F-4D97-AF65-F5344CB8AC3E}">
        <p14:creationId xmlns:p14="http://schemas.microsoft.com/office/powerpoint/2010/main" val="211205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0" i="0" kern="1200" dirty="0" smtClean="0">
                <a:solidFill>
                  <a:schemeClr val="tx1"/>
                </a:solidFill>
                <a:effectLst/>
                <a:latin typeface="+mn-lt"/>
                <a:ea typeface="+mn-ea"/>
                <a:cs typeface="+mn-cs"/>
              </a:rPr>
              <a:t>Dave Campbell was talking the other day about some of the aspects of his more than 10 years in SQL Server, there are still folks in the team that have been here longer than him and yet almost all of the 1000 people who now work on SQL Server (caveat, this includes the MDAC, </a:t>
            </a:r>
            <a:r>
              <a:rPr lang="en-US" sz="1200" b="0" i="0" kern="1200" dirty="0" err="1" smtClean="0">
                <a:solidFill>
                  <a:schemeClr val="tx1"/>
                </a:solidFill>
                <a:effectLst/>
                <a:latin typeface="+mn-lt"/>
                <a:ea typeface="+mn-ea"/>
                <a:cs typeface="+mn-cs"/>
              </a:rPr>
              <a:t>System.Data</a:t>
            </a:r>
            <a:r>
              <a:rPr lang="en-US" sz="1200" b="0" i="0" kern="1200" dirty="0" smtClean="0">
                <a:solidFill>
                  <a:schemeClr val="tx1"/>
                </a:solidFill>
                <a:effectLst/>
                <a:latin typeface="+mn-lt"/>
                <a:ea typeface="+mn-ea"/>
                <a:cs typeface="+mn-cs"/>
              </a:rPr>
              <a:t>, System.XML and WinFS teams) have never seen a line of code that was written by anyone other than an MS employee.”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http://blogs.msdn.com/b/euanga/archive/2006/01/19/sql-mythbusters-sql-server-is-really-a-sybase-product-not-a-microsoft-one.aspx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All of these are standard edition except for </a:t>
            </a:r>
            <a:r>
              <a:rPr lang="en-US" dirty="0" smtClean="0"/>
              <a:t>Database Snapshots, Table Partitioning, Online Index Operations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Features Supported by the Editions of SQL Server 2005</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https://technet.microsoft.com/en-us/library/ms143761(v=sql.90).aspx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Paul Randal survey: as of 2013,</a:t>
            </a:r>
            <a:r>
              <a:rPr lang="en-US" baseline="0" dirty="0" smtClean="0"/>
              <a:t> 41% still running 2005.</a:t>
            </a:r>
          </a:p>
          <a:p>
            <a:r>
              <a:rPr lang="en-US" dirty="0" smtClean="0"/>
              <a:t>http://www.sqlskills.com/blogs/paul/build-numbers-survey-results/</a:t>
            </a:r>
          </a:p>
          <a:p>
            <a:endParaRPr lang="en-US" dirty="0" smtClean="0"/>
          </a:p>
          <a:p>
            <a:r>
              <a:rPr lang="en-US" dirty="0" err="1" smtClean="0"/>
              <a:t>RockSolid</a:t>
            </a:r>
            <a:r>
              <a:rPr lang="en-US" baseline="0" dirty="0" smtClean="0"/>
              <a:t> SQL survey: as of 2013, vast majority on 2008 R2.</a:t>
            </a:r>
          </a:p>
          <a:p>
            <a:r>
              <a:rPr lang="en-US" dirty="0" smtClean="0"/>
              <a:t>http://www.rocksolidsql.com/dNews/sql_server_2012_where_is_the_love.aspx</a:t>
            </a:r>
          </a:p>
          <a:p>
            <a:endParaRPr lang="en-US" dirty="0" smtClean="0"/>
          </a:p>
          <a:p>
            <a:r>
              <a:rPr lang="en-US" dirty="0" smtClean="0"/>
              <a:t>Top 10 Advanced Features of SQL</a:t>
            </a:r>
            <a:r>
              <a:rPr lang="en-US" baseline="0" dirty="0" smtClean="0"/>
              <a:t> Server 2005</a:t>
            </a:r>
            <a:endParaRPr lang="en-US" dirty="0" smtClean="0"/>
          </a:p>
          <a:p>
            <a:r>
              <a:rPr lang="en-US" dirty="0" smtClean="0"/>
              <a:t>http://www.techrepublic.com/article/top-10-advanced-features-of-sql-server-2005/</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7</a:t>
            </a:fld>
            <a:endParaRPr lang="en-US"/>
          </a:p>
        </p:txBody>
      </p:sp>
    </p:spTree>
    <p:extLst>
      <p:ext uri="{BB962C8B-B14F-4D97-AF65-F5344CB8AC3E}">
        <p14:creationId xmlns:p14="http://schemas.microsoft.com/office/powerpoint/2010/main" val="97124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SQL Server 2008</a:t>
            </a:r>
            <a:r>
              <a:rPr lang="en-US" sz="1200" b="0" i="0" u="none" strike="noStrike" kern="1200" baseline="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What's New</a:t>
            </a:r>
          </a:p>
          <a:p>
            <a:r>
              <a:rPr lang="en-US" dirty="0" smtClean="0"/>
              <a:t>https://technet.microsoft.com/en-us/magazine/2008.04.overview.aspx</a:t>
            </a:r>
          </a:p>
          <a:p>
            <a:endParaRPr lang="en-US" dirty="0" smtClean="0"/>
          </a:p>
          <a:p>
            <a:r>
              <a:rPr lang="en-US" sz="1200" b="0" i="0" kern="1200" dirty="0" smtClean="0">
                <a:solidFill>
                  <a:schemeClr val="tx1"/>
                </a:solidFill>
                <a:effectLst/>
                <a:latin typeface="+mn-lt"/>
                <a:ea typeface="+mn-ea"/>
                <a:cs typeface="+mn-cs"/>
              </a:rPr>
              <a:t>Features Supported by the Editions of SQL Server 2008</a:t>
            </a:r>
          </a:p>
          <a:p>
            <a:r>
              <a:rPr lang="en-US" dirty="0" smtClean="0"/>
              <a:t>https://msdn.microsoft.com/en-us/library/cc645993(v=sql.100).aspx</a:t>
            </a:r>
          </a:p>
          <a:p>
            <a:endParaRPr lang="en-US" dirty="0" smtClean="0"/>
          </a:p>
          <a:p>
            <a:r>
              <a:rPr lang="en-US" dirty="0" smtClean="0"/>
              <a:t>10 New SQL Server 2008 Features</a:t>
            </a:r>
          </a:p>
          <a:p>
            <a:r>
              <a:rPr lang="en-US" dirty="0" smtClean="0"/>
              <a:t>http://www.databasejournal.com/features/mssql/article.php/3816486/10-New-SQL-Server-2008-Features.htm</a:t>
            </a:r>
            <a:endParaRPr lang="en-US" dirty="0"/>
          </a:p>
        </p:txBody>
      </p:sp>
      <p:sp>
        <p:nvSpPr>
          <p:cNvPr id="4" name="Slide Number Placeholder 3"/>
          <p:cNvSpPr>
            <a:spLocks noGrp="1"/>
          </p:cNvSpPr>
          <p:nvPr>
            <p:ph type="sldNum" sz="quarter" idx="10"/>
          </p:nvPr>
        </p:nvSpPr>
        <p:spPr/>
        <p:txBody>
          <a:bodyPr/>
          <a:lstStyle/>
          <a:p>
            <a:fld id="{4A34F3B0-ADA8-445A-B124-DF08886F2FEB}" type="slidenum">
              <a:rPr lang="en-US" smtClean="0"/>
              <a:t>8</a:t>
            </a:fld>
            <a:endParaRPr lang="en-US"/>
          </a:p>
        </p:txBody>
      </p:sp>
    </p:spTree>
    <p:extLst>
      <p:ext uri="{BB962C8B-B14F-4D97-AF65-F5344CB8AC3E}">
        <p14:creationId xmlns:p14="http://schemas.microsoft.com/office/powerpoint/2010/main" val="234314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2008 R2 New Features</a:t>
            </a:r>
          </a:p>
          <a:p>
            <a:r>
              <a:rPr lang="en-US" dirty="0" smtClean="0"/>
              <a:t>http://sqlmag.com/sql-server-2008/sql-server-2008-r2-new-features</a:t>
            </a:r>
          </a:p>
          <a:p>
            <a:endParaRPr lang="en-US" dirty="0" smtClean="0"/>
          </a:p>
          <a:p>
            <a:r>
              <a:rPr lang="en-US" dirty="0" smtClean="0"/>
              <a:t>Top 10 Features of SQL 2008 R2</a:t>
            </a:r>
          </a:p>
          <a:p>
            <a:r>
              <a:rPr lang="en-US" dirty="0" smtClean="0"/>
              <a:t>http://www.databasejournal.com/features/mssql/article.php/3857466/Top-10-Features-of-SQL-2008-R2.htm</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Features Supported by the Editions of SQL Server 2008 R2</a:t>
            </a:r>
          </a:p>
          <a:p>
            <a:r>
              <a:rPr lang="en-US" dirty="0" smtClean="0"/>
              <a:t>https://msdn.microsoft.com/en-us/library/cc645993(v=sql.105).aspx</a:t>
            </a:r>
          </a:p>
        </p:txBody>
      </p:sp>
      <p:sp>
        <p:nvSpPr>
          <p:cNvPr id="4" name="Slide Number Placeholder 3"/>
          <p:cNvSpPr>
            <a:spLocks noGrp="1"/>
          </p:cNvSpPr>
          <p:nvPr>
            <p:ph type="sldNum" sz="quarter" idx="10"/>
          </p:nvPr>
        </p:nvSpPr>
        <p:spPr/>
        <p:txBody>
          <a:bodyPr/>
          <a:lstStyle/>
          <a:p>
            <a:fld id="{4A34F3B0-ADA8-445A-B124-DF08886F2FEB}" type="slidenum">
              <a:rPr lang="en-US" smtClean="0"/>
              <a:t>9</a:t>
            </a:fld>
            <a:endParaRPr lang="en-US"/>
          </a:p>
        </p:txBody>
      </p:sp>
    </p:spTree>
    <p:extLst>
      <p:ext uri="{BB962C8B-B14F-4D97-AF65-F5344CB8AC3E}">
        <p14:creationId xmlns:p14="http://schemas.microsoft.com/office/powerpoint/2010/main" val="1881185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0" y="-9386"/>
            <a:ext cx="9271000" cy="6968986"/>
          </a:xfrm>
          <a:prstGeom prst="rect">
            <a:avLst/>
          </a:prstGeom>
          <a:noFill/>
        </p:spPr>
      </p:pic>
      <p:sp>
        <p:nvSpPr>
          <p:cNvPr id="2" name="Title 1"/>
          <p:cNvSpPr>
            <a:spLocks noGrp="1"/>
          </p:cNvSpPr>
          <p:nvPr>
            <p:ph type="ctrTitle"/>
          </p:nvPr>
        </p:nvSpPr>
        <p:spPr>
          <a:xfrm>
            <a:off x="458408" y="516685"/>
            <a:ext cx="8203153" cy="1470025"/>
          </a:xfrm>
        </p:spPr>
        <p:txBody>
          <a:bodyPr>
            <a:normAutofit/>
          </a:bodyPr>
          <a:lstStyle>
            <a:lvl1pPr algn="l">
              <a:defRPr sz="4000" baseline="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458408" y="2217814"/>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sub-header</a:t>
            </a:r>
          </a:p>
          <a:p>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06242" y="5883986"/>
            <a:ext cx="2110906" cy="885114"/>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2015-10-10</a:t>
            </a:r>
            <a:endParaRPr lang="en-US" dirty="0"/>
          </a:p>
        </p:txBody>
      </p:sp>
      <p:sp>
        <p:nvSpPr>
          <p:cNvPr id="6" name="Footer Placeholder 5"/>
          <p:cNvSpPr>
            <a:spLocks noGrp="1"/>
          </p:cNvSpPr>
          <p:nvPr>
            <p:ph type="ftr" sz="quarter" idx="11"/>
          </p:nvPr>
        </p:nvSpPr>
        <p:spPr/>
        <p:txBody>
          <a:bodyPr/>
          <a:lstStyle/>
          <a:p>
            <a:r>
              <a:rPr lang="en-US" smtClean="0"/>
              <a:t>| Riley Major | SQL Server 2016 – New Feature Preview</a:t>
            </a:r>
            <a:endParaRPr lang="en-US" dirty="0" smtClean="0"/>
          </a:p>
        </p:txBody>
      </p:sp>
      <p:sp>
        <p:nvSpPr>
          <p:cNvPr id="7" name="Slide Number Placeholder 6"/>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30874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2015-10-10</a:t>
            </a:r>
            <a:endParaRPr lang="en-US" dirty="0"/>
          </a:p>
        </p:txBody>
      </p:sp>
      <p:sp>
        <p:nvSpPr>
          <p:cNvPr id="6" name="Footer Placeholder 5"/>
          <p:cNvSpPr>
            <a:spLocks noGrp="1"/>
          </p:cNvSpPr>
          <p:nvPr>
            <p:ph type="ftr" sz="quarter" idx="11"/>
          </p:nvPr>
        </p:nvSpPr>
        <p:spPr/>
        <p:txBody>
          <a:bodyPr/>
          <a:lstStyle/>
          <a:p>
            <a:r>
              <a:rPr lang="en-US" smtClean="0"/>
              <a:t>| Riley Major | SQL Server 2016 – New Feature Preview</a:t>
            </a:r>
            <a:endParaRPr lang="en-US" dirty="0" smtClean="0"/>
          </a:p>
        </p:txBody>
      </p:sp>
      <p:sp>
        <p:nvSpPr>
          <p:cNvPr id="7" name="Slide Number Placeholder 6"/>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14917353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540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296189"/>
          </a:xfrm>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457200" y="1417638"/>
            <a:ext cx="82296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r>
              <a:rPr lang="en-US" smtClean="0"/>
              <a:t>2015-10-10</a:t>
            </a:r>
            <a:endParaRPr lang="en-US" dirty="0"/>
          </a:p>
        </p:txBody>
      </p:sp>
      <p:sp>
        <p:nvSpPr>
          <p:cNvPr id="7" name="Footer Placeholder 6"/>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p:txBody>
          <a:bodyPr/>
          <a:lstStyle/>
          <a:p>
            <a:r>
              <a:rPr lang="en-US" smtClean="0"/>
              <a:t>2015-10-10</a:t>
            </a:r>
            <a:endParaRPr lang="en-US" dirty="0"/>
          </a:p>
        </p:txBody>
      </p:sp>
      <p:sp>
        <p:nvSpPr>
          <p:cNvPr id="9" name="Footer Placeholder 8"/>
          <p:cNvSpPr>
            <a:spLocks noGrp="1"/>
          </p:cNvSpPr>
          <p:nvPr>
            <p:ph type="ftr" sz="quarter" idx="11"/>
          </p:nvPr>
        </p:nvSpPr>
        <p:spPr/>
        <p:txBody>
          <a:bodyPr/>
          <a:lstStyle/>
          <a:p>
            <a:r>
              <a:rPr lang="en-US" smtClean="0"/>
              <a:t>| Riley Major | SQL Server 2016 – New Feature Preview</a:t>
            </a:r>
            <a:endParaRPr lang="en-US" dirty="0" smtClean="0"/>
          </a:p>
        </p:txBody>
      </p:sp>
      <p:sp>
        <p:nvSpPr>
          <p:cNvPr id="10" name="Slide Number Placeholder 9"/>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36812151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2015-10-10</a:t>
            </a:r>
            <a:endParaRPr lang="en-US" dirty="0"/>
          </a:p>
        </p:txBody>
      </p:sp>
      <p:sp>
        <p:nvSpPr>
          <p:cNvPr id="6" name="Footer Placeholder 5"/>
          <p:cNvSpPr>
            <a:spLocks noGrp="1"/>
          </p:cNvSpPr>
          <p:nvPr>
            <p:ph type="ftr" sz="quarter" idx="11"/>
          </p:nvPr>
        </p:nvSpPr>
        <p:spPr/>
        <p:txBody>
          <a:bodyPr/>
          <a:lstStyle/>
          <a:p>
            <a:r>
              <a:rPr lang="en-US" smtClean="0"/>
              <a:t>| Riley Major | SQL Server 2016 – New Feature Preview</a:t>
            </a:r>
            <a:endParaRPr lang="en-US" dirty="0" smtClean="0"/>
          </a:p>
        </p:txBody>
      </p:sp>
      <p:sp>
        <p:nvSpPr>
          <p:cNvPr id="7" name="Slide Number Placeholder 6"/>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199" y="1475151"/>
            <a:ext cx="4040188" cy="419330"/>
          </a:xfrm>
        </p:spPr>
        <p:txBody>
          <a:bodyPr anchor="b">
            <a:norm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199" y="1956040"/>
            <a:ext cx="4040188" cy="406085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4" y="1475151"/>
            <a:ext cx="4041775" cy="419330"/>
          </a:xfrm>
        </p:spPr>
        <p:txBody>
          <a:bodyPr anchor="b">
            <a:norm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4" y="1956040"/>
            <a:ext cx="4041775" cy="406085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457200" y="1417638"/>
            <a:ext cx="82296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Date Placeholder 7"/>
          <p:cNvSpPr>
            <a:spLocks noGrp="1"/>
          </p:cNvSpPr>
          <p:nvPr>
            <p:ph type="dt" sz="half" idx="10"/>
          </p:nvPr>
        </p:nvSpPr>
        <p:spPr/>
        <p:txBody>
          <a:bodyPr/>
          <a:lstStyle/>
          <a:p>
            <a:r>
              <a:rPr lang="en-US" smtClean="0"/>
              <a:t>2015-10-10</a:t>
            </a:r>
            <a:endParaRPr lang="en-US" dirty="0"/>
          </a:p>
        </p:txBody>
      </p:sp>
      <p:sp>
        <p:nvSpPr>
          <p:cNvPr id="9" name="Footer Placeholder 8"/>
          <p:cNvSpPr>
            <a:spLocks noGrp="1"/>
          </p:cNvSpPr>
          <p:nvPr>
            <p:ph type="ftr" sz="quarter" idx="11"/>
          </p:nvPr>
        </p:nvSpPr>
        <p:spPr/>
        <p:txBody>
          <a:bodyPr/>
          <a:lstStyle/>
          <a:p>
            <a:r>
              <a:rPr lang="en-US" smtClean="0"/>
              <a:t>| Riley Major | SQL Server 2016 – New Feature Preview</a:t>
            </a:r>
            <a:endParaRPr lang="en-US" dirty="0" smtClean="0"/>
          </a:p>
        </p:txBody>
      </p:sp>
      <p:sp>
        <p:nvSpPr>
          <p:cNvPr id="10" name="Slide Number Placeholder 9"/>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flipV="1">
            <a:off x="457200" y="1417638"/>
            <a:ext cx="8229600" cy="83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2015-10-10</a:t>
            </a:r>
            <a:endParaRPr lang="en-US" dirty="0"/>
          </a:p>
        </p:txBody>
      </p:sp>
      <p:sp>
        <p:nvSpPr>
          <p:cNvPr id="3" name="Footer Placeholder 2"/>
          <p:cNvSpPr>
            <a:spLocks noGrp="1"/>
          </p:cNvSpPr>
          <p:nvPr>
            <p:ph type="ftr" sz="quarter" idx="11"/>
          </p:nvPr>
        </p:nvSpPr>
        <p:spPr/>
        <p:txBody>
          <a:bodyPr/>
          <a:lstStyle/>
          <a:p>
            <a:r>
              <a:rPr lang="en-US" smtClean="0"/>
              <a:t>| Riley Major | SQL Server 2016 – New Feature Preview</a:t>
            </a:r>
            <a:endParaRPr lang="en-US" dirty="0" smtClean="0"/>
          </a:p>
        </p:txBody>
      </p:sp>
      <p:sp>
        <p:nvSpPr>
          <p:cNvPr id="4" name="Slide Number Placeholder 3"/>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2015-10-10</a:t>
            </a:r>
            <a:endParaRPr lang="en-US" dirty="0"/>
          </a:p>
        </p:txBody>
      </p:sp>
      <p:sp>
        <p:nvSpPr>
          <p:cNvPr id="6" name="Footer Placeholder 5"/>
          <p:cNvSpPr>
            <a:spLocks noGrp="1"/>
          </p:cNvSpPr>
          <p:nvPr>
            <p:ph type="ftr" sz="quarter" idx="11"/>
          </p:nvPr>
        </p:nvSpPr>
        <p:spPr/>
        <p:txBody>
          <a:bodyPr/>
          <a:lstStyle/>
          <a:p>
            <a:r>
              <a:rPr lang="en-US" smtClean="0"/>
              <a:t>| Riley Major | SQL Server 2016 – New Feature Preview</a:t>
            </a:r>
            <a:endParaRPr lang="en-US" dirty="0" smtClean="0"/>
          </a:p>
        </p:txBody>
      </p:sp>
      <p:sp>
        <p:nvSpPr>
          <p:cNvPr id="7" name="Slide Number Placeholder 6"/>
          <p:cNvSpPr>
            <a:spLocks noGrp="1"/>
          </p:cNvSpPr>
          <p:nvPr>
            <p:ph type="sldNum" sz="quarter" idx="12"/>
          </p:nvPr>
        </p:nvSpPr>
        <p:spPr/>
        <p:txBody>
          <a:bodyPr/>
          <a:lstStyle/>
          <a:p>
            <a:fld id="{EA149818-2457-479E-AA62-B60A51D28362}" type="slidenum">
              <a:rPr lang="en-US" smtClean="0"/>
              <a:pPr/>
              <a:t>‹#›</a:t>
            </a:fld>
            <a:endParaRPr lang="en-US" dirty="0"/>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018928"/>
            <a:ext cx="8898743" cy="847375"/>
          </a:xfrm>
          <a:prstGeom prst="rect">
            <a:avLst/>
          </a:prstGeom>
        </p:spPr>
      </p:pic>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8523" y="6000059"/>
            <a:ext cx="2110906" cy="88511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39985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sp>
        <p:nvSpPr>
          <p:cNvPr id="8" name="Footer Placeholder 7"/>
          <p:cNvSpPr>
            <a:spLocks noGrp="1"/>
          </p:cNvSpPr>
          <p:nvPr>
            <p:ph type="ftr" sz="quarter" idx="3"/>
          </p:nvPr>
        </p:nvSpPr>
        <p:spPr>
          <a:xfrm>
            <a:off x="457200" y="6424304"/>
            <a:ext cx="4680192" cy="351230"/>
          </a:xfrm>
          <a:prstGeom prst="rect">
            <a:avLst/>
          </a:prstGeom>
        </p:spPr>
        <p:txBody>
          <a:bodyPr vert="horz" lIns="91440" tIns="45720" rIns="91440" bIns="45720" rtlCol="0" anchor="ctr"/>
          <a:lstStyle>
            <a:lvl1pPr algn="l">
              <a:defRPr sz="1400">
                <a:solidFill>
                  <a:schemeClr val="bg1"/>
                </a:solidFill>
              </a:defRPr>
            </a:lvl1pPr>
          </a:lstStyle>
          <a:p>
            <a:r>
              <a:rPr lang="en-US" dirty="0" smtClean="0"/>
              <a:t>| Riley Major | SQL Server 2016 – New Feature Preview</a:t>
            </a:r>
          </a:p>
        </p:txBody>
      </p:sp>
      <p:sp>
        <p:nvSpPr>
          <p:cNvPr id="16" name="Slide Number Placeholder 15"/>
          <p:cNvSpPr>
            <a:spLocks noGrp="1"/>
          </p:cNvSpPr>
          <p:nvPr>
            <p:ph type="sldNum" sz="quarter" idx="4"/>
          </p:nvPr>
        </p:nvSpPr>
        <p:spPr>
          <a:xfrm>
            <a:off x="17886" y="6424305"/>
            <a:ext cx="439313" cy="351230"/>
          </a:xfrm>
          <a:prstGeom prst="rect">
            <a:avLst/>
          </a:prstGeom>
        </p:spPr>
        <p:txBody>
          <a:bodyPr vert="horz" lIns="91440" tIns="45720" rIns="91440" bIns="45720" rtlCol="0" anchor="ctr"/>
          <a:lstStyle>
            <a:lvl1pPr algn="r">
              <a:defRPr sz="1400">
                <a:solidFill>
                  <a:schemeClr val="bg1"/>
                </a:solidFill>
              </a:defRPr>
            </a:lvl1pPr>
          </a:lstStyle>
          <a:p>
            <a:fld id="{EA149818-2457-479E-AA62-B60A51D28362}" type="slidenum">
              <a:rPr lang="en-US" smtClean="0"/>
              <a:pPr/>
              <a:t>‹#›</a:t>
            </a:fld>
            <a:endParaRPr lang="en-US" dirty="0"/>
          </a:p>
        </p:txBody>
      </p:sp>
      <p:sp>
        <p:nvSpPr>
          <p:cNvPr id="17" name="Date Placeholder 16"/>
          <p:cNvSpPr>
            <a:spLocks noGrp="1"/>
          </p:cNvSpPr>
          <p:nvPr>
            <p:ph type="dt" sz="half" idx="2"/>
          </p:nvPr>
        </p:nvSpPr>
        <p:spPr>
          <a:xfrm>
            <a:off x="5137392" y="6424304"/>
            <a:ext cx="1109409" cy="351230"/>
          </a:xfrm>
          <a:prstGeom prst="rect">
            <a:avLst/>
          </a:prstGeom>
        </p:spPr>
        <p:txBody>
          <a:bodyPr vert="horz" lIns="91440" tIns="45720" rIns="91440" bIns="45720" rtlCol="0" anchor="ctr"/>
          <a:lstStyle>
            <a:lvl1pPr algn="l">
              <a:defRPr sz="1400">
                <a:solidFill>
                  <a:schemeClr val="bg1"/>
                </a:solidFill>
              </a:defRPr>
            </a:lvl1pPr>
          </a:lstStyle>
          <a:p>
            <a:r>
              <a:rPr lang="en-US" smtClean="0"/>
              <a:t>2015-10-10</a:t>
            </a:r>
            <a:endParaRPr lang="en-US" dirty="0"/>
          </a:p>
        </p:txBody>
      </p:sp>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nssug.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sqlsaturday.com/453/eventeval.aspx"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http://www.sqlsaturday.com/453/sessions/sessionevaluation.asp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Server 2016</a:t>
            </a:r>
            <a:endParaRPr lang="en-US" dirty="0"/>
          </a:p>
        </p:txBody>
      </p:sp>
      <p:sp>
        <p:nvSpPr>
          <p:cNvPr id="3" name="Subtitle 2"/>
          <p:cNvSpPr>
            <a:spLocks noGrp="1"/>
          </p:cNvSpPr>
          <p:nvPr>
            <p:ph type="subTitle" idx="1"/>
          </p:nvPr>
        </p:nvSpPr>
        <p:spPr/>
        <p:txBody>
          <a:bodyPr>
            <a:normAutofit/>
          </a:bodyPr>
          <a:lstStyle/>
          <a:p>
            <a:r>
              <a:rPr lang="en-US" dirty="0" smtClean="0"/>
              <a:t>New Feature Preview</a:t>
            </a:r>
          </a:p>
          <a:p>
            <a:r>
              <a:rPr lang="en-US" dirty="0" smtClean="0"/>
              <a:t>2015-10-10</a:t>
            </a:r>
          </a:p>
          <a:p>
            <a:r>
              <a:rPr lang="en-US" dirty="0" smtClean="0"/>
              <a:t>@</a:t>
            </a:r>
            <a:r>
              <a:rPr lang="en-US" dirty="0" err="1" smtClean="0"/>
              <a:t>RileyMajor</a:t>
            </a:r>
            <a:endParaRPr lang="en-US" dirty="0"/>
          </a:p>
        </p:txBody>
      </p:sp>
    </p:spTree>
    <p:extLst>
      <p:ext uri="{BB962C8B-B14F-4D97-AF65-F5344CB8AC3E}">
        <p14:creationId xmlns:p14="http://schemas.microsoft.com/office/powerpoint/2010/main" val="2719025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That’s a little better…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SQL Server 2012 (v11)</a:t>
            </a:r>
          </a:p>
          <a:p>
            <a:pPr lvl="1"/>
            <a:r>
              <a:rPr lang="en-US" dirty="0" smtClean="0"/>
              <a:t>TRY_PARSE, PARSE, TRY_CONVERT</a:t>
            </a:r>
            <a:endParaRPr lang="en-US" dirty="0"/>
          </a:p>
          <a:p>
            <a:pPr lvl="1"/>
            <a:r>
              <a:rPr lang="en-US" dirty="0" smtClean="0"/>
              <a:t>FORMAT</a:t>
            </a:r>
          </a:p>
          <a:p>
            <a:pPr lvl="1"/>
            <a:r>
              <a:rPr lang="en-US" dirty="0" smtClean="0"/>
              <a:t>CHOOSE, IIF</a:t>
            </a:r>
            <a:endParaRPr lang="en-US" dirty="0"/>
          </a:p>
          <a:p>
            <a:pPr lvl="1"/>
            <a:r>
              <a:rPr lang="en-US" dirty="0" smtClean="0"/>
              <a:t>THROW</a:t>
            </a:r>
          </a:p>
          <a:p>
            <a:pPr lvl="1"/>
            <a:r>
              <a:rPr lang="en-US" dirty="0" smtClean="0"/>
              <a:t>OFFSET </a:t>
            </a:r>
            <a:r>
              <a:rPr lang="en-US" dirty="0"/>
              <a:t>/ </a:t>
            </a:r>
            <a:r>
              <a:rPr lang="en-US" dirty="0" smtClean="0"/>
              <a:t>FETCH</a:t>
            </a:r>
          </a:p>
          <a:p>
            <a:pPr lvl="1"/>
            <a:r>
              <a:rPr lang="en-US" dirty="0" smtClean="0"/>
              <a:t>Window Function Enhancements (LAG, LEAD)</a:t>
            </a:r>
            <a:endParaRPr lang="en-US" dirty="0"/>
          </a:p>
          <a:p>
            <a:pPr lvl="1"/>
            <a:r>
              <a:rPr lang="en-US" dirty="0" smtClean="0"/>
              <a:t>User-Defined Server Security Roles</a:t>
            </a:r>
          </a:p>
          <a:p>
            <a:pPr lvl="1"/>
            <a:r>
              <a:rPr lang="en-US" dirty="0" smtClean="0"/>
              <a:t>Contained Databases</a:t>
            </a:r>
          </a:p>
          <a:p>
            <a:pPr lvl="1"/>
            <a:r>
              <a:rPr lang="en-US" dirty="0" err="1" smtClean="0"/>
              <a:t>AlwaysOn</a:t>
            </a:r>
            <a:r>
              <a:rPr lang="en-US" dirty="0" smtClean="0"/>
              <a:t>*</a:t>
            </a:r>
          </a:p>
          <a:p>
            <a:pPr lvl="1"/>
            <a:r>
              <a:rPr lang="en-US" dirty="0" err="1" smtClean="0"/>
              <a:t>Columnstore</a:t>
            </a:r>
            <a:r>
              <a:rPr lang="en-US" dirty="0" smtClean="0"/>
              <a:t> Indexes*</a:t>
            </a:r>
          </a:p>
          <a:p>
            <a:pPr lvl="1"/>
            <a:r>
              <a:rPr lang="en-US" dirty="0" smtClean="0"/>
              <a:t>Analysis Services Tabular Model*</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10</a:t>
            </a:fld>
            <a:endParaRPr lang="en-US" dirty="0"/>
          </a:p>
        </p:txBody>
      </p:sp>
    </p:spTree>
    <p:extLst>
      <p:ext uri="{BB962C8B-B14F-4D97-AF65-F5344CB8AC3E}">
        <p14:creationId xmlns:p14="http://schemas.microsoft.com/office/powerpoint/2010/main" val="4289022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DENY on T_SQL</a:t>
            </a:r>
            <a:endParaRPr lang="en-US" dirty="0"/>
          </a:p>
        </p:txBody>
      </p:sp>
      <p:sp>
        <p:nvSpPr>
          <p:cNvPr id="3" name="Content Placeholder 2"/>
          <p:cNvSpPr>
            <a:spLocks noGrp="1"/>
          </p:cNvSpPr>
          <p:nvPr>
            <p:ph idx="1"/>
          </p:nvPr>
        </p:nvSpPr>
        <p:spPr/>
        <p:txBody>
          <a:bodyPr/>
          <a:lstStyle/>
          <a:p>
            <a:r>
              <a:rPr lang="en-US" dirty="0" smtClean="0"/>
              <a:t>SQL Server 2014 (v12)</a:t>
            </a:r>
          </a:p>
          <a:p>
            <a:pPr lvl="1"/>
            <a:r>
              <a:rPr lang="en-US" dirty="0" smtClean="0"/>
              <a:t>Backup to Azure</a:t>
            </a:r>
          </a:p>
          <a:p>
            <a:pPr lvl="1"/>
            <a:r>
              <a:rPr lang="en-US" dirty="0" smtClean="0"/>
              <a:t>Delayed Durability</a:t>
            </a:r>
          </a:p>
          <a:p>
            <a:pPr lvl="1"/>
            <a:r>
              <a:rPr lang="en-US" dirty="0" smtClean="0"/>
              <a:t>Encrypted Backups</a:t>
            </a:r>
          </a:p>
          <a:p>
            <a:pPr lvl="1"/>
            <a:r>
              <a:rPr lang="en-US" dirty="0"/>
              <a:t>Buffer Pool Extension (SSD Cache)</a:t>
            </a:r>
          </a:p>
          <a:p>
            <a:pPr lvl="1"/>
            <a:r>
              <a:rPr lang="en-US" dirty="0" smtClean="0"/>
              <a:t>Updatable </a:t>
            </a:r>
            <a:r>
              <a:rPr lang="en-US" dirty="0" err="1" smtClean="0"/>
              <a:t>Columnstore</a:t>
            </a:r>
            <a:r>
              <a:rPr lang="en-US" dirty="0" smtClean="0"/>
              <a:t> Indexes*</a:t>
            </a:r>
          </a:p>
          <a:p>
            <a:pPr lvl="1"/>
            <a:r>
              <a:rPr lang="en-US" dirty="0" smtClean="0"/>
              <a:t>In-Memory OLTP (</a:t>
            </a:r>
            <a:r>
              <a:rPr lang="en-US" dirty="0" err="1" smtClean="0"/>
              <a:t>Hekaton</a:t>
            </a:r>
            <a:r>
              <a:rPr lang="en-US" dirty="0" smtClean="0"/>
              <a:t>)*</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11</a:t>
            </a:fld>
            <a:endParaRPr lang="en-US" dirty="0"/>
          </a:p>
        </p:txBody>
      </p:sp>
    </p:spTree>
    <p:extLst>
      <p:ext uri="{BB962C8B-B14F-4D97-AF65-F5344CB8AC3E}">
        <p14:creationId xmlns:p14="http://schemas.microsoft.com/office/powerpoint/2010/main" val="2723543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The New and Shiny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SQL Server 2016</a:t>
            </a:r>
          </a:p>
          <a:p>
            <a:pPr lvl="1"/>
            <a:r>
              <a:rPr lang="en-US" dirty="0"/>
              <a:t>Query Store</a:t>
            </a:r>
          </a:p>
          <a:p>
            <a:pPr lvl="1"/>
            <a:r>
              <a:rPr lang="en-US" dirty="0"/>
              <a:t>Dynamic Data Masking</a:t>
            </a:r>
          </a:p>
          <a:p>
            <a:pPr lvl="1"/>
            <a:r>
              <a:rPr lang="en-US" dirty="0" smtClean="0"/>
              <a:t>JSON</a:t>
            </a:r>
            <a:endParaRPr lang="en-US" dirty="0" smtClean="0"/>
          </a:p>
          <a:p>
            <a:pPr lvl="1"/>
            <a:r>
              <a:rPr lang="en-US" dirty="0"/>
              <a:t>Temporal </a:t>
            </a:r>
            <a:r>
              <a:rPr lang="en-US" dirty="0" smtClean="0"/>
              <a:t>Tables</a:t>
            </a:r>
          </a:p>
          <a:p>
            <a:pPr lvl="1"/>
            <a:r>
              <a:rPr lang="en-US" dirty="0" smtClean="0"/>
              <a:t>Live Query Statistics</a:t>
            </a:r>
            <a:endParaRPr lang="en-US" dirty="0"/>
          </a:p>
          <a:p>
            <a:pPr lvl="1"/>
            <a:r>
              <a:rPr lang="en-US" dirty="0" smtClean="0"/>
              <a:t>Always </a:t>
            </a:r>
            <a:r>
              <a:rPr lang="en-US" dirty="0" smtClean="0"/>
              <a:t>Encrypted</a:t>
            </a:r>
          </a:p>
          <a:p>
            <a:pPr lvl="1"/>
            <a:r>
              <a:rPr lang="en-US" dirty="0" smtClean="0"/>
              <a:t>Multiple Secondary Readers for Load Balancing</a:t>
            </a:r>
          </a:p>
          <a:p>
            <a:pPr lvl="1"/>
            <a:r>
              <a:rPr lang="en-US" dirty="0" smtClean="0"/>
              <a:t>R Algorithms in SQL</a:t>
            </a:r>
          </a:p>
          <a:p>
            <a:pPr lvl="1"/>
            <a:r>
              <a:rPr lang="en-US" dirty="0" smtClean="0"/>
              <a:t>Stretch Database (Auto-Archive to Azure)</a:t>
            </a:r>
          </a:p>
          <a:p>
            <a:pPr lvl="1"/>
            <a:r>
              <a:rPr lang="en-US" dirty="0" smtClean="0"/>
              <a:t>Row-Level </a:t>
            </a:r>
            <a:r>
              <a:rPr lang="en-US" dirty="0" smtClean="0"/>
              <a:t>Security</a:t>
            </a:r>
          </a:p>
          <a:p>
            <a:pPr lvl="1"/>
            <a:r>
              <a:rPr lang="en-US" dirty="0" smtClean="0"/>
              <a:t>Automatic </a:t>
            </a:r>
            <a:r>
              <a:rPr lang="en-US" dirty="0" err="1" smtClean="0"/>
              <a:t>TempDB</a:t>
            </a:r>
            <a:r>
              <a:rPr lang="en-US" dirty="0" smtClean="0"/>
              <a:t> Optimization</a:t>
            </a:r>
          </a:p>
          <a:p>
            <a:pPr lvl="1"/>
            <a:r>
              <a:rPr lang="en-US" dirty="0" err="1" smtClean="0"/>
              <a:t>PolyBase</a:t>
            </a:r>
            <a:r>
              <a:rPr lang="en-US" dirty="0" smtClean="0"/>
              <a:t> (T-SQL for Hadoop)</a:t>
            </a:r>
          </a:p>
          <a:p>
            <a:pPr lvl="1"/>
            <a:endParaRPr lang="en-US" dirty="0" smtClean="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12</a:t>
            </a:fld>
            <a:endParaRPr lang="en-US" dirty="0"/>
          </a:p>
        </p:txBody>
      </p:sp>
    </p:spTree>
    <p:extLst>
      <p:ext uri="{BB962C8B-B14F-4D97-AF65-F5344CB8AC3E}">
        <p14:creationId xmlns:p14="http://schemas.microsoft.com/office/powerpoint/2010/main" val="1829967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Query Store – store ALL the query plans!</a:t>
            </a:r>
          </a:p>
          <a:p>
            <a:r>
              <a:rPr lang="en-US" dirty="0" smtClean="0"/>
              <a:t>Your plan cache is only so big, but your disks are bigger.</a:t>
            </a:r>
          </a:p>
          <a:p>
            <a:r>
              <a:rPr lang="en-US" dirty="0" smtClean="0"/>
              <a:t>Why </a:t>
            </a:r>
            <a:r>
              <a:rPr lang="en-US" dirty="0" err="1" smtClean="0"/>
              <a:t>recompute</a:t>
            </a:r>
            <a:r>
              <a:rPr lang="en-US" dirty="0" smtClean="0"/>
              <a:t> when you can reload?</a:t>
            </a:r>
          </a:p>
          <a:p>
            <a:r>
              <a:rPr lang="en-US" dirty="0" smtClean="0"/>
              <a:t>Reboot? Would you like me to warm that cache up for you?</a:t>
            </a:r>
          </a:p>
          <a:p>
            <a:r>
              <a:rPr lang="en-US" dirty="0" smtClean="0"/>
              <a:t>Don’t like this new plan? Return it for a full refund!</a:t>
            </a:r>
            <a:endParaRPr lang="en-US" dirty="0"/>
          </a:p>
        </p:txBody>
      </p:sp>
      <p:sp>
        <p:nvSpPr>
          <p:cNvPr id="3" name="Title 2"/>
          <p:cNvSpPr>
            <a:spLocks noGrp="1"/>
          </p:cNvSpPr>
          <p:nvPr>
            <p:ph type="title"/>
          </p:nvPr>
        </p:nvSpPr>
        <p:spPr/>
        <p:txBody>
          <a:bodyPr/>
          <a:lstStyle/>
          <a:p>
            <a:r>
              <a:rPr lang="en-US" dirty="0" smtClean="0"/>
              <a:t>Cha-</a:t>
            </a:r>
            <a:r>
              <a:rPr lang="en-US" dirty="0" err="1" smtClean="0"/>
              <a:t>ching</a:t>
            </a:r>
            <a:r>
              <a:rPr lang="en-US" dirty="0" smtClean="0"/>
              <a:t>!</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13</a:t>
            </a:fld>
            <a:endParaRPr lang="en-US" dirty="0"/>
          </a:p>
        </p:txBody>
      </p:sp>
    </p:spTree>
    <p:extLst>
      <p:ext uri="{BB962C8B-B14F-4D97-AF65-F5344CB8AC3E}">
        <p14:creationId xmlns:p14="http://schemas.microsoft.com/office/powerpoint/2010/main" val="359992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Dynamic Data Masking hides sensitive information (such as personally-identifiable information– PII) from normal users.</a:t>
            </a:r>
          </a:p>
          <a:p>
            <a:r>
              <a:rPr lang="en-US" dirty="0" smtClean="0"/>
              <a:t>There are a variety of masking functions which turn text into XXXX, dates into 2000-01-01, etc.</a:t>
            </a:r>
          </a:p>
          <a:p>
            <a:r>
              <a:rPr lang="en-US" dirty="0" smtClean="0"/>
              <a:t>UNMASK permissions are required to see real data.</a:t>
            </a:r>
            <a:endParaRPr lang="en-US" dirty="0"/>
          </a:p>
        </p:txBody>
      </p:sp>
      <p:sp>
        <p:nvSpPr>
          <p:cNvPr id="3" name="Title 2"/>
          <p:cNvSpPr>
            <a:spLocks noGrp="1"/>
          </p:cNvSpPr>
          <p:nvPr>
            <p:ph type="title"/>
          </p:nvPr>
        </p:nvSpPr>
        <p:spPr/>
        <p:txBody>
          <a:bodyPr/>
          <a:lstStyle/>
          <a:p>
            <a:r>
              <a:rPr lang="en-US" dirty="0" smtClean="0"/>
              <a:t>&lt;REDACTED&gt;</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14</a:t>
            </a:fld>
            <a:endParaRPr lang="en-US" dirty="0"/>
          </a:p>
        </p:txBody>
      </p:sp>
    </p:spTree>
    <p:extLst>
      <p:ext uri="{BB962C8B-B14F-4D97-AF65-F5344CB8AC3E}">
        <p14:creationId xmlns:p14="http://schemas.microsoft.com/office/powerpoint/2010/main" val="90886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Always Encrypted hides data even from DBAs.</a:t>
            </a:r>
          </a:p>
          <a:p>
            <a:r>
              <a:rPr lang="en-US" dirty="0" smtClean="0"/>
              <a:t>Encryption keys live with application.</a:t>
            </a:r>
          </a:p>
          <a:p>
            <a:r>
              <a:rPr lang="en-US" dirty="0" smtClean="0"/>
              <a:t>Performance issues slightly mitigated with repeatable encryption, but that weakens security.</a:t>
            </a:r>
          </a:p>
          <a:p>
            <a:r>
              <a:rPr lang="en-US" dirty="0" smtClean="0"/>
              <a:t>Suggested for use with external DBA resources.</a:t>
            </a:r>
            <a:endParaRPr lang="en-US" dirty="0"/>
          </a:p>
        </p:txBody>
      </p:sp>
      <p:sp>
        <p:nvSpPr>
          <p:cNvPr id="3" name="Title 2"/>
          <p:cNvSpPr>
            <a:spLocks noGrp="1"/>
          </p:cNvSpPr>
          <p:nvPr>
            <p:ph type="title"/>
          </p:nvPr>
        </p:nvSpPr>
        <p:spPr/>
        <p:txBody>
          <a:bodyPr/>
          <a:lstStyle/>
          <a:p>
            <a:r>
              <a:rPr lang="en-US" dirty="0" smtClean="0"/>
              <a:t>Hold this but don’t look inside!</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15</a:t>
            </a:fld>
            <a:endParaRPr lang="en-US" dirty="0"/>
          </a:p>
        </p:txBody>
      </p:sp>
    </p:spTree>
    <p:extLst>
      <p:ext uri="{BB962C8B-B14F-4D97-AF65-F5344CB8AC3E}">
        <p14:creationId xmlns:p14="http://schemas.microsoft.com/office/powerpoint/2010/main" val="75959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02792" y="1448230"/>
            <a:ext cx="7524750" cy="2371725"/>
          </a:xfrm>
          <a:prstGeom prst="rect">
            <a:avLst/>
          </a:prstGeom>
        </p:spPr>
      </p:pic>
      <p:sp>
        <p:nvSpPr>
          <p:cNvPr id="2" name="Content Placeholder 1"/>
          <p:cNvSpPr>
            <a:spLocks noGrp="1"/>
          </p:cNvSpPr>
          <p:nvPr>
            <p:ph idx="1"/>
          </p:nvPr>
        </p:nvSpPr>
        <p:spPr/>
        <p:txBody>
          <a:bodyPr/>
          <a:lstStyle/>
          <a:p>
            <a:r>
              <a:rPr lang="en-US" dirty="0" smtClean="0"/>
              <a:t>Why?</a:t>
            </a:r>
          </a:p>
          <a:p>
            <a:endParaRPr lang="en-US" dirty="0"/>
          </a:p>
          <a:p>
            <a:endParaRPr lang="en-US" dirty="0" smtClean="0"/>
          </a:p>
          <a:p>
            <a:endParaRPr lang="en-US" dirty="0"/>
          </a:p>
          <a:p>
            <a:r>
              <a:rPr lang="en-US" dirty="0" smtClean="0"/>
              <a:t>What?</a:t>
            </a:r>
            <a:endParaRPr lang="en-US" dirty="0"/>
          </a:p>
        </p:txBody>
      </p:sp>
      <p:sp>
        <p:nvSpPr>
          <p:cNvPr id="3" name="Title 2"/>
          <p:cNvSpPr>
            <a:spLocks noGrp="1"/>
          </p:cNvSpPr>
          <p:nvPr>
            <p:ph type="title"/>
          </p:nvPr>
        </p:nvSpPr>
        <p:spPr/>
        <p:txBody>
          <a:bodyPr/>
          <a:lstStyle/>
          <a:p>
            <a:r>
              <a:rPr lang="en-US" dirty="0" smtClean="0"/>
              <a:t>JSON</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16</a:t>
            </a:fld>
            <a:endParaRPr lang="en-US" dirty="0"/>
          </a:p>
        </p:txBody>
      </p:sp>
      <p:sp>
        <p:nvSpPr>
          <p:cNvPr id="8" name="TextBox 7"/>
          <p:cNvSpPr txBox="1"/>
          <p:nvPr/>
        </p:nvSpPr>
        <p:spPr>
          <a:xfrm>
            <a:off x="4407704" y="2250801"/>
            <a:ext cx="659155" cy="369332"/>
          </a:xfrm>
          <a:prstGeom prst="rect">
            <a:avLst/>
          </a:prstGeom>
          <a:noFill/>
        </p:spPr>
        <p:txBody>
          <a:bodyPr wrap="none" rtlCol="0">
            <a:spAutoFit/>
          </a:bodyPr>
          <a:lstStyle/>
          <a:p>
            <a:r>
              <a:rPr lang="en-US" dirty="0" smtClean="0"/>
              <a:t>XML</a:t>
            </a:r>
            <a:endParaRPr lang="en-US" dirty="0"/>
          </a:p>
        </p:txBody>
      </p:sp>
      <p:sp>
        <p:nvSpPr>
          <p:cNvPr id="9" name="TextBox 8"/>
          <p:cNvSpPr txBox="1"/>
          <p:nvPr/>
        </p:nvSpPr>
        <p:spPr>
          <a:xfrm>
            <a:off x="4337173" y="3148048"/>
            <a:ext cx="800219" cy="369332"/>
          </a:xfrm>
          <a:prstGeom prst="rect">
            <a:avLst/>
          </a:prstGeom>
          <a:noFill/>
        </p:spPr>
        <p:txBody>
          <a:bodyPr wrap="none" rtlCol="0">
            <a:spAutoFit/>
          </a:bodyPr>
          <a:lstStyle/>
          <a:p>
            <a:r>
              <a:rPr lang="en-US" dirty="0" smtClean="0"/>
              <a:t>JSON</a:t>
            </a:r>
            <a:endParaRPr lang="en-US" dirty="0"/>
          </a:p>
        </p:txBody>
      </p:sp>
      <p:sp>
        <p:nvSpPr>
          <p:cNvPr id="10" name="TextBox 9"/>
          <p:cNvSpPr txBox="1"/>
          <p:nvPr/>
        </p:nvSpPr>
        <p:spPr>
          <a:xfrm>
            <a:off x="2465241" y="3727808"/>
            <a:ext cx="4544079" cy="2246769"/>
          </a:xfrm>
          <a:prstGeom prst="rect">
            <a:avLst/>
          </a:prstGeom>
          <a:noFill/>
        </p:spPr>
        <p:txBody>
          <a:bodyPr wrap="square" rtlCol="0">
            <a:spAutoFit/>
          </a:bodyPr>
          <a:lstStyle/>
          <a:p>
            <a:r>
              <a:rPr lang="en-US" sz="1400" dirty="0" smtClean="0"/>
              <a:t>[</a:t>
            </a:r>
          </a:p>
          <a:p>
            <a:r>
              <a:rPr lang="en-US" sz="1400" dirty="0"/>
              <a:t>	</a:t>
            </a:r>
            <a:r>
              <a:rPr lang="en-US" sz="1400" dirty="0" smtClean="0"/>
              <a:t>{</a:t>
            </a:r>
          </a:p>
          <a:p>
            <a:r>
              <a:rPr lang="en-US" sz="1400" dirty="0"/>
              <a:t>	</a:t>
            </a:r>
            <a:r>
              <a:rPr lang="en-US" sz="1400" dirty="0" smtClean="0"/>
              <a:t>	“MyField1”: “</a:t>
            </a:r>
            <a:r>
              <a:rPr lang="en-US" sz="1400" dirty="0" err="1" smtClean="0"/>
              <a:t>MyValue</a:t>
            </a:r>
            <a:r>
              <a:rPr lang="en-US" sz="1400" dirty="0" smtClean="0"/>
              <a:t>”,</a:t>
            </a:r>
          </a:p>
          <a:p>
            <a:r>
              <a:rPr lang="en-US" sz="1400" dirty="0"/>
              <a:t>	</a:t>
            </a:r>
            <a:r>
              <a:rPr lang="en-US" sz="1400" dirty="0" smtClean="0"/>
              <a:t>	“MyField2”: 123.45</a:t>
            </a:r>
          </a:p>
          <a:p>
            <a:r>
              <a:rPr lang="en-US" sz="1400" dirty="0" smtClean="0"/>
              <a:t>	},</a:t>
            </a:r>
          </a:p>
          <a:p>
            <a:r>
              <a:rPr lang="en-US" sz="1400" dirty="0" smtClean="0"/>
              <a:t>	{</a:t>
            </a:r>
            <a:endParaRPr lang="en-US" sz="1400" dirty="0"/>
          </a:p>
          <a:p>
            <a:r>
              <a:rPr lang="en-US" sz="1400" dirty="0"/>
              <a:t>		“MyField1”: “</a:t>
            </a:r>
            <a:r>
              <a:rPr lang="en-US" sz="1400" dirty="0" smtClean="0"/>
              <a:t>MyValue2”,</a:t>
            </a:r>
            <a:endParaRPr lang="en-US" sz="1400" dirty="0"/>
          </a:p>
          <a:p>
            <a:r>
              <a:rPr lang="en-US" sz="1400" dirty="0"/>
              <a:t>		“MyField2”: </a:t>
            </a:r>
            <a:r>
              <a:rPr lang="en-US" sz="1400" dirty="0" smtClean="0"/>
              <a:t>345.67</a:t>
            </a:r>
            <a:endParaRPr lang="en-US" sz="1400" dirty="0"/>
          </a:p>
          <a:p>
            <a:r>
              <a:rPr lang="en-US" sz="1400" dirty="0"/>
              <a:t>	</a:t>
            </a:r>
            <a:r>
              <a:rPr lang="en-US" sz="1400" dirty="0" smtClean="0"/>
              <a:t>}</a:t>
            </a:r>
          </a:p>
          <a:p>
            <a:r>
              <a:rPr lang="en-US" sz="1400" dirty="0" smtClean="0"/>
              <a:t>]</a:t>
            </a:r>
            <a:endParaRPr lang="en-US" sz="1400" dirty="0"/>
          </a:p>
        </p:txBody>
      </p:sp>
    </p:spTree>
    <p:extLst>
      <p:ext uri="{BB962C8B-B14F-4D97-AF65-F5344CB8AC3E}">
        <p14:creationId xmlns:p14="http://schemas.microsoft.com/office/powerpoint/2010/main" val="1755065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XML – Sample Data</a:t>
            </a:r>
            <a:endParaRPr lang="en-US" dirty="0"/>
          </a:p>
        </p:txBody>
      </p:sp>
      <p:sp>
        <p:nvSpPr>
          <p:cNvPr id="12" name="Content Placeholder 11"/>
          <p:cNvSpPr>
            <a:spLocks noGrp="1"/>
          </p:cNvSpPr>
          <p:nvPr>
            <p:ph sz="half" idx="1"/>
          </p:nvPr>
        </p:nvSpPr>
        <p:spPr/>
        <p:txBody>
          <a:bodyPr>
            <a:noAutofit/>
          </a:bodyPr>
          <a:lstStyle/>
          <a:p>
            <a:pPr marL="0" indent="0">
              <a:buNone/>
            </a:pPr>
            <a:r>
              <a:rPr lang="en-US" sz="1400" dirty="0" smtClean="0"/>
              <a:t>DECLARE </a:t>
            </a:r>
            <a:r>
              <a:rPr lang="en-US" sz="1400" dirty="0"/>
              <a:t>@Orders TABLE</a:t>
            </a:r>
          </a:p>
          <a:p>
            <a:pPr marL="0" indent="0">
              <a:buNone/>
            </a:pPr>
            <a:r>
              <a:rPr lang="en-US" sz="1400" dirty="0"/>
              <a:t>(</a:t>
            </a:r>
          </a:p>
          <a:p>
            <a:pPr marL="0" indent="0">
              <a:buNone/>
            </a:pPr>
            <a:r>
              <a:rPr lang="en-US" sz="1400" dirty="0"/>
              <a:t>	</a:t>
            </a:r>
            <a:r>
              <a:rPr lang="en-US" sz="1400" dirty="0" err="1"/>
              <a:t>OrderID</a:t>
            </a:r>
            <a:r>
              <a:rPr lang="en-US" sz="1400" dirty="0"/>
              <a:t> </a:t>
            </a:r>
            <a:r>
              <a:rPr lang="en-US" sz="1400" dirty="0" err="1"/>
              <a:t>bigint</a:t>
            </a:r>
            <a:r>
              <a:rPr lang="en-US" sz="1400" dirty="0"/>
              <a:t> IDENTITY,</a:t>
            </a:r>
          </a:p>
          <a:p>
            <a:pPr marL="0" indent="0">
              <a:buNone/>
            </a:pPr>
            <a:r>
              <a:rPr lang="en-US" sz="1400" dirty="0"/>
              <a:t>	</a:t>
            </a:r>
            <a:r>
              <a:rPr lang="en-US" sz="1400" dirty="0" err="1"/>
              <a:t>OrderDate</a:t>
            </a:r>
            <a:r>
              <a:rPr lang="en-US" sz="1400" dirty="0"/>
              <a:t> </a:t>
            </a:r>
            <a:r>
              <a:rPr lang="en-US" sz="1400" dirty="0" err="1"/>
              <a:t>datetime</a:t>
            </a:r>
            <a:endParaRPr lang="en-US" sz="1400" dirty="0"/>
          </a:p>
          <a:p>
            <a:pPr marL="0" indent="0">
              <a:buNone/>
            </a:pPr>
            <a:r>
              <a:rPr lang="en-US" sz="1400" dirty="0" smtClean="0"/>
              <a:t>);</a:t>
            </a:r>
            <a:endParaRPr lang="en-US" sz="1400" dirty="0"/>
          </a:p>
        </p:txBody>
      </p:sp>
      <p:sp>
        <p:nvSpPr>
          <p:cNvPr id="13" name="Content Placeholder 12"/>
          <p:cNvSpPr>
            <a:spLocks noGrp="1"/>
          </p:cNvSpPr>
          <p:nvPr>
            <p:ph sz="half" idx="2"/>
          </p:nvPr>
        </p:nvSpPr>
        <p:spPr/>
        <p:txBody>
          <a:bodyPr>
            <a:normAutofit/>
          </a:bodyPr>
          <a:lstStyle/>
          <a:p>
            <a:pPr marL="0" indent="0">
              <a:buNone/>
            </a:pPr>
            <a:r>
              <a:rPr lang="en-US" sz="1400" dirty="0"/>
              <a:t>DECLARE @</a:t>
            </a:r>
            <a:r>
              <a:rPr lang="en-US" sz="1400" dirty="0" err="1"/>
              <a:t>OrderDetails</a:t>
            </a:r>
            <a:r>
              <a:rPr lang="en-US" sz="1400" dirty="0"/>
              <a:t> TABLE</a:t>
            </a:r>
          </a:p>
          <a:p>
            <a:pPr marL="0" indent="0">
              <a:buNone/>
            </a:pPr>
            <a:r>
              <a:rPr lang="en-US" sz="1400" dirty="0"/>
              <a:t>(</a:t>
            </a:r>
          </a:p>
          <a:p>
            <a:pPr marL="0" indent="0">
              <a:buNone/>
            </a:pPr>
            <a:r>
              <a:rPr lang="en-US" sz="1400" dirty="0"/>
              <a:t>	</a:t>
            </a:r>
            <a:r>
              <a:rPr lang="en-US" sz="1400" dirty="0" err="1"/>
              <a:t>OrderDetailsID</a:t>
            </a:r>
            <a:r>
              <a:rPr lang="en-US" sz="1400" dirty="0"/>
              <a:t> </a:t>
            </a:r>
            <a:r>
              <a:rPr lang="en-US" sz="1400" dirty="0" err="1"/>
              <a:t>bigint</a:t>
            </a:r>
            <a:r>
              <a:rPr lang="en-US" sz="1400" dirty="0"/>
              <a:t> IDENTITY,</a:t>
            </a:r>
          </a:p>
          <a:p>
            <a:pPr marL="0" indent="0">
              <a:buNone/>
            </a:pPr>
            <a:r>
              <a:rPr lang="en-US" sz="1400" dirty="0"/>
              <a:t>	</a:t>
            </a:r>
            <a:r>
              <a:rPr lang="en-US" sz="1400" dirty="0" err="1"/>
              <a:t>OrderID</a:t>
            </a:r>
            <a:r>
              <a:rPr lang="en-US" sz="1400" dirty="0"/>
              <a:t> </a:t>
            </a:r>
            <a:r>
              <a:rPr lang="en-US" sz="1400" dirty="0" err="1"/>
              <a:t>bigint</a:t>
            </a:r>
            <a:r>
              <a:rPr lang="en-US" sz="1400" dirty="0"/>
              <a:t>,</a:t>
            </a:r>
          </a:p>
          <a:p>
            <a:pPr marL="0" indent="0">
              <a:buNone/>
            </a:pPr>
            <a:r>
              <a:rPr lang="en-US" sz="1400" dirty="0"/>
              <a:t>	</a:t>
            </a:r>
            <a:r>
              <a:rPr lang="en-US" sz="1400" dirty="0" err="1"/>
              <a:t>ProductID</a:t>
            </a:r>
            <a:r>
              <a:rPr lang="en-US" sz="1400" dirty="0"/>
              <a:t> varchar(50),</a:t>
            </a:r>
          </a:p>
          <a:p>
            <a:pPr marL="0" indent="0">
              <a:buNone/>
            </a:pPr>
            <a:r>
              <a:rPr lang="en-US" sz="1400" dirty="0"/>
              <a:t>	</a:t>
            </a:r>
            <a:r>
              <a:rPr lang="en-US" sz="1400" dirty="0" err="1"/>
              <a:t>Qty</a:t>
            </a:r>
            <a:r>
              <a:rPr lang="en-US" sz="1400" dirty="0"/>
              <a:t> </a:t>
            </a:r>
            <a:r>
              <a:rPr lang="en-US" sz="1400" dirty="0" err="1"/>
              <a:t>int</a:t>
            </a:r>
            <a:endParaRPr lang="en-US" sz="1400" dirty="0"/>
          </a:p>
          <a:p>
            <a:pPr marL="0" indent="0">
              <a:buNone/>
            </a:pPr>
            <a:r>
              <a:rPr lang="en-US" sz="1400" dirty="0"/>
              <a:t>);</a:t>
            </a:r>
          </a:p>
          <a:p>
            <a:pPr marL="0" indent="0">
              <a:buNone/>
            </a:pPr>
            <a:endParaRPr lang="en-US" sz="1400" dirty="0"/>
          </a:p>
        </p:txBody>
      </p:sp>
      <p:sp>
        <p:nvSpPr>
          <p:cNvPr id="7" name="Date Placeholder 6"/>
          <p:cNvSpPr>
            <a:spLocks noGrp="1"/>
          </p:cNvSpPr>
          <p:nvPr>
            <p:ph type="dt" sz="half" idx="10"/>
          </p:nvPr>
        </p:nvSpPr>
        <p:spPr/>
        <p:txBody>
          <a:bodyPr/>
          <a:lstStyle/>
          <a:p>
            <a:r>
              <a:rPr lang="en-US"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17</a:t>
            </a:fld>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374778078"/>
              </p:ext>
            </p:extLst>
          </p:nvPr>
        </p:nvGraphicFramePr>
        <p:xfrm>
          <a:off x="1135632" y="3718205"/>
          <a:ext cx="6872736" cy="1876425"/>
        </p:xfrm>
        <a:graphic>
          <a:graphicData uri="http://schemas.openxmlformats.org/drawingml/2006/table">
            <a:tbl>
              <a:tblPr>
                <a:tableStyleId>{5C22544A-7EE6-4342-B048-85BDC9FD1C3A}</a:tableStyleId>
              </a:tblPr>
              <a:tblGrid>
                <a:gridCol w="1468770"/>
                <a:gridCol w="2189299"/>
                <a:gridCol w="1745897"/>
                <a:gridCol w="1468770"/>
              </a:tblGrid>
              <a:tr h="190500">
                <a:tc>
                  <a:txBody>
                    <a:bodyPr/>
                    <a:lstStyle/>
                    <a:p>
                      <a:pPr algn="ctr" fontAlgn="b"/>
                      <a:r>
                        <a:rPr lang="en-US" sz="2400" u="none" strike="noStrike">
                          <a:effectLst/>
                        </a:rPr>
                        <a:t>OrderID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OrderDate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ProductID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Qty</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2015-10-10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Bike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2015-10-10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Helmet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2015-10-10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Wheels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2015-10-09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Ball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10</a:t>
                      </a:r>
                      <a:endParaRPr lang="en-US"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532661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JSON vs XML – Production (Path)</a:t>
            </a:r>
            <a:endParaRPr lang="en-US" dirty="0"/>
          </a:p>
        </p:txBody>
      </p:sp>
      <p:sp>
        <p:nvSpPr>
          <p:cNvPr id="7" name="Text Placeholder 6"/>
          <p:cNvSpPr>
            <a:spLocks noGrp="1"/>
          </p:cNvSpPr>
          <p:nvPr>
            <p:ph type="body" idx="1"/>
          </p:nvPr>
        </p:nvSpPr>
        <p:spPr/>
        <p:txBody>
          <a:bodyPr>
            <a:normAutofit lnSpcReduction="10000"/>
          </a:bodyPr>
          <a:lstStyle/>
          <a:p>
            <a:r>
              <a:rPr lang="en-US" smtClean="0"/>
              <a:t>JSON</a:t>
            </a:r>
            <a:endParaRPr lang="en-US" dirty="0"/>
          </a:p>
        </p:txBody>
      </p:sp>
      <p:sp>
        <p:nvSpPr>
          <p:cNvPr id="8" name="Content Placeholder 7"/>
          <p:cNvSpPr>
            <a:spLocks noGrp="1"/>
          </p:cNvSpPr>
          <p:nvPr>
            <p:ph sz="half" idx="2"/>
          </p:nvPr>
        </p:nvSpPr>
        <p:spPr/>
        <p:txBody>
          <a:bodyPr>
            <a:normAutofit/>
          </a:bodyPr>
          <a:lstStyle/>
          <a:p>
            <a:pPr marL="0" indent="0">
              <a:buNone/>
            </a:pPr>
            <a:r>
              <a:rPr lang="en-US" sz="1600" dirty="0"/>
              <a:t>SELECT</a:t>
            </a:r>
          </a:p>
          <a:p>
            <a:pPr marL="0" indent="0">
              <a:buNone/>
            </a:pPr>
            <a:r>
              <a:rPr lang="en-US" sz="1600" dirty="0"/>
              <a:t>	</a:t>
            </a:r>
            <a:r>
              <a:rPr lang="en-US" sz="1600" dirty="0" err="1"/>
              <a:t>Orders.OrderID</a:t>
            </a:r>
            <a:r>
              <a:rPr lang="en-US" sz="1600" dirty="0"/>
              <a:t>,</a:t>
            </a:r>
          </a:p>
          <a:p>
            <a:pPr marL="0" indent="0">
              <a:buNone/>
            </a:pPr>
            <a:r>
              <a:rPr lang="en-US" sz="1600" dirty="0"/>
              <a:t>	</a:t>
            </a:r>
            <a:r>
              <a:rPr lang="en-US" sz="1600" dirty="0" err="1"/>
              <a:t>Orders.OrderDate</a:t>
            </a:r>
            <a:r>
              <a:rPr lang="en-US" sz="1600" dirty="0"/>
              <a:t>,</a:t>
            </a:r>
          </a:p>
          <a:p>
            <a:pPr marL="0" indent="0">
              <a:buNone/>
            </a:pPr>
            <a:r>
              <a:rPr lang="en-US" sz="1600" dirty="0"/>
              <a:t>	</a:t>
            </a:r>
            <a:r>
              <a:rPr lang="en-US" sz="1600" dirty="0" err="1"/>
              <a:t>OrderDetails.ProductID</a:t>
            </a:r>
            <a:r>
              <a:rPr lang="en-US" sz="1600" dirty="0"/>
              <a:t>,</a:t>
            </a:r>
          </a:p>
          <a:p>
            <a:pPr marL="0" indent="0">
              <a:buNone/>
            </a:pPr>
            <a:r>
              <a:rPr lang="en-US" sz="1600" dirty="0"/>
              <a:t>	</a:t>
            </a:r>
            <a:r>
              <a:rPr lang="en-US" sz="1600" dirty="0" err="1"/>
              <a:t>OrderDetails.Qty</a:t>
            </a:r>
            <a:endParaRPr lang="en-US" sz="1600" dirty="0"/>
          </a:p>
          <a:p>
            <a:pPr marL="0" indent="0">
              <a:buNone/>
            </a:pPr>
            <a:r>
              <a:rPr lang="en-US" sz="1600" dirty="0"/>
              <a:t>FROM	@Orders AS</a:t>
            </a:r>
          </a:p>
          <a:p>
            <a:pPr marL="0" indent="0">
              <a:buNone/>
            </a:pPr>
            <a:r>
              <a:rPr lang="en-US" sz="1600" dirty="0"/>
              <a:t>			Orders</a:t>
            </a:r>
          </a:p>
          <a:p>
            <a:pPr marL="0" indent="0">
              <a:buNone/>
            </a:pPr>
            <a:r>
              <a:rPr lang="en-US" sz="1600" dirty="0"/>
              <a:t>JOIN	@</a:t>
            </a:r>
            <a:r>
              <a:rPr lang="en-US" sz="1600" dirty="0" err="1"/>
              <a:t>OrderDetails</a:t>
            </a:r>
            <a:r>
              <a:rPr lang="en-US" sz="1600" dirty="0"/>
              <a:t> AS 						</a:t>
            </a:r>
            <a:r>
              <a:rPr lang="en-US" sz="1600" dirty="0" err="1"/>
              <a:t>OrderDetails</a:t>
            </a:r>
            <a:endParaRPr lang="en-US" sz="1600" dirty="0"/>
          </a:p>
          <a:p>
            <a:pPr marL="0" indent="0">
              <a:buNone/>
            </a:pPr>
            <a:r>
              <a:rPr lang="en-US" sz="1600" dirty="0"/>
              <a:t>ON		</a:t>
            </a:r>
            <a:r>
              <a:rPr lang="en-US" sz="1600" dirty="0" err="1"/>
              <a:t>Orders.OrderID</a:t>
            </a:r>
            <a:r>
              <a:rPr lang="en-US" sz="1600" dirty="0"/>
              <a:t> = 						</a:t>
            </a:r>
            <a:r>
              <a:rPr lang="en-US" sz="1600" dirty="0" err="1"/>
              <a:t>OrderDetails.OrderID</a:t>
            </a:r>
            <a:endParaRPr lang="en-US" sz="1600" dirty="0"/>
          </a:p>
          <a:p>
            <a:pPr marL="0" indent="0">
              <a:buNone/>
            </a:pPr>
            <a:r>
              <a:rPr lang="en-US" sz="1600" dirty="0" smtClean="0"/>
              <a:t>FOR</a:t>
            </a:r>
            <a:r>
              <a:rPr lang="en-US" sz="1600" dirty="0"/>
              <a:t>		</a:t>
            </a:r>
            <a:r>
              <a:rPr lang="en-US" sz="1600" dirty="0" smtClean="0"/>
              <a:t>JSON</a:t>
            </a:r>
          </a:p>
          <a:p>
            <a:pPr marL="0" indent="0">
              <a:buNone/>
            </a:pPr>
            <a:r>
              <a:rPr lang="en-US" sz="1600" dirty="0"/>
              <a:t>	</a:t>
            </a:r>
            <a:r>
              <a:rPr lang="en-US" sz="1600" dirty="0" smtClean="0"/>
              <a:t>		PATH;</a:t>
            </a:r>
            <a:endParaRPr lang="en-US" sz="1600" dirty="0"/>
          </a:p>
        </p:txBody>
      </p:sp>
      <p:sp>
        <p:nvSpPr>
          <p:cNvPr id="9" name="Text Placeholder 8"/>
          <p:cNvSpPr>
            <a:spLocks noGrp="1"/>
          </p:cNvSpPr>
          <p:nvPr>
            <p:ph type="body" sz="quarter" idx="3"/>
          </p:nvPr>
        </p:nvSpPr>
        <p:spPr/>
        <p:txBody>
          <a:bodyPr>
            <a:normAutofit lnSpcReduction="10000"/>
          </a:bodyPr>
          <a:lstStyle/>
          <a:p>
            <a:r>
              <a:rPr lang="en-US" dirty="0" smtClean="0"/>
              <a:t>XML</a:t>
            </a:r>
            <a:endParaRPr lang="en-US" dirty="0"/>
          </a:p>
        </p:txBody>
      </p:sp>
      <p:sp>
        <p:nvSpPr>
          <p:cNvPr id="13" name="Content Placeholder 12"/>
          <p:cNvSpPr>
            <a:spLocks noGrp="1"/>
          </p:cNvSpPr>
          <p:nvPr>
            <p:ph sz="quarter" idx="4"/>
          </p:nvPr>
        </p:nvSpPr>
        <p:spPr/>
        <p:txBody>
          <a:bodyPr>
            <a:normAutofit/>
          </a:bodyPr>
          <a:lstStyle/>
          <a:p>
            <a:pPr marL="0" indent="0">
              <a:buNone/>
            </a:pPr>
            <a:r>
              <a:rPr lang="en-US" sz="1600" dirty="0"/>
              <a:t>SELECT</a:t>
            </a:r>
          </a:p>
          <a:p>
            <a:pPr marL="0" indent="0">
              <a:buNone/>
            </a:pPr>
            <a:r>
              <a:rPr lang="en-US" sz="1600" dirty="0"/>
              <a:t>	</a:t>
            </a:r>
            <a:r>
              <a:rPr lang="en-US" sz="1600" dirty="0" err="1"/>
              <a:t>Orders.OrderID</a:t>
            </a:r>
            <a:r>
              <a:rPr lang="en-US" sz="1600" dirty="0"/>
              <a:t>,</a:t>
            </a:r>
          </a:p>
          <a:p>
            <a:pPr marL="0" indent="0">
              <a:buNone/>
            </a:pPr>
            <a:r>
              <a:rPr lang="en-US" sz="1600" dirty="0"/>
              <a:t>	</a:t>
            </a:r>
            <a:r>
              <a:rPr lang="en-US" sz="1600" dirty="0" err="1"/>
              <a:t>Orders.OrderDate</a:t>
            </a:r>
            <a:r>
              <a:rPr lang="en-US" sz="1600" dirty="0"/>
              <a:t>,</a:t>
            </a:r>
          </a:p>
          <a:p>
            <a:pPr marL="0" indent="0">
              <a:buNone/>
            </a:pPr>
            <a:r>
              <a:rPr lang="en-US" sz="1600" dirty="0"/>
              <a:t>	</a:t>
            </a:r>
            <a:r>
              <a:rPr lang="en-US" sz="1600" dirty="0" err="1"/>
              <a:t>OrderDetails.ProductID</a:t>
            </a:r>
            <a:r>
              <a:rPr lang="en-US" sz="1600" dirty="0"/>
              <a:t>,</a:t>
            </a:r>
          </a:p>
          <a:p>
            <a:pPr marL="0" indent="0">
              <a:buNone/>
            </a:pPr>
            <a:r>
              <a:rPr lang="en-US" sz="1600" dirty="0"/>
              <a:t>	</a:t>
            </a:r>
            <a:r>
              <a:rPr lang="en-US" sz="1600" dirty="0" err="1"/>
              <a:t>OrderDetails.Qty</a:t>
            </a:r>
            <a:endParaRPr lang="en-US" sz="1600" dirty="0"/>
          </a:p>
          <a:p>
            <a:pPr marL="0" indent="0">
              <a:buNone/>
            </a:pPr>
            <a:r>
              <a:rPr lang="en-US" sz="1600" dirty="0"/>
              <a:t>FROM	</a:t>
            </a:r>
            <a:r>
              <a:rPr lang="en-US" sz="1600" dirty="0" smtClean="0"/>
              <a:t>@</a:t>
            </a:r>
            <a:r>
              <a:rPr lang="en-US" sz="1600" dirty="0"/>
              <a:t>Orders </a:t>
            </a:r>
            <a:r>
              <a:rPr lang="en-US" sz="1600" dirty="0" smtClean="0"/>
              <a:t>AS</a:t>
            </a:r>
          </a:p>
          <a:p>
            <a:pPr marL="0" indent="0">
              <a:buNone/>
            </a:pPr>
            <a:r>
              <a:rPr lang="en-US" sz="1600" dirty="0"/>
              <a:t>	</a:t>
            </a:r>
            <a:r>
              <a:rPr lang="en-US" sz="1600" dirty="0" smtClean="0"/>
              <a:t>		Orders</a:t>
            </a:r>
            <a:endParaRPr lang="en-US" sz="1600" dirty="0"/>
          </a:p>
          <a:p>
            <a:pPr marL="0" indent="0">
              <a:buNone/>
            </a:pPr>
            <a:r>
              <a:rPr lang="en-US" sz="1600" dirty="0"/>
              <a:t>JOIN	</a:t>
            </a:r>
            <a:r>
              <a:rPr lang="en-US" sz="1600" dirty="0" smtClean="0"/>
              <a:t>@</a:t>
            </a:r>
            <a:r>
              <a:rPr lang="en-US" sz="1600" dirty="0" err="1"/>
              <a:t>OrderDetails</a:t>
            </a:r>
            <a:r>
              <a:rPr lang="en-US" sz="1600" dirty="0"/>
              <a:t> </a:t>
            </a:r>
            <a:r>
              <a:rPr lang="en-US" sz="1600" dirty="0" smtClean="0"/>
              <a:t>AS 						</a:t>
            </a:r>
            <a:r>
              <a:rPr lang="en-US" sz="1600" dirty="0" err="1" smtClean="0"/>
              <a:t>OrderDetails</a:t>
            </a:r>
            <a:endParaRPr lang="en-US" sz="1600" dirty="0"/>
          </a:p>
          <a:p>
            <a:pPr marL="0" indent="0">
              <a:buNone/>
            </a:pPr>
            <a:r>
              <a:rPr lang="en-US" sz="1600" dirty="0"/>
              <a:t>ON		</a:t>
            </a:r>
            <a:r>
              <a:rPr lang="en-US" sz="1600" dirty="0" err="1" smtClean="0"/>
              <a:t>Orders.OrderID</a:t>
            </a:r>
            <a:r>
              <a:rPr lang="en-US" sz="1600" dirty="0" smtClean="0"/>
              <a:t> </a:t>
            </a:r>
            <a:r>
              <a:rPr lang="en-US" sz="1600" dirty="0"/>
              <a:t>= </a:t>
            </a:r>
            <a:r>
              <a:rPr lang="en-US" sz="1600" dirty="0" smtClean="0"/>
              <a:t>						</a:t>
            </a:r>
            <a:r>
              <a:rPr lang="en-US" sz="1600" dirty="0" err="1" smtClean="0"/>
              <a:t>OrderDetails.OrderID</a:t>
            </a:r>
            <a:endParaRPr lang="en-US" sz="1600" dirty="0"/>
          </a:p>
          <a:p>
            <a:pPr marL="0" indent="0">
              <a:buNone/>
            </a:pPr>
            <a:r>
              <a:rPr lang="en-US" sz="1600" dirty="0"/>
              <a:t>FOR		</a:t>
            </a:r>
            <a:r>
              <a:rPr lang="en-US" sz="1600" dirty="0" smtClean="0"/>
              <a:t>XML</a:t>
            </a:r>
          </a:p>
          <a:p>
            <a:pPr marL="0" indent="0">
              <a:buNone/>
            </a:pPr>
            <a:r>
              <a:rPr lang="en-US" sz="1600" dirty="0"/>
              <a:t>	</a:t>
            </a:r>
            <a:r>
              <a:rPr lang="en-US" sz="1600" dirty="0" smtClean="0"/>
              <a:t>		PATH;</a:t>
            </a:r>
            <a:endParaRPr lang="en-US" sz="1600"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18</a:t>
            </a:fld>
            <a:endParaRPr lang="en-US" dirty="0"/>
          </a:p>
        </p:txBody>
      </p:sp>
    </p:spTree>
    <p:extLst>
      <p:ext uri="{BB962C8B-B14F-4D97-AF65-F5344CB8AC3E}">
        <p14:creationId xmlns:p14="http://schemas.microsoft.com/office/powerpoint/2010/main" val="2587952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JSON vs XML – Production (Path)</a:t>
            </a:r>
            <a:endParaRPr lang="en-US" dirty="0"/>
          </a:p>
        </p:txBody>
      </p:sp>
      <p:sp>
        <p:nvSpPr>
          <p:cNvPr id="7" name="Text Placeholder 6"/>
          <p:cNvSpPr>
            <a:spLocks noGrp="1"/>
          </p:cNvSpPr>
          <p:nvPr>
            <p:ph type="body" idx="1"/>
          </p:nvPr>
        </p:nvSpPr>
        <p:spPr/>
        <p:txBody>
          <a:bodyPr>
            <a:normAutofit lnSpcReduction="10000"/>
          </a:bodyPr>
          <a:lstStyle/>
          <a:p>
            <a:r>
              <a:rPr lang="en-US" dirty="0" smtClean="0"/>
              <a:t>JSON</a:t>
            </a:r>
            <a:endParaRPr lang="en-US" dirty="0"/>
          </a:p>
        </p:txBody>
      </p:sp>
      <p:sp>
        <p:nvSpPr>
          <p:cNvPr id="8" name="Content Placeholder 7"/>
          <p:cNvSpPr>
            <a:spLocks noGrp="1"/>
          </p:cNvSpPr>
          <p:nvPr>
            <p:ph sz="half" idx="2"/>
          </p:nvPr>
        </p:nvSpPr>
        <p:spPr/>
        <p:txBody>
          <a:bodyPr>
            <a:noAutofit/>
          </a:bodyPr>
          <a:lstStyle/>
          <a:p>
            <a:pPr marL="0" indent="0">
              <a:buNone/>
            </a:pPr>
            <a:r>
              <a:rPr lang="en-US" sz="800" dirty="0" smtClean="0"/>
              <a:t>[  </a:t>
            </a:r>
            <a:endParaRPr lang="en-US" sz="800" dirty="0"/>
          </a:p>
          <a:p>
            <a:pPr marL="0" indent="0">
              <a:buNone/>
            </a:pPr>
            <a:r>
              <a:rPr lang="en-US" sz="800" dirty="0"/>
              <a:t>	</a:t>
            </a:r>
            <a:r>
              <a:rPr lang="en-US" sz="800" dirty="0" smtClean="0"/>
              <a:t>{  </a:t>
            </a:r>
            <a:endParaRPr lang="en-US" sz="800" dirty="0"/>
          </a:p>
          <a:p>
            <a:pPr marL="0" indent="0">
              <a:buNone/>
            </a:pPr>
            <a:r>
              <a:rPr lang="en-US" sz="800" dirty="0"/>
              <a:t>		</a:t>
            </a:r>
            <a:r>
              <a:rPr lang="en-US" sz="800" dirty="0" smtClean="0"/>
              <a:t>"</a:t>
            </a:r>
            <a:r>
              <a:rPr lang="en-US" sz="800" dirty="0"/>
              <a:t>OrderID":1,</a:t>
            </a:r>
          </a:p>
          <a:p>
            <a:pPr marL="0" indent="0">
              <a:buNone/>
            </a:pPr>
            <a:r>
              <a:rPr lang="en-US" sz="800" dirty="0"/>
              <a:t>		</a:t>
            </a:r>
            <a:r>
              <a:rPr lang="en-US" sz="800" dirty="0" smtClean="0"/>
              <a:t>"</a:t>
            </a:r>
            <a:r>
              <a:rPr lang="en-US" sz="800" dirty="0"/>
              <a:t>OrderDate":"2015-10-10T00:00:00",</a:t>
            </a:r>
          </a:p>
          <a:p>
            <a:pPr marL="0" indent="0">
              <a:buNone/>
            </a:pPr>
            <a:r>
              <a:rPr lang="en-US" sz="800" dirty="0"/>
              <a:t>		</a:t>
            </a:r>
            <a:r>
              <a:rPr lang="en-US" sz="800" dirty="0" smtClean="0"/>
              <a:t>"</a:t>
            </a:r>
            <a:r>
              <a:rPr lang="en-US" sz="800" dirty="0" err="1"/>
              <a:t>ProductID</a:t>
            </a:r>
            <a:r>
              <a:rPr lang="en-US" sz="800" dirty="0"/>
              <a:t>":"Bike",</a:t>
            </a:r>
          </a:p>
          <a:p>
            <a:pPr marL="0" indent="0">
              <a:buNone/>
            </a:pPr>
            <a:r>
              <a:rPr lang="en-US" sz="800" dirty="0"/>
              <a:t>		</a:t>
            </a:r>
            <a:r>
              <a:rPr lang="en-US" sz="800" dirty="0" smtClean="0"/>
              <a:t>"</a:t>
            </a:r>
            <a:r>
              <a:rPr lang="en-US" sz="800" dirty="0"/>
              <a:t>Qty":2</a:t>
            </a:r>
          </a:p>
          <a:p>
            <a:pPr marL="0" indent="0">
              <a:buNone/>
            </a:pPr>
            <a:r>
              <a:rPr lang="en-US" sz="800" dirty="0"/>
              <a:t>	</a:t>
            </a:r>
            <a:r>
              <a:rPr lang="en-US" sz="800" dirty="0" smtClean="0"/>
              <a:t>},</a:t>
            </a:r>
            <a:endParaRPr lang="en-US" sz="800" dirty="0"/>
          </a:p>
          <a:p>
            <a:pPr marL="0" indent="0">
              <a:buNone/>
            </a:pPr>
            <a:r>
              <a:rPr lang="en-US" sz="800" dirty="0"/>
              <a:t>	</a:t>
            </a:r>
            <a:r>
              <a:rPr lang="en-US" sz="800" dirty="0" smtClean="0"/>
              <a:t>{  </a:t>
            </a:r>
            <a:endParaRPr lang="en-US" sz="800" dirty="0"/>
          </a:p>
          <a:p>
            <a:pPr marL="0" indent="0">
              <a:buNone/>
            </a:pPr>
            <a:r>
              <a:rPr lang="en-US" sz="800" dirty="0"/>
              <a:t>		</a:t>
            </a:r>
            <a:r>
              <a:rPr lang="en-US" sz="800" dirty="0" smtClean="0"/>
              <a:t>"</a:t>
            </a:r>
            <a:r>
              <a:rPr lang="en-US" sz="800" dirty="0"/>
              <a:t>OrderID":1,</a:t>
            </a:r>
          </a:p>
          <a:p>
            <a:pPr marL="0" indent="0">
              <a:buNone/>
            </a:pPr>
            <a:r>
              <a:rPr lang="en-US" sz="800" dirty="0"/>
              <a:t>		</a:t>
            </a:r>
            <a:r>
              <a:rPr lang="en-US" sz="800" dirty="0" smtClean="0"/>
              <a:t>"</a:t>
            </a:r>
            <a:r>
              <a:rPr lang="en-US" sz="800" dirty="0"/>
              <a:t>OrderDate":"2015-10-10T00:00:00",</a:t>
            </a:r>
          </a:p>
          <a:p>
            <a:pPr marL="0" indent="0">
              <a:buNone/>
            </a:pPr>
            <a:r>
              <a:rPr lang="en-US" sz="800" dirty="0"/>
              <a:t>		</a:t>
            </a:r>
            <a:r>
              <a:rPr lang="en-US" sz="800" dirty="0" smtClean="0"/>
              <a:t>"</a:t>
            </a:r>
            <a:r>
              <a:rPr lang="en-US" sz="800" dirty="0" err="1"/>
              <a:t>ProductID</a:t>
            </a:r>
            <a:r>
              <a:rPr lang="en-US" sz="800" dirty="0"/>
              <a:t>":"Helmet",</a:t>
            </a:r>
          </a:p>
          <a:p>
            <a:pPr marL="0" indent="0">
              <a:buNone/>
            </a:pPr>
            <a:r>
              <a:rPr lang="en-US" sz="800" dirty="0"/>
              <a:t>		</a:t>
            </a:r>
            <a:r>
              <a:rPr lang="en-US" sz="800" dirty="0" smtClean="0"/>
              <a:t>"</a:t>
            </a:r>
            <a:r>
              <a:rPr lang="en-US" sz="800" dirty="0"/>
              <a:t>Qty":2</a:t>
            </a:r>
          </a:p>
          <a:p>
            <a:pPr marL="0" indent="0">
              <a:buNone/>
            </a:pPr>
            <a:r>
              <a:rPr lang="en-US" sz="800" dirty="0"/>
              <a:t>	</a:t>
            </a:r>
            <a:r>
              <a:rPr lang="en-US" sz="800" dirty="0" smtClean="0"/>
              <a:t>},</a:t>
            </a:r>
            <a:endParaRPr lang="en-US" sz="800" dirty="0"/>
          </a:p>
          <a:p>
            <a:pPr marL="0" indent="0">
              <a:buNone/>
            </a:pPr>
            <a:r>
              <a:rPr lang="en-US" sz="800" dirty="0"/>
              <a:t>	</a:t>
            </a:r>
            <a:r>
              <a:rPr lang="en-US" sz="800" dirty="0" smtClean="0"/>
              <a:t>{  </a:t>
            </a:r>
            <a:endParaRPr lang="en-US" sz="800" dirty="0"/>
          </a:p>
          <a:p>
            <a:pPr marL="0" indent="0">
              <a:buNone/>
            </a:pPr>
            <a:r>
              <a:rPr lang="en-US" sz="800" dirty="0"/>
              <a:t>		</a:t>
            </a:r>
            <a:r>
              <a:rPr lang="en-US" sz="800" dirty="0" smtClean="0"/>
              <a:t>"</a:t>
            </a:r>
            <a:r>
              <a:rPr lang="en-US" sz="800" dirty="0"/>
              <a:t>OrderID":1,</a:t>
            </a:r>
          </a:p>
          <a:p>
            <a:pPr marL="0" indent="0">
              <a:buNone/>
            </a:pPr>
            <a:r>
              <a:rPr lang="en-US" sz="800" dirty="0"/>
              <a:t>		</a:t>
            </a:r>
            <a:r>
              <a:rPr lang="en-US" sz="800" dirty="0" smtClean="0"/>
              <a:t>"</a:t>
            </a:r>
            <a:r>
              <a:rPr lang="en-US" sz="800" dirty="0"/>
              <a:t>OrderDate":"2015-10-10T00:00:00",</a:t>
            </a:r>
          </a:p>
          <a:p>
            <a:pPr marL="0" indent="0">
              <a:buNone/>
            </a:pPr>
            <a:r>
              <a:rPr lang="en-US" sz="800" dirty="0"/>
              <a:t>		</a:t>
            </a:r>
            <a:r>
              <a:rPr lang="en-US" sz="800" dirty="0" smtClean="0"/>
              <a:t>"</a:t>
            </a:r>
            <a:r>
              <a:rPr lang="en-US" sz="800" dirty="0" err="1"/>
              <a:t>ProductID</a:t>
            </a:r>
            <a:r>
              <a:rPr lang="en-US" sz="800" dirty="0"/>
              <a:t>":"Wheels",</a:t>
            </a:r>
          </a:p>
          <a:p>
            <a:pPr marL="0" indent="0">
              <a:buNone/>
            </a:pPr>
            <a:r>
              <a:rPr lang="en-US" sz="800" dirty="0"/>
              <a:t>		</a:t>
            </a:r>
            <a:r>
              <a:rPr lang="en-US" sz="800" dirty="0" smtClean="0"/>
              <a:t>"</a:t>
            </a:r>
            <a:r>
              <a:rPr lang="en-US" sz="800" dirty="0"/>
              <a:t>Qty":4</a:t>
            </a:r>
          </a:p>
          <a:p>
            <a:pPr marL="0" indent="0">
              <a:buNone/>
            </a:pPr>
            <a:r>
              <a:rPr lang="en-US" sz="800" dirty="0"/>
              <a:t>	</a:t>
            </a:r>
            <a:r>
              <a:rPr lang="en-US" sz="800" dirty="0" smtClean="0"/>
              <a:t>},</a:t>
            </a:r>
            <a:endParaRPr lang="en-US" sz="800" dirty="0"/>
          </a:p>
          <a:p>
            <a:pPr marL="0" indent="0">
              <a:buNone/>
            </a:pPr>
            <a:r>
              <a:rPr lang="en-US" sz="800" dirty="0"/>
              <a:t>	</a:t>
            </a:r>
            <a:r>
              <a:rPr lang="en-US" sz="800" dirty="0" smtClean="0"/>
              <a:t>{  </a:t>
            </a:r>
            <a:endParaRPr lang="en-US" sz="800" dirty="0"/>
          </a:p>
          <a:p>
            <a:pPr marL="0" indent="0">
              <a:buNone/>
            </a:pPr>
            <a:r>
              <a:rPr lang="en-US" sz="800" dirty="0"/>
              <a:t>		</a:t>
            </a:r>
            <a:r>
              <a:rPr lang="en-US" sz="800" dirty="0" smtClean="0"/>
              <a:t>"</a:t>
            </a:r>
            <a:r>
              <a:rPr lang="en-US" sz="800" dirty="0"/>
              <a:t>OrderID":2,</a:t>
            </a:r>
          </a:p>
          <a:p>
            <a:pPr marL="0" indent="0">
              <a:buNone/>
            </a:pPr>
            <a:r>
              <a:rPr lang="en-US" sz="800" dirty="0"/>
              <a:t>		</a:t>
            </a:r>
            <a:r>
              <a:rPr lang="en-US" sz="800" dirty="0" smtClean="0"/>
              <a:t>"</a:t>
            </a:r>
            <a:r>
              <a:rPr lang="en-US" sz="800" dirty="0"/>
              <a:t>OrderDate":"</a:t>
            </a:r>
            <a:r>
              <a:rPr lang="en-US" sz="800" dirty="0" smtClean="0"/>
              <a:t>2015-10-09T00:00:00</a:t>
            </a:r>
            <a:r>
              <a:rPr lang="en-US" sz="800" dirty="0"/>
              <a:t>",</a:t>
            </a:r>
          </a:p>
          <a:p>
            <a:pPr marL="0" indent="0">
              <a:buNone/>
            </a:pPr>
            <a:r>
              <a:rPr lang="en-US" sz="800" dirty="0"/>
              <a:t>		</a:t>
            </a:r>
            <a:r>
              <a:rPr lang="en-US" sz="800" dirty="0" smtClean="0"/>
              <a:t>"</a:t>
            </a:r>
            <a:r>
              <a:rPr lang="en-US" sz="800" dirty="0" err="1"/>
              <a:t>ProductID</a:t>
            </a:r>
            <a:r>
              <a:rPr lang="en-US" sz="800" dirty="0"/>
              <a:t>":"Ball",</a:t>
            </a:r>
          </a:p>
          <a:p>
            <a:pPr marL="0" indent="0">
              <a:buNone/>
            </a:pPr>
            <a:r>
              <a:rPr lang="en-US" sz="800" dirty="0"/>
              <a:t>		</a:t>
            </a:r>
            <a:r>
              <a:rPr lang="en-US" sz="800" dirty="0" smtClean="0"/>
              <a:t>"</a:t>
            </a:r>
            <a:r>
              <a:rPr lang="en-US" sz="800" dirty="0"/>
              <a:t>Qty":10</a:t>
            </a:r>
          </a:p>
          <a:p>
            <a:pPr marL="0" indent="0">
              <a:buNone/>
            </a:pPr>
            <a:r>
              <a:rPr lang="en-US" sz="800" dirty="0" smtClean="0"/>
              <a:t>	}</a:t>
            </a:r>
            <a:endParaRPr lang="en-US" sz="800" dirty="0"/>
          </a:p>
          <a:p>
            <a:pPr marL="0" indent="0">
              <a:buNone/>
            </a:pPr>
            <a:r>
              <a:rPr lang="en-US" sz="800" dirty="0" smtClean="0"/>
              <a:t>]</a:t>
            </a:r>
            <a:endParaRPr lang="en-US" sz="800" dirty="0"/>
          </a:p>
        </p:txBody>
      </p:sp>
      <p:sp>
        <p:nvSpPr>
          <p:cNvPr id="9" name="Text Placeholder 8"/>
          <p:cNvSpPr>
            <a:spLocks noGrp="1"/>
          </p:cNvSpPr>
          <p:nvPr>
            <p:ph type="body" sz="quarter" idx="3"/>
          </p:nvPr>
        </p:nvSpPr>
        <p:spPr/>
        <p:txBody>
          <a:bodyPr>
            <a:normAutofit lnSpcReduction="10000"/>
          </a:bodyPr>
          <a:lstStyle/>
          <a:p>
            <a:r>
              <a:rPr lang="en-US" dirty="0" smtClean="0"/>
              <a:t>XML</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19</a:t>
            </a:fld>
            <a:endParaRPr lang="en-US" dirty="0"/>
          </a:p>
        </p:txBody>
      </p:sp>
      <p:sp>
        <p:nvSpPr>
          <p:cNvPr id="10" name="Content Placeholder 9"/>
          <p:cNvSpPr>
            <a:spLocks noGrp="1"/>
          </p:cNvSpPr>
          <p:nvPr>
            <p:ph sz="quarter" idx="4"/>
          </p:nvPr>
        </p:nvSpPr>
        <p:spPr/>
        <p:txBody>
          <a:bodyPr>
            <a:normAutofit/>
          </a:bodyPr>
          <a:lstStyle/>
          <a:p>
            <a:pPr marL="0" indent="0">
              <a:buNone/>
            </a:pPr>
            <a:r>
              <a:rPr lang="en-US" sz="800" dirty="0"/>
              <a:t>&lt;row&gt;</a:t>
            </a:r>
          </a:p>
          <a:p>
            <a:pPr marL="0" indent="0">
              <a:buNone/>
            </a:pPr>
            <a:r>
              <a:rPr lang="en-US" sz="800" dirty="0" smtClean="0"/>
              <a:t>	&lt;</a:t>
            </a:r>
            <a:r>
              <a:rPr lang="en-US" sz="800" dirty="0" err="1"/>
              <a:t>OrderID</a:t>
            </a:r>
            <a:r>
              <a:rPr lang="en-US" sz="800" dirty="0"/>
              <a:t>&gt;1&lt;/</a:t>
            </a:r>
            <a:r>
              <a:rPr lang="en-US" sz="800" dirty="0" err="1"/>
              <a:t>OrderID</a:t>
            </a:r>
            <a:r>
              <a:rPr lang="en-US" sz="800" dirty="0"/>
              <a:t>&gt;</a:t>
            </a:r>
          </a:p>
          <a:p>
            <a:pPr marL="0" indent="0">
              <a:buNone/>
            </a:pPr>
            <a:r>
              <a:rPr lang="en-US" sz="800" dirty="0" smtClean="0"/>
              <a:t>	</a:t>
            </a:r>
            <a:r>
              <a:rPr lang="en-US" sz="800" dirty="0"/>
              <a:t>&lt;</a:t>
            </a:r>
            <a:r>
              <a:rPr lang="en-US" sz="800" dirty="0" err="1"/>
              <a:t>OrderDate</a:t>
            </a:r>
            <a:r>
              <a:rPr lang="en-US" sz="800" dirty="0"/>
              <a:t>&gt;2015-10-10T00:00:00&lt;/</a:t>
            </a:r>
            <a:r>
              <a:rPr lang="en-US" sz="800" dirty="0" err="1"/>
              <a:t>OrderDate</a:t>
            </a:r>
            <a:r>
              <a:rPr lang="en-US" sz="800" dirty="0"/>
              <a:t>&gt;</a:t>
            </a:r>
          </a:p>
          <a:p>
            <a:pPr marL="0" indent="0">
              <a:buNone/>
            </a:pPr>
            <a:r>
              <a:rPr lang="en-US" sz="800" dirty="0" smtClean="0"/>
              <a:t>	&lt;</a:t>
            </a:r>
            <a:r>
              <a:rPr lang="en-US" sz="800" dirty="0" err="1"/>
              <a:t>ProductID</a:t>
            </a:r>
            <a:r>
              <a:rPr lang="en-US" sz="800" dirty="0"/>
              <a:t>&gt;Bike&lt;/</a:t>
            </a:r>
            <a:r>
              <a:rPr lang="en-US" sz="800" dirty="0" err="1"/>
              <a:t>ProductID</a:t>
            </a:r>
            <a:r>
              <a:rPr lang="en-US" sz="800" dirty="0"/>
              <a:t>&gt;</a:t>
            </a:r>
          </a:p>
          <a:p>
            <a:pPr marL="0" indent="0">
              <a:buNone/>
            </a:pPr>
            <a:r>
              <a:rPr lang="en-US" sz="800" dirty="0" smtClean="0"/>
              <a:t>	&lt;</a:t>
            </a:r>
            <a:r>
              <a:rPr lang="en-US" sz="800" dirty="0" err="1"/>
              <a:t>Qty</a:t>
            </a:r>
            <a:r>
              <a:rPr lang="en-US" sz="800" dirty="0"/>
              <a:t>&gt;2&lt;/</a:t>
            </a:r>
            <a:r>
              <a:rPr lang="en-US" sz="800" dirty="0" err="1"/>
              <a:t>Qty</a:t>
            </a:r>
            <a:r>
              <a:rPr lang="en-US" sz="800" dirty="0"/>
              <a:t>&gt;</a:t>
            </a:r>
          </a:p>
          <a:p>
            <a:pPr marL="0" indent="0">
              <a:buNone/>
            </a:pPr>
            <a:r>
              <a:rPr lang="en-US" sz="800" dirty="0"/>
              <a:t>&lt;/row&gt;</a:t>
            </a:r>
          </a:p>
          <a:p>
            <a:pPr marL="0" indent="0">
              <a:buNone/>
            </a:pPr>
            <a:r>
              <a:rPr lang="en-US" sz="800" dirty="0"/>
              <a:t>&lt;row&gt;</a:t>
            </a:r>
          </a:p>
          <a:p>
            <a:pPr marL="0" indent="0">
              <a:buNone/>
            </a:pPr>
            <a:r>
              <a:rPr lang="en-US" sz="800" dirty="0" smtClean="0"/>
              <a:t>	&lt;</a:t>
            </a:r>
            <a:r>
              <a:rPr lang="en-US" sz="800" dirty="0" err="1"/>
              <a:t>OrderID</a:t>
            </a:r>
            <a:r>
              <a:rPr lang="en-US" sz="800" dirty="0"/>
              <a:t>&gt;1&lt;/</a:t>
            </a:r>
            <a:r>
              <a:rPr lang="en-US" sz="800" dirty="0" err="1"/>
              <a:t>OrderID</a:t>
            </a:r>
            <a:r>
              <a:rPr lang="en-US" sz="800" dirty="0"/>
              <a:t>&gt;</a:t>
            </a:r>
          </a:p>
          <a:p>
            <a:pPr marL="0" indent="0">
              <a:buNone/>
            </a:pPr>
            <a:r>
              <a:rPr lang="en-US" sz="800" dirty="0" smtClean="0"/>
              <a:t>	</a:t>
            </a:r>
            <a:r>
              <a:rPr lang="en-US" sz="800" dirty="0"/>
              <a:t>&lt;</a:t>
            </a:r>
            <a:r>
              <a:rPr lang="en-US" sz="800" dirty="0" err="1"/>
              <a:t>OrderDate</a:t>
            </a:r>
            <a:r>
              <a:rPr lang="en-US" sz="800" dirty="0"/>
              <a:t>&gt;2015-10-10T00:00:00&lt;/</a:t>
            </a:r>
            <a:r>
              <a:rPr lang="en-US" sz="800" dirty="0" err="1"/>
              <a:t>OrderDate</a:t>
            </a:r>
            <a:r>
              <a:rPr lang="en-US" sz="800" dirty="0"/>
              <a:t>&gt;</a:t>
            </a:r>
          </a:p>
          <a:p>
            <a:pPr marL="0" indent="0">
              <a:buNone/>
            </a:pPr>
            <a:r>
              <a:rPr lang="en-US" sz="800" dirty="0" smtClean="0"/>
              <a:t>	&lt;</a:t>
            </a:r>
            <a:r>
              <a:rPr lang="en-US" sz="800" dirty="0" err="1"/>
              <a:t>ProductID</a:t>
            </a:r>
            <a:r>
              <a:rPr lang="en-US" sz="800" dirty="0"/>
              <a:t>&gt;Helmet&lt;/</a:t>
            </a:r>
            <a:r>
              <a:rPr lang="en-US" sz="800" dirty="0" err="1"/>
              <a:t>ProductID</a:t>
            </a:r>
            <a:r>
              <a:rPr lang="en-US" sz="800" dirty="0"/>
              <a:t>&gt;</a:t>
            </a:r>
          </a:p>
          <a:p>
            <a:pPr marL="0" indent="0">
              <a:buNone/>
            </a:pPr>
            <a:r>
              <a:rPr lang="en-US" sz="800" dirty="0" smtClean="0"/>
              <a:t>	&lt;</a:t>
            </a:r>
            <a:r>
              <a:rPr lang="en-US" sz="800" dirty="0" err="1"/>
              <a:t>Qty</a:t>
            </a:r>
            <a:r>
              <a:rPr lang="en-US" sz="800" dirty="0"/>
              <a:t>&gt;2&lt;/</a:t>
            </a:r>
            <a:r>
              <a:rPr lang="en-US" sz="800" dirty="0" err="1"/>
              <a:t>Qty</a:t>
            </a:r>
            <a:r>
              <a:rPr lang="en-US" sz="800" dirty="0"/>
              <a:t>&gt;</a:t>
            </a:r>
          </a:p>
          <a:p>
            <a:pPr marL="0" indent="0">
              <a:buNone/>
            </a:pPr>
            <a:r>
              <a:rPr lang="en-US" sz="800" dirty="0"/>
              <a:t>&lt;/row&gt;</a:t>
            </a:r>
          </a:p>
          <a:p>
            <a:pPr marL="0" indent="0">
              <a:buNone/>
            </a:pPr>
            <a:r>
              <a:rPr lang="en-US" sz="800" dirty="0"/>
              <a:t>&lt;row&gt;</a:t>
            </a:r>
          </a:p>
          <a:p>
            <a:pPr marL="0" indent="0">
              <a:buNone/>
            </a:pPr>
            <a:r>
              <a:rPr lang="en-US" sz="800" dirty="0" smtClean="0"/>
              <a:t>	&lt;</a:t>
            </a:r>
            <a:r>
              <a:rPr lang="en-US" sz="800" dirty="0" err="1"/>
              <a:t>OrderID</a:t>
            </a:r>
            <a:r>
              <a:rPr lang="en-US" sz="800" dirty="0"/>
              <a:t>&gt;1&lt;/</a:t>
            </a:r>
            <a:r>
              <a:rPr lang="en-US" sz="800" dirty="0" err="1"/>
              <a:t>OrderID</a:t>
            </a:r>
            <a:r>
              <a:rPr lang="en-US" sz="800" dirty="0"/>
              <a:t>&gt;</a:t>
            </a:r>
          </a:p>
          <a:p>
            <a:pPr marL="0" indent="0">
              <a:buNone/>
            </a:pPr>
            <a:r>
              <a:rPr lang="en-US" sz="800" dirty="0" smtClean="0"/>
              <a:t>	</a:t>
            </a:r>
            <a:r>
              <a:rPr lang="en-US" sz="800" dirty="0"/>
              <a:t>&lt;</a:t>
            </a:r>
            <a:r>
              <a:rPr lang="en-US" sz="800" dirty="0" err="1"/>
              <a:t>OrderDate</a:t>
            </a:r>
            <a:r>
              <a:rPr lang="en-US" sz="800" dirty="0"/>
              <a:t>&gt;2015-10-10T00:00:00&lt;/</a:t>
            </a:r>
            <a:r>
              <a:rPr lang="en-US" sz="800" dirty="0" err="1"/>
              <a:t>OrderDate</a:t>
            </a:r>
            <a:r>
              <a:rPr lang="en-US" sz="800" dirty="0"/>
              <a:t>&gt;</a:t>
            </a:r>
          </a:p>
          <a:p>
            <a:pPr marL="0" indent="0">
              <a:buNone/>
            </a:pPr>
            <a:r>
              <a:rPr lang="en-US" sz="800" dirty="0" smtClean="0"/>
              <a:t>	&lt;</a:t>
            </a:r>
            <a:r>
              <a:rPr lang="en-US" sz="800" dirty="0" err="1"/>
              <a:t>ProductID</a:t>
            </a:r>
            <a:r>
              <a:rPr lang="en-US" sz="800" dirty="0"/>
              <a:t>&gt;Wheels&lt;/</a:t>
            </a:r>
            <a:r>
              <a:rPr lang="en-US" sz="800" dirty="0" err="1"/>
              <a:t>ProductID</a:t>
            </a:r>
            <a:r>
              <a:rPr lang="en-US" sz="800" dirty="0"/>
              <a:t>&gt;</a:t>
            </a:r>
          </a:p>
          <a:p>
            <a:pPr marL="0" indent="0">
              <a:buNone/>
            </a:pPr>
            <a:r>
              <a:rPr lang="en-US" sz="800" dirty="0" smtClean="0"/>
              <a:t>	&lt;</a:t>
            </a:r>
            <a:r>
              <a:rPr lang="en-US" sz="800" dirty="0" err="1"/>
              <a:t>Qty</a:t>
            </a:r>
            <a:r>
              <a:rPr lang="en-US" sz="800" dirty="0"/>
              <a:t>&gt;4&lt;/</a:t>
            </a:r>
            <a:r>
              <a:rPr lang="en-US" sz="800" dirty="0" err="1"/>
              <a:t>Qty</a:t>
            </a:r>
            <a:r>
              <a:rPr lang="en-US" sz="800" dirty="0"/>
              <a:t>&gt;</a:t>
            </a:r>
          </a:p>
          <a:p>
            <a:pPr marL="0" indent="0">
              <a:buNone/>
            </a:pPr>
            <a:r>
              <a:rPr lang="en-US" sz="800" dirty="0"/>
              <a:t>&lt;/row&gt;</a:t>
            </a:r>
          </a:p>
          <a:p>
            <a:pPr marL="0" indent="0">
              <a:buNone/>
            </a:pPr>
            <a:r>
              <a:rPr lang="en-US" sz="800" dirty="0"/>
              <a:t>&lt;row&gt;</a:t>
            </a:r>
          </a:p>
          <a:p>
            <a:pPr marL="0" indent="0">
              <a:buNone/>
            </a:pPr>
            <a:r>
              <a:rPr lang="en-US" sz="800" dirty="0" smtClean="0"/>
              <a:t>	&lt;</a:t>
            </a:r>
            <a:r>
              <a:rPr lang="en-US" sz="800" dirty="0" err="1"/>
              <a:t>OrderID</a:t>
            </a:r>
            <a:r>
              <a:rPr lang="en-US" sz="800" dirty="0"/>
              <a:t>&gt;2&lt;/</a:t>
            </a:r>
            <a:r>
              <a:rPr lang="en-US" sz="800" dirty="0" err="1"/>
              <a:t>OrderID</a:t>
            </a:r>
            <a:r>
              <a:rPr lang="en-US" sz="800" dirty="0"/>
              <a:t>&gt;</a:t>
            </a:r>
          </a:p>
          <a:p>
            <a:pPr marL="0" indent="0">
              <a:buNone/>
            </a:pPr>
            <a:r>
              <a:rPr lang="en-US" sz="800" dirty="0" smtClean="0"/>
              <a:t>	</a:t>
            </a:r>
            <a:r>
              <a:rPr lang="en-US" sz="800" dirty="0"/>
              <a:t>&lt;</a:t>
            </a:r>
            <a:r>
              <a:rPr lang="en-US" sz="800" dirty="0" err="1" smtClean="0"/>
              <a:t>OrderDate</a:t>
            </a:r>
            <a:r>
              <a:rPr lang="en-US" sz="800" dirty="0" smtClean="0"/>
              <a:t>&gt;2015-10-09T00:00:00</a:t>
            </a:r>
            <a:r>
              <a:rPr lang="en-US" sz="800" dirty="0"/>
              <a:t>&lt;/</a:t>
            </a:r>
            <a:r>
              <a:rPr lang="en-US" sz="800" dirty="0" err="1"/>
              <a:t>OrderDate</a:t>
            </a:r>
            <a:r>
              <a:rPr lang="en-US" sz="800" dirty="0"/>
              <a:t>&gt;</a:t>
            </a:r>
          </a:p>
          <a:p>
            <a:pPr marL="0" indent="0">
              <a:buNone/>
            </a:pPr>
            <a:r>
              <a:rPr lang="en-US" sz="800" dirty="0" smtClean="0"/>
              <a:t>	&lt;</a:t>
            </a:r>
            <a:r>
              <a:rPr lang="en-US" sz="800" dirty="0" err="1"/>
              <a:t>ProductID</a:t>
            </a:r>
            <a:r>
              <a:rPr lang="en-US" sz="800" dirty="0"/>
              <a:t>&gt;Ball&lt;/</a:t>
            </a:r>
            <a:r>
              <a:rPr lang="en-US" sz="800" dirty="0" err="1"/>
              <a:t>ProductID</a:t>
            </a:r>
            <a:r>
              <a:rPr lang="en-US" sz="800" dirty="0"/>
              <a:t>&gt;</a:t>
            </a:r>
          </a:p>
          <a:p>
            <a:pPr marL="0" indent="0">
              <a:buNone/>
            </a:pPr>
            <a:r>
              <a:rPr lang="en-US" sz="800" dirty="0" smtClean="0"/>
              <a:t>	&lt;</a:t>
            </a:r>
            <a:r>
              <a:rPr lang="en-US" sz="800" dirty="0" err="1"/>
              <a:t>Qty</a:t>
            </a:r>
            <a:r>
              <a:rPr lang="en-US" sz="800" dirty="0"/>
              <a:t>&gt;10&lt;/</a:t>
            </a:r>
            <a:r>
              <a:rPr lang="en-US" sz="800" dirty="0" err="1"/>
              <a:t>Qty</a:t>
            </a:r>
            <a:r>
              <a:rPr lang="en-US" sz="800" dirty="0"/>
              <a:t>&gt;</a:t>
            </a:r>
          </a:p>
          <a:p>
            <a:pPr marL="0" indent="0">
              <a:buNone/>
            </a:pPr>
            <a:r>
              <a:rPr lang="en-US" sz="800" dirty="0"/>
              <a:t>&lt;/row&gt;</a:t>
            </a:r>
          </a:p>
        </p:txBody>
      </p:sp>
    </p:spTree>
    <p:extLst>
      <p:ext uri="{BB962C8B-B14F-4D97-AF65-F5344CB8AC3E}">
        <p14:creationId xmlns:p14="http://schemas.microsoft.com/office/powerpoint/2010/main" val="2249448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smtClean="0"/>
              <a:t>Thank you Sponsors!</a:t>
            </a:r>
          </a:p>
          <a:p>
            <a:pPr lvl="1"/>
            <a:r>
              <a:rPr lang="en-US" smtClean="0"/>
              <a:t>Please visit the sponsors during the vendor break from 2:45 – 3:15 and enter their end-of-day raffles</a:t>
            </a:r>
          </a:p>
          <a:p>
            <a:pPr lvl="0"/>
            <a:endParaRPr lang="en-US" smtClean="0"/>
          </a:p>
          <a:p>
            <a:pPr lvl="0"/>
            <a:r>
              <a:rPr lang="en-US" smtClean="0"/>
              <a:t>Event After Party </a:t>
            </a:r>
          </a:p>
          <a:p>
            <a:pPr lvl="1"/>
            <a:r>
              <a:rPr lang="en-US" smtClean="0"/>
              <a:t>Dave and Buster’s in Southdale Center. 3rd floor by Macy’s starting at 6:15</a:t>
            </a:r>
          </a:p>
          <a:p>
            <a:pPr lvl="0"/>
            <a:endParaRPr lang="en-US" smtClean="0"/>
          </a:p>
          <a:p>
            <a:r>
              <a:rPr lang="en-US" smtClean="0"/>
              <a:t>Want More Free Training?</a:t>
            </a:r>
          </a:p>
          <a:p>
            <a:pPr lvl="1"/>
            <a:r>
              <a:rPr lang="en-US" smtClean="0"/>
              <a:t>PASSMN meets the 3rd Tuesday of every month. </a:t>
            </a:r>
            <a:r>
              <a:rPr lang="en-US" smtClean="0">
                <a:hlinkClick r:id="rId3"/>
              </a:rPr>
              <a:t>https://mnssug.org/</a:t>
            </a:r>
            <a:endParaRPr lang="en-US" dirty="0"/>
          </a:p>
        </p:txBody>
      </p:sp>
      <p:sp>
        <p:nvSpPr>
          <p:cNvPr id="2" name="Title 1"/>
          <p:cNvSpPr>
            <a:spLocks noGrp="1"/>
          </p:cNvSpPr>
          <p:nvPr>
            <p:ph type="title"/>
          </p:nvPr>
        </p:nvSpPr>
        <p:spPr/>
        <p:txBody>
          <a:bodyPr/>
          <a:lstStyle/>
          <a:p>
            <a:r>
              <a:rPr lang="en-US" smtClean="0"/>
              <a:t>SQL Saturday #453</a:t>
            </a:r>
            <a:endParaRPr lang="en-US" dirty="0"/>
          </a:p>
        </p:txBody>
      </p:sp>
      <p:sp>
        <p:nvSpPr>
          <p:cNvPr id="6" name="Date Placeholder 5"/>
          <p:cNvSpPr>
            <a:spLocks noGrp="1"/>
          </p:cNvSpPr>
          <p:nvPr>
            <p:ph type="dt" sz="half" idx="10"/>
          </p:nvPr>
        </p:nvSpPr>
        <p:spPr/>
        <p:txBody>
          <a:bodyPr/>
          <a:lstStyle/>
          <a:p>
            <a:r>
              <a:rPr lang="en-US" smtClean="0"/>
              <a:t>2015-10-10</a:t>
            </a:r>
            <a:endParaRPr lang="en-US" dirty="0"/>
          </a:p>
        </p:txBody>
      </p:sp>
      <p:sp>
        <p:nvSpPr>
          <p:cNvPr id="7" name="Footer Placeholder 6"/>
          <p:cNvSpPr>
            <a:spLocks noGrp="1"/>
          </p:cNvSpPr>
          <p:nvPr>
            <p:ph type="ftr" sz="quarter" idx="11"/>
          </p:nvPr>
        </p:nvSpPr>
        <p:spPr/>
        <p:txBody>
          <a:bodyPr/>
          <a:lstStyle/>
          <a:p>
            <a:r>
              <a:rPr lang="en-US" dirty="0" smtClean="0"/>
              <a:t>| Riley Major | SQL Server 2016 – New Feature Preview</a:t>
            </a:r>
          </a:p>
        </p:txBody>
      </p:sp>
      <p:sp>
        <p:nvSpPr>
          <p:cNvPr id="8" name="Slide Number Placeholder 7"/>
          <p:cNvSpPr>
            <a:spLocks noGrp="1"/>
          </p:cNvSpPr>
          <p:nvPr>
            <p:ph type="sldNum" sz="quarter" idx="12"/>
          </p:nvPr>
        </p:nvSpPr>
        <p:spPr/>
        <p:txBody>
          <a:bodyPr/>
          <a:lstStyle/>
          <a:p>
            <a:fld id="{EA149818-2457-479E-AA62-B60A51D28362}" type="slidenum">
              <a:rPr lang="en-US" smtClean="0"/>
              <a:pPr/>
              <a:t>2</a:t>
            </a:fld>
            <a:endParaRPr lang="en-US" dirty="0"/>
          </a:p>
        </p:txBody>
      </p:sp>
    </p:spTree>
    <p:extLst>
      <p:ext uri="{BB962C8B-B14F-4D97-AF65-F5344CB8AC3E}">
        <p14:creationId xmlns:p14="http://schemas.microsoft.com/office/powerpoint/2010/main" val="1061233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JSON vs XML – Production (Auto)</a:t>
            </a:r>
            <a:endParaRPr lang="en-US" dirty="0"/>
          </a:p>
        </p:txBody>
      </p:sp>
      <p:sp>
        <p:nvSpPr>
          <p:cNvPr id="7" name="Text Placeholder 6"/>
          <p:cNvSpPr>
            <a:spLocks noGrp="1"/>
          </p:cNvSpPr>
          <p:nvPr>
            <p:ph type="body" idx="1"/>
          </p:nvPr>
        </p:nvSpPr>
        <p:spPr/>
        <p:txBody>
          <a:bodyPr>
            <a:normAutofit lnSpcReduction="10000"/>
          </a:bodyPr>
          <a:lstStyle/>
          <a:p>
            <a:r>
              <a:rPr lang="en-US" smtClean="0"/>
              <a:t>JSON</a:t>
            </a:r>
            <a:endParaRPr lang="en-US" dirty="0"/>
          </a:p>
        </p:txBody>
      </p:sp>
      <p:sp>
        <p:nvSpPr>
          <p:cNvPr id="8" name="Content Placeholder 7"/>
          <p:cNvSpPr>
            <a:spLocks noGrp="1"/>
          </p:cNvSpPr>
          <p:nvPr>
            <p:ph sz="half" idx="2"/>
          </p:nvPr>
        </p:nvSpPr>
        <p:spPr/>
        <p:txBody>
          <a:bodyPr>
            <a:normAutofit/>
          </a:bodyPr>
          <a:lstStyle/>
          <a:p>
            <a:pPr marL="0" indent="0">
              <a:buNone/>
            </a:pPr>
            <a:r>
              <a:rPr lang="en-US" sz="1600" dirty="0"/>
              <a:t>SELECT</a:t>
            </a:r>
          </a:p>
          <a:p>
            <a:pPr marL="0" indent="0">
              <a:buNone/>
            </a:pPr>
            <a:r>
              <a:rPr lang="en-US" sz="1600" dirty="0"/>
              <a:t>	</a:t>
            </a:r>
            <a:r>
              <a:rPr lang="en-US" sz="1600" dirty="0" err="1"/>
              <a:t>Orders.OrderID</a:t>
            </a:r>
            <a:r>
              <a:rPr lang="en-US" sz="1600" dirty="0"/>
              <a:t>,</a:t>
            </a:r>
          </a:p>
          <a:p>
            <a:pPr marL="0" indent="0">
              <a:buNone/>
            </a:pPr>
            <a:r>
              <a:rPr lang="en-US" sz="1600" dirty="0"/>
              <a:t>	</a:t>
            </a:r>
            <a:r>
              <a:rPr lang="en-US" sz="1600" dirty="0" err="1"/>
              <a:t>Orders.OrderDate</a:t>
            </a:r>
            <a:r>
              <a:rPr lang="en-US" sz="1600" dirty="0"/>
              <a:t>,</a:t>
            </a:r>
          </a:p>
          <a:p>
            <a:pPr marL="0" indent="0">
              <a:buNone/>
            </a:pPr>
            <a:r>
              <a:rPr lang="en-US" sz="1600" dirty="0"/>
              <a:t>	</a:t>
            </a:r>
            <a:r>
              <a:rPr lang="en-US" sz="1600" dirty="0" err="1"/>
              <a:t>OrderDetails.ProductID</a:t>
            </a:r>
            <a:r>
              <a:rPr lang="en-US" sz="1600" dirty="0"/>
              <a:t>,</a:t>
            </a:r>
          </a:p>
          <a:p>
            <a:pPr marL="0" indent="0">
              <a:buNone/>
            </a:pPr>
            <a:r>
              <a:rPr lang="en-US" sz="1600" dirty="0"/>
              <a:t>	</a:t>
            </a:r>
            <a:r>
              <a:rPr lang="en-US" sz="1600" dirty="0" err="1"/>
              <a:t>OrderDetails.Qty</a:t>
            </a:r>
            <a:endParaRPr lang="en-US" sz="1600" dirty="0"/>
          </a:p>
          <a:p>
            <a:pPr marL="0" indent="0">
              <a:buNone/>
            </a:pPr>
            <a:r>
              <a:rPr lang="en-US" sz="1600" dirty="0"/>
              <a:t>FROM	@Orders AS</a:t>
            </a:r>
          </a:p>
          <a:p>
            <a:pPr marL="0" indent="0">
              <a:buNone/>
            </a:pPr>
            <a:r>
              <a:rPr lang="en-US" sz="1600" dirty="0"/>
              <a:t>			Orders</a:t>
            </a:r>
          </a:p>
          <a:p>
            <a:pPr marL="0" indent="0">
              <a:buNone/>
            </a:pPr>
            <a:r>
              <a:rPr lang="en-US" sz="1600" dirty="0"/>
              <a:t>JOIN	@</a:t>
            </a:r>
            <a:r>
              <a:rPr lang="en-US" sz="1600" dirty="0" err="1"/>
              <a:t>OrderDetails</a:t>
            </a:r>
            <a:r>
              <a:rPr lang="en-US" sz="1600" dirty="0"/>
              <a:t> AS 						</a:t>
            </a:r>
            <a:r>
              <a:rPr lang="en-US" sz="1600" dirty="0" err="1"/>
              <a:t>OrderDetails</a:t>
            </a:r>
            <a:endParaRPr lang="en-US" sz="1600" dirty="0"/>
          </a:p>
          <a:p>
            <a:pPr marL="0" indent="0">
              <a:buNone/>
            </a:pPr>
            <a:r>
              <a:rPr lang="en-US" sz="1600" dirty="0"/>
              <a:t>ON		</a:t>
            </a:r>
            <a:r>
              <a:rPr lang="en-US" sz="1600" dirty="0" err="1"/>
              <a:t>Orders.OrderID</a:t>
            </a:r>
            <a:r>
              <a:rPr lang="en-US" sz="1600" dirty="0"/>
              <a:t> = 						</a:t>
            </a:r>
            <a:r>
              <a:rPr lang="en-US" sz="1600" dirty="0" err="1"/>
              <a:t>OrderDetails.OrderID</a:t>
            </a:r>
            <a:endParaRPr lang="en-US" sz="1600" dirty="0"/>
          </a:p>
          <a:p>
            <a:pPr marL="0" indent="0">
              <a:buNone/>
            </a:pPr>
            <a:r>
              <a:rPr lang="en-US" sz="1600" dirty="0" smtClean="0"/>
              <a:t>FOR</a:t>
            </a:r>
            <a:r>
              <a:rPr lang="en-US" sz="1600" dirty="0"/>
              <a:t>		</a:t>
            </a:r>
            <a:r>
              <a:rPr lang="en-US" sz="1600" dirty="0" smtClean="0"/>
              <a:t>JSON</a:t>
            </a:r>
          </a:p>
          <a:p>
            <a:pPr marL="0" indent="0">
              <a:buNone/>
            </a:pPr>
            <a:r>
              <a:rPr lang="en-US" sz="1600" dirty="0"/>
              <a:t>	</a:t>
            </a:r>
            <a:r>
              <a:rPr lang="en-US" sz="1600" dirty="0" smtClean="0"/>
              <a:t>		AUTO;</a:t>
            </a:r>
            <a:endParaRPr lang="en-US" sz="1600" dirty="0"/>
          </a:p>
        </p:txBody>
      </p:sp>
      <p:sp>
        <p:nvSpPr>
          <p:cNvPr id="9" name="Text Placeholder 8"/>
          <p:cNvSpPr>
            <a:spLocks noGrp="1"/>
          </p:cNvSpPr>
          <p:nvPr>
            <p:ph type="body" sz="quarter" idx="3"/>
          </p:nvPr>
        </p:nvSpPr>
        <p:spPr/>
        <p:txBody>
          <a:bodyPr>
            <a:normAutofit lnSpcReduction="10000"/>
          </a:bodyPr>
          <a:lstStyle/>
          <a:p>
            <a:r>
              <a:rPr lang="en-US" dirty="0" smtClean="0"/>
              <a:t>XML</a:t>
            </a:r>
            <a:endParaRPr lang="en-US" dirty="0"/>
          </a:p>
        </p:txBody>
      </p:sp>
      <p:sp>
        <p:nvSpPr>
          <p:cNvPr id="13" name="Content Placeholder 12"/>
          <p:cNvSpPr>
            <a:spLocks noGrp="1"/>
          </p:cNvSpPr>
          <p:nvPr>
            <p:ph sz="quarter" idx="4"/>
          </p:nvPr>
        </p:nvSpPr>
        <p:spPr/>
        <p:txBody>
          <a:bodyPr>
            <a:normAutofit/>
          </a:bodyPr>
          <a:lstStyle/>
          <a:p>
            <a:pPr marL="0" indent="0">
              <a:buNone/>
            </a:pPr>
            <a:r>
              <a:rPr lang="en-US" sz="1600" dirty="0"/>
              <a:t>SELECT</a:t>
            </a:r>
          </a:p>
          <a:p>
            <a:pPr marL="0" indent="0">
              <a:buNone/>
            </a:pPr>
            <a:r>
              <a:rPr lang="en-US" sz="1600" dirty="0"/>
              <a:t>	</a:t>
            </a:r>
            <a:r>
              <a:rPr lang="en-US" sz="1600" dirty="0" err="1"/>
              <a:t>Orders.OrderID</a:t>
            </a:r>
            <a:r>
              <a:rPr lang="en-US" sz="1600" dirty="0"/>
              <a:t>,</a:t>
            </a:r>
          </a:p>
          <a:p>
            <a:pPr marL="0" indent="0">
              <a:buNone/>
            </a:pPr>
            <a:r>
              <a:rPr lang="en-US" sz="1600" dirty="0"/>
              <a:t>	</a:t>
            </a:r>
            <a:r>
              <a:rPr lang="en-US" sz="1600" dirty="0" err="1"/>
              <a:t>Orders.OrderDate</a:t>
            </a:r>
            <a:r>
              <a:rPr lang="en-US" sz="1600" dirty="0"/>
              <a:t>,</a:t>
            </a:r>
          </a:p>
          <a:p>
            <a:pPr marL="0" indent="0">
              <a:buNone/>
            </a:pPr>
            <a:r>
              <a:rPr lang="en-US" sz="1600" dirty="0"/>
              <a:t>	</a:t>
            </a:r>
            <a:r>
              <a:rPr lang="en-US" sz="1600" dirty="0" err="1"/>
              <a:t>OrderDetails.ProductID</a:t>
            </a:r>
            <a:r>
              <a:rPr lang="en-US" sz="1600" dirty="0"/>
              <a:t>,</a:t>
            </a:r>
          </a:p>
          <a:p>
            <a:pPr marL="0" indent="0">
              <a:buNone/>
            </a:pPr>
            <a:r>
              <a:rPr lang="en-US" sz="1600" dirty="0"/>
              <a:t>	</a:t>
            </a:r>
            <a:r>
              <a:rPr lang="en-US" sz="1600" dirty="0" err="1"/>
              <a:t>OrderDetails.Qty</a:t>
            </a:r>
            <a:endParaRPr lang="en-US" sz="1600" dirty="0"/>
          </a:p>
          <a:p>
            <a:pPr marL="0" indent="0">
              <a:buNone/>
            </a:pPr>
            <a:r>
              <a:rPr lang="en-US" sz="1600" dirty="0"/>
              <a:t>FROM	</a:t>
            </a:r>
            <a:r>
              <a:rPr lang="en-US" sz="1600" dirty="0" smtClean="0"/>
              <a:t>@</a:t>
            </a:r>
            <a:r>
              <a:rPr lang="en-US" sz="1600" dirty="0"/>
              <a:t>Orders </a:t>
            </a:r>
            <a:r>
              <a:rPr lang="en-US" sz="1600" dirty="0" smtClean="0"/>
              <a:t>AS</a:t>
            </a:r>
          </a:p>
          <a:p>
            <a:pPr marL="0" indent="0">
              <a:buNone/>
            </a:pPr>
            <a:r>
              <a:rPr lang="en-US" sz="1600" dirty="0"/>
              <a:t>	</a:t>
            </a:r>
            <a:r>
              <a:rPr lang="en-US" sz="1600" dirty="0" smtClean="0"/>
              <a:t>		Orders</a:t>
            </a:r>
            <a:endParaRPr lang="en-US" sz="1600" dirty="0"/>
          </a:p>
          <a:p>
            <a:pPr marL="0" indent="0">
              <a:buNone/>
            </a:pPr>
            <a:r>
              <a:rPr lang="en-US" sz="1600" dirty="0"/>
              <a:t>JOIN	</a:t>
            </a:r>
            <a:r>
              <a:rPr lang="en-US" sz="1600" dirty="0" smtClean="0"/>
              <a:t>@</a:t>
            </a:r>
            <a:r>
              <a:rPr lang="en-US" sz="1600" dirty="0" err="1"/>
              <a:t>OrderDetails</a:t>
            </a:r>
            <a:r>
              <a:rPr lang="en-US" sz="1600" dirty="0"/>
              <a:t> </a:t>
            </a:r>
            <a:r>
              <a:rPr lang="en-US" sz="1600" dirty="0" smtClean="0"/>
              <a:t>AS 						</a:t>
            </a:r>
            <a:r>
              <a:rPr lang="en-US" sz="1600" dirty="0" err="1" smtClean="0"/>
              <a:t>OrderDetails</a:t>
            </a:r>
            <a:endParaRPr lang="en-US" sz="1600" dirty="0"/>
          </a:p>
          <a:p>
            <a:pPr marL="0" indent="0">
              <a:buNone/>
            </a:pPr>
            <a:r>
              <a:rPr lang="en-US" sz="1600" dirty="0"/>
              <a:t>ON		</a:t>
            </a:r>
            <a:r>
              <a:rPr lang="en-US" sz="1600" dirty="0" err="1" smtClean="0"/>
              <a:t>Orders.OrderID</a:t>
            </a:r>
            <a:r>
              <a:rPr lang="en-US" sz="1600" dirty="0" smtClean="0"/>
              <a:t> </a:t>
            </a:r>
            <a:r>
              <a:rPr lang="en-US" sz="1600" dirty="0"/>
              <a:t>= </a:t>
            </a:r>
            <a:r>
              <a:rPr lang="en-US" sz="1600" dirty="0" smtClean="0"/>
              <a:t>						</a:t>
            </a:r>
            <a:r>
              <a:rPr lang="en-US" sz="1600" dirty="0" err="1" smtClean="0"/>
              <a:t>OrderDetails.OrderID</a:t>
            </a:r>
            <a:endParaRPr lang="en-US" sz="1600" dirty="0"/>
          </a:p>
          <a:p>
            <a:pPr marL="0" indent="0">
              <a:buNone/>
            </a:pPr>
            <a:r>
              <a:rPr lang="en-US" sz="1600" dirty="0"/>
              <a:t>FOR		</a:t>
            </a:r>
            <a:r>
              <a:rPr lang="en-US" sz="1600" dirty="0" smtClean="0"/>
              <a:t>XML</a:t>
            </a:r>
          </a:p>
          <a:p>
            <a:pPr marL="0" indent="0">
              <a:buNone/>
            </a:pPr>
            <a:r>
              <a:rPr lang="en-US" sz="1600" dirty="0"/>
              <a:t>	</a:t>
            </a:r>
            <a:r>
              <a:rPr lang="en-US" sz="1600" dirty="0" smtClean="0"/>
              <a:t>		AUTO;</a:t>
            </a:r>
            <a:endParaRPr lang="en-US" sz="1600"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20</a:t>
            </a:fld>
            <a:endParaRPr lang="en-US" dirty="0"/>
          </a:p>
        </p:txBody>
      </p:sp>
    </p:spTree>
    <p:extLst>
      <p:ext uri="{BB962C8B-B14F-4D97-AF65-F5344CB8AC3E}">
        <p14:creationId xmlns:p14="http://schemas.microsoft.com/office/powerpoint/2010/main" val="773337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JSON vs XML – Production (Auto)</a:t>
            </a:r>
            <a:endParaRPr lang="en-US" dirty="0"/>
          </a:p>
        </p:txBody>
      </p:sp>
      <p:sp>
        <p:nvSpPr>
          <p:cNvPr id="7" name="Text Placeholder 6"/>
          <p:cNvSpPr>
            <a:spLocks noGrp="1"/>
          </p:cNvSpPr>
          <p:nvPr>
            <p:ph type="body" idx="1"/>
          </p:nvPr>
        </p:nvSpPr>
        <p:spPr/>
        <p:txBody>
          <a:bodyPr>
            <a:normAutofit lnSpcReduction="10000"/>
          </a:bodyPr>
          <a:lstStyle/>
          <a:p>
            <a:r>
              <a:rPr lang="en-US" dirty="0" smtClean="0"/>
              <a:t>JSON</a:t>
            </a:r>
            <a:endParaRPr lang="en-US" dirty="0"/>
          </a:p>
        </p:txBody>
      </p:sp>
      <p:sp>
        <p:nvSpPr>
          <p:cNvPr id="8" name="Content Placeholder 7"/>
          <p:cNvSpPr>
            <a:spLocks noGrp="1"/>
          </p:cNvSpPr>
          <p:nvPr>
            <p:ph sz="half" idx="2"/>
          </p:nvPr>
        </p:nvSpPr>
        <p:spPr/>
        <p:txBody>
          <a:bodyPr>
            <a:noAutofit/>
          </a:bodyPr>
          <a:lstStyle/>
          <a:p>
            <a:pPr marL="0" indent="0">
              <a:buNone/>
            </a:pPr>
            <a:r>
              <a:rPr lang="en-US" sz="1100" dirty="0" smtClean="0"/>
              <a:t>[</a:t>
            </a:r>
            <a:endParaRPr lang="en-US" sz="1100" dirty="0"/>
          </a:p>
          <a:p>
            <a:pPr marL="0" indent="0">
              <a:buNone/>
            </a:pPr>
            <a:r>
              <a:rPr lang="en-US" sz="1100" dirty="0" smtClean="0"/>
              <a:t>{  </a:t>
            </a:r>
            <a:endParaRPr lang="en-US" sz="1100" dirty="0"/>
          </a:p>
          <a:p>
            <a:pPr marL="0" indent="0">
              <a:buNone/>
            </a:pPr>
            <a:r>
              <a:rPr lang="en-US" sz="1100" dirty="0" smtClean="0"/>
              <a:t>	"</a:t>
            </a:r>
            <a:r>
              <a:rPr lang="en-US" sz="1100" dirty="0"/>
              <a:t>OrderID":1,</a:t>
            </a:r>
          </a:p>
          <a:p>
            <a:pPr marL="0" indent="0">
              <a:buNone/>
            </a:pPr>
            <a:r>
              <a:rPr lang="en-US" sz="1100" dirty="0" smtClean="0"/>
              <a:t>	"</a:t>
            </a:r>
            <a:r>
              <a:rPr lang="en-US" sz="1100" dirty="0"/>
              <a:t>OrderDate":"2015-10-10T00:00:00",</a:t>
            </a:r>
          </a:p>
          <a:p>
            <a:pPr marL="0" indent="0">
              <a:buNone/>
            </a:pPr>
            <a:r>
              <a:rPr lang="en-US" sz="1100" dirty="0" smtClean="0"/>
              <a:t>	"</a:t>
            </a:r>
            <a:r>
              <a:rPr lang="en-US" sz="1100" dirty="0" err="1"/>
              <a:t>OrderDetails</a:t>
            </a:r>
            <a:r>
              <a:rPr lang="en-US" sz="1100" dirty="0" smtClean="0"/>
              <a:t>":</a:t>
            </a:r>
          </a:p>
          <a:p>
            <a:pPr marL="0" indent="0">
              <a:buNone/>
            </a:pPr>
            <a:r>
              <a:rPr lang="en-US" sz="1100" dirty="0" smtClean="0"/>
              <a:t>	[  </a:t>
            </a:r>
            <a:endParaRPr lang="en-US" sz="1100" dirty="0"/>
          </a:p>
          <a:p>
            <a:pPr marL="0" indent="0">
              <a:buNone/>
            </a:pPr>
            <a:r>
              <a:rPr lang="en-US" sz="1100" dirty="0" smtClean="0"/>
              <a:t>		{ "</a:t>
            </a:r>
            <a:r>
              <a:rPr lang="en-US" sz="1100" dirty="0" err="1"/>
              <a:t>ProductID</a:t>
            </a:r>
            <a:r>
              <a:rPr lang="en-US" sz="1100" dirty="0"/>
              <a:t>":"Bike</a:t>
            </a:r>
            <a:r>
              <a:rPr lang="en-US" sz="1100" dirty="0" smtClean="0"/>
              <a:t>", "</a:t>
            </a:r>
            <a:r>
              <a:rPr lang="en-US" sz="1100" dirty="0"/>
              <a:t>Qty":</a:t>
            </a:r>
            <a:r>
              <a:rPr lang="en-US" sz="1100" dirty="0" smtClean="0"/>
              <a:t>2 },</a:t>
            </a:r>
            <a:endParaRPr lang="en-US" sz="1100" dirty="0"/>
          </a:p>
          <a:p>
            <a:pPr marL="0" indent="0">
              <a:buNone/>
            </a:pPr>
            <a:r>
              <a:rPr lang="en-US" sz="1100" dirty="0"/>
              <a:t>		</a:t>
            </a:r>
            <a:r>
              <a:rPr lang="en-US" sz="1100" dirty="0" smtClean="0"/>
              <a:t>{ "</a:t>
            </a:r>
            <a:r>
              <a:rPr lang="en-US" sz="1100" dirty="0" err="1"/>
              <a:t>ProductID</a:t>
            </a:r>
            <a:r>
              <a:rPr lang="en-US" sz="1100" dirty="0"/>
              <a:t>":"Helmet</a:t>
            </a:r>
            <a:r>
              <a:rPr lang="en-US" sz="1100" dirty="0" smtClean="0"/>
              <a:t>", "</a:t>
            </a:r>
            <a:r>
              <a:rPr lang="en-US" sz="1100" dirty="0"/>
              <a:t>Qty":</a:t>
            </a:r>
            <a:r>
              <a:rPr lang="en-US" sz="1100" dirty="0" smtClean="0"/>
              <a:t>2 </a:t>
            </a:r>
            <a:r>
              <a:rPr lang="en-US" sz="1100" dirty="0"/>
              <a:t>},</a:t>
            </a:r>
          </a:p>
          <a:p>
            <a:pPr marL="0" indent="0">
              <a:buNone/>
            </a:pPr>
            <a:r>
              <a:rPr lang="en-US" sz="1100" dirty="0" smtClean="0"/>
              <a:t>		{ "</a:t>
            </a:r>
            <a:r>
              <a:rPr lang="en-US" sz="1100" dirty="0" err="1"/>
              <a:t>ProductID</a:t>
            </a:r>
            <a:r>
              <a:rPr lang="en-US" sz="1100" dirty="0"/>
              <a:t>":"Wheels</a:t>
            </a:r>
            <a:r>
              <a:rPr lang="en-US" sz="1100" dirty="0" smtClean="0"/>
              <a:t>",  "</a:t>
            </a:r>
            <a:r>
              <a:rPr lang="en-US" sz="1100" dirty="0"/>
              <a:t>Qty":</a:t>
            </a:r>
            <a:r>
              <a:rPr lang="en-US" sz="1100" dirty="0" smtClean="0"/>
              <a:t>4 }</a:t>
            </a:r>
            <a:endParaRPr lang="en-US" sz="1100" dirty="0"/>
          </a:p>
          <a:p>
            <a:pPr marL="0" indent="0">
              <a:buNone/>
            </a:pPr>
            <a:r>
              <a:rPr lang="en-US" sz="1100" dirty="0" smtClean="0"/>
              <a:t>	]</a:t>
            </a:r>
            <a:endParaRPr lang="en-US" sz="1100" dirty="0"/>
          </a:p>
          <a:p>
            <a:pPr marL="0" indent="0">
              <a:buNone/>
            </a:pPr>
            <a:r>
              <a:rPr lang="en-US" sz="1100" dirty="0" smtClean="0"/>
              <a:t>},</a:t>
            </a:r>
            <a:endParaRPr lang="en-US" sz="1100" dirty="0"/>
          </a:p>
          <a:p>
            <a:pPr marL="0" indent="0">
              <a:buNone/>
            </a:pPr>
            <a:r>
              <a:rPr lang="en-US" sz="1100" dirty="0" smtClean="0"/>
              <a:t>{  </a:t>
            </a:r>
            <a:endParaRPr lang="en-US" sz="1100" dirty="0"/>
          </a:p>
          <a:p>
            <a:pPr marL="0" indent="0">
              <a:buNone/>
            </a:pPr>
            <a:r>
              <a:rPr lang="en-US" sz="1100" dirty="0" smtClean="0"/>
              <a:t>	"</a:t>
            </a:r>
            <a:r>
              <a:rPr lang="en-US" sz="1100" dirty="0"/>
              <a:t>OrderID":2,</a:t>
            </a:r>
          </a:p>
          <a:p>
            <a:pPr marL="0" indent="0">
              <a:buNone/>
            </a:pPr>
            <a:r>
              <a:rPr lang="en-US" sz="1100" dirty="0" smtClean="0"/>
              <a:t>	"</a:t>
            </a:r>
            <a:r>
              <a:rPr lang="en-US" sz="1100" dirty="0"/>
              <a:t>OrderDate":"</a:t>
            </a:r>
            <a:r>
              <a:rPr lang="en-US" sz="1100" dirty="0" smtClean="0"/>
              <a:t>2015-10-09T00:00:00</a:t>
            </a:r>
            <a:r>
              <a:rPr lang="en-US" sz="1100" dirty="0"/>
              <a:t>",</a:t>
            </a:r>
          </a:p>
          <a:p>
            <a:pPr marL="0" indent="0">
              <a:buNone/>
            </a:pPr>
            <a:r>
              <a:rPr lang="en-US" sz="1100" dirty="0" smtClean="0"/>
              <a:t>	"</a:t>
            </a:r>
            <a:r>
              <a:rPr lang="en-US" sz="1100" dirty="0" err="1"/>
              <a:t>OrderDetails</a:t>
            </a:r>
            <a:r>
              <a:rPr lang="en-US" sz="1100" dirty="0" smtClean="0"/>
              <a:t>":</a:t>
            </a:r>
          </a:p>
          <a:p>
            <a:pPr marL="0" indent="0">
              <a:buNone/>
            </a:pPr>
            <a:r>
              <a:rPr lang="en-US" sz="1100" dirty="0"/>
              <a:t>	</a:t>
            </a:r>
            <a:r>
              <a:rPr lang="en-US" sz="1100" dirty="0" smtClean="0"/>
              <a:t>[  </a:t>
            </a:r>
            <a:endParaRPr lang="en-US" sz="1100" dirty="0"/>
          </a:p>
          <a:p>
            <a:pPr marL="0" indent="0">
              <a:buNone/>
            </a:pPr>
            <a:r>
              <a:rPr lang="en-US" sz="1100" dirty="0" smtClean="0"/>
              <a:t>		{ "</a:t>
            </a:r>
            <a:r>
              <a:rPr lang="en-US" sz="1100" dirty="0" err="1"/>
              <a:t>ProductID</a:t>
            </a:r>
            <a:r>
              <a:rPr lang="en-US" sz="1100" dirty="0"/>
              <a:t>":"Ball</a:t>
            </a:r>
            <a:r>
              <a:rPr lang="en-US" sz="1100" dirty="0" smtClean="0"/>
              <a:t>", "</a:t>
            </a:r>
            <a:r>
              <a:rPr lang="en-US" sz="1100" dirty="0"/>
              <a:t>Qty":</a:t>
            </a:r>
            <a:r>
              <a:rPr lang="en-US" sz="1100" dirty="0" smtClean="0"/>
              <a:t>10 }</a:t>
            </a:r>
            <a:endParaRPr lang="en-US" sz="1100" dirty="0"/>
          </a:p>
          <a:p>
            <a:pPr marL="0" indent="0">
              <a:buNone/>
            </a:pPr>
            <a:r>
              <a:rPr lang="en-US" sz="1100" dirty="0" smtClean="0"/>
              <a:t>	]</a:t>
            </a:r>
            <a:endParaRPr lang="en-US" sz="1100" dirty="0"/>
          </a:p>
          <a:p>
            <a:pPr marL="0" indent="0">
              <a:buNone/>
            </a:pPr>
            <a:r>
              <a:rPr lang="en-US" sz="1100" dirty="0" smtClean="0"/>
              <a:t>}</a:t>
            </a:r>
            <a:endParaRPr lang="en-US" sz="1100" dirty="0"/>
          </a:p>
          <a:p>
            <a:pPr marL="0" indent="0">
              <a:buNone/>
            </a:pPr>
            <a:r>
              <a:rPr lang="en-US" sz="1100" dirty="0"/>
              <a:t>]</a:t>
            </a:r>
          </a:p>
        </p:txBody>
      </p:sp>
      <p:sp>
        <p:nvSpPr>
          <p:cNvPr id="9" name="Text Placeholder 8"/>
          <p:cNvSpPr>
            <a:spLocks noGrp="1"/>
          </p:cNvSpPr>
          <p:nvPr>
            <p:ph type="body" sz="quarter" idx="3"/>
          </p:nvPr>
        </p:nvSpPr>
        <p:spPr/>
        <p:txBody>
          <a:bodyPr>
            <a:normAutofit lnSpcReduction="10000"/>
          </a:bodyPr>
          <a:lstStyle/>
          <a:p>
            <a:r>
              <a:rPr lang="en-US" dirty="0" smtClean="0"/>
              <a:t>XML</a:t>
            </a:r>
            <a:endParaRPr lang="en-US" dirty="0"/>
          </a:p>
        </p:txBody>
      </p:sp>
      <p:sp>
        <p:nvSpPr>
          <p:cNvPr id="13" name="Content Placeholder 12"/>
          <p:cNvSpPr>
            <a:spLocks noGrp="1"/>
          </p:cNvSpPr>
          <p:nvPr>
            <p:ph sz="quarter" idx="4"/>
          </p:nvPr>
        </p:nvSpPr>
        <p:spPr/>
        <p:txBody>
          <a:bodyPr>
            <a:normAutofit/>
          </a:bodyPr>
          <a:lstStyle/>
          <a:p>
            <a:pPr marL="0" indent="0">
              <a:buNone/>
            </a:pPr>
            <a:r>
              <a:rPr lang="en-US" sz="1100" dirty="0"/>
              <a:t>&lt;Orders </a:t>
            </a:r>
            <a:r>
              <a:rPr lang="en-US" sz="1100" dirty="0" err="1"/>
              <a:t>OrderID</a:t>
            </a:r>
            <a:r>
              <a:rPr lang="en-US" sz="1100" dirty="0"/>
              <a:t>="1" </a:t>
            </a:r>
            <a:r>
              <a:rPr lang="en-US" sz="1100" dirty="0" err="1"/>
              <a:t>OrderDate</a:t>
            </a:r>
            <a:r>
              <a:rPr lang="en-US" sz="1100" dirty="0"/>
              <a:t>="2015-10-10T00:00:00"&gt;</a:t>
            </a:r>
            <a:endParaRPr lang="en-US" sz="1100" dirty="0" smtClean="0"/>
          </a:p>
          <a:p>
            <a:pPr marL="0" indent="0">
              <a:buNone/>
            </a:pPr>
            <a:r>
              <a:rPr lang="en-US" sz="1100" dirty="0"/>
              <a:t>	</a:t>
            </a:r>
            <a:r>
              <a:rPr lang="en-US" sz="1100" dirty="0" smtClean="0"/>
              <a:t>&lt;</a:t>
            </a:r>
            <a:r>
              <a:rPr lang="en-US" sz="1100" dirty="0" err="1"/>
              <a:t>OrderDetails</a:t>
            </a:r>
            <a:r>
              <a:rPr lang="en-US" sz="1100" dirty="0"/>
              <a:t> </a:t>
            </a:r>
            <a:r>
              <a:rPr lang="en-US" sz="1100" dirty="0" err="1"/>
              <a:t>ProductID</a:t>
            </a:r>
            <a:r>
              <a:rPr lang="en-US" sz="1100" dirty="0"/>
              <a:t>="Bike" </a:t>
            </a:r>
            <a:r>
              <a:rPr lang="en-US" sz="1100" dirty="0" err="1"/>
              <a:t>Qty</a:t>
            </a:r>
            <a:r>
              <a:rPr lang="en-US" sz="1100" dirty="0"/>
              <a:t>="2" /&gt;</a:t>
            </a:r>
          </a:p>
          <a:p>
            <a:pPr marL="0" indent="0">
              <a:buNone/>
            </a:pPr>
            <a:r>
              <a:rPr lang="en-US" sz="1100" dirty="0" smtClean="0"/>
              <a:t>	&lt;</a:t>
            </a:r>
            <a:r>
              <a:rPr lang="en-US" sz="1100" dirty="0" err="1"/>
              <a:t>OrderDetails</a:t>
            </a:r>
            <a:r>
              <a:rPr lang="en-US" sz="1100" dirty="0"/>
              <a:t> </a:t>
            </a:r>
            <a:r>
              <a:rPr lang="en-US" sz="1100" dirty="0" err="1"/>
              <a:t>ProductID</a:t>
            </a:r>
            <a:r>
              <a:rPr lang="en-US" sz="1100" dirty="0"/>
              <a:t>="Helmet" </a:t>
            </a:r>
            <a:r>
              <a:rPr lang="en-US" sz="1100" dirty="0" err="1"/>
              <a:t>Qty</a:t>
            </a:r>
            <a:r>
              <a:rPr lang="en-US" sz="1100" dirty="0"/>
              <a:t>="2" /&gt;</a:t>
            </a:r>
          </a:p>
          <a:p>
            <a:pPr marL="0" indent="0">
              <a:buNone/>
            </a:pPr>
            <a:r>
              <a:rPr lang="en-US" sz="1100" dirty="0" smtClean="0"/>
              <a:t>	&lt;</a:t>
            </a:r>
            <a:r>
              <a:rPr lang="en-US" sz="1100" dirty="0" err="1"/>
              <a:t>OrderDetails</a:t>
            </a:r>
            <a:r>
              <a:rPr lang="en-US" sz="1100" dirty="0"/>
              <a:t> </a:t>
            </a:r>
            <a:r>
              <a:rPr lang="en-US" sz="1100" dirty="0" err="1"/>
              <a:t>ProductID</a:t>
            </a:r>
            <a:r>
              <a:rPr lang="en-US" sz="1100" dirty="0"/>
              <a:t>="Wheels" </a:t>
            </a:r>
            <a:r>
              <a:rPr lang="en-US" sz="1100" dirty="0" err="1"/>
              <a:t>Qty</a:t>
            </a:r>
            <a:r>
              <a:rPr lang="en-US" sz="1100" dirty="0"/>
              <a:t>="4" </a:t>
            </a:r>
            <a:r>
              <a:rPr lang="en-US" sz="1100" dirty="0" smtClean="0"/>
              <a:t>/&gt;</a:t>
            </a:r>
          </a:p>
          <a:p>
            <a:pPr marL="0" indent="0">
              <a:buNone/>
            </a:pPr>
            <a:r>
              <a:rPr lang="en-US" sz="1100" dirty="0" smtClean="0"/>
              <a:t>&lt;/</a:t>
            </a:r>
            <a:r>
              <a:rPr lang="en-US" sz="1100" dirty="0"/>
              <a:t>Orders&gt;</a:t>
            </a:r>
          </a:p>
          <a:p>
            <a:pPr marL="0" indent="0">
              <a:buNone/>
            </a:pPr>
            <a:r>
              <a:rPr lang="en-US" sz="1100" dirty="0"/>
              <a:t>&lt;Orders </a:t>
            </a:r>
            <a:r>
              <a:rPr lang="en-US" sz="1100" dirty="0" err="1"/>
              <a:t>OrderID</a:t>
            </a:r>
            <a:r>
              <a:rPr lang="en-US" sz="1100" dirty="0"/>
              <a:t>="2" </a:t>
            </a:r>
            <a:r>
              <a:rPr lang="en-US" sz="1100" dirty="0" err="1"/>
              <a:t>OrderDate</a:t>
            </a:r>
            <a:r>
              <a:rPr lang="en-US" sz="1100" dirty="0"/>
              <a:t>="</a:t>
            </a:r>
            <a:r>
              <a:rPr lang="en-US" sz="1100" dirty="0" smtClean="0"/>
              <a:t>2015-10-09T00:00:00</a:t>
            </a:r>
            <a:r>
              <a:rPr lang="en-US" sz="1100" dirty="0"/>
              <a:t>"&gt;</a:t>
            </a:r>
          </a:p>
          <a:p>
            <a:pPr marL="0" indent="0">
              <a:buNone/>
            </a:pPr>
            <a:r>
              <a:rPr lang="en-US" sz="1100" dirty="0" smtClean="0"/>
              <a:t>	&lt;</a:t>
            </a:r>
            <a:r>
              <a:rPr lang="en-US" sz="1100" dirty="0" err="1"/>
              <a:t>OrderDetails</a:t>
            </a:r>
            <a:r>
              <a:rPr lang="en-US" sz="1100" dirty="0"/>
              <a:t> </a:t>
            </a:r>
            <a:r>
              <a:rPr lang="en-US" sz="1100" dirty="0" err="1"/>
              <a:t>ProductID</a:t>
            </a:r>
            <a:r>
              <a:rPr lang="en-US" sz="1100" dirty="0"/>
              <a:t>="Ball" </a:t>
            </a:r>
            <a:r>
              <a:rPr lang="en-US" sz="1100" dirty="0" err="1"/>
              <a:t>Qty</a:t>
            </a:r>
            <a:r>
              <a:rPr lang="en-US" sz="1100" dirty="0"/>
              <a:t>="10" /&gt;</a:t>
            </a:r>
          </a:p>
          <a:p>
            <a:pPr marL="0" indent="0">
              <a:buNone/>
            </a:pPr>
            <a:r>
              <a:rPr lang="en-US" sz="1100" dirty="0"/>
              <a:t>&lt;/Orders&gt;</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21</a:t>
            </a:fld>
            <a:endParaRPr lang="en-US" dirty="0"/>
          </a:p>
        </p:txBody>
      </p:sp>
    </p:spTree>
    <p:extLst>
      <p:ext uri="{BB962C8B-B14F-4D97-AF65-F5344CB8AC3E}">
        <p14:creationId xmlns:p14="http://schemas.microsoft.com/office/powerpoint/2010/main" val="1033993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XML – Path with Nesting</a:t>
            </a:r>
            <a:endParaRPr lang="en-US" dirty="0"/>
          </a:p>
        </p:txBody>
      </p:sp>
      <p:sp>
        <p:nvSpPr>
          <p:cNvPr id="3" name="Text Placeholder 2"/>
          <p:cNvSpPr>
            <a:spLocks noGrp="1"/>
          </p:cNvSpPr>
          <p:nvPr>
            <p:ph type="body" idx="1"/>
          </p:nvPr>
        </p:nvSpPr>
        <p:spPr/>
        <p:txBody>
          <a:bodyPr>
            <a:normAutofit lnSpcReduction="10000"/>
          </a:bodyPr>
          <a:lstStyle/>
          <a:p>
            <a:r>
              <a:rPr lang="en-US" dirty="0" smtClean="0"/>
              <a:t>JSON</a:t>
            </a:r>
            <a:endParaRPr lang="en-US" dirty="0"/>
          </a:p>
        </p:txBody>
      </p:sp>
      <p:sp>
        <p:nvSpPr>
          <p:cNvPr id="4" name="Content Placeholder 3"/>
          <p:cNvSpPr>
            <a:spLocks noGrp="1"/>
          </p:cNvSpPr>
          <p:nvPr>
            <p:ph sz="half" idx="2"/>
          </p:nvPr>
        </p:nvSpPr>
        <p:spPr/>
        <p:txBody>
          <a:bodyPr>
            <a:normAutofit/>
          </a:bodyPr>
          <a:lstStyle/>
          <a:p>
            <a:pPr marL="0" indent="0">
              <a:buNone/>
            </a:pPr>
            <a:r>
              <a:rPr lang="en-US" sz="1400" dirty="0"/>
              <a:t>SELECT</a:t>
            </a:r>
          </a:p>
          <a:p>
            <a:pPr marL="0" indent="0">
              <a:buNone/>
            </a:pPr>
            <a:r>
              <a:rPr lang="en-US" sz="1400" dirty="0"/>
              <a:t>	</a:t>
            </a:r>
            <a:r>
              <a:rPr lang="en-US" sz="1400" dirty="0" err="1"/>
              <a:t>Orders.OrderID</a:t>
            </a:r>
            <a:r>
              <a:rPr lang="en-US" sz="1400" dirty="0"/>
              <a:t>,</a:t>
            </a:r>
          </a:p>
          <a:p>
            <a:pPr marL="0" indent="0">
              <a:buNone/>
            </a:pPr>
            <a:r>
              <a:rPr lang="en-US" sz="1400" dirty="0"/>
              <a:t>	</a:t>
            </a:r>
            <a:r>
              <a:rPr lang="en-US" sz="1400" dirty="0" err="1"/>
              <a:t>Orders.OrderDate</a:t>
            </a:r>
            <a:r>
              <a:rPr lang="en-US" sz="1400" dirty="0"/>
              <a:t>,</a:t>
            </a:r>
          </a:p>
          <a:p>
            <a:pPr marL="0" indent="0">
              <a:buNone/>
            </a:pPr>
            <a:r>
              <a:rPr lang="en-US" sz="1400" dirty="0"/>
              <a:t>	(</a:t>
            </a:r>
          </a:p>
          <a:p>
            <a:pPr marL="0" indent="0">
              <a:buNone/>
            </a:pPr>
            <a:r>
              <a:rPr lang="en-US" sz="1400" dirty="0"/>
              <a:t>		SELECT</a:t>
            </a:r>
          </a:p>
          <a:p>
            <a:pPr marL="0" indent="0">
              <a:buNone/>
            </a:pPr>
            <a:r>
              <a:rPr lang="en-US" sz="1400" dirty="0"/>
              <a:t>			</a:t>
            </a:r>
            <a:r>
              <a:rPr lang="en-US" sz="1400" dirty="0" err="1"/>
              <a:t>OrderDetails.ProductID</a:t>
            </a:r>
            <a:r>
              <a:rPr lang="en-US" sz="1400" dirty="0"/>
              <a:t>,</a:t>
            </a:r>
          </a:p>
          <a:p>
            <a:pPr marL="0" indent="0">
              <a:buNone/>
            </a:pPr>
            <a:r>
              <a:rPr lang="en-US" sz="1400" dirty="0"/>
              <a:t>			</a:t>
            </a:r>
            <a:r>
              <a:rPr lang="en-US" sz="1400" dirty="0" err="1"/>
              <a:t>OrderDetails.Qty</a:t>
            </a:r>
            <a:endParaRPr lang="en-US" sz="1400" dirty="0"/>
          </a:p>
          <a:p>
            <a:pPr marL="0" indent="0">
              <a:buNone/>
            </a:pPr>
            <a:r>
              <a:rPr lang="en-US" sz="1400" dirty="0"/>
              <a:t>		FROM	</a:t>
            </a:r>
            <a:r>
              <a:rPr lang="en-US" sz="1400" dirty="0" smtClean="0"/>
              <a:t>@</a:t>
            </a:r>
            <a:r>
              <a:rPr lang="en-US" sz="1400" dirty="0" err="1"/>
              <a:t>OrderDetails</a:t>
            </a:r>
            <a:r>
              <a:rPr lang="en-US" sz="1400" dirty="0"/>
              <a:t> AS </a:t>
            </a:r>
            <a:r>
              <a:rPr lang="en-US" sz="1400" dirty="0" smtClean="0"/>
              <a:t>					</a:t>
            </a:r>
            <a:r>
              <a:rPr lang="en-US" sz="1400" dirty="0" err="1" smtClean="0"/>
              <a:t>OrderDetails</a:t>
            </a:r>
            <a:endParaRPr lang="en-US" sz="1400" dirty="0"/>
          </a:p>
          <a:p>
            <a:pPr marL="0" indent="0">
              <a:buNone/>
            </a:pPr>
            <a:r>
              <a:rPr lang="en-US" sz="1400" dirty="0"/>
              <a:t>		WHERE	</a:t>
            </a:r>
            <a:r>
              <a:rPr lang="en-US" sz="1400" dirty="0" err="1" smtClean="0"/>
              <a:t>Orders.OrderID</a:t>
            </a:r>
            <a:r>
              <a:rPr lang="en-US" sz="1400" dirty="0" smtClean="0"/>
              <a:t> </a:t>
            </a:r>
            <a:r>
              <a:rPr lang="en-US" sz="1400" dirty="0"/>
              <a:t>= </a:t>
            </a:r>
            <a:r>
              <a:rPr lang="en-US" sz="1400" dirty="0" smtClean="0"/>
              <a:t>					</a:t>
            </a:r>
            <a:r>
              <a:rPr lang="en-US" sz="1400" dirty="0" err="1" smtClean="0"/>
              <a:t>OrderDetails.OrderID</a:t>
            </a:r>
            <a:endParaRPr lang="en-US" sz="1400" dirty="0"/>
          </a:p>
          <a:p>
            <a:pPr marL="0" indent="0">
              <a:buNone/>
            </a:pPr>
            <a:r>
              <a:rPr lang="en-US" sz="1400" dirty="0"/>
              <a:t>		FOR JSON PATH</a:t>
            </a:r>
          </a:p>
          <a:p>
            <a:pPr marL="0" indent="0">
              <a:buNone/>
            </a:pPr>
            <a:r>
              <a:rPr lang="en-US" sz="1400" dirty="0"/>
              <a:t>	) AS </a:t>
            </a:r>
            <a:r>
              <a:rPr lang="en-US" sz="1400" dirty="0" err="1" smtClean="0"/>
              <a:t>OrderDetails</a:t>
            </a:r>
            <a:endParaRPr lang="en-US" sz="1400" dirty="0"/>
          </a:p>
          <a:p>
            <a:pPr marL="0" indent="0">
              <a:buNone/>
            </a:pPr>
            <a:r>
              <a:rPr lang="en-US" sz="1400" dirty="0"/>
              <a:t>FROM		@Orders </a:t>
            </a:r>
            <a:r>
              <a:rPr lang="en-US" sz="1400" dirty="0" err="1"/>
              <a:t>Orders</a:t>
            </a:r>
            <a:endParaRPr lang="en-US" sz="1400" dirty="0"/>
          </a:p>
          <a:p>
            <a:pPr marL="0" indent="0">
              <a:buNone/>
            </a:pPr>
            <a:r>
              <a:rPr lang="en-US" sz="1400" dirty="0"/>
              <a:t>FOR			JSON </a:t>
            </a:r>
            <a:r>
              <a:rPr lang="en-US" sz="1400" dirty="0" smtClean="0"/>
              <a:t>PATH,</a:t>
            </a:r>
          </a:p>
          <a:p>
            <a:pPr marL="0" indent="0">
              <a:buNone/>
            </a:pPr>
            <a:r>
              <a:rPr lang="en-US" sz="1400" dirty="0"/>
              <a:t>	</a:t>
            </a:r>
            <a:r>
              <a:rPr lang="en-US" sz="1400" dirty="0" smtClean="0"/>
              <a:t>		ROOT</a:t>
            </a:r>
            <a:r>
              <a:rPr lang="en-US" sz="1400" dirty="0"/>
              <a:t>('Orders');</a:t>
            </a:r>
          </a:p>
        </p:txBody>
      </p:sp>
      <p:sp>
        <p:nvSpPr>
          <p:cNvPr id="5" name="Text Placeholder 4"/>
          <p:cNvSpPr>
            <a:spLocks noGrp="1"/>
          </p:cNvSpPr>
          <p:nvPr>
            <p:ph type="body" sz="quarter" idx="3"/>
          </p:nvPr>
        </p:nvSpPr>
        <p:spPr/>
        <p:txBody>
          <a:bodyPr>
            <a:normAutofit lnSpcReduction="10000"/>
          </a:bodyPr>
          <a:lstStyle/>
          <a:p>
            <a:r>
              <a:rPr lang="en-US" dirty="0" smtClean="0"/>
              <a:t>XML</a:t>
            </a:r>
            <a:endParaRPr lang="en-US" dirty="0"/>
          </a:p>
        </p:txBody>
      </p:sp>
      <p:sp>
        <p:nvSpPr>
          <p:cNvPr id="6" name="Content Placeholder 5"/>
          <p:cNvSpPr>
            <a:spLocks noGrp="1"/>
          </p:cNvSpPr>
          <p:nvPr>
            <p:ph sz="quarter" idx="4"/>
          </p:nvPr>
        </p:nvSpPr>
        <p:spPr/>
        <p:txBody>
          <a:bodyPr>
            <a:noAutofit/>
          </a:bodyPr>
          <a:lstStyle/>
          <a:p>
            <a:pPr marL="0" indent="0">
              <a:buNone/>
            </a:pPr>
            <a:r>
              <a:rPr lang="en-US" sz="1400" dirty="0"/>
              <a:t>SELECT</a:t>
            </a:r>
          </a:p>
          <a:p>
            <a:pPr marL="0" indent="0">
              <a:buNone/>
            </a:pPr>
            <a:r>
              <a:rPr lang="en-US" sz="1400" dirty="0"/>
              <a:t>	</a:t>
            </a:r>
            <a:r>
              <a:rPr lang="en-US" sz="1400" dirty="0" err="1"/>
              <a:t>Orders.OrderID</a:t>
            </a:r>
            <a:r>
              <a:rPr lang="en-US" sz="1400" dirty="0"/>
              <a:t>,</a:t>
            </a:r>
          </a:p>
          <a:p>
            <a:pPr marL="0" indent="0">
              <a:buNone/>
            </a:pPr>
            <a:r>
              <a:rPr lang="en-US" sz="1400" dirty="0"/>
              <a:t>	</a:t>
            </a:r>
            <a:r>
              <a:rPr lang="en-US" sz="1400" dirty="0" err="1"/>
              <a:t>Orders.OrderDate</a:t>
            </a:r>
            <a:r>
              <a:rPr lang="en-US" sz="1400" dirty="0"/>
              <a:t>,</a:t>
            </a:r>
          </a:p>
          <a:p>
            <a:pPr marL="0" indent="0">
              <a:buNone/>
            </a:pPr>
            <a:r>
              <a:rPr lang="en-US" sz="1400" dirty="0"/>
              <a:t>	(</a:t>
            </a:r>
          </a:p>
          <a:p>
            <a:pPr marL="0" indent="0">
              <a:buNone/>
            </a:pPr>
            <a:r>
              <a:rPr lang="en-US" sz="1400" dirty="0"/>
              <a:t>		SELECT</a:t>
            </a:r>
          </a:p>
          <a:p>
            <a:pPr marL="0" indent="0">
              <a:buNone/>
            </a:pPr>
            <a:r>
              <a:rPr lang="en-US" sz="1400" dirty="0"/>
              <a:t>			</a:t>
            </a:r>
            <a:r>
              <a:rPr lang="en-US" sz="1400" dirty="0" err="1"/>
              <a:t>OrderDetails.ProductID</a:t>
            </a:r>
            <a:r>
              <a:rPr lang="en-US" sz="1400" dirty="0"/>
              <a:t>,</a:t>
            </a:r>
          </a:p>
          <a:p>
            <a:pPr marL="0" indent="0">
              <a:buNone/>
            </a:pPr>
            <a:r>
              <a:rPr lang="en-US" sz="1400" dirty="0"/>
              <a:t>			</a:t>
            </a:r>
            <a:r>
              <a:rPr lang="en-US" sz="1400" dirty="0" err="1"/>
              <a:t>OrderDetails.Qty</a:t>
            </a:r>
            <a:endParaRPr lang="en-US" sz="1400" dirty="0"/>
          </a:p>
          <a:p>
            <a:pPr marL="0" indent="0">
              <a:buNone/>
            </a:pPr>
            <a:r>
              <a:rPr lang="en-US" sz="1400" dirty="0"/>
              <a:t>		FROM	@</a:t>
            </a:r>
            <a:r>
              <a:rPr lang="en-US" sz="1400" dirty="0" err="1"/>
              <a:t>OrderDetails</a:t>
            </a:r>
            <a:r>
              <a:rPr lang="en-US" sz="1400" dirty="0"/>
              <a:t> AS 					</a:t>
            </a:r>
            <a:r>
              <a:rPr lang="en-US" sz="1400" dirty="0" err="1"/>
              <a:t>OrderDetails</a:t>
            </a:r>
            <a:endParaRPr lang="en-US" sz="1400" dirty="0"/>
          </a:p>
          <a:p>
            <a:pPr marL="0" indent="0">
              <a:buNone/>
            </a:pPr>
            <a:r>
              <a:rPr lang="en-US" sz="1400" dirty="0"/>
              <a:t>		WHERE	</a:t>
            </a:r>
            <a:r>
              <a:rPr lang="en-US" sz="1400" dirty="0" err="1"/>
              <a:t>Orders.OrderID</a:t>
            </a:r>
            <a:r>
              <a:rPr lang="en-US" sz="1400" dirty="0"/>
              <a:t> = 					</a:t>
            </a:r>
            <a:r>
              <a:rPr lang="en-US" sz="1400" dirty="0" err="1"/>
              <a:t>OrderDetails.OrderID</a:t>
            </a:r>
            <a:endParaRPr lang="en-US" sz="1400" dirty="0"/>
          </a:p>
          <a:p>
            <a:pPr marL="0" indent="0">
              <a:buNone/>
            </a:pPr>
            <a:r>
              <a:rPr lang="en-US" sz="1400" dirty="0"/>
              <a:t>		FOR XML PATH('</a:t>
            </a:r>
            <a:r>
              <a:rPr lang="en-US" sz="1400" dirty="0" err="1"/>
              <a:t>OrderDetail</a:t>
            </a:r>
            <a:r>
              <a:rPr lang="en-US" sz="1400" dirty="0"/>
              <a:t>'), TYPE</a:t>
            </a:r>
          </a:p>
          <a:p>
            <a:pPr marL="0" indent="0">
              <a:buNone/>
            </a:pPr>
            <a:r>
              <a:rPr lang="en-US" sz="1400" dirty="0"/>
              <a:t>	</a:t>
            </a:r>
            <a:r>
              <a:rPr lang="en-US" sz="1400" dirty="0" smtClean="0"/>
              <a:t>) AS </a:t>
            </a:r>
            <a:r>
              <a:rPr lang="en-US" sz="1400" dirty="0" err="1" smtClean="0"/>
              <a:t>OrderDetails</a:t>
            </a:r>
            <a:endParaRPr lang="en-US" sz="1400" dirty="0"/>
          </a:p>
          <a:p>
            <a:pPr marL="0" indent="0">
              <a:buNone/>
            </a:pPr>
            <a:r>
              <a:rPr lang="en-US" sz="1400" dirty="0"/>
              <a:t>FROM		@Orders </a:t>
            </a:r>
            <a:r>
              <a:rPr lang="en-US" sz="1400" dirty="0" err="1"/>
              <a:t>Orders</a:t>
            </a:r>
            <a:endParaRPr lang="en-US" sz="1400" dirty="0"/>
          </a:p>
          <a:p>
            <a:pPr marL="0" indent="0">
              <a:buNone/>
            </a:pPr>
            <a:r>
              <a:rPr lang="en-US" sz="1400" dirty="0"/>
              <a:t>FOR			XML PATH('Order'), 					ROOT('Orders');</a:t>
            </a:r>
          </a:p>
          <a:p>
            <a:pPr marL="0" indent="0">
              <a:buNone/>
            </a:pPr>
            <a:endParaRPr lang="en-US" sz="1400" dirty="0"/>
          </a:p>
        </p:txBody>
      </p:sp>
      <p:sp>
        <p:nvSpPr>
          <p:cNvPr id="7" name="Date Placeholder 6"/>
          <p:cNvSpPr>
            <a:spLocks noGrp="1"/>
          </p:cNvSpPr>
          <p:nvPr>
            <p:ph type="dt" sz="half" idx="10"/>
          </p:nvPr>
        </p:nvSpPr>
        <p:spPr/>
        <p:txBody>
          <a:bodyPr/>
          <a:lstStyle/>
          <a:p>
            <a:r>
              <a:rPr lang="en-US"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22</a:t>
            </a:fld>
            <a:endParaRPr lang="en-US" dirty="0"/>
          </a:p>
        </p:txBody>
      </p:sp>
    </p:spTree>
    <p:extLst>
      <p:ext uri="{BB962C8B-B14F-4D97-AF65-F5344CB8AC3E}">
        <p14:creationId xmlns:p14="http://schemas.microsoft.com/office/powerpoint/2010/main" val="3596195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JSON vs XML – Path with Nesting</a:t>
            </a:r>
            <a:endParaRPr lang="en-US" dirty="0"/>
          </a:p>
        </p:txBody>
      </p:sp>
      <p:sp>
        <p:nvSpPr>
          <p:cNvPr id="7" name="Text Placeholder 6"/>
          <p:cNvSpPr>
            <a:spLocks noGrp="1"/>
          </p:cNvSpPr>
          <p:nvPr>
            <p:ph type="body" idx="1"/>
          </p:nvPr>
        </p:nvSpPr>
        <p:spPr/>
        <p:txBody>
          <a:bodyPr>
            <a:normAutofit lnSpcReduction="10000"/>
          </a:bodyPr>
          <a:lstStyle/>
          <a:p>
            <a:r>
              <a:rPr lang="en-US" dirty="0" smtClean="0"/>
              <a:t>JSON</a:t>
            </a:r>
            <a:endParaRPr lang="en-US" dirty="0"/>
          </a:p>
        </p:txBody>
      </p:sp>
      <p:sp>
        <p:nvSpPr>
          <p:cNvPr id="8" name="Content Placeholder 7"/>
          <p:cNvSpPr>
            <a:spLocks noGrp="1"/>
          </p:cNvSpPr>
          <p:nvPr>
            <p:ph sz="half" idx="2"/>
          </p:nvPr>
        </p:nvSpPr>
        <p:spPr/>
        <p:txBody>
          <a:bodyPr>
            <a:noAutofit/>
          </a:bodyPr>
          <a:lstStyle/>
          <a:p>
            <a:pPr marL="0" indent="0">
              <a:buNone/>
            </a:pPr>
            <a:r>
              <a:rPr lang="en-US" sz="1100" dirty="0" smtClean="0"/>
              <a:t>{</a:t>
            </a:r>
          </a:p>
          <a:p>
            <a:pPr marL="0" indent="0">
              <a:buNone/>
            </a:pPr>
            <a:r>
              <a:rPr lang="en-US" sz="1100" dirty="0" smtClean="0"/>
              <a:t>"</a:t>
            </a:r>
            <a:r>
              <a:rPr lang="en-US" sz="1100" dirty="0"/>
              <a:t>Orders</a:t>
            </a:r>
            <a:r>
              <a:rPr lang="en-US" sz="1100" dirty="0" smtClean="0"/>
              <a:t>":</a:t>
            </a:r>
          </a:p>
          <a:p>
            <a:pPr marL="0" indent="0">
              <a:buNone/>
            </a:pPr>
            <a:r>
              <a:rPr lang="en-US" sz="1100" dirty="0" smtClean="0"/>
              <a:t>[</a:t>
            </a:r>
          </a:p>
          <a:p>
            <a:pPr marL="0" indent="0">
              <a:buNone/>
            </a:pPr>
            <a:r>
              <a:rPr lang="en-US" sz="1100" dirty="0"/>
              <a:t>	</a:t>
            </a:r>
            <a:r>
              <a:rPr lang="en-US" sz="1100" dirty="0" smtClean="0"/>
              <a:t>{</a:t>
            </a:r>
          </a:p>
          <a:p>
            <a:pPr marL="0" indent="0">
              <a:buNone/>
            </a:pPr>
            <a:r>
              <a:rPr lang="en-US" sz="1100" dirty="0"/>
              <a:t>	</a:t>
            </a:r>
            <a:r>
              <a:rPr lang="en-US" sz="1100" dirty="0" smtClean="0"/>
              <a:t>	"</a:t>
            </a:r>
            <a:r>
              <a:rPr lang="en-US" sz="1100" dirty="0"/>
              <a:t>OrderID":1</a:t>
            </a:r>
            <a:r>
              <a:rPr lang="en-US" sz="1100" dirty="0" smtClean="0"/>
              <a:t>,</a:t>
            </a:r>
          </a:p>
          <a:p>
            <a:pPr marL="0" indent="0">
              <a:buNone/>
            </a:pPr>
            <a:r>
              <a:rPr lang="en-US" sz="1100" dirty="0"/>
              <a:t>	</a:t>
            </a:r>
            <a:r>
              <a:rPr lang="en-US" sz="1100" dirty="0" smtClean="0"/>
              <a:t>	"</a:t>
            </a:r>
            <a:r>
              <a:rPr lang="en-US" sz="1100" dirty="0"/>
              <a:t>OrderDate":"2015-10-10T00:00:00</a:t>
            </a:r>
            <a:r>
              <a:rPr lang="en-US" sz="1100" dirty="0" smtClean="0"/>
              <a:t>",</a:t>
            </a:r>
          </a:p>
          <a:p>
            <a:pPr marL="0" indent="0">
              <a:buNone/>
            </a:pPr>
            <a:r>
              <a:rPr lang="en-US" sz="1100" dirty="0" smtClean="0"/>
              <a:t>		"</a:t>
            </a:r>
            <a:r>
              <a:rPr lang="en-US" sz="1100" dirty="0" err="1"/>
              <a:t>OrderDetails</a:t>
            </a:r>
            <a:r>
              <a:rPr lang="en-US" sz="1100" dirty="0" smtClean="0"/>
              <a:t>":</a:t>
            </a:r>
          </a:p>
          <a:p>
            <a:pPr marL="0" indent="0">
              <a:buNone/>
            </a:pPr>
            <a:r>
              <a:rPr lang="en-US" sz="1100" dirty="0" smtClean="0"/>
              <a:t>		[</a:t>
            </a:r>
          </a:p>
          <a:p>
            <a:pPr marL="0" indent="0">
              <a:buNone/>
            </a:pPr>
            <a:r>
              <a:rPr lang="en-US" sz="1100" dirty="0" smtClean="0"/>
              <a:t>			{"</a:t>
            </a:r>
            <a:r>
              <a:rPr lang="en-US" sz="1100" dirty="0"/>
              <a:t>ProductID":"Bike","Qty":2</a:t>
            </a:r>
            <a:r>
              <a:rPr lang="en-US" sz="1100" dirty="0" smtClean="0"/>
              <a:t>},</a:t>
            </a:r>
          </a:p>
          <a:p>
            <a:pPr marL="0" indent="0">
              <a:buNone/>
            </a:pPr>
            <a:r>
              <a:rPr lang="en-US" sz="1100" dirty="0"/>
              <a:t>	</a:t>
            </a:r>
            <a:r>
              <a:rPr lang="en-US" sz="1100" dirty="0" smtClean="0"/>
              <a:t>		{"</a:t>
            </a:r>
            <a:r>
              <a:rPr lang="en-US" sz="1100" dirty="0"/>
              <a:t>ProductID":"Helmet","Qty":2</a:t>
            </a:r>
            <a:r>
              <a:rPr lang="en-US" sz="1100" dirty="0" smtClean="0"/>
              <a:t>},</a:t>
            </a:r>
          </a:p>
          <a:p>
            <a:pPr marL="0" indent="0">
              <a:buNone/>
            </a:pPr>
            <a:r>
              <a:rPr lang="en-US" sz="1100" dirty="0" smtClean="0"/>
              <a:t>			{"</a:t>
            </a:r>
            <a:r>
              <a:rPr lang="en-US" sz="1100" dirty="0"/>
              <a:t>ProductID":"Wheels","Qty":4</a:t>
            </a:r>
            <a:r>
              <a:rPr lang="en-US" sz="1100" dirty="0" smtClean="0"/>
              <a:t>}</a:t>
            </a:r>
          </a:p>
          <a:p>
            <a:pPr marL="0" indent="0">
              <a:buNone/>
            </a:pPr>
            <a:r>
              <a:rPr lang="en-US" sz="1100" dirty="0"/>
              <a:t>	</a:t>
            </a:r>
            <a:r>
              <a:rPr lang="en-US" sz="1100" dirty="0" smtClean="0"/>
              <a:t>	]</a:t>
            </a:r>
          </a:p>
          <a:p>
            <a:pPr marL="0" indent="0">
              <a:buNone/>
            </a:pPr>
            <a:r>
              <a:rPr lang="en-US" sz="1100" dirty="0"/>
              <a:t>	</a:t>
            </a:r>
            <a:r>
              <a:rPr lang="en-US" sz="1100" dirty="0" smtClean="0"/>
              <a:t>},</a:t>
            </a:r>
          </a:p>
          <a:p>
            <a:pPr marL="0" indent="0">
              <a:buNone/>
            </a:pPr>
            <a:r>
              <a:rPr lang="en-US" sz="1100" dirty="0" smtClean="0"/>
              <a:t>	…</a:t>
            </a:r>
          </a:p>
          <a:p>
            <a:pPr marL="0" indent="0">
              <a:buNone/>
            </a:pPr>
            <a:r>
              <a:rPr lang="en-US" sz="1100" dirty="0" smtClean="0"/>
              <a:t>]</a:t>
            </a:r>
          </a:p>
          <a:p>
            <a:pPr marL="0" indent="0">
              <a:buNone/>
            </a:pPr>
            <a:r>
              <a:rPr lang="en-US" sz="1100" dirty="0" smtClean="0"/>
              <a:t>}</a:t>
            </a:r>
            <a:endParaRPr lang="en-US" sz="1100" dirty="0"/>
          </a:p>
        </p:txBody>
      </p:sp>
      <p:sp>
        <p:nvSpPr>
          <p:cNvPr id="9" name="Text Placeholder 8"/>
          <p:cNvSpPr>
            <a:spLocks noGrp="1"/>
          </p:cNvSpPr>
          <p:nvPr>
            <p:ph type="body" sz="quarter" idx="3"/>
          </p:nvPr>
        </p:nvSpPr>
        <p:spPr/>
        <p:txBody>
          <a:bodyPr>
            <a:normAutofit lnSpcReduction="10000"/>
          </a:bodyPr>
          <a:lstStyle/>
          <a:p>
            <a:r>
              <a:rPr lang="en-US" dirty="0" smtClean="0"/>
              <a:t>XML</a:t>
            </a:r>
            <a:endParaRPr lang="en-US" dirty="0"/>
          </a:p>
        </p:txBody>
      </p:sp>
      <p:sp>
        <p:nvSpPr>
          <p:cNvPr id="13" name="Content Placeholder 12"/>
          <p:cNvSpPr>
            <a:spLocks noGrp="1"/>
          </p:cNvSpPr>
          <p:nvPr>
            <p:ph sz="quarter" idx="4"/>
          </p:nvPr>
        </p:nvSpPr>
        <p:spPr/>
        <p:txBody>
          <a:bodyPr>
            <a:normAutofit fontScale="92500"/>
          </a:bodyPr>
          <a:lstStyle/>
          <a:p>
            <a:pPr marL="0" indent="0">
              <a:buNone/>
            </a:pPr>
            <a:r>
              <a:rPr lang="en-US" sz="1100" dirty="0"/>
              <a:t>&lt;Orders&gt;</a:t>
            </a:r>
          </a:p>
          <a:p>
            <a:pPr marL="0" indent="0">
              <a:buNone/>
            </a:pPr>
            <a:r>
              <a:rPr lang="en-US" sz="1100" dirty="0" smtClean="0"/>
              <a:t>	&lt;</a:t>
            </a:r>
            <a:r>
              <a:rPr lang="en-US" sz="1100" dirty="0"/>
              <a:t>Order&gt;</a:t>
            </a:r>
          </a:p>
          <a:p>
            <a:pPr marL="0" indent="0">
              <a:buNone/>
            </a:pPr>
            <a:r>
              <a:rPr lang="en-US" sz="1100" dirty="0" smtClean="0"/>
              <a:t>		&lt;</a:t>
            </a:r>
            <a:r>
              <a:rPr lang="en-US" sz="1100" dirty="0" err="1"/>
              <a:t>OrderID</a:t>
            </a:r>
            <a:r>
              <a:rPr lang="en-US" sz="1100" dirty="0"/>
              <a:t>&gt;1&lt;/</a:t>
            </a:r>
            <a:r>
              <a:rPr lang="en-US" sz="1100" dirty="0" err="1"/>
              <a:t>OrderID</a:t>
            </a:r>
            <a:r>
              <a:rPr lang="en-US" sz="1100" dirty="0"/>
              <a:t>&gt;</a:t>
            </a:r>
          </a:p>
          <a:p>
            <a:pPr marL="0" indent="0">
              <a:buNone/>
            </a:pPr>
            <a:r>
              <a:rPr lang="en-US" sz="1100" dirty="0" smtClean="0"/>
              <a:t>		&lt;</a:t>
            </a:r>
            <a:r>
              <a:rPr lang="en-US" sz="1100" dirty="0" err="1"/>
              <a:t>OrderDate</a:t>
            </a:r>
            <a:r>
              <a:rPr lang="en-US" sz="1100" dirty="0"/>
              <a:t>&gt;2015-10-10T00:00:00&lt;/</a:t>
            </a:r>
            <a:r>
              <a:rPr lang="en-US" sz="1100" dirty="0" err="1"/>
              <a:t>OrderDate</a:t>
            </a:r>
            <a:r>
              <a:rPr lang="en-US" sz="1100" dirty="0"/>
              <a:t>&gt;</a:t>
            </a:r>
          </a:p>
          <a:p>
            <a:pPr marL="0" indent="0">
              <a:buNone/>
            </a:pPr>
            <a:r>
              <a:rPr lang="en-US" sz="1100" dirty="0" smtClean="0"/>
              <a:t>		&lt;</a:t>
            </a:r>
            <a:r>
              <a:rPr lang="en-US" sz="1100" dirty="0" err="1"/>
              <a:t>OrderDetails</a:t>
            </a:r>
            <a:r>
              <a:rPr lang="en-US" sz="1100" dirty="0"/>
              <a:t>&gt;</a:t>
            </a:r>
          </a:p>
          <a:p>
            <a:pPr marL="0" indent="0">
              <a:buNone/>
            </a:pPr>
            <a:r>
              <a:rPr lang="en-US" sz="1100" dirty="0" smtClean="0"/>
              <a:t>			&lt;</a:t>
            </a:r>
            <a:r>
              <a:rPr lang="en-US" sz="1100" dirty="0" err="1"/>
              <a:t>OrderDetail</a:t>
            </a:r>
            <a:r>
              <a:rPr lang="en-US" sz="1100" dirty="0"/>
              <a:t>&gt;</a:t>
            </a:r>
          </a:p>
          <a:p>
            <a:pPr marL="0" indent="0">
              <a:buNone/>
            </a:pPr>
            <a:r>
              <a:rPr lang="en-US" sz="1100" dirty="0" smtClean="0"/>
              <a:t>				&lt;</a:t>
            </a:r>
            <a:r>
              <a:rPr lang="en-US" sz="1100" dirty="0" err="1"/>
              <a:t>ProductID</a:t>
            </a:r>
            <a:r>
              <a:rPr lang="en-US" sz="1100" dirty="0"/>
              <a:t>&gt;Bike&lt;/</a:t>
            </a:r>
            <a:r>
              <a:rPr lang="en-US" sz="1100" dirty="0" err="1"/>
              <a:t>ProductID</a:t>
            </a:r>
            <a:r>
              <a:rPr lang="en-US" sz="1100" dirty="0"/>
              <a:t>&gt;</a:t>
            </a:r>
          </a:p>
          <a:p>
            <a:pPr marL="0" indent="0">
              <a:buNone/>
            </a:pPr>
            <a:r>
              <a:rPr lang="en-US" sz="1100" dirty="0" smtClean="0"/>
              <a:t>				&lt;</a:t>
            </a:r>
            <a:r>
              <a:rPr lang="en-US" sz="1100" dirty="0" err="1"/>
              <a:t>Qty</a:t>
            </a:r>
            <a:r>
              <a:rPr lang="en-US" sz="1100" dirty="0"/>
              <a:t>&gt;2&lt;/</a:t>
            </a:r>
            <a:r>
              <a:rPr lang="en-US" sz="1100" dirty="0" err="1"/>
              <a:t>Qty</a:t>
            </a:r>
            <a:r>
              <a:rPr lang="en-US" sz="1100" dirty="0"/>
              <a:t>&gt;</a:t>
            </a:r>
          </a:p>
          <a:p>
            <a:pPr marL="0" indent="0">
              <a:buNone/>
            </a:pPr>
            <a:r>
              <a:rPr lang="en-US" sz="1100" dirty="0" smtClean="0"/>
              <a:t>			&lt;/</a:t>
            </a:r>
            <a:r>
              <a:rPr lang="en-US" sz="1100" dirty="0" err="1"/>
              <a:t>OrderDetail</a:t>
            </a:r>
            <a:r>
              <a:rPr lang="en-US" sz="1100" dirty="0"/>
              <a:t>&gt;</a:t>
            </a:r>
          </a:p>
          <a:p>
            <a:pPr marL="0" indent="0">
              <a:buNone/>
            </a:pPr>
            <a:r>
              <a:rPr lang="en-US" sz="1100" dirty="0" smtClean="0"/>
              <a:t>			&lt;</a:t>
            </a:r>
            <a:r>
              <a:rPr lang="en-US" sz="1100" dirty="0" err="1"/>
              <a:t>OrderDetail</a:t>
            </a:r>
            <a:r>
              <a:rPr lang="en-US" sz="1100" dirty="0"/>
              <a:t>&gt;</a:t>
            </a:r>
          </a:p>
          <a:p>
            <a:pPr marL="0" indent="0">
              <a:buNone/>
            </a:pPr>
            <a:r>
              <a:rPr lang="en-US" sz="1100" dirty="0" smtClean="0"/>
              <a:t>				&lt;</a:t>
            </a:r>
            <a:r>
              <a:rPr lang="en-US" sz="1100" dirty="0" err="1"/>
              <a:t>ProductID</a:t>
            </a:r>
            <a:r>
              <a:rPr lang="en-US" sz="1100" dirty="0"/>
              <a:t>&gt;Helmet&lt;/</a:t>
            </a:r>
            <a:r>
              <a:rPr lang="en-US" sz="1100" dirty="0" err="1"/>
              <a:t>ProductID</a:t>
            </a:r>
            <a:r>
              <a:rPr lang="en-US" sz="1100" dirty="0"/>
              <a:t>&gt;</a:t>
            </a:r>
          </a:p>
          <a:p>
            <a:pPr marL="0" indent="0">
              <a:buNone/>
            </a:pPr>
            <a:r>
              <a:rPr lang="en-US" sz="1100" dirty="0" smtClean="0"/>
              <a:t>				&lt;</a:t>
            </a:r>
            <a:r>
              <a:rPr lang="en-US" sz="1100" dirty="0" err="1"/>
              <a:t>Qty</a:t>
            </a:r>
            <a:r>
              <a:rPr lang="en-US" sz="1100" dirty="0"/>
              <a:t>&gt;2&lt;/</a:t>
            </a:r>
            <a:r>
              <a:rPr lang="en-US" sz="1100" dirty="0" err="1"/>
              <a:t>Qty</a:t>
            </a:r>
            <a:r>
              <a:rPr lang="en-US" sz="1100" dirty="0"/>
              <a:t>&gt;</a:t>
            </a:r>
          </a:p>
          <a:p>
            <a:pPr marL="0" indent="0">
              <a:buNone/>
            </a:pPr>
            <a:r>
              <a:rPr lang="en-US" sz="1100" dirty="0" smtClean="0"/>
              <a:t>			&lt;/</a:t>
            </a:r>
            <a:r>
              <a:rPr lang="en-US" sz="1100" dirty="0" err="1"/>
              <a:t>OrderDetail</a:t>
            </a:r>
            <a:r>
              <a:rPr lang="en-US" sz="1100" dirty="0"/>
              <a:t>&gt;</a:t>
            </a:r>
          </a:p>
          <a:p>
            <a:pPr marL="0" indent="0">
              <a:buNone/>
            </a:pPr>
            <a:r>
              <a:rPr lang="en-US" sz="1100" dirty="0" smtClean="0"/>
              <a:t>			&lt;</a:t>
            </a:r>
            <a:r>
              <a:rPr lang="en-US" sz="1100" dirty="0" err="1"/>
              <a:t>OrderDetail</a:t>
            </a:r>
            <a:r>
              <a:rPr lang="en-US" sz="1100" dirty="0"/>
              <a:t>&gt;</a:t>
            </a:r>
          </a:p>
          <a:p>
            <a:pPr marL="0" indent="0">
              <a:buNone/>
            </a:pPr>
            <a:r>
              <a:rPr lang="en-US" sz="1100" dirty="0" smtClean="0"/>
              <a:t>				&lt;</a:t>
            </a:r>
            <a:r>
              <a:rPr lang="en-US" sz="1100" dirty="0" err="1"/>
              <a:t>ProductID</a:t>
            </a:r>
            <a:r>
              <a:rPr lang="en-US" sz="1100" dirty="0"/>
              <a:t>&gt;Wheels&lt;/</a:t>
            </a:r>
            <a:r>
              <a:rPr lang="en-US" sz="1100" dirty="0" err="1"/>
              <a:t>ProductID</a:t>
            </a:r>
            <a:r>
              <a:rPr lang="en-US" sz="1100" dirty="0"/>
              <a:t>&gt;</a:t>
            </a:r>
          </a:p>
          <a:p>
            <a:pPr marL="0" indent="0">
              <a:buNone/>
            </a:pPr>
            <a:r>
              <a:rPr lang="en-US" sz="1100" dirty="0" smtClean="0"/>
              <a:t>				&lt;</a:t>
            </a:r>
            <a:r>
              <a:rPr lang="en-US" sz="1100" dirty="0" err="1"/>
              <a:t>Qty</a:t>
            </a:r>
            <a:r>
              <a:rPr lang="en-US" sz="1100" dirty="0"/>
              <a:t>&gt;4&lt;/</a:t>
            </a:r>
            <a:r>
              <a:rPr lang="en-US" sz="1100" dirty="0" err="1"/>
              <a:t>Qty</a:t>
            </a:r>
            <a:r>
              <a:rPr lang="en-US" sz="1100" dirty="0"/>
              <a:t>&gt;</a:t>
            </a:r>
          </a:p>
          <a:p>
            <a:pPr marL="0" indent="0">
              <a:buNone/>
            </a:pPr>
            <a:r>
              <a:rPr lang="en-US" sz="1100" dirty="0" smtClean="0"/>
              <a:t>			&lt;/</a:t>
            </a:r>
            <a:r>
              <a:rPr lang="en-US" sz="1100" dirty="0" err="1"/>
              <a:t>OrderDetail</a:t>
            </a:r>
            <a:r>
              <a:rPr lang="en-US" sz="1100" dirty="0"/>
              <a:t>&gt;</a:t>
            </a:r>
          </a:p>
          <a:p>
            <a:pPr marL="0" indent="0">
              <a:buNone/>
            </a:pPr>
            <a:r>
              <a:rPr lang="en-US" sz="1100" dirty="0" smtClean="0"/>
              <a:t>		&lt;/</a:t>
            </a:r>
            <a:r>
              <a:rPr lang="en-US" sz="1100" dirty="0" err="1"/>
              <a:t>OrderDetails</a:t>
            </a:r>
            <a:r>
              <a:rPr lang="en-US" sz="1100" dirty="0"/>
              <a:t>&gt;</a:t>
            </a:r>
          </a:p>
          <a:p>
            <a:pPr marL="0" indent="0">
              <a:buNone/>
            </a:pPr>
            <a:r>
              <a:rPr lang="en-US" sz="1100" dirty="0" smtClean="0"/>
              <a:t>	&lt;/</a:t>
            </a:r>
            <a:r>
              <a:rPr lang="en-US" sz="1100" dirty="0"/>
              <a:t>Order&gt;</a:t>
            </a:r>
          </a:p>
          <a:p>
            <a:pPr marL="0" indent="0">
              <a:buNone/>
            </a:pPr>
            <a:r>
              <a:rPr lang="en-US" sz="1100" dirty="0" smtClean="0"/>
              <a:t>	…</a:t>
            </a:r>
            <a:endParaRPr lang="en-US" sz="1100" dirty="0"/>
          </a:p>
          <a:p>
            <a:pPr marL="0" indent="0">
              <a:buNone/>
            </a:pPr>
            <a:r>
              <a:rPr lang="en-US" sz="1100" dirty="0"/>
              <a:t>&lt;/Orders&gt;</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23</a:t>
            </a:fld>
            <a:endParaRPr lang="en-US" dirty="0"/>
          </a:p>
        </p:txBody>
      </p:sp>
    </p:spTree>
    <p:extLst>
      <p:ext uri="{BB962C8B-B14F-4D97-AF65-F5344CB8AC3E}">
        <p14:creationId xmlns:p14="http://schemas.microsoft.com/office/powerpoint/2010/main" val="3931558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Unholy Unions</a:t>
            </a:r>
            <a:endParaRPr lang="en-US" dirty="0"/>
          </a:p>
        </p:txBody>
      </p:sp>
      <p:sp>
        <p:nvSpPr>
          <p:cNvPr id="3" name="Text Placeholder 2"/>
          <p:cNvSpPr>
            <a:spLocks noGrp="1"/>
          </p:cNvSpPr>
          <p:nvPr>
            <p:ph type="body" idx="1"/>
          </p:nvPr>
        </p:nvSpPr>
        <p:spPr/>
        <p:txBody>
          <a:bodyPr>
            <a:normAutofit lnSpcReduction="10000"/>
          </a:bodyPr>
          <a:lstStyle/>
          <a:p>
            <a:r>
              <a:rPr lang="en-US" dirty="0" smtClean="0"/>
              <a:t>XML in JSON</a:t>
            </a:r>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a:t>
            </a:r>
          </a:p>
          <a:p>
            <a:pPr marL="0" indent="0">
              <a:buNone/>
            </a:pPr>
            <a:r>
              <a:rPr lang="en-US" dirty="0"/>
              <a:t>	</a:t>
            </a:r>
            <a:r>
              <a:rPr lang="en-US" dirty="0" smtClean="0"/>
              <a:t>"</a:t>
            </a:r>
            <a:r>
              <a:rPr lang="en-US" dirty="0" err="1"/>
              <a:t>UnholyUnion</a:t>
            </a:r>
            <a:r>
              <a:rPr lang="en-US" dirty="0" smtClean="0"/>
              <a:t>":</a:t>
            </a:r>
          </a:p>
          <a:p>
            <a:pPr marL="0" indent="0">
              <a:buNone/>
            </a:pPr>
            <a:r>
              <a:rPr lang="en-US" dirty="0"/>
              <a:t>	</a:t>
            </a:r>
            <a:r>
              <a:rPr lang="en-US" dirty="0" smtClean="0"/>
              <a:t>	"&lt;</a:t>
            </a:r>
            <a:r>
              <a:rPr lang="en-US" dirty="0" err="1"/>
              <a:t>DataList</a:t>
            </a:r>
            <a:r>
              <a:rPr lang="en-US" dirty="0"/>
              <a:t> </a:t>
            </a:r>
            <a:r>
              <a:rPr lang="en-US" dirty="0" err="1"/>
              <a:t>DataElement</a:t>
            </a:r>
            <a:r>
              <a:rPr lang="en-US" dirty="0"/>
              <a:t>=\"Yes, you can put XML in JSON!\"\/&gt;&lt;</a:t>
            </a:r>
            <a:r>
              <a:rPr lang="en-US" dirty="0" err="1"/>
              <a:t>DataList</a:t>
            </a:r>
            <a:r>
              <a:rPr lang="en-US" dirty="0"/>
              <a:t> </a:t>
            </a:r>
            <a:r>
              <a:rPr lang="en-US" dirty="0" err="1"/>
              <a:t>DataElement</a:t>
            </a:r>
            <a:r>
              <a:rPr lang="en-US" dirty="0"/>
              <a:t>=\"But why would you do this</a:t>
            </a:r>
            <a:r>
              <a:rPr lang="en-US" dirty="0" smtClean="0"/>
              <a:t>?\"\/&gt;</a:t>
            </a:r>
            <a:r>
              <a:rPr lang="en-US" dirty="0"/>
              <a:t>"</a:t>
            </a:r>
            <a:endParaRPr lang="en-US" dirty="0" smtClean="0"/>
          </a:p>
          <a:p>
            <a:pPr marL="0" indent="0">
              <a:buNone/>
            </a:pPr>
            <a:r>
              <a:rPr lang="en-US" dirty="0" smtClean="0"/>
              <a:t>}</a:t>
            </a:r>
            <a:endParaRPr lang="en-US" dirty="0"/>
          </a:p>
        </p:txBody>
      </p:sp>
      <p:sp>
        <p:nvSpPr>
          <p:cNvPr id="5" name="Text Placeholder 4"/>
          <p:cNvSpPr>
            <a:spLocks noGrp="1"/>
          </p:cNvSpPr>
          <p:nvPr>
            <p:ph type="body" sz="quarter" idx="3"/>
          </p:nvPr>
        </p:nvSpPr>
        <p:spPr/>
        <p:txBody>
          <a:bodyPr>
            <a:normAutofit lnSpcReduction="10000"/>
          </a:bodyPr>
          <a:lstStyle/>
          <a:p>
            <a:r>
              <a:rPr lang="en-US" dirty="0" smtClean="0"/>
              <a:t>JSON in XML</a:t>
            </a:r>
            <a:endParaRPr lang="en-US" dirty="0"/>
          </a:p>
        </p:txBody>
      </p:sp>
      <p:sp>
        <p:nvSpPr>
          <p:cNvPr id="6" name="Content Placeholder 5"/>
          <p:cNvSpPr>
            <a:spLocks noGrp="1"/>
          </p:cNvSpPr>
          <p:nvPr>
            <p:ph sz="quarter" idx="4"/>
          </p:nvPr>
        </p:nvSpPr>
        <p:spPr/>
        <p:txBody>
          <a:bodyPr/>
          <a:lstStyle/>
          <a:p>
            <a:pPr marL="0" indent="0">
              <a:buNone/>
            </a:pPr>
            <a:r>
              <a:rPr lang="en-US" dirty="0"/>
              <a:t>&lt;row&gt;</a:t>
            </a:r>
          </a:p>
          <a:p>
            <a:pPr marL="0" indent="0">
              <a:buNone/>
            </a:pPr>
            <a:r>
              <a:rPr lang="en-US" dirty="0" smtClean="0"/>
              <a:t>	&lt;</a:t>
            </a:r>
            <a:r>
              <a:rPr lang="en-US" dirty="0" err="1"/>
              <a:t>UnholyUnion</a:t>
            </a:r>
            <a:r>
              <a:rPr lang="en-US" dirty="0" smtClean="0"/>
              <a:t>&gt;</a:t>
            </a:r>
          </a:p>
          <a:p>
            <a:pPr marL="0" indent="0">
              <a:buNone/>
            </a:pPr>
            <a:r>
              <a:rPr lang="en-US" dirty="0" smtClean="0"/>
              <a:t>		[{"</a:t>
            </a:r>
            <a:r>
              <a:rPr lang="en-US" dirty="0" err="1"/>
              <a:t>DataElement</a:t>
            </a:r>
            <a:r>
              <a:rPr lang="en-US" dirty="0"/>
              <a:t>":"Yes, you can put JSON in XML!"},{"</a:t>
            </a:r>
            <a:r>
              <a:rPr lang="en-US" dirty="0" err="1"/>
              <a:t>DataElement</a:t>
            </a:r>
            <a:r>
              <a:rPr lang="en-US" dirty="0"/>
              <a:t>":"But why would you do this</a:t>
            </a:r>
            <a:r>
              <a:rPr lang="en-US" dirty="0" smtClean="0"/>
              <a:t>?"}]</a:t>
            </a:r>
          </a:p>
          <a:p>
            <a:pPr marL="0" indent="0">
              <a:buNone/>
            </a:pPr>
            <a:r>
              <a:rPr lang="en-US" dirty="0" smtClean="0"/>
              <a:t>	&lt;/</a:t>
            </a:r>
            <a:r>
              <a:rPr lang="en-US" dirty="0" err="1"/>
              <a:t>UnholyUnion</a:t>
            </a:r>
            <a:r>
              <a:rPr lang="en-US" dirty="0"/>
              <a:t>&gt;</a:t>
            </a:r>
          </a:p>
          <a:p>
            <a:pPr marL="0" indent="0">
              <a:buNone/>
            </a:pPr>
            <a:r>
              <a:rPr lang="en-US" dirty="0"/>
              <a:t>&lt;/row&gt;</a:t>
            </a:r>
          </a:p>
        </p:txBody>
      </p:sp>
      <p:sp>
        <p:nvSpPr>
          <p:cNvPr id="7" name="Date Placeholder 6"/>
          <p:cNvSpPr>
            <a:spLocks noGrp="1"/>
          </p:cNvSpPr>
          <p:nvPr>
            <p:ph type="dt" sz="half" idx="10"/>
          </p:nvPr>
        </p:nvSpPr>
        <p:spPr/>
        <p:txBody>
          <a:bodyPr/>
          <a:lstStyle/>
          <a:p>
            <a:r>
              <a:rPr lang="en-US"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24</a:t>
            </a:fld>
            <a:endParaRPr lang="en-US" dirty="0"/>
          </a:p>
        </p:txBody>
      </p:sp>
    </p:spTree>
    <p:extLst>
      <p:ext uri="{BB962C8B-B14F-4D97-AF65-F5344CB8AC3E}">
        <p14:creationId xmlns:p14="http://schemas.microsoft.com/office/powerpoint/2010/main" val="3586531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Look ma, no tags!</a:t>
            </a:r>
            <a:endParaRPr lang="en-US" dirty="0"/>
          </a:p>
        </p:txBody>
      </p:sp>
      <p:sp>
        <p:nvSpPr>
          <p:cNvPr id="13" name="Text Placeholder 12"/>
          <p:cNvSpPr>
            <a:spLocks noGrp="1"/>
          </p:cNvSpPr>
          <p:nvPr>
            <p:ph type="body" idx="1"/>
          </p:nvPr>
        </p:nvSpPr>
        <p:spPr/>
        <p:txBody>
          <a:bodyPr>
            <a:normAutofit lnSpcReduction="10000"/>
          </a:bodyPr>
          <a:lstStyle/>
          <a:p>
            <a:r>
              <a:rPr lang="en-US" dirty="0" smtClean="0"/>
              <a:t>XML</a:t>
            </a:r>
            <a:endParaRPr lang="en-US" dirty="0"/>
          </a:p>
        </p:txBody>
      </p:sp>
      <p:sp>
        <p:nvSpPr>
          <p:cNvPr id="11" name="Content Placeholder 10"/>
          <p:cNvSpPr>
            <a:spLocks noGrp="1"/>
          </p:cNvSpPr>
          <p:nvPr>
            <p:ph sz="half" idx="2"/>
          </p:nvPr>
        </p:nvSpPr>
        <p:spPr/>
        <p:txBody>
          <a:bodyPr>
            <a:normAutofit/>
          </a:bodyPr>
          <a:lstStyle/>
          <a:p>
            <a:pPr marL="0" indent="0">
              <a:buNone/>
            </a:pPr>
            <a:r>
              <a:rPr lang="en-US" sz="1800" dirty="0"/>
              <a:t>SELECT</a:t>
            </a:r>
          </a:p>
          <a:p>
            <a:pPr marL="0" indent="0">
              <a:buNone/>
            </a:pPr>
            <a:r>
              <a:rPr lang="en-US" sz="1800" dirty="0"/>
              <a:t>	'Test'</a:t>
            </a:r>
          </a:p>
          <a:p>
            <a:pPr marL="0" indent="0">
              <a:buNone/>
            </a:pPr>
            <a:r>
              <a:rPr lang="en-US" sz="1800" dirty="0"/>
              <a:t>FOR XML PATH</a:t>
            </a:r>
            <a:r>
              <a:rPr lang="en-US" sz="1800" dirty="0" smtClean="0"/>
              <a:t>('');</a:t>
            </a:r>
          </a:p>
          <a:p>
            <a:pPr marL="0" indent="0">
              <a:buNone/>
            </a:pPr>
            <a:endParaRPr lang="en-US" sz="1800" dirty="0" smtClean="0"/>
          </a:p>
          <a:p>
            <a:pPr marL="0" indent="0">
              <a:buNone/>
            </a:pPr>
            <a:r>
              <a:rPr lang="en-US" sz="1800" dirty="0" smtClean="0"/>
              <a:t>Results:</a:t>
            </a:r>
          </a:p>
          <a:p>
            <a:pPr marL="0" indent="0">
              <a:buNone/>
            </a:pPr>
            <a:endParaRPr lang="en-US" sz="1800" dirty="0" smtClean="0"/>
          </a:p>
          <a:p>
            <a:pPr marL="0" indent="0">
              <a:buNone/>
            </a:pPr>
            <a:r>
              <a:rPr lang="en-US" sz="1800" dirty="0" smtClean="0"/>
              <a:t>Test</a:t>
            </a:r>
            <a:endParaRPr lang="en-US" sz="1800" dirty="0"/>
          </a:p>
        </p:txBody>
      </p:sp>
      <p:sp>
        <p:nvSpPr>
          <p:cNvPr id="14" name="Text Placeholder 13"/>
          <p:cNvSpPr>
            <a:spLocks noGrp="1"/>
          </p:cNvSpPr>
          <p:nvPr>
            <p:ph type="body" sz="quarter" idx="3"/>
          </p:nvPr>
        </p:nvSpPr>
        <p:spPr/>
        <p:txBody>
          <a:bodyPr>
            <a:normAutofit lnSpcReduction="10000"/>
          </a:bodyPr>
          <a:lstStyle/>
          <a:p>
            <a:r>
              <a:rPr lang="en-US" dirty="0" smtClean="0"/>
              <a:t>JSON</a:t>
            </a:r>
            <a:endParaRPr lang="en-US" dirty="0"/>
          </a:p>
        </p:txBody>
      </p:sp>
      <p:sp>
        <p:nvSpPr>
          <p:cNvPr id="15" name="Content Placeholder 14"/>
          <p:cNvSpPr>
            <a:spLocks noGrp="1"/>
          </p:cNvSpPr>
          <p:nvPr>
            <p:ph sz="quarter" idx="4"/>
          </p:nvPr>
        </p:nvSpPr>
        <p:spPr/>
        <p:txBody>
          <a:bodyPr>
            <a:noAutofit/>
          </a:bodyPr>
          <a:lstStyle/>
          <a:p>
            <a:pPr marL="0" indent="0">
              <a:buNone/>
            </a:pPr>
            <a:r>
              <a:rPr lang="en-US" sz="1800" dirty="0"/>
              <a:t>SELECT</a:t>
            </a:r>
          </a:p>
          <a:p>
            <a:pPr marL="0" indent="0">
              <a:buNone/>
            </a:pPr>
            <a:r>
              <a:rPr lang="en-US" sz="1800" dirty="0"/>
              <a:t>	'Test'</a:t>
            </a:r>
          </a:p>
          <a:p>
            <a:pPr marL="0" indent="0">
              <a:buNone/>
            </a:pPr>
            <a:r>
              <a:rPr lang="en-US" sz="1800" dirty="0"/>
              <a:t>FOR </a:t>
            </a:r>
            <a:r>
              <a:rPr lang="en-US" sz="1800" dirty="0" smtClean="0"/>
              <a:t>JSON </a:t>
            </a:r>
            <a:r>
              <a:rPr lang="en-US" sz="1800" dirty="0"/>
              <a:t>PATH</a:t>
            </a:r>
            <a:r>
              <a:rPr lang="en-US" sz="1800" dirty="0" smtClean="0"/>
              <a:t>;</a:t>
            </a:r>
          </a:p>
          <a:p>
            <a:pPr marL="0" indent="0">
              <a:buNone/>
            </a:pPr>
            <a:endParaRPr lang="en-US" sz="1800" dirty="0"/>
          </a:p>
          <a:p>
            <a:pPr marL="0" indent="0">
              <a:buNone/>
            </a:pPr>
            <a:r>
              <a:rPr lang="en-US" sz="1800" dirty="0" smtClean="0"/>
              <a:t>Results:</a:t>
            </a:r>
          </a:p>
          <a:p>
            <a:pPr marL="0" indent="0">
              <a:buNone/>
            </a:pPr>
            <a:endParaRPr lang="en-US" sz="1800" dirty="0"/>
          </a:p>
          <a:p>
            <a:pPr marL="0" indent="0">
              <a:buNone/>
            </a:pPr>
            <a:r>
              <a:rPr lang="en-US" sz="1800" dirty="0" err="1">
                <a:solidFill>
                  <a:srgbClr val="FF0000"/>
                </a:solidFill>
              </a:rPr>
              <a:t>Msg</a:t>
            </a:r>
            <a:r>
              <a:rPr lang="en-US" sz="1800" dirty="0">
                <a:solidFill>
                  <a:srgbClr val="FF0000"/>
                </a:solidFill>
              </a:rPr>
              <a:t> 13605, Level </a:t>
            </a:r>
            <a:r>
              <a:rPr lang="en-US" sz="1800" dirty="0" smtClean="0">
                <a:solidFill>
                  <a:srgbClr val="FF0000"/>
                </a:solidFill>
              </a:rPr>
              <a:t>16, State </a:t>
            </a:r>
            <a:r>
              <a:rPr lang="en-US" sz="1800" dirty="0">
                <a:solidFill>
                  <a:srgbClr val="FF0000"/>
                </a:solidFill>
              </a:rPr>
              <a:t>1, Line 1</a:t>
            </a:r>
          </a:p>
          <a:p>
            <a:pPr marL="0" indent="0">
              <a:buNone/>
            </a:pPr>
            <a:r>
              <a:rPr lang="en-US" sz="1800" dirty="0">
                <a:solidFill>
                  <a:srgbClr val="FF0000"/>
                </a:solidFill>
              </a:rPr>
              <a:t>Unnamed tables cannot be used as JSON identifiers as well as unnamed columns cannot be used as key names. Add alias to the unnamed column/table.</a:t>
            </a:r>
          </a:p>
          <a:p>
            <a:pPr marL="0" indent="0">
              <a:buNone/>
            </a:pPr>
            <a:endParaRPr lang="en-US" sz="1800" dirty="0"/>
          </a:p>
        </p:txBody>
      </p:sp>
      <p:sp>
        <p:nvSpPr>
          <p:cNvPr id="7" name="Date Placeholder 6"/>
          <p:cNvSpPr>
            <a:spLocks noGrp="1"/>
          </p:cNvSpPr>
          <p:nvPr>
            <p:ph type="dt" sz="half" idx="10"/>
          </p:nvPr>
        </p:nvSpPr>
        <p:spPr/>
        <p:txBody>
          <a:bodyPr/>
          <a:lstStyle/>
          <a:p>
            <a:r>
              <a:rPr lang="en-US"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25</a:t>
            </a:fld>
            <a:endParaRPr lang="en-US" dirty="0"/>
          </a:p>
        </p:txBody>
      </p:sp>
    </p:spTree>
    <p:extLst>
      <p:ext uri="{BB962C8B-B14F-4D97-AF65-F5344CB8AC3E}">
        <p14:creationId xmlns:p14="http://schemas.microsoft.com/office/powerpoint/2010/main" val="899016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normAutofit fontScale="92500" lnSpcReduction="10000"/>
          </a:bodyPr>
          <a:lstStyle/>
          <a:p>
            <a:r>
              <a:rPr lang="en-US" dirty="0" smtClean="0"/>
              <a:t>XML is a data type.</a:t>
            </a:r>
          </a:p>
          <a:p>
            <a:r>
              <a:rPr lang="en-US" dirty="0" smtClean="0"/>
              <a:t>JSON is *not* a data type. Use NVARCHAR.</a:t>
            </a:r>
          </a:p>
          <a:p>
            <a:pPr lvl="1"/>
            <a:r>
              <a:rPr lang="en-US" dirty="0" smtClean="0"/>
              <a:t>Already being stored as text.</a:t>
            </a:r>
          </a:p>
          <a:p>
            <a:pPr lvl="2"/>
            <a:r>
              <a:rPr lang="en-US" dirty="0" smtClean="0"/>
              <a:t>But so was XML.</a:t>
            </a:r>
          </a:p>
          <a:p>
            <a:pPr lvl="2"/>
            <a:r>
              <a:rPr lang="en-US" dirty="0" smtClean="0"/>
              <a:t>And so what? Convert over time. Convert on the fly.</a:t>
            </a:r>
          </a:p>
          <a:p>
            <a:pPr lvl="1"/>
            <a:r>
              <a:rPr lang="en-US" dirty="0" smtClean="0"/>
              <a:t>Don’t have to update other SQL Server tools.</a:t>
            </a:r>
          </a:p>
          <a:p>
            <a:pPr lvl="2"/>
            <a:r>
              <a:rPr lang="en-US" dirty="0" smtClean="0"/>
              <a:t>Boo </a:t>
            </a:r>
            <a:r>
              <a:rPr lang="en-US" dirty="0" err="1" smtClean="0"/>
              <a:t>hoo</a:t>
            </a:r>
            <a:r>
              <a:rPr lang="en-US" dirty="0" smtClean="0"/>
              <a:t>. Ok for now, but convert over time.</a:t>
            </a:r>
          </a:p>
          <a:p>
            <a:pPr lvl="1"/>
            <a:r>
              <a:rPr lang="en-US" dirty="0" smtClean="0"/>
              <a:t>Client apps can handle native XML but not JSON.</a:t>
            </a:r>
          </a:p>
          <a:p>
            <a:pPr lvl="2"/>
            <a:r>
              <a:rPr lang="en-US" dirty="0" smtClean="0"/>
              <a:t>Wait, what?</a:t>
            </a:r>
          </a:p>
          <a:p>
            <a:pPr lvl="2"/>
            <a:r>
              <a:rPr lang="en-US" dirty="0" smtClean="0"/>
              <a:t>And so what if it’s text to the outside world; what about in-database performance?</a:t>
            </a:r>
            <a:endParaRPr lang="en-US" dirty="0"/>
          </a:p>
        </p:txBody>
      </p:sp>
      <p:sp>
        <p:nvSpPr>
          <p:cNvPr id="10" name="Title 9"/>
          <p:cNvSpPr>
            <a:spLocks noGrp="1"/>
          </p:cNvSpPr>
          <p:nvPr>
            <p:ph type="title"/>
          </p:nvPr>
        </p:nvSpPr>
        <p:spPr/>
        <p:txBody>
          <a:bodyPr/>
          <a:lstStyle/>
          <a:p>
            <a:r>
              <a:rPr lang="en-US" dirty="0" smtClean="0"/>
              <a:t>You’re just not my type.</a:t>
            </a:r>
            <a:endParaRPr lang="en-US" dirty="0"/>
          </a:p>
        </p:txBody>
      </p:sp>
      <p:sp>
        <p:nvSpPr>
          <p:cNvPr id="7" name="Date Placeholder 6"/>
          <p:cNvSpPr>
            <a:spLocks noGrp="1"/>
          </p:cNvSpPr>
          <p:nvPr>
            <p:ph type="dt" sz="half" idx="10"/>
          </p:nvPr>
        </p:nvSpPr>
        <p:spPr/>
        <p:txBody>
          <a:bodyPr/>
          <a:lstStyle/>
          <a:p>
            <a:r>
              <a:rPr lang="en-US" dirty="0"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26</a:t>
            </a:fld>
            <a:endParaRPr lang="en-US" dirty="0"/>
          </a:p>
        </p:txBody>
      </p:sp>
    </p:spTree>
    <p:extLst>
      <p:ext uri="{BB962C8B-B14F-4D97-AF65-F5344CB8AC3E}">
        <p14:creationId xmlns:p14="http://schemas.microsoft.com/office/powerpoint/2010/main" val="4080971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Nettlesome Nesting</a:t>
            </a:r>
            <a:endParaRPr lang="en-US" dirty="0"/>
          </a:p>
        </p:txBody>
      </p:sp>
      <p:sp>
        <p:nvSpPr>
          <p:cNvPr id="13" name="Text Placeholder 12"/>
          <p:cNvSpPr>
            <a:spLocks noGrp="1"/>
          </p:cNvSpPr>
          <p:nvPr>
            <p:ph type="body" idx="1"/>
          </p:nvPr>
        </p:nvSpPr>
        <p:spPr/>
        <p:txBody>
          <a:bodyPr>
            <a:normAutofit lnSpcReduction="10000"/>
          </a:bodyPr>
          <a:lstStyle/>
          <a:p>
            <a:r>
              <a:rPr lang="en-US" dirty="0" smtClean="0"/>
              <a:t>XML</a:t>
            </a:r>
            <a:endParaRPr lang="en-US" dirty="0"/>
          </a:p>
        </p:txBody>
      </p:sp>
      <p:sp>
        <p:nvSpPr>
          <p:cNvPr id="11" name="Content Placeholder 10"/>
          <p:cNvSpPr>
            <a:spLocks noGrp="1"/>
          </p:cNvSpPr>
          <p:nvPr>
            <p:ph sz="half" idx="2"/>
          </p:nvPr>
        </p:nvSpPr>
        <p:spPr/>
        <p:txBody>
          <a:bodyPr>
            <a:normAutofit fontScale="92500" lnSpcReduction="10000"/>
          </a:bodyPr>
          <a:lstStyle/>
          <a:p>
            <a:pPr marL="0" indent="0">
              <a:buNone/>
            </a:pPr>
            <a:r>
              <a:rPr lang="en-US" dirty="0"/>
              <a:t>SELECT</a:t>
            </a:r>
          </a:p>
          <a:p>
            <a:pPr marL="0" indent="0">
              <a:buNone/>
            </a:pPr>
            <a:r>
              <a:rPr lang="en-US" dirty="0"/>
              <a:t>	</a:t>
            </a:r>
            <a:r>
              <a:rPr lang="en-US" dirty="0" smtClean="0"/>
              <a:t>CONVERT(xml,</a:t>
            </a:r>
          </a:p>
          <a:p>
            <a:pPr marL="0" indent="0">
              <a:buNone/>
            </a:pPr>
            <a:r>
              <a:rPr lang="en-US" dirty="0" smtClean="0"/>
              <a:t>		'&lt;</a:t>
            </a:r>
            <a:r>
              <a:rPr lang="en-US" dirty="0" err="1" smtClean="0"/>
              <a:t>TextXML</a:t>
            </a:r>
            <a:r>
              <a:rPr lang="en-US" dirty="0" smtClean="0"/>
              <a:t>&gt;I typed this.&lt;/</a:t>
            </a:r>
            <a:r>
              <a:rPr lang="en-US" dirty="0" err="1" smtClean="0"/>
              <a:t>TextXML</a:t>
            </a:r>
            <a:r>
              <a:rPr lang="en-US" dirty="0" smtClean="0"/>
              <a:t>&gt;</a:t>
            </a:r>
            <a:r>
              <a:rPr lang="en-US" dirty="0"/>
              <a:t>'</a:t>
            </a:r>
            <a:endParaRPr lang="en-US" dirty="0" smtClean="0"/>
          </a:p>
          <a:p>
            <a:pPr marL="0" indent="0">
              <a:buNone/>
            </a:pPr>
            <a:r>
              <a:rPr lang="en-US" dirty="0" smtClean="0"/>
              <a:t>	) AS '</a:t>
            </a:r>
            <a:r>
              <a:rPr lang="en-US" dirty="0" err="1" smtClean="0"/>
              <a:t>OuterTag</a:t>
            </a:r>
            <a:r>
              <a:rPr lang="en-US" dirty="0" smtClean="0"/>
              <a:t>'</a:t>
            </a:r>
          </a:p>
          <a:p>
            <a:pPr marL="0" indent="0">
              <a:buNone/>
            </a:pPr>
            <a:r>
              <a:rPr lang="en-US" dirty="0" smtClean="0"/>
              <a:t>FOR </a:t>
            </a:r>
            <a:r>
              <a:rPr lang="en-US" dirty="0"/>
              <a:t>XML PATH('');</a:t>
            </a:r>
          </a:p>
          <a:p>
            <a:pPr marL="0" indent="0">
              <a:buNone/>
            </a:pPr>
            <a:endParaRPr lang="en-US" dirty="0"/>
          </a:p>
          <a:p>
            <a:pPr marL="0" indent="0">
              <a:buNone/>
            </a:pPr>
            <a:r>
              <a:rPr lang="en-US" dirty="0" smtClean="0"/>
              <a:t>Results:</a:t>
            </a:r>
          </a:p>
          <a:p>
            <a:pPr marL="0" indent="0">
              <a:buNone/>
            </a:pPr>
            <a:endParaRPr lang="en-US" dirty="0" smtClean="0"/>
          </a:p>
          <a:p>
            <a:pPr marL="0" indent="0">
              <a:buNone/>
            </a:pPr>
            <a:r>
              <a:rPr lang="en-US" dirty="0"/>
              <a:t>&lt;</a:t>
            </a:r>
            <a:r>
              <a:rPr lang="en-US" dirty="0" err="1"/>
              <a:t>OuterTag</a:t>
            </a:r>
            <a:r>
              <a:rPr lang="en-US" dirty="0"/>
              <a:t>&gt;</a:t>
            </a:r>
          </a:p>
          <a:p>
            <a:pPr marL="0" indent="0">
              <a:buNone/>
            </a:pPr>
            <a:r>
              <a:rPr lang="en-US" dirty="0" smtClean="0"/>
              <a:t>&lt;</a:t>
            </a:r>
            <a:r>
              <a:rPr lang="en-US" dirty="0" err="1"/>
              <a:t>TextXML</a:t>
            </a:r>
            <a:r>
              <a:rPr lang="en-US" dirty="0"/>
              <a:t>&gt;I typed this.&lt;/</a:t>
            </a:r>
            <a:r>
              <a:rPr lang="en-US" dirty="0" err="1"/>
              <a:t>TextXML</a:t>
            </a:r>
            <a:r>
              <a:rPr lang="en-US" dirty="0"/>
              <a:t>&gt;</a:t>
            </a:r>
          </a:p>
          <a:p>
            <a:pPr marL="0" indent="0">
              <a:buNone/>
            </a:pPr>
            <a:r>
              <a:rPr lang="en-US" dirty="0"/>
              <a:t>&lt;/</a:t>
            </a:r>
            <a:r>
              <a:rPr lang="en-US" dirty="0" err="1"/>
              <a:t>OuterTag</a:t>
            </a:r>
            <a:r>
              <a:rPr lang="en-US" dirty="0"/>
              <a:t>&gt;</a:t>
            </a:r>
          </a:p>
        </p:txBody>
      </p:sp>
      <p:sp>
        <p:nvSpPr>
          <p:cNvPr id="14" name="Text Placeholder 13"/>
          <p:cNvSpPr>
            <a:spLocks noGrp="1"/>
          </p:cNvSpPr>
          <p:nvPr>
            <p:ph type="body" sz="quarter" idx="3"/>
          </p:nvPr>
        </p:nvSpPr>
        <p:spPr/>
        <p:txBody>
          <a:bodyPr>
            <a:normAutofit lnSpcReduction="10000"/>
          </a:bodyPr>
          <a:lstStyle/>
          <a:p>
            <a:r>
              <a:rPr lang="en-US" dirty="0" smtClean="0"/>
              <a:t>JSON</a:t>
            </a:r>
            <a:endParaRPr lang="en-US" dirty="0"/>
          </a:p>
        </p:txBody>
      </p:sp>
      <p:sp>
        <p:nvSpPr>
          <p:cNvPr id="15" name="Content Placeholder 14"/>
          <p:cNvSpPr>
            <a:spLocks noGrp="1"/>
          </p:cNvSpPr>
          <p:nvPr>
            <p:ph sz="quarter" idx="4"/>
          </p:nvPr>
        </p:nvSpPr>
        <p:spPr/>
        <p:txBody>
          <a:bodyPr>
            <a:normAutofit/>
          </a:bodyPr>
          <a:lstStyle/>
          <a:p>
            <a:pPr marL="0" indent="0">
              <a:buNone/>
            </a:pPr>
            <a:r>
              <a:rPr lang="en-US" dirty="0"/>
              <a:t>SELECT</a:t>
            </a:r>
          </a:p>
          <a:p>
            <a:pPr marL="0" indent="0">
              <a:buNone/>
            </a:pPr>
            <a:r>
              <a:rPr lang="en-US" dirty="0"/>
              <a:t>	'{"</a:t>
            </a:r>
            <a:r>
              <a:rPr lang="en-US" dirty="0" err="1"/>
              <a:t>TextJSON</a:t>
            </a:r>
            <a:r>
              <a:rPr lang="en-US" dirty="0"/>
              <a:t>":"I typed this."}' AS '</a:t>
            </a:r>
            <a:r>
              <a:rPr lang="en-US" dirty="0" err="1"/>
              <a:t>OuterTag</a:t>
            </a:r>
            <a:r>
              <a:rPr lang="en-US" dirty="0"/>
              <a:t>'</a:t>
            </a:r>
          </a:p>
          <a:p>
            <a:pPr marL="0" indent="0">
              <a:buNone/>
            </a:pPr>
            <a:r>
              <a:rPr lang="en-US" dirty="0"/>
              <a:t>FOR JSON PATH;</a:t>
            </a:r>
          </a:p>
          <a:p>
            <a:pPr marL="0" indent="0">
              <a:buNone/>
            </a:pPr>
            <a:endParaRPr lang="en-US" dirty="0" smtClean="0"/>
          </a:p>
          <a:p>
            <a:pPr marL="0" indent="0">
              <a:buNone/>
            </a:pPr>
            <a:endParaRPr lang="en-US" dirty="0" smtClean="0"/>
          </a:p>
          <a:p>
            <a:pPr marL="0" indent="0">
              <a:buNone/>
            </a:pPr>
            <a:r>
              <a:rPr lang="en-US" dirty="0" smtClean="0"/>
              <a:t>Results:</a:t>
            </a:r>
          </a:p>
          <a:p>
            <a:pPr marL="0" indent="0">
              <a:buNone/>
            </a:pPr>
            <a:endParaRPr lang="en-US" dirty="0" smtClean="0"/>
          </a:p>
          <a:p>
            <a:pPr marL="0" indent="0">
              <a:buNone/>
            </a:pPr>
            <a:r>
              <a:rPr lang="en-US" dirty="0" smtClean="0"/>
              <a:t>{"</a:t>
            </a:r>
            <a:r>
              <a:rPr lang="en-US" dirty="0" err="1"/>
              <a:t>OuterTag</a:t>
            </a:r>
            <a:r>
              <a:rPr lang="en-US" dirty="0"/>
              <a:t>":"{\"</a:t>
            </a:r>
            <a:r>
              <a:rPr lang="en-US" dirty="0" err="1"/>
              <a:t>TextJSON</a:t>
            </a:r>
            <a:r>
              <a:rPr lang="en-US" dirty="0"/>
              <a:t>\":\"I typed this.\"}"}</a:t>
            </a:r>
          </a:p>
        </p:txBody>
      </p:sp>
      <p:sp>
        <p:nvSpPr>
          <p:cNvPr id="7" name="Date Placeholder 6"/>
          <p:cNvSpPr>
            <a:spLocks noGrp="1"/>
          </p:cNvSpPr>
          <p:nvPr>
            <p:ph type="dt" sz="half" idx="10"/>
          </p:nvPr>
        </p:nvSpPr>
        <p:spPr/>
        <p:txBody>
          <a:bodyPr/>
          <a:lstStyle/>
          <a:p>
            <a:r>
              <a:rPr lang="en-US"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27</a:t>
            </a:fld>
            <a:endParaRPr lang="en-US" dirty="0"/>
          </a:p>
        </p:txBody>
      </p:sp>
    </p:spTree>
    <p:extLst>
      <p:ext uri="{BB962C8B-B14F-4D97-AF65-F5344CB8AC3E}">
        <p14:creationId xmlns:p14="http://schemas.microsoft.com/office/powerpoint/2010/main" val="796414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normAutofit fontScale="77500" lnSpcReduction="20000"/>
          </a:bodyPr>
          <a:lstStyle/>
          <a:p>
            <a:pPr marL="0" indent="0">
              <a:buNone/>
            </a:pPr>
            <a:r>
              <a:rPr lang="en-US" dirty="0"/>
              <a:t>SELECT</a:t>
            </a:r>
          </a:p>
          <a:p>
            <a:pPr marL="0" indent="0">
              <a:buNone/>
            </a:pPr>
            <a:r>
              <a:rPr lang="en-US" dirty="0"/>
              <a:t>	(</a:t>
            </a:r>
          </a:p>
          <a:p>
            <a:pPr marL="0" indent="0">
              <a:buNone/>
            </a:pPr>
            <a:r>
              <a:rPr lang="en-US" dirty="0"/>
              <a:t>		SELECT</a:t>
            </a:r>
          </a:p>
          <a:p>
            <a:pPr marL="0" indent="0">
              <a:buNone/>
            </a:pPr>
            <a:r>
              <a:rPr lang="en-US" dirty="0"/>
              <a:t>			'I typed this.' AS </a:t>
            </a:r>
            <a:r>
              <a:rPr lang="en-US" dirty="0" err="1"/>
              <a:t>TextJSON</a:t>
            </a:r>
            <a:endParaRPr lang="en-US" dirty="0"/>
          </a:p>
          <a:p>
            <a:pPr marL="0" indent="0">
              <a:buNone/>
            </a:pPr>
            <a:r>
              <a:rPr lang="en-US" dirty="0"/>
              <a:t>		FOR JSON PATH</a:t>
            </a:r>
          </a:p>
          <a:p>
            <a:pPr marL="0" indent="0">
              <a:buNone/>
            </a:pPr>
            <a:r>
              <a:rPr lang="en-US" dirty="0"/>
              <a:t>	) AS '</a:t>
            </a:r>
            <a:r>
              <a:rPr lang="en-US" dirty="0" err="1"/>
              <a:t>OuterTag</a:t>
            </a:r>
            <a:r>
              <a:rPr lang="en-US" dirty="0"/>
              <a:t>'</a:t>
            </a:r>
          </a:p>
          <a:p>
            <a:pPr marL="0" indent="0">
              <a:buNone/>
            </a:pPr>
            <a:r>
              <a:rPr lang="en-US" dirty="0"/>
              <a:t>FOR JSON PATH</a:t>
            </a:r>
            <a:r>
              <a:rPr lang="en-US" dirty="0" smtClean="0"/>
              <a:t>;</a:t>
            </a:r>
          </a:p>
          <a:p>
            <a:pPr marL="0" indent="0">
              <a:buNone/>
            </a:pPr>
            <a:endParaRPr lang="en-US" dirty="0"/>
          </a:p>
          <a:p>
            <a:pPr marL="0" indent="0">
              <a:buNone/>
            </a:pPr>
            <a:r>
              <a:rPr lang="en-US" dirty="0" smtClean="0"/>
              <a:t>Results:</a:t>
            </a:r>
          </a:p>
          <a:p>
            <a:pPr marL="0" indent="0">
              <a:buNone/>
            </a:pPr>
            <a:endParaRPr lang="en-US" dirty="0"/>
          </a:p>
          <a:p>
            <a:pPr marL="0" indent="0">
              <a:buNone/>
            </a:pPr>
            <a:r>
              <a:rPr lang="en-US" dirty="0"/>
              <a:t>{"</a:t>
            </a:r>
            <a:r>
              <a:rPr lang="en-US" dirty="0" err="1"/>
              <a:t>OuterTag</a:t>
            </a:r>
            <a:r>
              <a:rPr lang="en-US" dirty="0"/>
              <a:t>":{"</a:t>
            </a:r>
            <a:r>
              <a:rPr lang="en-US" dirty="0" err="1"/>
              <a:t>TextJSON</a:t>
            </a:r>
            <a:r>
              <a:rPr lang="en-US" dirty="0"/>
              <a:t>":"I typed this."}}</a:t>
            </a:r>
          </a:p>
        </p:txBody>
      </p:sp>
      <p:sp>
        <p:nvSpPr>
          <p:cNvPr id="10" name="Title 9"/>
          <p:cNvSpPr>
            <a:spLocks noGrp="1"/>
          </p:cNvSpPr>
          <p:nvPr>
            <p:ph type="title"/>
          </p:nvPr>
        </p:nvSpPr>
        <p:spPr/>
        <p:txBody>
          <a:bodyPr/>
          <a:lstStyle/>
          <a:p>
            <a:r>
              <a:rPr lang="en-US" dirty="0" smtClean="0"/>
              <a:t>Nettlesome Nesting - Workaround</a:t>
            </a:r>
            <a:endParaRPr lang="en-US" dirty="0"/>
          </a:p>
        </p:txBody>
      </p:sp>
      <p:sp>
        <p:nvSpPr>
          <p:cNvPr id="7" name="Date Placeholder 6"/>
          <p:cNvSpPr>
            <a:spLocks noGrp="1"/>
          </p:cNvSpPr>
          <p:nvPr>
            <p:ph type="dt" sz="half" idx="10"/>
          </p:nvPr>
        </p:nvSpPr>
        <p:spPr/>
        <p:txBody>
          <a:bodyPr/>
          <a:lstStyle/>
          <a:p>
            <a:r>
              <a:rPr lang="en-US"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28</a:t>
            </a:fld>
            <a:endParaRPr lang="en-US" dirty="0"/>
          </a:p>
        </p:txBody>
      </p:sp>
    </p:spTree>
    <p:extLst>
      <p:ext uri="{BB962C8B-B14F-4D97-AF65-F5344CB8AC3E}">
        <p14:creationId xmlns:p14="http://schemas.microsoft.com/office/powerpoint/2010/main" val="1063195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Without JSON type, can’t use TRY_CONVERT() to validate.</a:t>
            </a:r>
          </a:p>
          <a:p>
            <a:r>
              <a:rPr lang="en-US" dirty="0" smtClean="0"/>
              <a:t>Use ISJSON() instead.</a:t>
            </a:r>
          </a:p>
          <a:p>
            <a:r>
              <a:rPr lang="en-US" dirty="0" smtClean="0"/>
              <a:t>Can use in CHECK constraint to ensure text field has valid JSON.</a:t>
            </a:r>
          </a:p>
          <a:p>
            <a:r>
              <a:rPr lang="en-US" dirty="0" smtClean="0"/>
              <a:t>Can then safely create calculated field based off JSON contents.</a:t>
            </a:r>
            <a:endParaRPr lang="en-US" dirty="0"/>
          </a:p>
        </p:txBody>
      </p:sp>
      <p:sp>
        <p:nvSpPr>
          <p:cNvPr id="3" name="Title 2"/>
          <p:cNvSpPr>
            <a:spLocks noGrp="1"/>
          </p:cNvSpPr>
          <p:nvPr>
            <p:ph type="title"/>
          </p:nvPr>
        </p:nvSpPr>
        <p:spPr/>
        <p:txBody>
          <a:bodyPr/>
          <a:lstStyle/>
          <a:p>
            <a:r>
              <a:rPr lang="en-US" dirty="0" smtClean="0"/>
              <a:t>Well is it or isn’t it?</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29</a:t>
            </a:fld>
            <a:endParaRPr lang="en-US" dirty="0"/>
          </a:p>
        </p:txBody>
      </p:sp>
    </p:spTree>
    <p:extLst>
      <p:ext uri="{BB962C8B-B14F-4D97-AF65-F5344CB8AC3E}">
        <p14:creationId xmlns:p14="http://schemas.microsoft.com/office/powerpoint/2010/main" val="168526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p:txBody>
          <a:bodyPr/>
          <a:lstStyle/>
          <a:p>
            <a:r>
              <a:rPr lang="en-US" smtClean="0"/>
              <a:t>Twitter</a:t>
            </a:r>
          </a:p>
          <a:p>
            <a:pPr lvl="1"/>
            <a:r>
              <a:rPr lang="en-US" smtClean="0"/>
              <a:t>@PASSMN</a:t>
            </a:r>
          </a:p>
          <a:p>
            <a:pPr lvl="1"/>
            <a:r>
              <a:rPr lang="en-US" smtClean="0"/>
              <a:t>#SQLSatMN</a:t>
            </a:r>
            <a:endParaRPr lang="en-US" dirty="0" smtClean="0"/>
          </a:p>
        </p:txBody>
      </p:sp>
      <p:sp>
        <p:nvSpPr>
          <p:cNvPr id="18" name="Title 17"/>
          <p:cNvSpPr>
            <a:spLocks noGrp="1"/>
          </p:cNvSpPr>
          <p:nvPr>
            <p:ph type="title"/>
          </p:nvPr>
        </p:nvSpPr>
        <p:spPr/>
        <p:txBody>
          <a:bodyPr/>
          <a:lstStyle/>
          <a:p>
            <a:r>
              <a:rPr lang="en-US" smtClean="0"/>
              <a:t>SQL Saturday #453</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6" name="Footer Placeholder 5"/>
          <p:cNvSpPr>
            <a:spLocks noGrp="1"/>
          </p:cNvSpPr>
          <p:nvPr>
            <p:ph type="ftr" sz="quarter" idx="11"/>
          </p:nvPr>
        </p:nvSpPr>
        <p:spPr/>
        <p:txBody>
          <a:bodyPr/>
          <a:lstStyle/>
          <a:p>
            <a:r>
              <a:rPr lang="en-US" smtClean="0"/>
              <a:t>| Riley Major | SQL Server 2016 – New Feature Preview</a:t>
            </a:r>
            <a:endParaRPr lang="en-US" dirty="0" smtClean="0"/>
          </a:p>
        </p:txBody>
      </p:sp>
      <p:sp>
        <p:nvSpPr>
          <p:cNvPr id="7" name="Slide Number Placeholder 6"/>
          <p:cNvSpPr>
            <a:spLocks noGrp="1"/>
          </p:cNvSpPr>
          <p:nvPr>
            <p:ph type="sldNum" sz="quarter" idx="12"/>
          </p:nvPr>
        </p:nvSpPr>
        <p:spPr/>
        <p:txBody>
          <a:bodyPr/>
          <a:lstStyle/>
          <a:p>
            <a:fld id="{EA149818-2457-479E-AA62-B60A51D28362}" type="slidenum">
              <a:rPr lang="en-US" smtClean="0"/>
              <a:pPr/>
              <a:t>3</a:t>
            </a:fld>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Is it “rows” or “records”?</a:t>
            </a:r>
            <a:endParaRPr lang="en-US" dirty="0"/>
          </a:p>
        </p:txBody>
      </p:sp>
      <p:sp>
        <p:nvSpPr>
          <p:cNvPr id="7" name="Text Placeholder 6"/>
          <p:cNvSpPr>
            <a:spLocks noGrp="1"/>
          </p:cNvSpPr>
          <p:nvPr>
            <p:ph type="body" idx="1"/>
          </p:nvPr>
        </p:nvSpPr>
        <p:spPr/>
        <p:txBody>
          <a:bodyPr>
            <a:normAutofit lnSpcReduction="10000"/>
          </a:bodyPr>
          <a:lstStyle/>
          <a:p>
            <a:r>
              <a:rPr lang="en-US" dirty="0" smtClean="0"/>
              <a:t>OPENXML	</a:t>
            </a:r>
            <a:endParaRPr lang="en-US" dirty="0"/>
          </a:p>
        </p:txBody>
      </p:sp>
      <p:sp>
        <p:nvSpPr>
          <p:cNvPr id="2" name="Content Placeholder 1"/>
          <p:cNvSpPr>
            <a:spLocks noGrp="1"/>
          </p:cNvSpPr>
          <p:nvPr>
            <p:ph sz="half" idx="2"/>
          </p:nvPr>
        </p:nvSpPr>
        <p:spPr/>
        <p:txBody>
          <a:bodyPr>
            <a:normAutofit/>
          </a:bodyPr>
          <a:lstStyle/>
          <a:p>
            <a:pPr marL="0" indent="0">
              <a:buNone/>
            </a:pPr>
            <a:r>
              <a:rPr lang="en-US" dirty="0"/>
              <a:t>DECLARE</a:t>
            </a:r>
          </a:p>
          <a:p>
            <a:pPr marL="0" indent="0">
              <a:buNone/>
            </a:pPr>
            <a:r>
              <a:rPr lang="en-US" dirty="0"/>
              <a:t>	@</a:t>
            </a:r>
            <a:r>
              <a:rPr lang="en-US" dirty="0" err="1"/>
              <a:t>i</a:t>
            </a:r>
            <a:r>
              <a:rPr lang="en-US" dirty="0"/>
              <a:t> </a:t>
            </a:r>
            <a:r>
              <a:rPr lang="en-US" dirty="0" err="1"/>
              <a:t>int</a:t>
            </a:r>
            <a:r>
              <a:rPr lang="en-US" dirty="0"/>
              <a:t>,</a:t>
            </a:r>
          </a:p>
          <a:p>
            <a:pPr marL="0" indent="0">
              <a:buNone/>
            </a:pPr>
            <a:r>
              <a:rPr lang="en-US" dirty="0"/>
              <a:t>	@x xml = '&lt;x&gt;&lt;a&gt;1&lt;/a&gt;&lt;a&gt;2&lt;/a&gt;&lt;/x&gt;';</a:t>
            </a:r>
          </a:p>
          <a:p>
            <a:pPr marL="0" indent="0">
              <a:buNone/>
            </a:pPr>
            <a:endParaRPr lang="en-US" dirty="0"/>
          </a:p>
          <a:p>
            <a:pPr marL="0" indent="0">
              <a:buNone/>
            </a:pPr>
            <a:r>
              <a:rPr lang="en-US" dirty="0"/>
              <a:t>EXEC </a:t>
            </a:r>
            <a:r>
              <a:rPr lang="en-US" dirty="0" err="1"/>
              <a:t>sp_xml_preparedocument</a:t>
            </a:r>
            <a:r>
              <a:rPr lang="en-US" dirty="0"/>
              <a:t> @</a:t>
            </a:r>
            <a:r>
              <a:rPr lang="en-US" dirty="0" err="1"/>
              <a:t>i</a:t>
            </a:r>
            <a:r>
              <a:rPr lang="en-US" dirty="0"/>
              <a:t> OUTPUT, @x;</a:t>
            </a:r>
          </a:p>
          <a:p>
            <a:pPr marL="0" indent="0">
              <a:buNone/>
            </a:pPr>
            <a:endParaRPr lang="en-US" dirty="0"/>
          </a:p>
          <a:p>
            <a:pPr marL="0" indent="0">
              <a:buNone/>
            </a:pPr>
            <a:r>
              <a:rPr lang="en-US" dirty="0" smtClean="0"/>
              <a:t>SELECT * FROM</a:t>
            </a:r>
          </a:p>
          <a:p>
            <a:pPr marL="0" indent="0">
              <a:buNone/>
            </a:pPr>
            <a:r>
              <a:rPr lang="en-US" dirty="0"/>
              <a:t>	</a:t>
            </a:r>
            <a:r>
              <a:rPr lang="en-US" dirty="0" smtClean="0"/>
              <a:t>OPENXML </a:t>
            </a:r>
            <a:r>
              <a:rPr lang="en-US" dirty="0"/>
              <a:t>(@</a:t>
            </a:r>
            <a:r>
              <a:rPr lang="en-US" dirty="0" err="1"/>
              <a:t>i</a:t>
            </a:r>
            <a:r>
              <a:rPr lang="en-US" dirty="0"/>
              <a:t>, '/x/a', 2)</a:t>
            </a:r>
          </a:p>
          <a:p>
            <a:pPr marL="0" indent="0">
              <a:buNone/>
            </a:pPr>
            <a:r>
              <a:rPr lang="en-US" dirty="0" smtClean="0"/>
              <a:t>WITH (a </a:t>
            </a:r>
            <a:r>
              <a:rPr lang="en-US" dirty="0"/>
              <a:t>varchar(10) '.');</a:t>
            </a:r>
          </a:p>
          <a:p>
            <a:pPr marL="0" indent="0">
              <a:buNone/>
            </a:pPr>
            <a:endParaRPr lang="en-US" dirty="0" smtClean="0"/>
          </a:p>
        </p:txBody>
      </p:sp>
      <p:sp>
        <p:nvSpPr>
          <p:cNvPr id="8" name="Text Placeholder 7"/>
          <p:cNvSpPr>
            <a:spLocks noGrp="1"/>
          </p:cNvSpPr>
          <p:nvPr>
            <p:ph type="body" sz="quarter" idx="3"/>
          </p:nvPr>
        </p:nvSpPr>
        <p:spPr/>
        <p:txBody>
          <a:bodyPr>
            <a:normAutofit lnSpcReduction="10000"/>
          </a:bodyPr>
          <a:lstStyle/>
          <a:p>
            <a:r>
              <a:rPr lang="en-US" dirty="0" smtClean="0"/>
              <a:t>nodes</a:t>
            </a:r>
            <a:endParaRPr lang="en-US" dirty="0"/>
          </a:p>
        </p:txBody>
      </p:sp>
      <p:sp>
        <p:nvSpPr>
          <p:cNvPr id="9" name="Content Placeholder 8"/>
          <p:cNvSpPr>
            <a:spLocks noGrp="1"/>
          </p:cNvSpPr>
          <p:nvPr>
            <p:ph sz="quarter" idx="4"/>
          </p:nvPr>
        </p:nvSpPr>
        <p:spPr/>
        <p:txBody>
          <a:bodyPr/>
          <a:lstStyle/>
          <a:p>
            <a:pPr marL="0" indent="0">
              <a:buNone/>
            </a:pPr>
            <a:r>
              <a:rPr lang="pt-BR" dirty="0"/>
              <a:t>DECLARE</a:t>
            </a:r>
          </a:p>
          <a:p>
            <a:pPr marL="0" indent="0">
              <a:buNone/>
            </a:pPr>
            <a:r>
              <a:rPr lang="pt-BR" dirty="0"/>
              <a:t>	@x xml = '&lt;x&gt;&lt;a&gt;1&lt;/a&gt;&lt;a&gt;2&lt;/a&gt;&lt;/x&gt;';</a:t>
            </a:r>
          </a:p>
          <a:p>
            <a:pPr marL="0" indent="0">
              <a:buNone/>
            </a:pPr>
            <a:endParaRPr lang="pt-BR" dirty="0" smtClean="0"/>
          </a:p>
          <a:p>
            <a:pPr marL="0" indent="0">
              <a:buNone/>
            </a:pPr>
            <a:endParaRPr lang="pt-BR" dirty="0" smtClean="0"/>
          </a:p>
          <a:p>
            <a:pPr marL="0" indent="0">
              <a:buNone/>
            </a:pPr>
            <a:endParaRPr lang="pt-BR" dirty="0" smtClean="0"/>
          </a:p>
          <a:p>
            <a:pPr marL="0" indent="0">
              <a:buNone/>
            </a:pPr>
            <a:endParaRPr lang="pt-BR" dirty="0"/>
          </a:p>
          <a:p>
            <a:pPr marL="0" indent="0">
              <a:buNone/>
            </a:pPr>
            <a:endParaRPr lang="pt-BR" dirty="0" smtClean="0"/>
          </a:p>
          <a:p>
            <a:pPr marL="0" indent="0">
              <a:buNone/>
            </a:pPr>
            <a:r>
              <a:rPr lang="pt-BR" dirty="0" smtClean="0"/>
              <a:t>SELECT</a:t>
            </a:r>
            <a:r>
              <a:rPr lang="pt-BR" dirty="0"/>
              <a:t>		a.value('.','varchar(10)')</a:t>
            </a:r>
          </a:p>
          <a:p>
            <a:pPr marL="0" indent="0">
              <a:buNone/>
            </a:pPr>
            <a:r>
              <a:rPr lang="pt-BR" dirty="0"/>
              <a:t>FROM	</a:t>
            </a:r>
            <a:r>
              <a:rPr lang="pt-BR" dirty="0" smtClean="0"/>
              <a:t>@</a:t>
            </a:r>
            <a:r>
              <a:rPr lang="pt-BR" dirty="0"/>
              <a:t>x.nodes('/x/a') AS x(a);</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30</a:t>
            </a:fld>
            <a:endParaRPr lang="en-US" dirty="0"/>
          </a:p>
        </p:txBody>
      </p:sp>
    </p:spTree>
    <p:extLst>
      <p:ext uri="{BB962C8B-B14F-4D97-AF65-F5344CB8AC3E}">
        <p14:creationId xmlns:p14="http://schemas.microsoft.com/office/powerpoint/2010/main" val="3270853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There is no nodes-style syntax for JSON.</a:t>
            </a:r>
          </a:p>
          <a:p>
            <a:r>
              <a:rPr lang="en-US" dirty="0" smtClean="0"/>
              <a:t>OPENJSON has similar syntax to OPENXML.</a:t>
            </a:r>
          </a:p>
          <a:p>
            <a:r>
              <a:rPr lang="en-US" dirty="0" smtClean="0"/>
              <a:t>No prepare statement is needed.</a:t>
            </a:r>
          </a:p>
          <a:p>
            <a:pPr lvl="1"/>
            <a:r>
              <a:rPr lang="en-US" dirty="0" smtClean="0"/>
              <a:t>Work in user-defined function?</a:t>
            </a:r>
          </a:p>
          <a:p>
            <a:pPr lvl="1"/>
            <a:r>
              <a:rPr lang="en-US" dirty="0" smtClean="0"/>
              <a:t>Multiple in single SQL statement?</a:t>
            </a:r>
          </a:p>
          <a:p>
            <a:pPr lvl="1"/>
            <a:r>
              <a:rPr lang="en-US" dirty="0" smtClean="0"/>
              <a:t>Performance?</a:t>
            </a:r>
            <a:endParaRPr lang="en-US" dirty="0"/>
          </a:p>
        </p:txBody>
      </p:sp>
      <p:sp>
        <p:nvSpPr>
          <p:cNvPr id="2" name="Title 1"/>
          <p:cNvSpPr>
            <a:spLocks noGrp="1"/>
          </p:cNvSpPr>
          <p:nvPr>
            <p:ph type="title"/>
          </p:nvPr>
        </p:nvSpPr>
        <p:spPr/>
        <p:txBody>
          <a:bodyPr/>
          <a:lstStyle/>
          <a:p>
            <a:r>
              <a:rPr lang="en-US" dirty="0" smtClean="0"/>
              <a:t>But I haven’t prepared!</a:t>
            </a:r>
            <a:endParaRPr lang="en-US" dirty="0"/>
          </a:p>
        </p:txBody>
      </p:sp>
      <p:sp>
        <p:nvSpPr>
          <p:cNvPr id="7" name="Date Placeholder 6"/>
          <p:cNvSpPr>
            <a:spLocks noGrp="1"/>
          </p:cNvSpPr>
          <p:nvPr>
            <p:ph type="dt" sz="half" idx="10"/>
          </p:nvPr>
        </p:nvSpPr>
        <p:spPr/>
        <p:txBody>
          <a:bodyPr/>
          <a:lstStyle/>
          <a:p>
            <a:r>
              <a:rPr lang="en-US"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31</a:t>
            </a:fld>
            <a:endParaRPr lang="en-US" dirty="0"/>
          </a:p>
        </p:txBody>
      </p:sp>
    </p:spTree>
    <p:extLst>
      <p:ext uri="{BB962C8B-B14F-4D97-AF65-F5344CB8AC3E}">
        <p14:creationId xmlns:p14="http://schemas.microsoft.com/office/powerpoint/2010/main" val="3156247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DECLARE @j </a:t>
            </a:r>
            <a:r>
              <a:rPr lang="en-US" dirty="0" err="1"/>
              <a:t>nvarchar</a:t>
            </a:r>
            <a:r>
              <a:rPr lang="en-US" dirty="0"/>
              <a:t>(max) = '{"Orders": [</a:t>
            </a:r>
          </a:p>
          <a:p>
            <a:pPr marL="0" indent="0">
              <a:buNone/>
            </a:pPr>
            <a:r>
              <a:rPr lang="en-US" dirty="0"/>
              <a:t>{"OrderID":1, "</a:t>
            </a:r>
            <a:r>
              <a:rPr lang="en-US" dirty="0" err="1"/>
              <a:t>OrderDate</a:t>
            </a:r>
            <a:r>
              <a:rPr lang="en-US" dirty="0"/>
              <a:t>": "2015-10-10"},</a:t>
            </a:r>
          </a:p>
          <a:p>
            <a:pPr marL="0" indent="0">
              <a:buNone/>
            </a:pPr>
            <a:r>
              <a:rPr lang="en-US" dirty="0"/>
              <a:t>{"OrderID":2, "</a:t>
            </a:r>
            <a:r>
              <a:rPr lang="en-US" dirty="0" err="1"/>
              <a:t>OrderDate</a:t>
            </a:r>
            <a:r>
              <a:rPr lang="en-US" dirty="0"/>
              <a:t>": "2015-10-09"}]}';</a:t>
            </a:r>
          </a:p>
          <a:p>
            <a:pPr marL="0" indent="0">
              <a:buNone/>
            </a:pPr>
            <a:endParaRPr lang="en-US" dirty="0"/>
          </a:p>
          <a:p>
            <a:pPr marL="0" indent="0">
              <a:buNone/>
            </a:pPr>
            <a:r>
              <a:rPr lang="en-US" dirty="0"/>
              <a:t>SELECT</a:t>
            </a:r>
          </a:p>
          <a:p>
            <a:pPr marL="0" indent="0">
              <a:buNone/>
            </a:pPr>
            <a:r>
              <a:rPr lang="en-US" dirty="0"/>
              <a:t>	</a:t>
            </a:r>
            <a:r>
              <a:rPr lang="en-US" dirty="0" err="1"/>
              <a:t>OrderID</a:t>
            </a:r>
            <a:r>
              <a:rPr lang="en-US" dirty="0"/>
              <a:t>, </a:t>
            </a:r>
            <a:r>
              <a:rPr lang="en-US" dirty="0" err="1"/>
              <a:t>OrderDate</a:t>
            </a:r>
            <a:endParaRPr lang="en-US" dirty="0"/>
          </a:p>
          <a:p>
            <a:pPr marL="0" indent="0">
              <a:buNone/>
            </a:pPr>
            <a:r>
              <a:rPr lang="en-US" dirty="0"/>
              <a:t>FROM OPENJSON (@j, '$.Orders')</a:t>
            </a:r>
          </a:p>
          <a:p>
            <a:pPr marL="0" indent="0">
              <a:buNone/>
            </a:pPr>
            <a:r>
              <a:rPr lang="en-US" dirty="0"/>
              <a:t>WITH</a:t>
            </a:r>
          </a:p>
          <a:p>
            <a:pPr marL="0" indent="0">
              <a:buNone/>
            </a:pPr>
            <a:r>
              <a:rPr lang="en-US" dirty="0"/>
              <a:t>(</a:t>
            </a:r>
          </a:p>
          <a:p>
            <a:pPr marL="0" indent="0">
              <a:buNone/>
            </a:pPr>
            <a:r>
              <a:rPr lang="en-US" dirty="0"/>
              <a:t>	</a:t>
            </a:r>
            <a:r>
              <a:rPr lang="en-US" dirty="0" err="1"/>
              <a:t>OrderID</a:t>
            </a:r>
            <a:r>
              <a:rPr lang="en-US" dirty="0"/>
              <a:t> </a:t>
            </a:r>
            <a:r>
              <a:rPr lang="en-US" dirty="0" err="1"/>
              <a:t>bigint</a:t>
            </a:r>
            <a:r>
              <a:rPr lang="en-US" dirty="0"/>
              <a:t>,</a:t>
            </a:r>
          </a:p>
          <a:p>
            <a:pPr marL="0" indent="0">
              <a:buNone/>
            </a:pPr>
            <a:r>
              <a:rPr lang="en-US" dirty="0"/>
              <a:t>	</a:t>
            </a:r>
            <a:r>
              <a:rPr lang="en-US" dirty="0" err="1"/>
              <a:t>OrderDate</a:t>
            </a:r>
            <a:r>
              <a:rPr lang="en-US" dirty="0"/>
              <a:t> </a:t>
            </a:r>
            <a:r>
              <a:rPr lang="en-US" dirty="0" err="1"/>
              <a:t>datetime</a:t>
            </a:r>
            <a:endParaRPr lang="en-US" dirty="0"/>
          </a:p>
          <a:p>
            <a:pPr marL="0" indent="0">
              <a:buNone/>
            </a:pPr>
            <a:r>
              <a:rPr lang="en-US" dirty="0"/>
              <a:t>) AS </a:t>
            </a:r>
            <a:r>
              <a:rPr lang="en-US" dirty="0" err="1"/>
              <a:t>OrdersArray</a:t>
            </a:r>
            <a:r>
              <a:rPr lang="en-US" dirty="0"/>
              <a:t>;</a:t>
            </a:r>
          </a:p>
        </p:txBody>
      </p:sp>
      <p:sp>
        <p:nvSpPr>
          <p:cNvPr id="3" name="Title 2"/>
          <p:cNvSpPr>
            <a:spLocks noGrp="1"/>
          </p:cNvSpPr>
          <p:nvPr>
            <p:ph type="title"/>
          </p:nvPr>
        </p:nvSpPr>
        <p:spPr/>
        <p:txBody>
          <a:bodyPr/>
          <a:lstStyle/>
          <a:p>
            <a:r>
              <a:rPr lang="en-US" dirty="0" smtClean="0"/>
              <a:t>OPENJSON</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32</a:t>
            </a:fld>
            <a:endParaRPr lang="en-US" dirty="0"/>
          </a:p>
        </p:txBody>
      </p:sp>
    </p:spTree>
    <p:extLst>
      <p:ext uri="{BB962C8B-B14F-4D97-AF65-F5344CB8AC3E}">
        <p14:creationId xmlns:p14="http://schemas.microsoft.com/office/powerpoint/2010/main" val="2538339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JSON works in CTP 2.4.</a:t>
            </a:r>
          </a:p>
          <a:p>
            <a:r>
              <a:rPr lang="en-US" dirty="0" smtClean="0"/>
              <a:t>We have to wait until CTP 3 for:</a:t>
            </a:r>
          </a:p>
          <a:p>
            <a:pPr lvl="1"/>
            <a:r>
              <a:rPr lang="en-US" dirty="0" smtClean="0"/>
              <a:t>OPENJSON()</a:t>
            </a:r>
          </a:p>
          <a:p>
            <a:pPr lvl="1"/>
            <a:r>
              <a:rPr lang="en-US" dirty="0" smtClean="0"/>
              <a:t>JSON_VALUE()</a:t>
            </a:r>
          </a:p>
          <a:p>
            <a:pPr lvl="1"/>
            <a:r>
              <a:rPr lang="en-US" dirty="0" smtClean="0"/>
              <a:t>ISJSON()</a:t>
            </a:r>
            <a:endParaRPr lang="en-US" dirty="0"/>
          </a:p>
        </p:txBody>
      </p:sp>
      <p:sp>
        <p:nvSpPr>
          <p:cNvPr id="3" name="Title 2"/>
          <p:cNvSpPr>
            <a:spLocks noGrp="1"/>
          </p:cNvSpPr>
          <p:nvPr>
            <p:ph type="title"/>
          </p:nvPr>
        </p:nvSpPr>
        <p:spPr/>
        <p:txBody>
          <a:bodyPr/>
          <a:lstStyle/>
          <a:p>
            <a:r>
              <a:rPr lang="en-US" dirty="0" smtClean="0"/>
              <a:t>Third time’s the charm.</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33</a:t>
            </a:fld>
            <a:endParaRPr lang="en-US" dirty="0"/>
          </a:p>
        </p:txBody>
      </p:sp>
    </p:spTree>
    <p:extLst>
      <p:ext uri="{BB962C8B-B14F-4D97-AF65-F5344CB8AC3E}">
        <p14:creationId xmlns:p14="http://schemas.microsoft.com/office/powerpoint/2010/main" val="1291044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1600200"/>
            <a:ext cx="3947276" cy="4296189"/>
          </a:xfrm>
        </p:spPr>
        <p:txBody>
          <a:bodyPr/>
          <a:lstStyle/>
          <a:p>
            <a:r>
              <a:rPr lang="en-US" dirty="0" smtClean="0"/>
              <a:t>SSMS sees JSON as syntax error.</a:t>
            </a:r>
          </a:p>
          <a:p>
            <a:endParaRPr lang="en-US" dirty="0"/>
          </a:p>
          <a:p>
            <a:endParaRPr lang="en-US" dirty="0" smtClean="0"/>
          </a:p>
          <a:p>
            <a:r>
              <a:rPr lang="en-US" dirty="0" smtClean="0"/>
              <a:t>SSMS has no formatting or special handling for JSON results. </a:t>
            </a:r>
            <a:endParaRPr lang="en-US" dirty="0"/>
          </a:p>
        </p:txBody>
      </p:sp>
      <p:sp>
        <p:nvSpPr>
          <p:cNvPr id="10" name="Title 9"/>
          <p:cNvSpPr>
            <a:spLocks noGrp="1"/>
          </p:cNvSpPr>
          <p:nvPr>
            <p:ph type="title"/>
          </p:nvPr>
        </p:nvSpPr>
        <p:spPr/>
        <p:txBody>
          <a:bodyPr/>
          <a:lstStyle/>
          <a:p>
            <a:r>
              <a:rPr lang="en-US" dirty="0" smtClean="0"/>
              <a:t>Jason who?</a:t>
            </a:r>
            <a:endParaRPr lang="en-US" dirty="0"/>
          </a:p>
        </p:txBody>
      </p:sp>
      <p:sp>
        <p:nvSpPr>
          <p:cNvPr id="7" name="Date Placeholder 6"/>
          <p:cNvSpPr>
            <a:spLocks noGrp="1"/>
          </p:cNvSpPr>
          <p:nvPr>
            <p:ph type="dt" sz="half" idx="10"/>
          </p:nvPr>
        </p:nvSpPr>
        <p:spPr/>
        <p:txBody>
          <a:bodyPr/>
          <a:lstStyle/>
          <a:p>
            <a:r>
              <a:rPr lang="en-US" dirty="0" smtClean="0"/>
              <a:t>2015-10-10</a:t>
            </a:r>
            <a:endParaRPr lang="en-US" dirty="0"/>
          </a:p>
        </p:txBody>
      </p:sp>
      <p:sp>
        <p:nvSpPr>
          <p:cNvPr id="8" name="Footer Placeholder 7"/>
          <p:cNvSpPr>
            <a:spLocks noGrp="1"/>
          </p:cNvSpPr>
          <p:nvPr>
            <p:ph type="ftr" sz="quarter" idx="11"/>
          </p:nvPr>
        </p:nvSpPr>
        <p:spPr/>
        <p:txBody>
          <a:bodyPr/>
          <a:lstStyle/>
          <a:p>
            <a:r>
              <a:rPr lang="en-US" smtClean="0"/>
              <a:t>| Riley Major | SQL Server 2016 – New Feature Preview</a:t>
            </a:r>
            <a:endParaRPr lang="en-US" dirty="0" smtClean="0"/>
          </a:p>
        </p:txBody>
      </p:sp>
      <p:sp>
        <p:nvSpPr>
          <p:cNvPr id="9" name="Slide Number Placeholder 8"/>
          <p:cNvSpPr>
            <a:spLocks noGrp="1"/>
          </p:cNvSpPr>
          <p:nvPr>
            <p:ph type="sldNum" sz="quarter" idx="12"/>
          </p:nvPr>
        </p:nvSpPr>
        <p:spPr/>
        <p:txBody>
          <a:bodyPr/>
          <a:lstStyle/>
          <a:p>
            <a:fld id="{EA149818-2457-479E-AA62-B60A51D28362}" type="slidenum">
              <a:rPr lang="en-US" smtClean="0"/>
              <a:pPr/>
              <a:t>34</a:t>
            </a:fld>
            <a:endParaRPr lang="en-US" dirty="0"/>
          </a:p>
        </p:txBody>
      </p:sp>
      <p:pic>
        <p:nvPicPr>
          <p:cNvPr id="12" name="Picture 11"/>
          <p:cNvPicPr>
            <a:picLocks noChangeAspect="1"/>
          </p:cNvPicPr>
          <p:nvPr/>
        </p:nvPicPr>
        <p:blipFill>
          <a:blip r:embed="rId3"/>
          <a:stretch>
            <a:fillRect/>
          </a:stretch>
        </p:blipFill>
        <p:spPr>
          <a:xfrm>
            <a:off x="4475151" y="1600199"/>
            <a:ext cx="3543300" cy="1428750"/>
          </a:xfrm>
          <a:prstGeom prst="rect">
            <a:avLst/>
          </a:prstGeom>
        </p:spPr>
      </p:pic>
      <p:pic>
        <p:nvPicPr>
          <p:cNvPr id="14" name="Picture 13"/>
          <p:cNvPicPr>
            <a:picLocks noChangeAspect="1"/>
          </p:cNvPicPr>
          <p:nvPr/>
        </p:nvPicPr>
        <p:blipFill>
          <a:blip r:embed="rId4"/>
          <a:stretch>
            <a:fillRect/>
          </a:stretch>
        </p:blipFill>
        <p:spPr>
          <a:xfrm>
            <a:off x="4475151" y="3939351"/>
            <a:ext cx="3295650" cy="1352550"/>
          </a:xfrm>
          <a:prstGeom prst="rect">
            <a:avLst/>
          </a:prstGeom>
        </p:spPr>
      </p:pic>
    </p:spTree>
    <p:extLst>
      <p:ext uri="{BB962C8B-B14F-4D97-AF65-F5344CB8AC3E}">
        <p14:creationId xmlns:p14="http://schemas.microsoft.com/office/powerpoint/2010/main" val="3871646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Yuck.</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35</a:t>
            </a:fld>
            <a:endParaRPr lang="en-US" dirty="0"/>
          </a:p>
        </p:txBody>
      </p:sp>
      <p:pic>
        <p:nvPicPr>
          <p:cNvPr id="7" name="Picture 6"/>
          <p:cNvPicPr>
            <a:picLocks noChangeAspect="1"/>
          </p:cNvPicPr>
          <p:nvPr/>
        </p:nvPicPr>
        <p:blipFill>
          <a:blip r:embed="rId3"/>
          <a:stretch>
            <a:fillRect/>
          </a:stretch>
        </p:blipFill>
        <p:spPr>
          <a:xfrm>
            <a:off x="833437" y="2051255"/>
            <a:ext cx="7477125" cy="3076575"/>
          </a:xfrm>
          <a:prstGeom prst="rect">
            <a:avLst/>
          </a:prstGeom>
        </p:spPr>
      </p:pic>
    </p:spTree>
    <p:extLst>
      <p:ext uri="{BB962C8B-B14F-4D97-AF65-F5344CB8AC3E}">
        <p14:creationId xmlns:p14="http://schemas.microsoft.com/office/powerpoint/2010/main" val="609532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FOR JSON</a:t>
            </a:r>
          </a:p>
          <a:p>
            <a:pPr lvl="1"/>
            <a:r>
              <a:rPr lang="en-US" dirty="0" smtClean="0"/>
              <a:t>Works pretty much like FOR XML.</a:t>
            </a:r>
          </a:p>
          <a:p>
            <a:r>
              <a:rPr lang="en-US" dirty="0" smtClean="0"/>
              <a:t>OPENJSON</a:t>
            </a:r>
          </a:p>
          <a:p>
            <a:pPr lvl="1"/>
            <a:r>
              <a:rPr lang="en-US" dirty="0" smtClean="0"/>
              <a:t>Similar to OPENXML, but no need for separate “preparation” step (</a:t>
            </a:r>
            <a:r>
              <a:rPr lang="en-US" dirty="0" err="1" smtClean="0"/>
              <a:t>sp_xml_preparedocument</a:t>
            </a:r>
            <a:r>
              <a:rPr lang="en-US" dirty="0" smtClean="0"/>
              <a:t>).</a:t>
            </a:r>
          </a:p>
          <a:p>
            <a:r>
              <a:rPr lang="en-US" dirty="0" smtClean="0"/>
              <a:t>ISJSON(@JSON)</a:t>
            </a:r>
          </a:p>
          <a:p>
            <a:pPr lvl="1"/>
            <a:r>
              <a:rPr lang="en-US" dirty="0" smtClean="0"/>
              <a:t>Similar </a:t>
            </a:r>
            <a:r>
              <a:rPr lang="en-US" dirty="0"/>
              <a:t>to TRY_CONVERT(xml, '&lt;x&gt;xml&lt;/x&gt;')</a:t>
            </a:r>
            <a:endParaRPr lang="en-US" dirty="0" smtClean="0"/>
          </a:p>
          <a:p>
            <a:r>
              <a:rPr lang="en-US" dirty="0"/>
              <a:t>JSON_VALUE(@JSON, '$.</a:t>
            </a:r>
            <a:r>
              <a:rPr lang="en-US" dirty="0" err="1"/>
              <a:t>Order.Qty</a:t>
            </a:r>
            <a:r>
              <a:rPr lang="en-US" dirty="0" smtClean="0"/>
              <a:t>')</a:t>
            </a:r>
          </a:p>
          <a:p>
            <a:pPr lvl="1"/>
            <a:r>
              <a:rPr lang="en-US" dirty="0" smtClean="0"/>
              <a:t>Similar to @</a:t>
            </a:r>
            <a:r>
              <a:rPr lang="en-US" dirty="0" err="1" smtClean="0"/>
              <a:t>XML.value</a:t>
            </a:r>
            <a:endParaRPr lang="en-US" dirty="0"/>
          </a:p>
        </p:txBody>
      </p:sp>
      <p:sp>
        <p:nvSpPr>
          <p:cNvPr id="3" name="Title 2"/>
          <p:cNvSpPr>
            <a:spLocks noGrp="1"/>
          </p:cNvSpPr>
          <p:nvPr>
            <p:ph type="title"/>
          </p:nvPr>
        </p:nvSpPr>
        <p:spPr/>
        <p:txBody>
          <a:bodyPr/>
          <a:lstStyle/>
          <a:p>
            <a:r>
              <a:rPr lang="en-US" dirty="0" smtClean="0"/>
              <a:t>JSON Summary</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36</a:t>
            </a:fld>
            <a:endParaRPr lang="en-US" dirty="0"/>
          </a:p>
        </p:txBody>
      </p:sp>
    </p:spTree>
    <p:extLst>
      <p:ext uri="{BB962C8B-B14F-4D97-AF65-F5344CB8AC3E}">
        <p14:creationId xmlns:p14="http://schemas.microsoft.com/office/powerpoint/2010/main" val="3261088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Like Apple’s Time Machine, but for your tables.</a:t>
            </a:r>
          </a:p>
          <a:p>
            <a:r>
              <a:rPr lang="en-US" dirty="0" smtClean="0"/>
              <a:t>Can operate entirely transparently to existing applications.</a:t>
            </a:r>
          </a:p>
          <a:p>
            <a:r>
              <a:rPr lang="en-US" dirty="0" smtClean="0"/>
              <a:t>Main table gets two extra time stamp fields.</a:t>
            </a:r>
          </a:p>
          <a:p>
            <a:r>
              <a:rPr lang="en-US" dirty="0" smtClean="0"/>
              <a:t>History table:</a:t>
            </a:r>
          </a:p>
          <a:p>
            <a:pPr lvl="1"/>
            <a:r>
              <a:rPr lang="en-US" dirty="0"/>
              <a:t>H</a:t>
            </a:r>
            <a:r>
              <a:rPr lang="en-US" dirty="0" smtClean="0"/>
              <a:t>as same schema and stores old information.</a:t>
            </a:r>
          </a:p>
          <a:p>
            <a:pPr lvl="1"/>
            <a:r>
              <a:rPr lang="en-US" dirty="0" smtClean="0"/>
              <a:t>Uses compression by default.</a:t>
            </a:r>
          </a:p>
          <a:p>
            <a:pPr lvl="1"/>
            <a:r>
              <a:rPr lang="en-US" dirty="0" smtClean="0"/>
              <a:t>Can be queried directly.</a:t>
            </a:r>
          </a:p>
          <a:p>
            <a:pPr lvl="1"/>
            <a:r>
              <a:rPr lang="en-US" dirty="0" smtClean="0"/>
              <a:t>Microsoft suggests using Azure stretch table.</a:t>
            </a:r>
          </a:p>
        </p:txBody>
      </p:sp>
      <p:sp>
        <p:nvSpPr>
          <p:cNvPr id="3" name="Title 2"/>
          <p:cNvSpPr>
            <a:spLocks noGrp="1"/>
          </p:cNvSpPr>
          <p:nvPr>
            <p:ph type="title"/>
          </p:nvPr>
        </p:nvSpPr>
        <p:spPr/>
        <p:txBody>
          <a:bodyPr/>
          <a:lstStyle/>
          <a:p>
            <a:r>
              <a:rPr lang="en-US" dirty="0" smtClean="0"/>
              <a:t>Temporal Tables</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37</a:t>
            </a:fld>
            <a:endParaRPr lang="en-US" dirty="0"/>
          </a:p>
        </p:txBody>
      </p:sp>
    </p:spTree>
    <p:extLst>
      <p:ext uri="{BB962C8B-B14F-4D97-AF65-F5344CB8AC3E}">
        <p14:creationId xmlns:p14="http://schemas.microsoft.com/office/powerpoint/2010/main" val="736317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dirty="0"/>
              <a:t>CREATE TABLE </a:t>
            </a:r>
            <a:r>
              <a:rPr lang="en-US" dirty="0" err="1"/>
              <a:t>OrderDetails</a:t>
            </a:r>
            <a:endParaRPr lang="en-US" dirty="0"/>
          </a:p>
          <a:p>
            <a:pPr marL="0" indent="0">
              <a:buNone/>
            </a:pPr>
            <a:r>
              <a:rPr lang="en-US" dirty="0"/>
              <a:t>	(</a:t>
            </a:r>
          </a:p>
          <a:p>
            <a:pPr marL="0" indent="0">
              <a:buNone/>
            </a:pPr>
            <a:r>
              <a:rPr lang="en-US" dirty="0"/>
              <a:t>		</a:t>
            </a:r>
            <a:r>
              <a:rPr lang="en-US" dirty="0" err="1"/>
              <a:t>OrderDetailID</a:t>
            </a:r>
            <a:r>
              <a:rPr lang="en-US" dirty="0"/>
              <a:t> </a:t>
            </a:r>
            <a:r>
              <a:rPr lang="en-US" dirty="0" err="1"/>
              <a:t>bigint</a:t>
            </a:r>
            <a:r>
              <a:rPr lang="en-US" dirty="0"/>
              <a:t> IDENTITY PRIMARY KEY,</a:t>
            </a:r>
          </a:p>
          <a:p>
            <a:pPr marL="0" indent="0">
              <a:buNone/>
            </a:pPr>
            <a:r>
              <a:rPr lang="en-US" dirty="0"/>
              <a:t>		</a:t>
            </a:r>
            <a:r>
              <a:rPr lang="en-US" dirty="0" err="1"/>
              <a:t>OrderID</a:t>
            </a:r>
            <a:r>
              <a:rPr lang="en-US" dirty="0"/>
              <a:t> </a:t>
            </a:r>
            <a:r>
              <a:rPr lang="en-US" dirty="0" err="1"/>
              <a:t>bigint</a:t>
            </a:r>
            <a:r>
              <a:rPr lang="en-US" dirty="0"/>
              <a:t>,</a:t>
            </a:r>
          </a:p>
          <a:p>
            <a:pPr marL="0" indent="0">
              <a:buNone/>
            </a:pPr>
            <a:r>
              <a:rPr lang="en-US" dirty="0"/>
              <a:t>		</a:t>
            </a:r>
            <a:r>
              <a:rPr lang="en-US" dirty="0" err="1"/>
              <a:t>ProductID</a:t>
            </a:r>
            <a:r>
              <a:rPr lang="en-US" dirty="0"/>
              <a:t> varchar(50),</a:t>
            </a:r>
          </a:p>
          <a:p>
            <a:pPr marL="0" indent="0">
              <a:buNone/>
            </a:pPr>
            <a:r>
              <a:rPr lang="en-US" dirty="0"/>
              <a:t>		</a:t>
            </a:r>
            <a:r>
              <a:rPr lang="en-US" dirty="0" err="1"/>
              <a:t>Qty</a:t>
            </a:r>
            <a:r>
              <a:rPr lang="en-US" dirty="0"/>
              <a:t> </a:t>
            </a:r>
            <a:r>
              <a:rPr lang="en-US" dirty="0" err="1"/>
              <a:t>int</a:t>
            </a:r>
            <a:r>
              <a:rPr lang="en-US" dirty="0"/>
              <a:t>,</a:t>
            </a:r>
          </a:p>
          <a:p>
            <a:pPr marL="0" indent="0">
              <a:buNone/>
            </a:pPr>
            <a:r>
              <a:rPr lang="en-US" dirty="0"/>
              <a:t>		</a:t>
            </a:r>
            <a:r>
              <a:rPr lang="en-US" dirty="0" err="1"/>
              <a:t>EffectiveStart</a:t>
            </a:r>
            <a:r>
              <a:rPr lang="en-US" dirty="0"/>
              <a:t> </a:t>
            </a:r>
            <a:r>
              <a:rPr lang="en-US" dirty="0" smtClean="0"/>
              <a:t>datetime2</a:t>
            </a:r>
          </a:p>
          <a:p>
            <a:pPr marL="0" indent="0">
              <a:buNone/>
            </a:pPr>
            <a:r>
              <a:rPr lang="en-US" dirty="0"/>
              <a:t>	</a:t>
            </a:r>
            <a:r>
              <a:rPr lang="en-US" dirty="0" smtClean="0"/>
              <a:t>		GENERATED </a:t>
            </a:r>
            <a:r>
              <a:rPr lang="en-US" dirty="0"/>
              <a:t>ALWAYS AS ROW START NOT NULL,</a:t>
            </a:r>
          </a:p>
          <a:p>
            <a:pPr marL="0" indent="0">
              <a:buNone/>
            </a:pPr>
            <a:r>
              <a:rPr lang="en-US" dirty="0"/>
              <a:t>		</a:t>
            </a:r>
            <a:r>
              <a:rPr lang="en-US" dirty="0" err="1"/>
              <a:t>EffectiveStop</a:t>
            </a:r>
            <a:r>
              <a:rPr lang="en-US" dirty="0"/>
              <a:t> </a:t>
            </a:r>
            <a:r>
              <a:rPr lang="en-US" dirty="0" smtClean="0"/>
              <a:t>datetime2</a:t>
            </a:r>
          </a:p>
          <a:p>
            <a:pPr marL="0" indent="0">
              <a:buNone/>
            </a:pPr>
            <a:r>
              <a:rPr lang="en-US" dirty="0"/>
              <a:t>	</a:t>
            </a:r>
            <a:r>
              <a:rPr lang="en-US" dirty="0" smtClean="0"/>
              <a:t>		GENERATED </a:t>
            </a:r>
            <a:r>
              <a:rPr lang="en-US" dirty="0"/>
              <a:t>ALWAYS AS ROW END NOT NULL,</a:t>
            </a:r>
          </a:p>
          <a:p>
            <a:pPr marL="0" indent="0">
              <a:buNone/>
            </a:pPr>
            <a:r>
              <a:rPr lang="en-US" dirty="0"/>
              <a:t>		PERIOD FOR SYSTEM_TIME (</a:t>
            </a:r>
            <a:r>
              <a:rPr lang="en-US" dirty="0" err="1"/>
              <a:t>EffectiveStart</a:t>
            </a:r>
            <a:r>
              <a:rPr lang="en-US" dirty="0"/>
              <a:t>, </a:t>
            </a:r>
            <a:r>
              <a:rPr lang="en-US" dirty="0" err="1"/>
              <a:t>EffectiveStop</a:t>
            </a:r>
            <a:r>
              <a:rPr lang="en-US" dirty="0"/>
              <a:t>)</a:t>
            </a:r>
          </a:p>
          <a:p>
            <a:pPr marL="0" indent="0">
              <a:buNone/>
            </a:pPr>
            <a:r>
              <a:rPr lang="en-US" dirty="0"/>
              <a:t>	)</a:t>
            </a:r>
          </a:p>
          <a:p>
            <a:pPr marL="0" indent="0">
              <a:buNone/>
            </a:pPr>
            <a:r>
              <a:rPr lang="en-US" dirty="0"/>
              <a:t>	WITH (SYSTEM_VERSIONING </a:t>
            </a:r>
            <a:r>
              <a:rPr lang="en-US" dirty="0" smtClean="0"/>
              <a:t>=</a:t>
            </a:r>
          </a:p>
          <a:p>
            <a:pPr marL="0" indent="0">
              <a:buNone/>
            </a:pPr>
            <a:r>
              <a:rPr lang="en-US" dirty="0"/>
              <a:t>	</a:t>
            </a:r>
            <a:r>
              <a:rPr lang="en-US" dirty="0" smtClean="0"/>
              <a:t>	ON </a:t>
            </a:r>
            <a:r>
              <a:rPr lang="en-US" dirty="0"/>
              <a:t>(HISTORY_TABLE = </a:t>
            </a:r>
            <a:r>
              <a:rPr lang="en-US" dirty="0" err="1"/>
              <a:t>dbo.OrderDetailsHistory</a:t>
            </a:r>
            <a:r>
              <a:rPr lang="en-US" dirty="0"/>
              <a:t>));</a:t>
            </a:r>
          </a:p>
          <a:p>
            <a:pPr marL="0" indent="0">
              <a:buNone/>
            </a:pPr>
            <a:endParaRPr lang="en-US" dirty="0"/>
          </a:p>
        </p:txBody>
      </p:sp>
      <p:sp>
        <p:nvSpPr>
          <p:cNvPr id="3" name="Title 2"/>
          <p:cNvSpPr>
            <a:spLocks noGrp="1"/>
          </p:cNvSpPr>
          <p:nvPr>
            <p:ph type="title"/>
          </p:nvPr>
        </p:nvSpPr>
        <p:spPr/>
        <p:txBody>
          <a:bodyPr/>
          <a:lstStyle/>
          <a:p>
            <a:r>
              <a:rPr lang="en-US" dirty="0" smtClean="0"/>
              <a:t>Temporal Tables – Basic Syntax</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38</a:t>
            </a:fld>
            <a:endParaRPr lang="en-US" dirty="0"/>
          </a:p>
        </p:txBody>
      </p:sp>
    </p:spTree>
    <p:extLst>
      <p:ext uri="{BB962C8B-B14F-4D97-AF65-F5344CB8AC3E}">
        <p14:creationId xmlns:p14="http://schemas.microsoft.com/office/powerpoint/2010/main" val="318289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Temporal Tables – Time Travelling</a:t>
            </a:r>
            <a:endParaRPr lang="en-US" dirty="0"/>
          </a:p>
        </p:txBody>
      </p:sp>
      <p:sp>
        <p:nvSpPr>
          <p:cNvPr id="2" name="Content Placeholder 1"/>
          <p:cNvSpPr>
            <a:spLocks noGrp="1"/>
          </p:cNvSpPr>
          <p:nvPr>
            <p:ph sz="half" idx="1"/>
          </p:nvPr>
        </p:nvSpPr>
        <p:spPr/>
        <p:txBody>
          <a:bodyPr>
            <a:normAutofit/>
          </a:bodyPr>
          <a:lstStyle/>
          <a:p>
            <a:pPr marL="0" indent="0">
              <a:buNone/>
            </a:pPr>
            <a:r>
              <a:rPr lang="en-US" dirty="0" smtClean="0"/>
              <a:t>SELECT	*</a:t>
            </a:r>
            <a:endParaRPr lang="en-US" dirty="0"/>
          </a:p>
          <a:p>
            <a:pPr marL="0" indent="0">
              <a:buNone/>
            </a:pPr>
            <a:r>
              <a:rPr lang="en-US" dirty="0"/>
              <a:t>FROM		</a:t>
            </a:r>
            <a:r>
              <a:rPr lang="en-US" dirty="0" err="1"/>
              <a:t>OrderDetails</a:t>
            </a:r>
            <a:endParaRPr lang="en-US" dirty="0"/>
          </a:p>
          <a:p>
            <a:pPr marL="0" indent="0">
              <a:buNone/>
            </a:pPr>
            <a:r>
              <a:rPr lang="en-US" dirty="0" smtClean="0"/>
              <a:t>	FOR</a:t>
            </a:r>
          </a:p>
          <a:p>
            <a:pPr marL="0" indent="0">
              <a:buNone/>
            </a:pPr>
            <a:r>
              <a:rPr lang="en-US" dirty="0"/>
              <a:t>	</a:t>
            </a:r>
            <a:r>
              <a:rPr lang="en-US" dirty="0" smtClean="0"/>
              <a:t>SYSTEM_TIME</a:t>
            </a:r>
          </a:p>
          <a:p>
            <a:pPr marL="0" indent="0">
              <a:buNone/>
            </a:pPr>
            <a:r>
              <a:rPr lang="en-US" dirty="0"/>
              <a:t>	</a:t>
            </a:r>
            <a:r>
              <a:rPr lang="en-US" dirty="0" smtClean="0"/>
              <a:t>AS </a:t>
            </a:r>
            <a:r>
              <a:rPr lang="en-US" dirty="0"/>
              <a:t>OF @</a:t>
            </a:r>
            <a:r>
              <a:rPr lang="en-US" dirty="0" err="1"/>
              <a:t>dt</a:t>
            </a:r>
            <a:endParaRPr lang="en-US" dirty="0"/>
          </a:p>
          <a:p>
            <a:pPr marL="0" indent="0">
              <a:buNone/>
            </a:pPr>
            <a:r>
              <a:rPr lang="en-US" dirty="0"/>
              <a:t>ORDER BY	</a:t>
            </a:r>
            <a:r>
              <a:rPr lang="en-US" dirty="0" err="1"/>
              <a:t>OrderDetailID</a:t>
            </a:r>
            <a:r>
              <a:rPr lang="en-US" dirty="0"/>
              <a:t>;</a:t>
            </a:r>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76656" y="2514419"/>
            <a:ext cx="2781688" cy="2591162"/>
          </a:xfrm>
        </p:spPr>
      </p:pic>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39</a:t>
            </a:fld>
            <a:endParaRPr lang="en-US" dirty="0"/>
          </a:p>
        </p:txBody>
      </p:sp>
    </p:spTree>
    <p:extLst>
      <p:ext uri="{BB962C8B-B14F-4D97-AF65-F5344CB8AC3E}">
        <p14:creationId xmlns:p14="http://schemas.microsoft.com/office/powerpoint/2010/main" val="4219734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457200" y="274638"/>
            <a:ext cx="8229600" cy="1143000"/>
          </a:xfrm>
        </p:spPr>
        <p:txBody>
          <a:bodyPr/>
          <a:lstStyle/>
          <a:p>
            <a:r>
              <a:rPr lang="en-US" dirty="0" smtClean="0"/>
              <a:t>Presentation Overview</a:t>
            </a:r>
            <a:endParaRPr lang="en-US" dirty="0"/>
          </a:p>
        </p:txBody>
      </p:sp>
      <p:sp>
        <p:nvSpPr>
          <p:cNvPr id="19" name="Content Placeholder 18"/>
          <p:cNvSpPr>
            <a:spLocks noGrp="1"/>
          </p:cNvSpPr>
          <p:nvPr>
            <p:ph idx="1"/>
          </p:nvPr>
        </p:nvSpPr>
        <p:spPr/>
        <p:txBody>
          <a:bodyPr>
            <a:normAutofit/>
          </a:bodyPr>
          <a:lstStyle/>
          <a:p>
            <a:r>
              <a:rPr lang="en-US" dirty="0" smtClean="0"/>
              <a:t>Brief History of SQL Server</a:t>
            </a:r>
          </a:p>
          <a:p>
            <a:r>
              <a:rPr lang="en-US" dirty="0" smtClean="0"/>
              <a:t>New Features in 2016</a:t>
            </a:r>
          </a:p>
          <a:p>
            <a:pPr lvl="1"/>
            <a:r>
              <a:rPr lang="en-US" dirty="0" smtClean="0"/>
              <a:t>JSON</a:t>
            </a:r>
            <a:endParaRPr lang="en-US" dirty="0" smtClean="0"/>
          </a:p>
          <a:p>
            <a:pPr lvl="1"/>
            <a:r>
              <a:rPr lang="en-US" dirty="0" smtClean="0"/>
              <a:t>Temporal Tables</a:t>
            </a:r>
          </a:p>
          <a:p>
            <a:pPr lvl="1"/>
            <a:r>
              <a:rPr lang="en-US" dirty="0" smtClean="0"/>
              <a:t>Interactive Query </a:t>
            </a:r>
            <a:r>
              <a:rPr lang="en-US" dirty="0" smtClean="0"/>
              <a:t>Plans</a:t>
            </a:r>
          </a:p>
          <a:p>
            <a:r>
              <a:rPr lang="en-US" dirty="0"/>
              <a:t>Getting </a:t>
            </a:r>
            <a:r>
              <a:rPr lang="en-US" dirty="0" smtClean="0"/>
              <a:t>Started with 2016</a:t>
            </a:r>
          </a:p>
          <a:p>
            <a:r>
              <a:rPr lang="en-US" dirty="0" smtClean="0"/>
              <a:t>Future </a:t>
            </a:r>
            <a:r>
              <a:rPr lang="en-US" dirty="0" smtClean="0"/>
              <a:t>Thoughts</a:t>
            </a:r>
          </a:p>
          <a:p>
            <a:r>
              <a:rPr lang="en-US" dirty="0" smtClean="0"/>
              <a:t>Bio</a:t>
            </a:r>
          </a:p>
        </p:txBody>
      </p:sp>
      <p:sp>
        <p:nvSpPr>
          <p:cNvPr id="2" name="Date Placeholder 1"/>
          <p:cNvSpPr>
            <a:spLocks noGrp="1"/>
          </p:cNvSpPr>
          <p:nvPr>
            <p:ph type="dt" sz="half" idx="10"/>
          </p:nvPr>
        </p:nvSpPr>
        <p:spPr/>
        <p:txBody>
          <a:bodyPr/>
          <a:lstStyle/>
          <a:p>
            <a:r>
              <a:rPr lang="en-US" smtClean="0"/>
              <a:t>2015-10-10</a:t>
            </a:r>
            <a:endParaRPr lang="en-US" dirty="0"/>
          </a:p>
        </p:txBody>
      </p:sp>
      <p:sp>
        <p:nvSpPr>
          <p:cNvPr id="3" name="Footer Placeholder 2"/>
          <p:cNvSpPr>
            <a:spLocks noGrp="1"/>
          </p:cNvSpPr>
          <p:nvPr>
            <p:ph type="ftr" sz="quarter" idx="11"/>
          </p:nvPr>
        </p:nvSpPr>
        <p:spPr/>
        <p:txBody>
          <a:bodyPr/>
          <a:lstStyle/>
          <a:p>
            <a:r>
              <a:rPr lang="en-US" smtClean="0"/>
              <a:t>| Riley Major | SQL Server 2016 – New Feature Preview</a:t>
            </a:r>
            <a:endParaRPr lang="en-US" dirty="0" smtClean="0"/>
          </a:p>
        </p:txBody>
      </p:sp>
      <p:sp>
        <p:nvSpPr>
          <p:cNvPr id="4" name="Slide Number Placeholder 3"/>
          <p:cNvSpPr>
            <a:spLocks noGrp="1"/>
          </p:cNvSpPr>
          <p:nvPr>
            <p:ph type="sldNum" sz="quarter" idx="12"/>
          </p:nvPr>
        </p:nvSpPr>
        <p:spPr/>
        <p:txBody>
          <a:bodyPr/>
          <a:lstStyle/>
          <a:p>
            <a:fld id="{EA149818-2457-479E-AA62-B60A51D28362}" type="slidenum">
              <a:rPr lang="en-US" smtClean="0"/>
              <a:pPr/>
              <a:t>4</a:t>
            </a:fld>
            <a:endParaRPr lang="en-US" dirty="0"/>
          </a:p>
        </p:txBody>
      </p:sp>
    </p:spTree>
    <p:extLst>
      <p:ext uri="{BB962C8B-B14F-4D97-AF65-F5344CB8AC3E}">
        <p14:creationId xmlns:p14="http://schemas.microsoft.com/office/powerpoint/2010/main" val="2629375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 Query Statistics</a:t>
            </a:r>
          </a:p>
        </p:txBody>
      </p:sp>
      <p:sp>
        <p:nvSpPr>
          <p:cNvPr id="7" name="Content Placeholder 6"/>
          <p:cNvSpPr>
            <a:spLocks noGrp="1"/>
          </p:cNvSpPr>
          <p:nvPr>
            <p:ph sz="half" idx="1"/>
          </p:nvPr>
        </p:nvSpPr>
        <p:spPr/>
        <p:txBody>
          <a:bodyPr/>
          <a:lstStyle/>
          <a:p>
            <a:r>
              <a:rPr lang="en-US" dirty="0" smtClean="0"/>
              <a:t>Boom!</a:t>
            </a:r>
          </a:p>
          <a:p>
            <a:r>
              <a:rPr lang="en-US" dirty="0" smtClean="0"/>
              <a:t>Wow.</a:t>
            </a:r>
          </a:p>
          <a:p>
            <a:r>
              <a:rPr lang="en-US" dirty="0" smtClean="0"/>
              <a:t>“</a:t>
            </a:r>
            <a:r>
              <a:rPr lang="en-US" dirty="0"/>
              <a:t>The performance impact of turning this on, on a production server, could be significant</a:t>
            </a:r>
            <a:r>
              <a:rPr lang="en-US" dirty="0" smtClean="0"/>
              <a:t>.” – Russ Thomas</a:t>
            </a:r>
          </a:p>
          <a:p>
            <a:r>
              <a:rPr lang="en-US" dirty="0" smtClean="0">
                <a:sym typeface="Wingdings" panose="05000000000000000000" pitchFamily="2" charset="2"/>
              </a:rPr>
              <a:t></a:t>
            </a:r>
            <a:endParaRPr lang="en-US" dirty="0" smtClean="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736732"/>
            <a:ext cx="4038600" cy="4146535"/>
          </a:xfrm>
        </p:spPr>
      </p:pic>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40</a:t>
            </a:fld>
            <a:endParaRPr lang="en-US" dirty="0"/>
          </a:p>
        </p:txBody>
      </p:sp>
    </p:spTree>
    <p:extLst>
      <p:ext uri="{BB962C8B-B14F-4D97-AF65-F5344CB8AC3E}">
        <p14:creationId xmlns:p14="http://schemas.microsoft.com/office/powerpoint/2010/main" val="29936853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146" y="1600200"/>
            <a:ext cx="8045708" cy="4295775"/>
          </a:xfrm>
        </p:spPr>
      </p:pic>
      <p:sp>
        <p:nvSpPr>
          <p:cNvPr id="3" name="Title 2"/>
          <p:cNvSpPr>
            <a:spLocks noGrp="1"/>
          </p:cNvSpPr>
          <p:nvPr>
            <p:ph type="title"/>
          </p:nvPr>
        </p:nvSpPr>
        <p:spPr/>
        <p:txBody>
          <a:bodyPr/>
          <a:lstStyle/>
          <a:p>
            <a:r>
              <a:rPr lang="en-US" dirty="0" smtClean="0"/>
              <a:t>Feast your eyes…</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41</a:t>
            </a:fld>
            <a:endParaRPr lang="en-US" dirty="0"/>
          </a:p>
        </p:txBody>
      </p:sp>
    </p:spTree>
    <p:extLst>
      <p:ext uri="{BB962C8B-B14F-4D97-AF65-F5344CB8AC3E}">
        <p14:creationId xmlns:p14="http://schemas.microsoft.com/office/powerpoint/2010/main" val="2649530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Download and </a:t>
            </a:r>
            <a:r>
              <a:rPr lang="en-US" dirty="0" smtClean="0"/>
              <a:t>Install</a:t>
            </a:r>
          </a:p>
          <a:p>
            <a:pPr lvl="1"/>
            <a:r>
              <a:rPr lang="en-US" dirty="0"/>
              <a:t>Best with Virtualization.</a:t>
            </a:r>
          </a:p>
          <a:p>
            <a:pPr lvl="1"/>
            <a:r>
              <a:rPr lang="en-US" dirty="0"/>
              <a:t>2</a:t>
            </a:r>
            <a:r>
              <a:rPr lang="en-US" dirty="0" smtClean="0"/>
              <a:t> </a:t>
            </a:r>
            <a:r>
              <a:rPr lang="en-US" dirty="0"/>
              <a:t>gig for SQL Server download. 4 gig for Windows.</a:t>
            </a:r>
          </a:p>
          <a:p>
            <a:pPr lvl="1"/>
            <a:r>
              <a:rPr lang="en-US" dirty="0" smtClean="0"/>
              <a:t>This can take several hours to download and set up.</a:t>
            </a:r>
          </a:p>
          <a:p>
            <a:pPr lvl="1"/>
            <a:r>
              <a:rPr lang="en-US" dirty="0" smtClean="0"/>
              <a:t>Free for </a:t>
            </a:r>
            <a:r>
              <a:rPr lang="en-US" dirty="0" smtClean="0"/>
              <a:t>evaluation for 120 days.</a:t>
            </a:r>
            <a:endParaRPr lang="en-US" dirty="0" smtClean="0"/>
          </a:p>
          <a:p>
            <a:r>
              <a:rPr lang="en-US" dirty="0" smtClean="0"/>
              <a:t>TechNet Virtual Labs</a:t>
            </a:r>
          </a:p>
          <a:p>
            <a:pPr lvl="1"/>
            <a:r>
              <a:rPr lang="en-US" dirty="0" smtClean="0"/>
              <a:t>Free, but limited options.</a:t>
            </a:r>
          </a:p>
          <a:p>
            <a:r>
              <a:rPr lang="en-US" dirty="0" smtClean="0"/>
              <a:t>Azure Virtual Machine</a:t>
            </a:r>
          </a:p>
          <a:p>
            <a:pPr lvl="1"/>
            <a:r>
              <a:rPr lang="en-US" dirty="0" smtClean="0"/>
              <a:t>SQL Server 2016 Pre-Installed</a:t>
            </a:r>
          </a:p>
          <a:p>
            <a:r>
              <a:rPr lang="en-US" dirty="0" smtClean="0"/>
              <a:t>Azure SQL Database</a:t>
            </a:r>
          </a:p>
          <a:p>
            <a:pPr lvl="1"/>
            <a:r>
              <a:rPr lang="en-US" dirty="0" smtClean="0"/>
              <a:t>Eventually</a:t>
            </a:r>
            <a:endParaRPr lang="en-US" dirty="0"/>
          </a:p>
        </p:txBody>
      </p:sp>
      <p:sp>
        <p:nvSpPr>
          <p:cNvPr id="3" name="Title 2"/>
          <p:cNvSpPr>
            <a:spLocks noGrp="1"/>
          </p:cNvSpPr>
          <p:nvPr>
            <p:ph type="title"/>
          </p:nvPr>
        </p:nvSpPr>
        <p:spPr/>
        <p:txBody>
          <a:bodyPr/>
          <a:lstStyle/>
          <a:p>
            <a:r>
              <a:rPr lang="en-US" dirty="0" smtClean="0"/>
              <a:t>Can I play too?</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42</a:t>
            </a:fld>
            <a:endParaRPr lang="en-US" dirty="0"/>
          </a:p>
        </p:txBody>
      </p:sp>
    </p:spTree>
    <p:extLst>
      <p:ext uri="{BB962C8B-B14F-4D97-AF65-F5344CB8AC3E}">
        <p14:creationId xmlns:p14="http://schemas.microsoft.com/office/powerpoint/2010/main" val="34083690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You need a VM host if you don’t want to mess with multiple SQL Server and SSMS versions on your main box.</a:t>
            </a:r>
          </a:p>
          <a:p>
            <a:pPr lvl="1"/>
            <a:r>
              <a:rPr lang="en-US" dirty="0" err="1" smtClean="0"/>
              <a:t>VirtualBox</a:t>
            </a:r>
            <a:r>
              <a:rPr lang="en-US" dirty="0" smtClean="0"/>
              <a:t> is free and cross-platform.</a:t>
            </a:r>
          </a:p>
          <a:p>
            <a:r>
              <a:rPr lang="en-US" dirty="0" smtClean="0"/>
              <a:t>You need an OS.</a:t>
            </a:r>
          </a:p>
          <a:p>
            <a:pPr lvl="1"/>
            <a:r>
              <a:rPr lang="en-US" dirty="0" smtClean="0"/>
              <a:t>Windows 10 isn’t supported on </a:t>
            </a:r>
            <a:r>
              <a:rPr lang="en-US" dirty="0" err="1" smtClean="0"/>
              <a:t>VirtualBox</a:t>
            </a:r>
            <a:r>
              <a:rPr lang="en-US" dirty="0" smtClean="0"/>
              <a:t> (yet). You can get free evaluation version of Windows 8.1; lasts for 120 days.</a:t>
            </a:r>
          </a:p>
          <a:p>
            <a:pPr lvl="1"/>
            <a:r>
              <a:rPr lang="en-US" dirty="0" smtClean="0"/>
              <a:t>If you have a spare license, you can download normal Windows 8.1 ISO. But you can’t use that for the evaluation version.</a:t>
            </a:r>
            <a:endParaRPr lang="en-US" dirty="0"/>
          </a:p>
        </p:txBody>
      </p:sp>
      <p:sp>
        <p:nvSpPr>
          <p:cNvPr id="3" name="Title 2"/>
          <p:cNvSpPr>
            <a:spLocks noGrp="1"/>
          </p:cNvSpPr>
          <p:nvPr>
            <p:ph type="title"/>
          </p:nvPr>
        </p:nvSpPr>
        <p:spPr/>
        <p:txBody>
          <a:bodyPr/>
          <a:lstStyle/>
          <a:p>
            <a:r>
              <a:rPr lang="en-US" dirty="0" smtClean="0"/>
              <a:t>Path of Most Resistance</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43</a:t>
            </a:fld>
            <a:endParaRPr lang="en-US" dirty="0"/>
          </a:p>
        </p:txBody>
      </p:sp>
    </p:spTree>
    <p:extLst>
      <p:ext uri="{BB962C8B-B14F-4D97-AF65-F5344CB8AC3E}">
        <p14:creationId xmlns:p14="http://schemas.microsoft.com/office/powerpoint/2010/main" val="3507953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You need the SQL Server 2016 CTP bits.</a:t>
            </a:r>
          </a:p>
          <a:p>
            <a:pPr lvl="1"/>
            <a:r>
              <a:rPr lang="en-US" dirty="0" smtClean="0"/>
              <a:t>ISO – Can burn to DVD or mount with software. In retrospect, this is the best option.</a:t>
            </a:r>
          </a:p>
          <a:p>
            <a:pPr lvl="1"/>
            <a:r>
              <a:rPr lang="en-US" dirty="0" smtClean="0"/>
              <a:t>EXE + BOX (compressed file like a CAB or ZIP) – Can just run installation.</a:t>
            </a:r>
          </a:p>
          <a:p>
            <a:pPr lvl="2"/>
            <a:r>
              <a:rPr lang="en-US" dirty="0" smtClean="0"/>
              <a:t>However, you need space to host uncompressed and compressed files *in* the VM.</a:t>
            </a:r>
          </a:p>
          <a:p>
            <a:pPr lvl="1"/>
            <a:r>
              <a:rPr lang="en-US" dirty="0" smtClean="0"/>
              <a:t>Azure – Mostly useful if you are testing in an Azure VM.</a:t>
            </a:r>
          </a:p>
          <a:p>
            <a:r>
              <a:rPr lang="en-US" dirty="0" smtClean="0"/>
              <a:t>Evaluation lasts for 180 days.</a:t>
            </a:r>
          </a:p>
          <a:p>
            <a:pPr lvl="1"/>
            <a:endParaRPr lang="en-US" dirty="0"/>
          </a:p>
        </p:txBody>
      </p:sp>
      <p:sp>
        <p:nvSpPr>
          <p:cNvPr id="3" name="Title 2"/>
          <p:cNvSpPr>
            <a:spLocks noGrp="1"/>
          </p:cNvSpPr>
          <p:nvPr>
            <p:ph type="title"/>
          </p:nvPr>
        </p:nvSpPr>
        <p:spPr/>
        <p:txBody>
          <a:bodyPr/>
          <a:lstStyle/>
          <a:p>
            <a:r>
              <a:rPr lang="en-US" dirty="0" smtClean="0"/>
              <a:t>Give me more. I can take it.</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44</a:t>
            </a:fld>
            <a:endParaRPr lang="en-US" dirty="0"/>
          </a:p>
        </p:txBody>
      </p:sp>
    </p:spTree>
    <p:extLst>
      <p:ext uri="{BB962C8B-B14F-4D97-AF65-F5344CB8AC3E}">
        <p14:creationId xmlns:p14="http://schemas.microsoft.com/office/powerpoint/2010/main" val="2183044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Use VM software to make blank VM.</a:t>
            </a:r>
          </a:p>
          <a:p>
            <a:r>
              <a:rPr lang="en-US" dirty="0" smtClean="0"/>
              <a:t>Mount ISO image using VM software.</a:t>
            </a:r>
          </a:p>
          <a:p>
            <a:r>
              <a:rPr lang="en-US" dirty="0" smtClean="0"/>
              <a:t>Install Windows.</a:t>
            </a:r>
          </a:p>
          <a:p>
            <a:pPr lvl="1"/>
            <a:r>
              <a:rPr lang="en-US" dirty="0" smtClean="0"/>
              <a:t>Enable .NET 3.5.</a:t>
            </a:r>
          </a:p>
          <a:p>
            <a:pPr lvl="1"/>
            <a:r>
              <a:rPr lang="en-US" dirty="0" smtClean="0"/>
              <a:t>Install Java (if you want </a:t>
            </a:r>
            <a:r>
              <a:rPr lang="en-US" dirty="0" err="1" smtClean="0"/>
              <a:t>Polybase</a:t>
            </a:r>
            <a:r>
              <a:rPr lang="en-US" dirty="0" smtClean="0"/>
              <a:t>).</a:t>
            </a:r>
          </a:p>
          <a:p>
            <a:pPr lvl="1"/>
            <a:r>
              <a:rPr lang="en-US" dirty="0" smtClean="0"/>
              <a:t>Install VM tools (to access files outside VM).</a:t>
            </a:r>
          </a:p>
          <a:p>
            <a:r>
              <a:rPr lang="en-US" dirty="0" smtClean="0"/>
              <a:t>Install SQL Server.</a:t>
            </a:r>
          </a:p>
          <a:p>
            <a:r>
              <a:rPr lang="en-US" dirty="0" smtClean="0"/>
              <a:t>So many updates!</a:t>
            </a:r>
          </a:p>
          <a:p>
            <a:r>
              <a:rPr lang="en-US" dirty="0" smtClean="0"/>
              <a:t>Plenty of reboots, too.</a:t>
            </a:r>
          </a:p>
        </p:txBody>
      </p:sp>
      <p:sp>
        <p:nvSpPr>
          <p:cNvPr id="3" name="Title 2"/>
          <p:cNvSpPr>
            <a:spLocks noGrp="1"/>
          </p:cNvSpPr>
          <p:nvPr>
            <p:ph type="title"/>
          </p:nvPr>
        </p:nvSpPr>
        <p:spPr/>
        <p:txBody>
          <a:bodyPr/>
          <a:lstStyle/>
          <a:p>
            <a:r>
              <a:rPr lang="en-US" dirty="0" smtClean="0"/>
              <a:t>I’ve got all day.</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45</a:t>
            </a:fld>
            <a:endParaRPr lang="en-US" dirty="0"/>
          </a:p>
        </p:txBody>
      </p:sp>
    </p:spTree>
    <p:extLst>
      <p:ext uri="{BB962C8B-B14F-4D97-AF65-F5344CB8AC3E}">
        <p14:creationId xmlns:p14="http://schemas.microsoft.com/office/powerpoint/2010/main" val="3355233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Going for Broke</a:t>
            </a:r>
            <a:endParaRPr lang="en-US" dirty="0"/>
          </a:p>
        </p:txBody>
      </p:sp>
      <p:sp>
        <p:nvSpPr>
          <p:cNvPr id="3" name="Content Placeholder 2"/>
          <p:cNvSpPr>
            <a:spLocks noGrp="1"/>
          </p:cNvSpPr>
          <p:nvPr>
            <p:ph idx="1"/>
          </p:nvPr>
        </p:nvSpPr>
        <p:spPr/>
        <p:txBody>
          <a:bodyPr/>
          <a:lstStyle/>
          <a:p>
            <a:r>
              <a:rPr lang="en-US" dirty="0" smtClean="0"/>
              <a:t>Which will require Enterprise edition?</a:t>
            </a:r>
          </a:p>
          <a:p>
            <a:r>
              <a:rPr lang="en-US" dirty="0" smtClean="0"/>
              <a:t>Look at past enhancements:</a:t>
            </a:r>
          </a:p>
          <a:p>
            <a:pPr lvl="1"/>
            <a:r>
              <a:rPr lang="en-US" dirty="0" smtClean="0"/>
              <a:t>2005 was almost all Standard Edition.</a:t>
            </a:r>
          </a:p>
          <a:p>
            <a:pPr lvl="1"/>
            <a:r>
              <a:rPr lang="en-US" dirty="0" smtClean="0"/>
              <a:t>Since then, headline features are Enterprise.</a:t>
            </a:r>
          </a:p>
          <a:p>
            <a:pPr lvl="1"/>
            <a:r>
              <a:rPr lang="en-US" dirty="0" smtClean="0"/>
              <a:t>But T-SQL features usually Standard.</a:t>
            </a:r>
          </a:p>
          <a:p>
            <a:r>
              <a:rPr lang="en-US" dirty="0" smtClean="0"/>
              <a:t>“SQL </a:t>
            </a:r>
            <a:r>
              <a:rPr lang="en-US" dirty="0"/>
              <a:t>Server 2014 Standard Edition Sucks, and It’s All Your </a:t>
            </a:r>
            <a:r>
              <a:rPr lang="en-US" dirty="0" smtClean="0"/>
              <a:t>Fault” – Brent </a:t>
            </a:r>
            <a:r>
              <a:rPr lang="en-US" dirty="0" err="1" smtClean="0"/>
              <a:t>Ozar</a:t>
            </a:r>
            <a:r>
              <a:rPr lang="en-US" dirty="0" smtClean="0"/>
              <a:t>, 2013-07-29</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46</a:t>
            </a:fld>
            <a:endParaRPr lang="en-US" dirty="0"/>
          </a:p>
        </p:txBody>
      </p:sp>
    </p:spTree>
    <p:extLst>
      <p:ext uri="{BB962C8B-B14F-4D97-AF65-F5344CB8AC3E}">
        <p14:creationId xmlns:p14="http://schemas.microsoft.com/office/powerpoint/2010/main" val="2058135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Place your bets…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Enterprise</a:t>
            </a:r>
          </a:p>
          <a:p>
            <a:pPr lvl="1"/>
            <a:r>
              <a:rPr lang="en-US" dirty="0" err="1" smtClean="0"/>
              <a:t>PolyBase</a:t>
            </a:r>
            <a:r>
              <a:rPr lang="en-US" dirty="0" smtClean="0"/>
              <a:t>, </a:t>
            </a:r>
            <a:r>
              <a:rPr lang="en-US" dirty="0"/>
              <a:t>R Algorithms in </a:t>
            </a:r>
            <a:r>
              <a:rPr lang="en-US" dirty="0" smtClean="0"/>
              <a:t>SQL</a:t>
            </a:r>
            <a:endParaRPr lang="en-US" dirty="0"/>
          </a:p>
          <a:p>
            <a:pPr lvl="2"/>
            <a:r>
              <a:rPr lang="en-US" dirty="0" smtClean="0"/>
              <a:t>Big Data is Big Bucks</a:t>
            </a:r>
          </a:p>
          <a:p>
            <a:pPr lvl="1"/>
            <a:r>
              <a:rPr lang="en-US" dirty="0" smtClean="0"/>
              <a:t>Dynamic Data Masking</a:t>
            </a:r>
          </a:p>
          <a:p>
            <a:pPr lvl="2"/>
            <a:r>
              <a:rPr lang="en-US" dirty="0" smtClean="0"/>
              <a:t>Compliance is Big Bucks</a:t>
            </a:r>
          </a:p>
          <a:p>
            <a:pPr lvl="1"/>
            <a:r>
              <a:rPr lang="en-US" dirty="0" smtClean="0"/>
              <a:t>Always Encrypted &amp; Row-Level</a:t>
            </a:r>
            <a:r>
              <a:rPr lang="en-US" baseline="0" dirty="0" smtClean="0"/>
              <a:t> Security</a:t>
            </a:r>
            <a:endParaRPr lang="en-US" dirty="0"/>
          </a:p>
          <a:p>
            <a:pPr lvl="2"/>
            <a:r>
              <a:rPr lang="en-US" dirty="0" smtClean="0"/>
              <a:t>TDE and Fine-Grained Auditing</a:t>
            </a:r>
          </a:p>
          <a:p>
            <a:pPr lvl="1"/>
            <a:r>
              <a:rPr lang="en-US" dirty="0" smtClean="0"/>
              <a:t>Multiple Secondary Readers</a:t>
            </a:r>
          </a:p>
          <a:p>
            <a:pPr lvl="2"/>
            <a:r>
              <a:rPr lang="en-US" dirty="0" err="1" smtClean="0"/>
              <a:t>AlwaysOn</a:t>
            </a:r>
            <a:r>
              <a:rPr lang="en-US" dirty="0" smtClean="0"/>
              <a:t> AGs</a:t>
            </a:r>
          </a:p>
          <a:p>
            <a:pPr lvl="1"/>
            <a:r>
              <a:rPr lang="en-US" dirty="0" smtClean="0"/>
              <a:t>Temporal Tables</a:t>
            </a:r>
          </a:p>
          <a:p>
            <a:pPr lvl="2"/>
            <a:r>
              <a:rPr lang="en-US" dirty="0" smtClean="0"/>
              <a:t>Change Data Capture, Uses Compression</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47</a:t>
            </a:fld>
            <a:endParaRPr lang="en-US" dirty="0"/>
          </a:p>
        </p:txBody>
      </p:sp>
    </p:spTree>
    <p:extLst>
      <p:ext uri="{BB962C8B-B14F-4D97-AF65-F5344CB8AC3E}">
        <p14:creationId xmlns:p14="http://schemas.microsoft.com/office/powerpoint/2010/main" val="39221941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The Crumbs</a:t>
            </a:r>
            <a:endParaRPr lang="en-US" dirty="0"/>
          </a:p>
        </p:txBody>
      </p:sp>
      <p:sp>
        <p:nvSpPr>
          <p:cNvPr id="3" name="Content Placeholder 2"/>
          <p:cNvSpPr>
            <a:spLocks noGrp="1"/>
          </p:cNvSpPr>
          <p:nvPr>
            <p:ph idx="1"/>
          </p:nvPr>
        </p:nvSpPr>
        <p:spPr/>
        <p:txBody>
          <a:bodyPr/>
          <a:lstStyle/>
          <a:p>
            <a:r>
              <a:rPr lang="en-US" dirty="0" smtClean="0"/>
              <a:t>Standard</a:t>
            </a:r>
          </a:p>
          <a:p>
            <a:pPr lvl="1"/>
            <a:r>
              <a:rPr lang="en-US" dirty="0" smtClean="0"/>
              <a:t>JSON</a:t>
            </a:r>
          </a:p>
          <a:p>
            <a:pPr lvl="2"/>
            <a:r>
              <a:rPr lang="en-US" dirty="0" smtClean="0"/>
              <a:t>XML</a:t>
            </a:r>
          </a:p>
          <a:p>
            <a:pPr lvl="1"/>
            <a:r>
              <a:rPr lang="en-US" dirty="0" smtClean="0"/>
              <a:t>Stretch Database</a:t>
            </a:r>
          </a:p>
          <a:p>
            <a:pPr lvl="2"/>
            <a:r>
              <a:rPr lang="en-US" dirty="0" smtClean="0"/>
              <a:t>Previous Azure Support</a:t>
            </a:r>
          </a:p>
          <a:p>
            <a:pPr lvl="1"/>
            <a:r>
              <a:rPr lang="en-US" dirty="0" smtClean="0"/>
              <a:t>Automatic </a:t>
            </a:r>
            <a:r>
              <a:rPr lang="en-US" dirty="0" err="1" smtClean="0"/>
              <a:t>TempDB</a:t>
            </a:r>
            <a:r>
              <a:rPr lang="en-US" dirty="0" smtClean="0"/>
              <a:t> Optimization</a:t>
            </a:r>
          </a:p>
          <a:p>
            <a:pPr lvl="2"/>
            <a:r>
              <a:rPr lang="en-US" dirty="0" smtClean="0"/>
              <a:t>Buffer Pool &amp; Delayed Durability</a:t>
            </a:r>
          </a:p>
          <a:p>
            <a:pPr lvl="1"/>
            <a:r>
              <a:rPr lang="en-US" dirty="0" smtClean="0"/>
              <a:t>Live Query Statistics &amp; Query Store</a:t>
            </a:r>
          </a:p>
          <a:p>
            <a:pPr lvl="2"/>
            <a:r>
              <a:rPr lang="en-US" dirty="0" smtClean="0"/>
              <a:t>Most “RDBMS Manageability” is in Standard</a:t>
            </a:r>
          </a:p>
          <a:p>
            <a:pPr lvl="1"/>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48</a:t>
            </a:fld>
            <a:endParaRPr lang="en-US" dirty="0"/>
          </a:p>
        </p:txBody>
      </p:sp>
    </p:spTree>
    <p:extLst>
      <p:ext uri="{BB962C8B-B14F-4D97-AF65-F5344CB8AC3E}">
        <p14:creationId xmlns:p14="http://schemas.microsoft.com/office/powerpoint/2010/main" val="372392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Say Goodbye</a:t>
            </a:r>
            <a:endParaRPr lang="en-US" dirty="0"/>
          </a:p>
        </p:txBody>
      </p:sp>
      <p:sp>
        <p:nvSpPr>
          <p:cNvPr id="3" name="Content Placeholder 2"/>
          <p:cNvSpPr>
            <a:spLocks noGrp="1"/>
          </p:cNvSpPr>
          <p:nvPr>
            <p:ph idx="1"/>
          </p:nvPr>
        </p:nvSpPr>
        <p:spPr/>
        <p:txBody>
          <a:bodyPr/>
          <a:lstStyle/>
          <a:p>
            <a:r>
              <a:rPr lang="en-US" dirty="0" smtClean="0"/>
              <a:t>SQL Server 2016 will discontinue and/or break some features, but they are “to be determined”.</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49</a:t>
            </a:fld>
            <a:endParaRPr lang="en-US" dirty="0"/>
          </a:p>
        </p:txBody>
      </p:sp>
    </p:spTree>
    <p:extLst>
      <p:ext uri="{BB962C8B-B14F-4D97-AF65-F5344CB8AC3E}">
        <p14:creationId xmlns:p14="http://schemas.microsoft.com/office/powerpoint/2010/main" val="381806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457200" y="274638"/>
            <a:ext cx="8229600" cy="1143000"/>
          </a:xfrm>
        </p:spPr>
        <p:txBody>
          <a:bodyPr/>
          <a:lstStyle/>
          <a:p>
            <a:r>
              <a:rPr lang="en-US" dirty="0" smtClean="0"/>
              <a:t>Birth of SQL Server</a:t>
            </a:r>
            <a:endParaRPr lang="en-US" dirty="0"/>
          </a:p>
        </p:txBody>
      </p:sp>
      <p:sp>
        <p:nvSpPr>
          <p:cNvPr id="19" name="Content Placeholder 18"/>
          <p:cNvSpPr>
            <a:spLocks noGrp="1"/>
          </p:cNvSpPr>
          <p:nvPr>
            <p:ph idx="1"/>
          </p:nvPr>
        </p:nvSpPr>
        <p:spPr/>
        <p:txBody>
          <a:bodyPr/>
          <a:lstStyle/>
          <a:p>
            <a:r>
              <a:rPr lang="en-US" dirty="0" smtClean="0"/>
              <a:t>Started with Ashton Tate (dBase) and Sybase</a:t>
            </a:r>
          </a:p>
          <a:p>
            <a:r>
              <a:rPr lang="en-US" dirty="0" smtClean="0"/>
              <a:t>Version 1 Shipped in 1989</a:t>
            </a:r>
          </a:p>
          <a:p>
            <a:r>
              <a:rPr lang="en-US" dirty="0" smtClean="0"/>
              <a:t>Ditched Ashton Tate with dBase IV failure</a:t>
            </a:r>
          </a:p>
          <a:p>
            <a:r>
              <a:rPr lang="en-US" dirty="0" smtClean="0"/>
              <a:t>Version 1.1 Shipped in 1990 – Sybase adds support for Windows</a:t>
            </a:r>
          </a:p>
          <a:p>
            <a:r>
              <a:rPr lang="en-US" dirty="0" smtClean="0"/>
              <a:t>Version 4.2 Shipped in 1992 – First significant Microsoft involvement</a:t>
            </a:r>
          </a:p>
        </p:txBody>
      </p:sp>
      <p:sp>
        <p:nvSpPr>
          <p:cNvPr id="2" name="Date Placeholder 1"/>
          <p:cNvSpPr>
            <a:spLocks noGrp="1"/>
          </p:cNvSpPr>
          <p:nvPr>
            <p:ph type="dt" sz="half" idx="10"/>
          </p:nvPr>
        </p:nvSpPr>
        <p:spPr/>
        <p:txBody>
          <a:bodyPr/>
          <a:lstStyle/>
          <a:p>
            <a:r>
              <a:rPr lang="en-US" smtClean="0"/>
              <a:t>2015-10-10</a:t>
            </a:r>
            <a:endParaRPr lang="en-US" dirty="0"/>
          </a:p>
        </p:txBody>
      </p:sp>
      <p:sp>
        <p:nvSpPr>
          <p:cNvPr id="3" name="Footer Placeholder 2"/>
          <p:cNvSpPr>
            <a:spLocks noGrp="1"/>
          </p:cNvSpPr>
          <p:nvPr>
            <p:ph type="ftr" sz="quarter" idx="11"/>
          </p:nvPr>
        </p:nvSpPr>
        <p:spPr/>
        <p:txBody>
          <a:bodyPr/>
          <a:lstStyle/>
          <a:p>
            <a:r>
              <a:rPr lang="en-US" smtClean="0"/>
              <a:t>| Riley Major | SQL Server 2016 – New Feature Preview</a:t>
            </a:r>
            <a:endParaRPr lang="en-US" dirty="0" smtClean="0"/>
          </a:p>
        </p:txBody>
      </p:sp>
      <p:sp>
        <p:nvSpPr>
          <p:cNvPr id="4" name="Slide Number Placeholder 3"/>
          <p:cNvSpPr>
            <a:spLocks noGrp="1"/>
          </p:cNvSpPr>
          <p:nvPr>
            <p:ph type="sldNum" sz="quarter" idx="12"/>
          </p:nvPr>
        </p:nvSpPr>
        <p:spPr/>
        <p:txBody>
          <a:bodyPr/>
          <a:lstStyle/>
          <a:p>
            <a:fld id="{EA149818-2457-479E-AA62-B60A51D28362}" type="slidenum">
              <a:rPr lang="en-US" smtClean="0"/>
              <a:pPr/>
              <a:t>5</a:t>
            </a:fld>
            <a:endParaRPr lang="en-US" dirty="0"/>
          </a:p>
        </p:txBody>
      </p:sp>
    </p:spTree>
    <p:extLst>
      <p:ext uri="{BB962C8B-B14F-4D97-AF65-F5344CB8AC3E}">
        <p14:creationId xmlns:p14="http://schemas.microsoft.com/office/powerpoint/2010/main" val="1315925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Steer Clear</a:t>
            </a:r>
            <a:endParaRPr lang="en-US" dirty="0"/>
          </a:p>
        </p:txBody>
      </p:sp>
      <p:sp>
        <p:nvSpPr>
          <p:cNvPr id="3" name="Content Placeholder 2"/>
          <p:cNvSpPr>
            <a:spLocks noGrp="1"/>
          </p:cNvSpPr>
          <p:nvPr>
            <p:ph idx="1"/>
          </p:nvPr>
        </p:nvSpPr>
        <p:spPr/>
        <p:txBody>
          <a:bodyPr/>
          <a:lstStyle/>
          <a:p>
            <a:pPr rtl="0" eaLnBrk="1" latinLnBrk="0" hangingPunct="1"/>
            <a:r>
              <a:rPr lang="en-US" dirty="0" smtClean="0"/>
              <a:t>Discontinued in next version</a:t>
            </a:r>
            <a:endParaRPr lang="en-US" sz="3000" kern="1200" dirty="0" smtClean="0">
              <a:solidFill>
                <a:schemeClr val="tx2"/>
              </a:solidFill>
              <a:effectLst/>
              <a:latin typeface="+mn-lt"/>
              <a:ea typeface="+mn-ea"/>
              <a:cs typeface="+mn-cs"/>
            </a:endParaRPr>
          </a:p>
          <a:p>
            <a:pPr lvl="1"/>
            <a:r>
              <a:rPr lang="en-US" sz="2600" kern="1200" dirty="0" smtClean="0">
                <a:solidFill>
                  <a:schemeClr val="tx2"/>
                </a:solidFill>
                <a:effectLst/>
                <a:latin typeface="+mn-lt"/>
                <a:ea typeface="+mn-ea"/>
                <a:cs typeface="+mn-cs"/>
              </a:rPr>
              <a:t>SET ROWCOUNT for data modification.</a:t>
            </a:r>
          </a:p>
          <a:p>
            <a:pPr lvl="2"/>
            <a:r>
              <a:rPr lang="en-US" sz="2200" dirty="0" smtClean="0">
                <a:solidFill>
                  <a:schemeClr val="tx2"/>
                </a:solidFill>
              </a:rPr>
              <a:t>Use TOP instead.</a:t>
            </a:r>
            <a:endParaRPr lang="en-US" sz="2200" dirty="0" smtClean="0">
              <a:effectLst/>
            </a:endParaRPr>
          </a:p>
          <a:p>
            <a:pPr lvl="1"/>
            <a:r>
              <a:rPr lang="en-US" sz="2600" kern="1200" dirty="0" smtClean="0">
                <a:solidFill>
                  <a:schemeClr val="tx2"/>
                </a:solidFill>
                <a:effectLst/>
                <a:latin typeface="+mn-lt"/>
                <a:ea typeface="+mn-ea"/>
                <a:cs typeface="+mn-cs"/>
              </a:rPr>
              <a:t>Result Sets from Triggers</a:t>
            </a:r>
          </a:p>
          <a:p>
            <a:pPr lvl="1"/>
            <a:r>
              <a:rPr lang="en-US" dirty="0" smtClean="0"/>
              <a:t>Remote Servers</a:t>
            </a:r>
          </a:p>
          <a:p>
            <a:pPr lvl="2"/>
            <a:r>
              <a:rPr lang="en-US" dirty="0" smtClean="0"/>
              <a:t>Use Linked Servers instead.</a:t>
            </a:r>
          </a:p>
          <a:p>
            <a:r>
              <a:rPr lang="en-US" dirty="0" smtClean="0">
                <a:effectLst/>
              </a:rPr>
              <a:t>Still kicking:</a:t>
            </a:r>
          </a:p>
          <a:p>
            <a:pPr lvl="1"/>
            <a:r>
              <a:rPr lang="en-US" dirty="0" smtClean="0"/>
              <a:t>Database Mirroring</a:t>
            </a:r>
          </a:p>
          <a:p>
            <a:pPr lvl="1"/>
            <a:r>
              <a:rPr lang="en-US" dirty="0" smtClean="0">
                <a:effectLst/>
              </a:rPr>
              <a:t>Omitting Semicolons</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50</a:t>
            </a:fld>
            <a:endParaRPr lang="en-US" dirty="0"/>
          </a:p>
        </p:txBody>
      </p:sp>
    </p:spTree>
    <p:extLst>
      <p:ext uri="{BB962C8B-B14F-4D97-AF65-F5344CB8AC3E}">
        <p14:creationId xmlns:p14="http://schemas.microsoft.com/office/powerpoint/2010/main" val="19173834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dirty="0" smtClean="0"/>
              <a:t>The People</a:t>
            </a:r>
            <a:r>
              <a:rPr lang="en-US" baseline="0" dirty="0" smtClean="0"/>
              <a:t> Have Spoken</a:t>
            </a:r>
            <a:endParaRPr lang="en-US" dirty="0"/>
          </a:p>
        </p:txBody>
      </p:sp>
      <p:sp>
        <p:nvSpPr>
          <p:cNvPr id="3" name="Content Placeholder 2"/>
          <p:cNvSpPr>
            <a:spLocks noGrp="1"/>
          </p:cNvSpPr>
          <p:nvPr>
            <p:ph idx="1"/>
          </p:nvPr>
        </p:nvSpPr>
        <p:spPr/>
        <p:txBody>
          <a:bodyPr/>
          <a:lstStyle/>
          <a:p>
            <a:pPr algn="l"/>
            <a:r>
              <a:rPr lang="en-US" dirty="0"/>
              <a:t>JSON Support is #1 Connect Item</a:t>
            </a:r>
          </a:p>
          <a:p>
            <a:pPr lvl="1" algn="l"/>
            <a:r>
              <a:rPr lang="en-US" dirty="0"/>
              <a:t>1070 </a:t>
            </a:r>
            <a:r>
              <a:rPr lang="en-US" dirty="0" smtClean="0"/>
              <a:t>Up-Votes</a:t>
            </a:r>
          </a:p>
          <a:p>
            <a:r>
              <a:rPr lang="en-US" dirty="0" smtClean="0"/>
              <a:t>But…</a:t>
            </a:r>
          </a:p>
          <a:p>
            <a:pPr lvl="1"/>
            <a:r>
              <a:rPr lang="en-US" dirty="0" smtClean="0"/>
              <a:t>CREATE OR REPLACE</a:t>
            </a:r>
          </a:p>
          <a:p>
            <a:pPr lvl="1"/>
            <a:r>
              <a:rPr lang="en-US" dirty="0" smtClean="0"/>
              <a:t>7</a:t>
            </a:r>
            <a:r>
              <a:rPr lang="en-US" baseline="30000" dirty="0" smtClean="0"/>
              <a:t>th</a:t>
            </a:r>
            <a:r>
              <a:rPr lang="en-US" dirty="0" smtClean="0"/>
              <a:t> Most Popular (442 Up-Votes)</a:t>
            </a:r>
          </a:p>
          <a:p>
            <a:pPr lvl="1"/>
            <a:r>
              <a:rPr lang="en-US" dirty="0" smtClean="0"/>
              <a:t>Created in March of 2005</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51</a:t>
            </a:fld>
            <a:endParaRPr lang="en-US" dirty="0"/>
          </a:p>
        </p:txBody>
      </p:sp>
    </p:spTree>
    <p:extLst>
      <p:ext uri="{BB962C8B-B14F-4D97-AF65-F5344CB8AC3E}">
        <p14:creationId xmlns:p14="http://schemas.microsoft.com/office/powerpoint/2010/main" val="24183773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Shut Up and Take My Money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“While </a:t>
            </a:r>
            <a:r>
              <a:rPr lang="en-US" dirty="0"/>
              <a:t>this has also been hotly requested, I’d caution you to </a:t>
            </a:r>
            <a:r>
              <a:rPr lang="en-US" b="1" dirty="0"/>
              <a:t>be careful what you ask </a:t>
            </a:r>
            <a:r>
              <a:rPr lang="en-US" b="1" dirty="0" smtClean="0"/>
              <a:t>for</a:t>
            </a:r>
            <a:r>
              <a:rPr lang="en-US" dirty="0" smtClean="0"/>
              <a:t>. Users demanded XML support inside SQL Server, and then proceeded to use </a:t>
            </a:r>
            <a:r>
              <a:rPr lang="en-US" dirty="0"/>
              <a:t>SQL Server as an XML query engine, sending CPU through the roof. </a:t>
            </a:r>
            <a:r>
              <a:rPr lang="en-US" b="1" dirty="0"/>
              <a:t>SQL Server is one of the world’s most expensive application servers</a:t>
            </a:r>
            <a:r>
              <a:rPr lang="en-US" b="1" dirty="0" smtClean="0"/>
              <a:t>.</a:t>
            </a:r>
            <a:r>
              <a:rPr lang="en-US" dirty="0" smtClean="0"/>
              <a:t>”</a:t>
            </a:r>
          </a:p>
          <a:p>
            <a:pPr marL="0" indent="0">
              <a:buNone/>
            </a:pPr>
            <a:r>
              <a:rPr lang="en-US" dirty="0" smtClean="0"/>
              <a:t>– Brent </a:t>
            </a:r>
            <a:r>
              <a:rPr lang="en-US" dirty="0" err="1" smtClean="0"/>
              <a:t>Ozar</a:t>
            </a:r>
            <a:r>
              <a:rPr lang="en-US" dirty="0" smtClean="0"/>
              <a:t>, 2015-05-04</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52</a:t>
            </a:fld>
            <a:endParaRPr lang="en-US" dirty="0"/>
          </a:p>
        </p:txBody>
      </p:sp>
    </p:spTree>
    <p:extLst>
      <p:ext uri="{BB962C8B-B14F-4D97-AF65-F5344CB8AC3E}">
        <p14:creationId xmlns:p14="http://schemas.microsoft.com/office/powerpoint/2010/main" val="15989233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In the year 2000…</a:t>
            </a:r>
            <a:endParaRPr lang="en-US" dirty="0"/>
          </a:p>
        </p:txBody>
      </p:sp>
      <p:sp>
        <p:nvSpPr>
          <p:cNvPr id="3" name="Content Placeholder 2"/>
          <p:cNvSpPr>
            <a:spLocks noGrp="1"/>
          </p:cNvSpPr>
          <p:nvPr>
            <p:ph idx="1"/>
          </p:nvPr>
        </p:nvSpPr>
        <p:spPr/>
        <p:txBody>
          <a:bodyPr>
            <a:normAutofit lnSpcReduction="10000"/>
          </a:bodyPr>
          <a:lstStyle/>
          <a:p>
            <a:r>
              <a:rPr lang="en-US" dirty="0" smtClean="0"/>
              <a:t>SQL Server 2018?</a:t>
            </a:r>
          </a:p>
          <a:p>
            <a:r>
              <a:rPr lang="en-US" dirty="0" smtClean="0"/>
              <a:t>Brent </a:t>
            </a:r>
            <a:r>
              <a:rPr lang="en-US" dirty="0" err="1" smtClean="0"/>
              <a:t>Ozar</a:t>
            </a:r>
            <a:r>
              <a:rPr lang="en-US" dirty="0" smtClean="0"/>
              <a:t>: VMs mean 2005 &amp; 2008 4eva</a:t>
            </a:r>
          </a:p>
          <a:p>
            <a:r>
              <a:rPr lang="en-US" dirty="0" smtClean="0"/>
              <a:t>Other popular Connect items:</a:t>
            </a:r>
          </a:p>
          <a:p>
            <a:pPr lvl="1"/>
            <a:r>
              <a:rPr lang="en-US" dirty="0" smtClean="0"/>
              <a:t>Better Error Info for “String… truncated”</a:t>
            </a:r>
          </a:p>
          <a:p>
            <a:pPr lvl="1"/>
            <a:r>
              <a:rPr lang="en-US" dirty="0" smtClean="0"/>
              <a:t>Error Table for Big Insert/Update Failures</a:t>
            </a:r>
          </a:p>
          <a:p>
            <a:pPr lvl="1"/>
            <a:r>
              <a:rPr lang="en-US" dirty="0" smtClean="0"/>
              <a:t>Inline Scalar UDFs</a:t>
            </a:r>
          </a:p>
          <a:p>
            <a:pPr lvl="1"/>
            <a:r>
              <a:rPr lang="en-US" dirty="0" smtClean="0"/>
              <a:t>Full Regex for LIKE, etc.</a:t>
            </a:r>
          </a:p>
          <a:p>
            <a:pPr lvl="1"/>
            <a:r>
              <a:rPr lang="en-US" dirty="0" smtClean="0"/>
              <a:t>Built-in Tally Table (Table of Numbers)</a:t>
            </a:r>
          </a:p>
          <a:p>
            <a:pPr lvl="1"/>
            <a:r>
              <a:rPr lang="en-US" dirty="0" smtClean="0"/>
              <a:t>Read/Write Table-Valued Parameters</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53</a:t>
            </a:fld>
            <a:endParaRPr lang="en-US" dirty="0"/>
          </a:p>
        </p:txBody>
      </p:sp>
    </p:spTree>
    <p:extLst>
      <p:ext uri="{BB962C8B-B14F-4D97-AF65-F5344CB8AC3E}">
        <p14:creationId xmlns:p14="http://schemas.microsoft.com/office/powerpoint/2010/main" val="2809467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Riley Major</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RileyMajor</a:t>
            </a:r>
            <a:r>
              <a:rPr lang="en-US" dirty="0" smtClean="0"/>
              <a:t> </a:t>
            </a:r>
            <a:r>
              <a:rPr lang="en-US" smtClean="0"/>
              <a:t>| PASSMN@RileyMajor.com</a:t>
            </a:r>
          </a:p>
          <a:p>
            <a:r>
              <a:rPr lang="en-US" dirty="0" smtClean="0"/>
              <a:t>Enterprise </a:t>
            </a:r>
            <a:r>
              <a:rPr lang="en-US" dirty="0" smtClean="0"/>
              <a:t>Architect</a:t>
            </a:r>
          </a:p>
          <a:p>
            <a:r>
              <a:rPr lang="en-US" dirty="0" smtClean="0"/>
              <a:t>Manna Freight Systems, Inc.</a:t>
            </a:r>
          </a:p>
          <a:p>
            <a:r>
              <a:rPr lang="en-US" dirty="0" smtClean="0"/>
              <a:t>Worked with SQL Server since May of </a:t>
            </a:r>
            <a:r>
              <a:rPr lang="en-US" dirty="0" smtClean="0"/>
              <a:t>2000</a:t>
            </a:r>
          </a:p>
          <a:p>
            <a:r>
              <a:rPr lang="en-US" dirty="0" smtClean="0"/>
              <a:t>PASSMN Board – Director of Technology</a:t>
            </a:r>
            <a:endParaRPr lang="en-US" dirty="0" smtClean="0"/>
          </a:p>
          <a:p>
            <a:r>
              <a:rPr lang="en-US" dirty="0" smtClean="0"/>
              <a:t>Conference </a:t>
            </a:r>
            <a:r>
              <a:rPr lang="en-US" dirty="0" smtClean="0"/>
              <a:t>speaker</a:t>
            </a:r>
            <a:endParaRPr lang="en-US" dirty="0" smtClean="0"/>
          </a:p>
          <a:p>
            <a:r>
              <a:rPr lang="en-US" dirty="0" smtClean="0"/>
              <a:t>Father of three </a:t>
            </a:r>
            <a:r>
              <a:rPr lang="en-US" dirty="0" smtClean="0"/>
              <a:t>girls</a:t>
            </a:r>
            <a:endParaRPr lang="en-US" dirty="0" smtClean="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54</a:t>
            </a:fld>
            <a:endParaRPr lang="en-US" dirty="0"/>
          </a:p>
        </p:txBody>
      </p:sp>
    </p:spTree>
    <p:extLst>
      <p:ext uri="{BB962C8B-B14F-4D97-AF65-F5344CB8AC3E}">
        <p14:creationId xmlns:p14="http://schemas.microsoft.com/office/powerpoint/2010/main" val="6612217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Evaluations Please</a:t>
            </a:r>
            <a:endParaRPr lang="en-US" dirty="0"/>
          </a:p>
        </p:txBody>
      </p:sp>
      <p:sp>
        <p:nvSpPr>
          <p:cNvPr id="3" name="Content Placeholder 2"/>
          <p:cNvSpPr>
            <a:spLocks noGrp="1"/>
          </p:cNvSpPr>
          <p:nvPr>
            <p:ph idx="1"/>
          </p:nvPr>
        </p:nvSpPr>
        <p:spPr/>
        <p:txBody>
          <a:bodyPr/>
          <a:lstStyle/>
          <a:p>
            <a:r>
              <a:rPr lang="en-US" dirty="0" smtClean="0"/>
              <a:t>Remember to fill out your online evaluations for the event and any sessions you have attended. They will be online until 10/17/15.</a:t>
            </a:r>
          </a:p>
          <a:p>
            <a:pPr marL="0" indent="0">
              <a:buNone/>
            </a:pPr>
            <a:endParaRPr lang="en-US" dirty="0" smtClean="0"/>
          </a:p>
          <a:p>
            <a:pPr marL="0" lvl="0" indent="0" eaLnBrk="0" fontAlgn="base" hangingPunct="0">
              <a:lnSpc>
                <a:spcPct val="100000"/>
              </a:lnSpc>
              <a:spcBef>
                <a:spcPct val="0"/>
              </a:spcBef>
              <a:spcAft>
                <a:spcPct val="0"/>
              </a:spcAft>
              <a:buNone/>
            </a:pPr>
            <a:r>
              <a:rPr lang="en-US" altLang="en-US" sz="2800" dirty="0" smtClean="0">
                <a:hlinkClick r:id="rId3"/>
              </a:rPr>
              <a:t>http://www.sqlsaturday.com/453/eventeval.aspx</a:t>
            </a:r>
            <a:endParaRPr lang="en-US" altLang="en-US" sz="2800" dirty="0" smtClean="0"/>
          </a:p>
          <a:p>
            <a:pPr marL="0" lvl="0" indent="0" eaLnBrk="0" fontAlgn="base" hangingPunct="0">
              <a:lnSpc>
                <a:spcPct val="100000"/>
              </a:lnSpc>
              <a:spcBef>
                <a:spcPct val="0"/>
              </a:spcBef>
              <a:spcAft>
                <a:spcPct val="0"/>
              </a:spcAft>
              <a:buNone/>
            </a:pPr>
            <a:r>
              <a:rPr lang="en-US" altLang="en-US" sz="2800" dirty="0" smtClean="0">
                <a:hlinkClick r:id="rId4"/>
              </a:rPr>
              <a:t>http://www.sqlsaturday.com/453/sessions/sessionevaluation.aspx</a:t>
            </a:r>
            <a:endParaRPr lang="en-US" altLang="en-US" sz="2800" dirty="0" smtClean="0"/>
          </a:p>
          <a:p>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55</a:t>
            </a:fld>
            <a:endParaRPr lang="en-US" dirty="0"/>
          </a:p>
        </p:txBody>
      </p:sp>
    </p:spTree>
    <p:extLst>
      <p:ext uri="{BB962C8B-B14F-4D97-AF65-F5344CB8AC3E}">
        <p14:creationId xmlns:p14="http://schemas.microsoft.com/office/powerpoint/2010/main" val="102075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457200" y="274638"/>
            <a:ext cx="8229600" cy="1143000"/>
          </a:xfrm>
        </p:spPr>
        <p:txBody>
          <a:bodyPr/>
          <a:lstStyle/>
          <a:p>
            <a:r>
              <a:rPr lang="en-US" dirty="0" smtClean="0"/>
              <a:t>SQL Server on Windows</a:t>
            </a:r>
            <a:endParaRPr lang="en-US" dirty="0"/>
          </a:p>
        </p:txBody>
      </p:sp>
      <p:sp>
        <p:nvSpPr>
          <p:cNvPr id="19" name="Content Placeholder 18"/>
          <p:cNvSpPr>
            <a:spLocks noGrp="1"/>
          </p:cNvSpPr>
          <p:nvPr>
            <p:ph idx="1"/>
          </p:nvPr>
        </p:nvSpPr>
        <p:spPr/>
        <p:txBody>
          <a:bodyPr>
            <a:normAutofit/>
          </a:bodyPr>
          <a:lstStyle/>
          <a:p>
            <a:r>
              <a:rPr lang="en-US" dirty="0" smtClean="0"/>
              <a:t>Parted with Sybase in 1993</a:t>
            </a:r>
          </a:p>
          <a:p>
            <a:r>
              <a:rPr lang="en-US" dirty="0" smtClean="0"/>
              <a:t>Focused on Windows only.</a:t>
            </a:r>
          </a:p>
          <a:p>
            <a:r>
              <a:rPr lang="en-US" dirty="0" smtClean="0"/>
              <a:t>Version 6 shipped in 1996 – No further Sybase involvement.</a:t>
            </a:r>
          </a:p>
          <a:p>
            <a:r>
              <a:rPr lang="en-US" dirty="0" smtClean="0"/>
              <a:t>Version 7 shipped in 1998 – DTS Packages, OLAP tools.</a:t>
            </a:r>
          </a:p>
          <a:p>
            <a:r>
              <a:rPr lang="en-US" dirty="0" smtClean="0"/>
              <a:t>SQL Server 2000 </a:t>
            </a:r>
            <a:r>
              <a:rPr lang="en-US" dirty="0"/>
              <a:t>– User-Defined </a:t>
            </a:r>
            <a:r>
              <a:rPr lang="en-US" dirty="0" smtClean="0"/>
              <a:t>Functions, Reporting and Analysis Services</a:t>
            </a:r>
          </a:p>
        </p:txBody>
      </p:sp>
      <p:sp>
        <p:nvSpPr>
          <p:cNvPr id="2" name="Date Placeholder 1"/>
          <p:cNvSpPr>
            <a:spLocks noGrp="1"/>
          </p:cNvSpPr>
          <p:nvPr>
            <p:ph type="dt" sz="half" idx="10"/>
          </p:nvPr>
        </p:nvSpPr>
        <p:spPr/>
        <p:txBody>
          <a:bodyPr/>
          <a:lstStyle/>
          <a:p>
            <a:r>
              <a:rPr lang="en-US" smtClean="0"/>
              <a:t>2015-10-10</a:t>
            </a:r>
            <a:endParaRPr lang="en-US" dirty="0"/>
          </a:p>
        </p:txBody>
      </p:sp>
      <p:sp>
        <p:nvSpPr>
          <p:cNvPr id="3" name="Footer Placeholder 2"/>
          <p:cNvSpPr>
            <a:spLocks noGrp="1"/>
          </p:cNvSpPr>
          <p:nvPr>
            <p:ph type="ftr" sz="quarter" idx="11"/>
          </p:nvPr>
        </p:nvSpPr>
        <p:spPr/>
        <p:txBody>
          <a:bodyPr/>
          <a:lstStyle/>
          <a:p>
            <a:r>
              <a:rPr lang="en-US" smtClean="0"/>
              <a:t>| Riley Major | SQL Server 2016 – New Feature Preview</a:t>
            </a:r>
            <a:endParaRPr lang="en-US" dirty="0" smtClean="0"/>
          </a:p>
        </p:txBody>
      </p:sp>
      <p:sp>
        <p:nvSpPr>
          <p:cNvPr id="4" name="Slide Number Placeholder 3"/>
          <p:cNvSpPr>
            <a:spLocks noGrp="1"/>
          </p:cNvSpPr>
          <p:nvPr>
            <p:ph type="sldNum" sz="quarter" idx="12"/>
          </p:nvPr>
        </p:nvSpPr>
        <p:spPr/>
        <p:txBody>
          <a:bodyPr/>
          <a:lstStyle/>
          <a:p>
            <a:fld id="{EA149818-2457-479E-AA62-B60A51D28362}" type="slidenum">
              <a:rPr lang="en-US" smtClean="0"/>
              <a:pPr/>
              <a:t>6</a:t>
            </a:fld>
            <a:endParaRPr lang="en-US" dirty="0"/>
          </a:p>
        </p:txBody>
      </p:sp>
    </p:spTree>
    <p:extLst>
      <p:ext uri="{BB962C8B-B14F-4D97-AF65-F5344CB8AC3E}">
        <p14:creationId xmlns:p14="http://schemas.microsoft.com/office/powerpoint/2010/main" val="37186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SQL Server Grows 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SQL Server 2005 (v9)</a:t>
            </a:r>
          </a:p>
          <a:p>
            <a:pPr lvl="1"/>
            <a:r>
              <a:rPr lang="en-US" dirty="0" smtClean="0"/>
              <a:t>Sybase Code “completely rewritten”.</a:t>
            </a:r>
          </a:p>
          <a:p>
            <a:pPr lvl="1"/>
            <a:r>
              <a:rPr lang="en-US" dirty="0" smtClean="0"/>
              <a:t>SSMS</a:t>
            </a:r>
          </a:p>
          <a:p>
            <a:pPr lvl="1"/>
            <a:r>
              <a:rPr lang="en-US" dirty="0" smtClean="0"/>
              <a:t>XML</a:t>
            </a:r>
            <a:endParaRPr lang="en-US" dirty="0"/>
          </a:p>
          <a:p>
            <a:pPr lvl="1"/>
            <a:r>
              <a:rPr lang="en-US" dirty="0" smtClean="0"/>
              <a:t>TRY/ CATCH</a:t>
            </a:r>
          </a:p>
          <a:p>
            <a:pPr lvl="1"/>
            <a:r>
              <a:rPr lang="en-US" dirty="0"/>
              <a:t>APPLY </a:t>
            </a:r>
            <a:r>
              <a:rPr lang="en-US" dirty="0" smtClean="0"/>
              <a:t>Operator, </a:t>
            </a:r>
            <a:r>
              <a:rPr lang="en-US" dirty="0"/>
              <a:t>Common Table Expressions</a:t>
            </a:r>
          </a:p>
          <a:p>
            <a:pPr lvl="1"/>
            <a:r>
              <a:rPr lang="en-US" dirty="0" smtClean="0"/>
              <a:t>varchar(max)</a:t>
            </a:r>
          </a:p>
          <a:p>
            <a:pPr lvl="1"/>
            <a:r>
              <a:rPr lang="en-US" dirty="0" smtClean="0"/>
              <a:t>OUTPUT Clause</a:t>
            </a:r>
          </a:p>
          <a:p>
            <a:pPr lvl="1"/>
            <a:r>
              <a:rPr lang="en-US" dirty="0" smtClean="0"/>
              <a:t>PIVOT, Ranking Window Functions (ROW_NUBER; OVER)</a:t>
            </a:r>
          </a:p>
          <a:p>
            <a:pPr lvl="1"/>
            <a:r>
              <a:rPr lang="en-US" dirty="0" smtClean="0"/>
              <a:t>Encryption, Hashing</a:t>
            </a:r>
            <a:endParaRPr lang="en-US" dirty="0"/>
          </a:p>
          <a:p>
            <a:pPr lvl="1"/>
            <a:r>
              <a:rPr lang="en-US" dirty="0" smtClean="0"/>
              <a:t>Dynamic </a:t>
            </a:r>
            <a:r>
              <a:rPr lang="en-US" dirty="0"/>
              <a:t>Management Views (DMVs</a:t>
            </a:r>
            <a:r>
              <a:rPr lang="en-US" dirty="0" smtClean="0"/>
              <a:t>), DDL Triggers, Query Notifications</a:t>
            </a:r>
            <a:endParaRPr lang="en-US" dirty="0"/>
          </a:p>
          <a:p>
            <a:pPr lvl="1"/>
            <a:r>
              <a:rPr lang="en-US" dirty="0" smtClean="0"/>
              <a:t>Database Mirroring, </a:t>
            </a:r>
            <a:r>
              <a:rPr lang="en-US" dirty="0"/>
              <a:t>Service Broker, SSIS, Database Mail, </a:t>
            </a:r>
            <a:r>
              <a:rPr lang="en-US" dirty="0" smtClean="0"/>
              <a:t>CLR</a:t>
            </a:r>
          </a:p>
          <a:p>
            <a:pPr lvl="1"/>
            <a:r>
              <a:rPr lang="en-US" dirty="0" smtClean="0"/>
              <a:t>Database Snapshots*, Table Partitioning*, Online Index Operations*, Mirrored Backups*</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7</a:t>
            </a:fld>
            <a:endParaRPr lang="en-US" dirty="0"/>
          </a:p>
        </p:txBody>
      </p:sp>
    </p:spTree>
    <p:extLst>
      <p:ext uri="{BB962C8B-B14F-4D97-AF65-F5344CB8AC3E}">
        <p14:creationId xmlns:p14="http://schemas.microsoft.com/office/powerpoint/2010/main" val="997764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The Hits Keep Coming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SQL Server 2008 (v10)</a:t>
            </a:r>
          </a:p>
          <a:p>
            <a:pPr lvl="1"/>
            <a:r>
              <a:rPr lang="en-US" dirty="0"/>
              <a:t>Date and Time Data Types</a:t>
            </a:r>
          </a:p>
          <a:p>
            <a:pPr lvl="1"/>
            <a:r>
              <a:rPr lang="en-US" dirty="0" smtClean="0"/>
              <a:t>VALUES (Table Value Constructor)</a:t>
            </a:r>
          </a:p>
          <a:p>
            <a:pPr lvl="1"/>
            <a:r>
              <a:rPr lang="en-US" dirty="0"/>
              <a:t>Extended Events</a:t>
            </a:r>
          </a:p>
          <a:p>
            <a:pPr lvl="1"/>
            <a:r>
              <a:rPr lang="en-US" dirty="0" smtClean="0"/>
              <a:t>Table-Valued Parameters</a:t>
            </a:r>
          </a:p>
          <a:p>
            <a:pPr lvl="1"/>
            <a:r>
              <a:rPr lang="en-US" dirty="0" smtClean="0"/>
              <a:t>MERGE</a:t>
            </a:r>
          </a:p>
          <a:p>
            <a:pPr lvl="1"/>
            <a:r>
              <a:rPr lang="en-US" dirty="0" smtClean="0"/>
              <a:t>HIERARCHYID</a:t>
            </a:r>
          </a:p>
          <a:p>
            <a:pPr lvl="1"/>
            <a:r>
              <a:rPr lang="en-US" dirty="0" smtClean="0"/>
              <a:t>Geography and Geometry </a:t>
            </a:r>
            <a:r>
              <a:rPr lang="en-US" dirty="0"/>
              <a:t>Spatial Data </a:t>
            </a:r>
            <a:r>
              <a:rPr lang="en-US" dirty="0" smtClean="0"/>
              <a:t>Types</a:t>
            </a:r>
          </a:p>
          <a:p>
            <a:pPr lvl="1"/>
            <a:r>
              <a:rPr lang="en-US" dirty="0" smtClean="0"/>
              <a:t>Filtered Indexes</a:t>
            </a:r>
          </a:p>
          <a:p>
            <a:pPr lvl="1"/>
            <a:r>
              <a:rPr lang="en-US" dirty="0" smtClean="0"/>
              <a:t>Grouping Sets</a:t>
            </a:r>
          </a:p>
          <a:p>
            <a:pPr lvl="1"/>
            <a:r>
              <a:rPr lang="en-US" dirty="0" smtClean="0"/>
              <a:t>Change Data Capture*</a:t>
            </a:r>
          </a:p>
          <a:p>
            <a:pPr lvl="1"/>
            <a:r>
              <a:rPr lang="en-US" dirty="0" smtClean="0"/>
              <a:t>Compression*</a:t>
            </a:r>
          </a:p>
          <a:p>
            <a:pPr lvl="1"/>
            <a:r>
              <a:rPr lang="en-US" dirty="0" smtClean="0"/>
              <a:t>Resource Governor*</a:t>
            </a:r>
          </a:p>
          <a:p>
            <a:pPr lvl="1"/>
            <a:r>
              <a:rPr lang="en-US" dirty="0" smtClean="0"/>
              <a:t>Transparent Data Encryption*</a:t>
            </a:r>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8</a:t>
            </a:fld>
            <a:endParaRPr lang="en-US" dirty="0"/>
          </a:p>
        </p:txBody>
      </p:sp>
    </p:spTree>
    <p:extLst>
      <p:ext uri="{BB962C8B-B14F-4D97-AF65-F5344CB8AC3E}">
        <p14:creationId xmlns:p14="http://schemas.microsoft.com/office/powerpoint/2010/main" val="242211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There is no SQL Server 2010</a:t>
            </a:r>
            <a:endParaRPr lang="en-US" dirty="0"/>
          </a:p>
        </p:txBody>
      </p:sp>
      <p:sp>
        <p:nvSpPr>
          <p:cNvPr id="3" name="Content Placeholder 2"/>
          <p:cNvSpPr>
            <a:spLocks noGrp="1"/>
          </p:cNvSpPr>
          <p:nvPr>
            <p:ph idx="1"/>
          </p:nvPr>
        </p:nvSpPr>
        <p:spPr/>
        <p:txBody>
          <a:bodyPr/>
          <a:lstStyle/>
          <a:p>
            <a:r>
              <a:rPr lang="en-US" dirty="0" smtClean="0"/>
              <a:t>SQL Server 2008 R2 (v10.5)</a:t>
            </a:r>
          </a:p>
          <a:p>
            <a:pPr lvl="1"/>
            <a:r>
              <a:rPr lang="en-US" dirty="0" smtClean="0"/>
              <a:t>Compression for Standard (Log/Backup only)</a:t>
            </a:r>
          </a:p>
          <a:p>
            <a:pPr lvl="1"/>
            <a:r>
              <a:rPr lang="en-US" dirty="0"/>
              <a:t>BI </a:t>
            </a:r>
            <a:r>
              <a:rPr lang="en-US" dirty="0" smtClean="0"/>
              <a:t>Tooling (Reporting Services, PowerPivot)</a:t>
            </a:r>
            <a:endParaRPr lang="en-US" dirty="0"/>
          </a:p>
          <a:p>
            <a:pPr lvl="1"/>
            <a:r>
              <a:rPr lang="en-US" dirty="0" smtClean="0"/>
              <a:t>Master Data Services*</a:t>
            </a:r>
          </a:p>
          <a:p>
            <a:pPr lvl="1"/>
            <a:r>
              <a:rPr lang="en-US" dirty="0" err="1" smtClean="0"/>
              <a:t>StreamInsight</a:t>
            </a:r>
            <a:r>
              <a:rPr lang="en-US" dirty="0" smtClean="0"/>
              <a:t>**</a:t>
            </a:r>
          </a:p>
          <a:p>
            <a:r>
              <a:rPr lang="en-US" dirty="0" smtClean="0"/>
              <a:t>Well, it was only a point release.</a:t>
            </a:r>
          </a:p>
          <a:p>
            <a:r>
              <a:rPr lang="en-US" dirty="0" smtClean="0"/>
              <a:t>Last Chance for Slot-based Licensing</a:t>
            </a:r>
            <a:endParaRPr lang="en-US" dirty="0"/>
          </a:p>
        </p:txBody>
      </p:sp>
      <p:sp>
        <p:nvSpPr>
          <p:cNvPr id="4" name="Date Placeholder 3"/>
          <p:cNvSpPr>
            <a:spLocks noGrp="1"/>
          </p:cNvSpPr>
          <p:nvPr>
            <p:ph type="dt" sz="half" idx="10"/>
          </p:nvPr>
        </p:nvSpPr>
        <p:spPr/>
        <p:txBody>
          <a:bodyPr/>
          <a:lstStyle/>
          <a:p>
            <a:r>
              <a:rPr lang="en-US" smtClean="0"/>
              <a:t>2015-10-10</a:t>
            </a:r>
            <a:endParaRPr lang="en-US" dirty="0"/>
          </a:p>
        </p:txBody>
      </p:sp>
      <p:sp>
        <p:nvSpPr>
          <p:cNvPr id="5" name="Footer Placeholder 4"/>
          <p:cNvSpPr>
            <a:spLocks noGrp="1"/>
          </p:cNvSpPr>
          <p:nvPr>
            <p:ph type="ftr" sz="quarter" idx="11"/>
          </p:nvPr>
        </p:nvSpPr>
        <p:spPr/>
        <p:txBody>
          <a:bodyPr/>
          <a:lstStyle/>
          <a:p>
            <a:r>
              <a:rPr lang="en-US" smtClean="0"/>
              <a:t>| Riley Major | SQL Server 2016 – New Feature Preview</a:t>
            </a:r>
            <a:endParaRPr lang="en-US" dirty="0" smtClean="0"/>
          </a:p>
        </p:txBody>
      </p:sp>
      <p:sp>
        <p:nvSpPr>
          <p:cNvPr id="6" name="Slide Number Placeholder 5"/>
          <p:cNvSpPr>
            <a:spLocks noGrp="1"/>
          </p:cNvSpPr>
          <p:nvPr>
            <p:ph type="sldNum" sz="quarter" idx="12"/>
          </p:nvPr>
        </p:nvSpPr>
        <p:spPr/>
        <p:txBody>
          <a:bodyPr/>
          <a:lstStyle/>
          <a:p>
            <a:fld id="{EA149818-2457-479E-AA62-B60A51D28362}" type="slidenum">
              <a:rPr lang="en-US" smtClean="0"/>
              <a:pPr/>
              <a:t>9</a:t>
            </a:fld>
            <a:endParaRPr lang="en-US" dirty="0"/>
          </a:p>
        </p:txBody>
      </p:sp>
    </p:spTree>
    <p:extLst>
      <p:ext uri="{BB962C8B-B14F-4D97-AF65-F5344CB8AC3E}">
        <p14:creationId xmlns:p14="http://schemas.microsoft.com/office/powerpoint/2010/main" val="1373573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5035</TotalTime>
  <Words>3870</Words>
  <Application>Microsoft Office PowerPoint</Application>
  <PresentationFormat>On-screen Show (4:3)</PresentationFormat>
  <Paragraphs>1293</Paragraphs>
  <Slides>55</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Wingdings</vt:lpstr>
      <vt:lpstr>Office Theme</vt:lpstr>
      <vt:lpstr>SQL Server 2016</vt:lpstr>
      <vt:lpstr>SQL Saturday #453</vt:lpstr>
      <vt:lpstr>SQL Saturday #453</vt:lpstr>
      <vt:lpstr>Presentation Overview</vt:lpstr>
      <vt:lpstr>Birth of SQL Server</vt:lpstr>
      <vt:lpstr>SQL Server on Windows</vt:lpstr>
      <vt:lpstr>SQL Server Grows Up</vt:lpstr>
      <vt:lpstr>The Hits Keep Coming</vt:lpstr>
      <vt:lpstr>There is no SQL Server 2010</vt:lpstr>
      <vt:lpstr>That’s a little better…</vt:lpstr>
      <vt:lpstr>DENY on T_SQL</vt:lpstr>
      <vt:lpstr>The New and Shiny</vt:lpstr>
      <vt:lpstr>Cha-ching!</vt:lpstr>
      <vt:lpstr>&lt;REDACTED&gt;</vt:lpstr>
      <vt:lpstr>Hold this but don’t look inside!</vt:lpstr>
      <vt:lpstr>JSON</vt:lpstr>
      <vt:lpstr>JSON vs XML – Sample Data</vt:lpstr>
      <vt:lpstr>JSON vs XML – Production (Path)</vt:lpstr>
      <vt:lpstr>JSON vs XML – Production (Path)</vt:lpstr>
      <vt:lpstr>JSON vs XML – Production (Auto)</vt:lpstr>
      <vt:lpstr>JSON vs XML – Production (Auto)</vt:lpstr>
      <vt:lpstr>JSON vs XML – Path with Nesting</vt:lpstr>
      <vt:lpstr>JSON vs XML – Path with Nesting</vt:lpstr>
      <vt:lpstr>Unholy Unions</vt:lpstr>
      <vt:lpstr>Look ma, no tags!</vt:lpstr>
      <vt:lpstr>You’re just not my type.</vt:lpstr>
      <vt:lpstr>Nettlesome Nesting</vt:lpstr>
      <vt:lpstr>Nettlesome Nesting - Workaround</vt:lpstr>
      <vt:lpstr>Well is it or isn’t it?</vt:lpstr>
      <vt:lpstr>Is it “rows” or “records”?</vt:lpstr>
      <vt:lpstr>But I haven’t prepared!</vt:lpstr>
      <vt:lpstr>OPENJSON</vt:lpstr>
      <vt:lpstr>Third time’s the charm.</vt:lpstr>
      <vt:lpstr>Jason who?</vt:lpstr>
      <vt:lpstr>Yuck.</vt:lpstr>
      <vt:lpstr>JSON Summary</vt:lpstr>
      <vt:lpstr>Temporal Tables</vt:lpstr>
      <vt:lpstr>Temporal Tables – Basic Syntax</vt:lpstr>
      <vt:lpstr>Temporal Tables – Time Travelling</vt:lpstr>
      <vt:lpstr>Live Query Statistics</vt:lpstr>
      <vt:lpstr>Feast your eyes…</vt:lpstr>
      <vt:lpstr>Can I play too?</vt:lpstr>
      <vt:lpstr>Path of Most Resistance</vt:lpstr>
      <vt:lpstr>Give me more. I can take it.</vt:lpstr>
      <vt:lpstr>I’ve got all day.</vt:lpstr>
      <vt:lpstr>Going for Broke</vt:lpstr>
      <vt:lpstr>Place your bets…</vt:lpstr>
      <vt:lpstr>The Crumbs</vt:lpstr>
      <vt:lpstr>Say Goodbye</vt:lpstr>
      <vt:lpstr>Steer Clear</vt:lpstr>
      <vt:lpstr>The People Have Spoken</vt:lpstr>
      <vt:lpstr>Shut Up and Take My Money</vt:lpstr>
      <vt:lpstr>In the year 2000…</vt:lpstr>
      <vt:lpstr>Riley Major</vt:lpstr>
      <vt:lpstr>Evaluations Please</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Riley Major</cp:lastModifiedBy>
  <cp:revision>175</cp:revision>
  <dcterms:created xsi:type="dcterms:W3CDTF">2011-08-19T20:30:49Z</dcterms:created>
  <dcterms:modified xsi:type="dcterms:W3CDTF">2015-10-10T05:25:52Z</dcterms:modified>
</cp:coreProperties>
</file>