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http://sqlmag.com/sql-server/virtual-auxiliary-table-numbers</a:t>
            </a:r>
          </a:p>
          <a:p>
            <a:pPr/>
          </a:p>
          <a:p>
            <a:pPr/>
            <a:r>
              <a:t>https://connect.microsoft.com/SQLServer/Feedback/Details/258733</a:t>
            </a:r>
          </a:p>
          <a:p>
            <a:pPr/>
          </a:p>
          <a:p>
            <a:pPr/>
            <a:r>
              <a:t>http://sommarskog.se/arrays-in-sql-2005.html#tblnum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Tally Tables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Riley Major</a:t>
            </a:r>
          </a:p>
          <a:p>
            <a:pPr/>
            <a:r>
              <a:t>@RileyMajor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of Numbers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 In Date or Time Series and Ranges</a:t>
            </a:r>
          </a:p>
          <a:p>
            <a:pPr/>
            <a:r>
              <a:t>Set-Based Text Manipulation</a:t>
            </a:r>
          </a:p>
          <a:p>
            <a:pPr/>
            <a:r>
              <a:t>“Explode”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Normal Table</a:t>
            </a:r>
          </a:p>
          <a:p>
            <a:pPr>
              <a:lnSpc>
                <a:spcPct val="72000"/>
              </a:lnSpc>
              <a:defRPr sz="2500"/>
            </a:pPr>
            <a:r>
              <a:t>Derived Table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Brute Force</a:t>
            </a:r>
          </a:p>
          <a:p>
            <a:pPr lvl="2" marL="1143000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SELECT 1 UNION ALL SELECT 2…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Fancy Common-Table-Expressions</a:t>
            </a:r>
          </a:p>
          <a:p>
            <a:pPr lvl="2" marL="1143000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Itzik Ben-Gan</a:t>
            </a:r>
          </a:p>
          <a:p>
            <a:pPr lvl="2" marL="1143000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Erland Sommarskog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XML .nodes()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SQL Server 2016</a:t>
            </a:r>
          </a:p>
          <a:p>
            <a:pPr lvl="2" marL="1143000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OPENJSON</a:t>
            </a:r>
          </a:p>
          <a:p>
            <a:pPr lvl="2" marL="1143000" indent="-228600">
              <a:lnSpc>
                <a:spcPct val="72000"/>
              </a:lnSpc>
              <a:spcBef>
                <a:spcPts val="500"/>
              </a:spcBef>
              <a:defRPr sz="1800"/>
            </a:pPr>
            <a:r>
              <a:t>Split_String</a:t>
            </a:r>
          </a:p>
          <a:p>
            <a:pPr>
              <a:lnSpc>
                <a:spcPct val="72000"/>
              </a:lnSpc>
              <a:defRPr sz="2500"/>
            </a:pPr>
            <a:r>
              <a:t>Built-in?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Nope. But there’s a Connect Item for that.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Architecture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 Table-Valued User-Defined Function</a:t>
            </a:r>
          </a:p>
          <a:p>
            <a:pPr/>
            <a:r>
              <a:t>Itzik Ben-Gan Method</a:t>
            </a:r>
          </a:p>
          <a:p>
            <a:pPr/>
            <a:r>
              <a:t>Use TOP with Parameter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Itzik Ben-Gan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WITH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L0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UNION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ALL</a:t>
            </a:r>
            <a:r>
              <a:rPr>
                <a:solidFill>
                  <a:srgbClr val="000000"/>
                </a:solidFill>
              </a:rPr>
              <a:t> 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L1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L0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29292"/>
                </a:solidFill>
              </a:rPr>
              <a:t>CROSS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 L0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B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L2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L1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29292"/>
                </a:solidFill>
              </a:rPr>
              <a:t>CROSS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 L1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B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L3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L2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29292"/>
                </a:solidFill>
              </a:rPr>
              <a:t>CROSS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 L2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B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L4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L3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29292"/>
                </a:solidFill>
              </a:rPr>
              <a:t>CROSS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 L3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B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L5   </a:t>
            </a:r>
            <a: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1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L4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29292"/>
                </a:solidFill>
              </a:rPr>
              <a:t>CROSS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 L4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B</a:t>
            </a:r>
            <a:r>
              <a:rPr>
                <a:solidFill>
                  <a:srgbClr val="929292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FF4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Nums </a:t>
            </a:r>
            <a:r>
              <a:rPr>
                <a:solidFill>
                  <a:srgbClr val="0433FF"/>
                </a:solidFill>
              </a:rPr>
              <a:t>AS</a:t>
            </a:r>
            <a:r>
              <a:rPr>
                <a:solidFill>
                  <a:srgbClr val="929292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t>ROW_NUMBER</a:t>
            </a:r>
            <a:r>
              <a:rPr>
                <a:solidFill>
                  <a:srgbClr val="929292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OVER</a:t>
            </a:r>
            <a:r>
              <a:rPr>
                <a:solidFill>
                  <a:srgbClr val="929292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ORDER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BY </a:t>
            </a:r>
            <a:r>
              <a:rPr>
                <a:solidFill>
                  <a:srgbClr val="929292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NULL))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n </a:t>
            </a:r>
            <a:r>
              <a:rPr>
                <a:solidFill>
                  <a:srgbClr val="0433FF"/>
                </a:solidFill>
              </a:rPr>
              <a:t>FROM</a:t>
            </a:r>
            <a:r>
              <a:rPr>
                <a:solidFill>
                  <a:srgbClr val="000000"/>
                </a:solidFill>
              </a:rPr>
              <a:t> L5</a:t>
            </a:r>
            <a:r>
              <a:rPr>
                <a:solidFill>
                  <a:srgbClr val="929292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9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t>TOP </a:t>
            </a:r>
            <a:r>
              <a:rPr>
                <a:solidFill>
                  <a:srgbClr val="929292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8000</a:t>
            </a:r>
            <a:r>
              <a:rPr>
                <a:solidFill>
                  <a:srgbClr val="929292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n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Nums </a:t>
            </a:r>
            <a:r>
              <a:t>ORDER</a:t>
            </a:r>
            <a:r>
              <a:rPr>
                <a:solidFill>
                  <a:srgbClr val="000000"/>
                </a:solidFill>
              </a:rPr>
              <a:t> </a:t>
            </a:r>
            <a:r>
              <a:t>BY</a:t>
            </a:r>
            <a:r>
              <a:rPr>
                <a:solidFill>
                  <a:srgbClr val="000000"/>
                </a:solidFill>
              </a:rPr>
              <a:t> n</a:t>
            </a:r>
            <a:r>
              <a:rPr>
                <a:solidFill>
                  <a:srgbClr val="929292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Exploding Rows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CustomerName, Phone1, Phone2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Method 1: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SELECT CustomerName, Phone1 AS Phone FROM Customers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UNION ALL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SELECT CustomerName, Phone2 AS Phone FROM Customers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Method 2: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SELECT CustomerName,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CASE WHEN N = 1 THEN Phone1 ELSE Phone2 END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FROM Customers JOIN GetTallyTable(2)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Example - Dates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indent="-205739" defTabSz="822959">
              <a:spcBef>
                <a:spcPts val="900"/>
              </a:spcBef>
              <a:defRPr sz="2520"/>
            </a:pPr>
            <a:r>
              <a:t>DECLARE @StartDate date = getdate()-4;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SELECT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	DATEADD(DAY,n-1,@StartDate) AS OrderDate,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	isNull(COUNT(OrderID),0) AS OrderCount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FROM		(SELECT 1 AS n UNION ALL SELECT 2 UNION ALL SELECT 3 UNION ALL SELECT 4) AS Numbers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LEFT JOIN	@Orders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ON			DATEADD(DAY,n-1,@StartDate) = OrderDate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GROUP BY	n</a:t>
            </a:r>
          </a:p>
          <a:p>
            <a:pPr marL="205739" indent="-205739" defTabSz="822959">
              <a:spcBef>
                <a:spcPts val="900"/>
              </a:spcBef>
              <a:defRPr sz="2520"/>
            </a:pPr>
            <a:r>
              <a:t>ORDER BY	n;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