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CD2"/>
          </a:solidFill>
        </a:fill>
      </a:tcStyle>
    </a:wholeTbl>
    <a:band2H>
      <a:tcTxStyle b="def" i="def"/>
      <a:tcStyle>
        <a:tcBdr/>
        <a:fill>
          <a:solidFill>
            <a:srgbClr val="E7E7EA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BCD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6" name="Shape 5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://sqlturbo.com/sql-server-2016-new-features/" TargetMode="External"/><Relationship Id="rId4" Type="http://schemas.openxmlformats.org/officeDocument/2006/relationships/hyperlink" Target="http://www.databasejournal.com/features/mssql/slideshows/10-new-features-worth-exploring-in-sql-server-2016.html" TargetMode="External"/></Relationships>

</file>

<file path=ppt/notesSlides/_rels/notesSlide10.xml.rels><?xml version="1.0" encoding="UTF-8" standalone="yes"?>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
</file>

<file path=ppt/notesSlides/_rels/notesSlide11.xml.rels><?xml version="1.0" encoding="UTF-8" standalone="yes"?>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</Relationships>

</file>

<file path=ppt/notesSlides/_rels/notesSlide12.xml.rels><?xml version="1.0" encoding="UTF-8" standalone="yes"?>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msdn.microsoft.com/en-us/library/mt130841.aspx" TargetMode="External"/></Relationships>

</file>

<file path=ppt/notesSlides/_rels/notesSlide13.xml.rels><?xml version="1.0" encoding="UTF-8" standalone="yes"?>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</Relationships>

</file>

<file path=ppt/notesSlides/_rels/notesSlide14.xml.rels><?xml version="1.0" encoding="UTF-8" standalone="yes"?>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msdn.microsoft.com/en-us/library/mt130841.aspx" TargetMode="External"/></Relationships>

</file>

<file path=ppt/notesSlides/_rels/notesSlide15.xml.rels><?xml version="1.0" encoding="UTF-8" standalone="yes"?>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</Relationships>

</file>

<file path=ppt/notesSlides/_rels/notesSlide16.xml.rels><?xml version="1.0" encoding="UTF-8" standalone="yes"?>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</Relationships>

</file>

<file path=ppt/notesSlides/_rels/notesSlide17.xml.rels><?xml version="1.0" encoding="UTF-8" standalone="yes"?>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://www.databasejournal.com/features/mssql/row-level-security-with-sql-server-2016.html" TargetMode="External"/></Relationships>

</file>

<file path=ppt/notesSlides/_rels/notesSlide18.xml.rels><?xml version="1.0" encoding="UTF-8" standalone="yes"?>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</Relationships>

</file>

<file path=ppt/notesSlides/_rels/notesSlide19.xml.rels><?xml version="1.0" encoding="UTF-8" standalone="yes"?>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azure.microsoft.com/en-us/services/sql-server-stretch-database/" TargetMode="External"/><Relationship Id="rId4" Type="http://schemas.openxmlformats.org/officeDocument/2006/relationships/hyperlink" Target="https://msdn.microsoft.com/en-us/library/dn935011.aspx" TargetMode="External"/><Relationship Id="rId5" Type="http://schemas.openxmlformats.org/officeDocument/2006/relationships/hyperlink" Target="http://www.sqlsaturday.com/557/Sessions/Details.aspx?sid=53602" TargetMode="Externa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20.xml.rels><?xml version="1.0" encoding="UTF-8" standalone="yes"?>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msdn.microsoft.com/en-US/library/ms144262.aspx" TargetMode="External"/></Relationships>

</file>

<file path=ppt/notesSlides/_rels/notesSlide21.xml.rels><?xml version="1.0" encoding="UTF-8" standalone="yes"?>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msdn.microsoft.com/en-us/library/ms143729.aspx" TargetMode="External"/></Relationships>

</file>

<file path=ppt/notesSlides/_rels/notesSlide22.xml.rels><?xml version="1.0" encoding="UTF-8" standalone="yes"?>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</Relationships>

</file>

<file path=ppt/notesSlides/_rels/notesSlide23.xml.rels><?xml version="1.0" encoding="UTF-8" standalone="yes"?>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</Relationships>

</file>

<file path=ppt/notesSlides/_rels/notesSlide24.xml.rels><?xml version="1.0" encoding="UTF-8" standalone="yes"?>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://www.sqlsaturday.com/557/Sessions/Details.aspx?sid=49946" TargetMode="External"/><Relationship Id="rId4" Type="http://schemas.openxmlformats.org/officeDocument/2006/relationships/hyperlink" Target="http://www.sqlsaturday.com/557/Sessions/Details.aspx?sid=50000" TargetMode="External"/><Relationship Id="rId5" Type="http://schemas.openxmlformats.org/officeDocument/2006/relationships/hyperlink" Target="https://msdn.microsoft.com/en-us/library/mt238290.aspx" TargetMode="External"/><Relationship Id="rId6" Type="http://schemas.openxmlformats.org/officeDocument/2006/relationships/hyperlink" Target="https://blogs.sqlsentry.com/aaronbertrand/get-developer-edition/" TargetMode="External"/><Relationship Id="rId7" Type="http://schemas.openxmlformats.org/officeDocument/2006/relationships/hyperlink" Target="https://support.microsoft.com/en-us/kb/3164674" TargetMode="External"/><Relationship Id="rId8" Type="http://schemas.openxmlformats.org/officeDocument/2006/relationships/hyperlink" Target="https://support.microsoft.com/en-us/kb/3182270" TargetMode="External"/><Relationship Id="rId9" Type="http://schemas.openxmlformats.org/officeDocument/2006/relationships/hyperlink" Target="https://blogs.sqlsentry.com/team-posts/latest-builds-sql-server-2016/" TargetMode="Externa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www.mssqltips.com/sqlservertip/4108/tsql-enhancements-in-sql-server-2016/" TargetMode="External"/><Relationship Id="rId4" Type="http://schemas.openxmlformats.org/officeDocument/2006/relationships/hyperlink" Target="https://msdn.microsoft.com/en-us/library/mt628058.aspx" TargetMode="External"/><Relationship Id="rId5" Type="http://schemas.openxmlformats.org/officeDocument/2006/relationships/hyperlink" Target="https://msdn.microsoft.com/en-us/library/mt612795.aspx" TargetMode="External"/><Relationship Id="rId6" Type="http://schemas.openxmlformats.org/officeDocument/2006/relationships/hyperlink" Target="https://blogs.msdn.microsoft.com/sqlserverstorageengine/2015/11/03/generate-serie-of-numbers-in-sql-server-2016-using-openjson/" TargetMode="Externa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qlperformance.com/2016/03/sql-server-2016/string-split" TargetMode="Externa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blogs.msdn.microsoft.com/sqlserverstorageengine/2015/12/08/built-in-functions-for-compressiondecompression-in-sql-server-2016/" TargetMode="External"/><Relationship Id="rId4" Type="http://schemas.openxmlformats.org/officeDocument/2006/relationships/hyperlink" Target="https://msdn.microsoft.com/en-us/library/mt622775.aspx" TargetMode="External"/><Relationship Id="rId5" Type="http://schemas.openxmlformats.org/officeDocument/2006/relationships/hyperlink" Target="https://msdn.microsoft.com/en-us/library/mt622776.aspx" TargetMode="External"/><Relationship Id="rId6" Type="http://schemas.openxmlformats.org/officeDocument/2006/relationships/hyperlink" Target="https://msdn.microsoft.com/en-us/library/cc280449.aspx" TargetMode="External"/></Relationships>
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://www.sqlsaturday.com/557/Sessions/Details.aspx?sid=53668" TargetMode="External"/><Relationship Id="rId4" Type="http://schemas.openxmlformats.org/officeDocument/2006/relationships/hyperlink" Target="https://visualstudiomagazine.com/blogs/data-driver/2015/05/sql-server-json-support.aspx" TargetMode="External"/></Relationships>

</file>

<file path=ppt/notesSlides/_rels/notesSlide8.xml.rels><?xml version="1.0" encoding="UTF-8" standalone="yes"?>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9.xml.rels><?xml version="1.0" encoding="UTF-8" standalone="yes"?>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3" name="Shape 10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Caveats: I talk mostly about the database engine (as opposed to business intelligence), and from the perspective of a developer at a smaller shop.</a:t>
            </a:r>
          </a:p>
          <a:p>
            <a:pPr/>
          </a:p>
          <a:p>
            <a:pPr/>
            <a:r>
              <a:t>Misc links:</a:t>
            </a:r>
          </a:p>
          <a:p>
            <a:pPr/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3" invalidUrl="" action="" tgtFrame="" tooltip="" history="1" highlightClick="0" endSnd="0"/>
              </a:rPr>
              <a:t>http://sqlturbo.com/sql-server-2016-new-features/</a:t>
            </a:r>
          </a:p>
          <a:p>
            <a:pPr/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4" invalidUrl="" action="" tgtFrame="" tooltip="" history="1" highlightClick="0" endSnd="0"/>
              </a:rPr>
              <a:t>http://www.databasejournal.com/features/mssql/slideshows/10-new-features-worth-exploring-in-sql-server-2016.html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2" name="Shape 21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SELECT</a:t>
            </a:r>
          </a:p>
          <a:p>
            <a:pPr/>
            <a:r>
              <a:t>	(</a:t>
            </a:r>
          </a:p>
          <a:p>
            <a:pPr/>
            <a:r>
              <a:t>		SELECT	*</a:t>
            </a:r>
          </a:p>
          <a:p>
            <a:pPr/>
            <a:r>
              <a:t>		FROM	(VALUES </a:t>
            </a:r>
          </a:p>
          <a:p>
            <a:pPr/>
            <a:r>
              <a:t>				('Yes, you can put XML in JSON!'),</a:t>
            </a:r>
          </a:p>
          <a:p>
            <a:pPr/>
            <a:r>
              <a:t>				('But why would you do this?')) AS DataList(DataElement)</a:t>
            </a:r>
          </a:p>
          <a:p>
            <a:pPr/>
            <a:r>
              <a:t>		FOR XML AUTO</a:t>
            </a:r>
          </a:p>
          <a:p>
            <a:pPr/>
            <a:r>
              <a:t>	) AS UnholyUnion</a:t>
            </a:r>
          </a:p>
          <a:p>
            <a:pPr/>
            <a:r>
              <a:t>FOR JSON PATH;</a:t>
            </a:r>
          </a:p>
          <a:p>
            <a:pPr/>
          </a:p>
          <a:p>
            <a:pPr/>
            <a:r>
              <a:t>SELECT</a:t>
            </a:r>
          </a:p>
          <a:p>
            <a:pPr/>
            <a:r>
              <a:t>	(</a:t>
            </a:r>
          </a:p>
          <a:p>
            <a:pPr/>
            <a:r>
              <a:t>		SELECT	*</a:t>
            </a:r>
          </a:p>
          <a:p>
            <a:pPr/>
            <a:r>
              <a:t>		FROM	(VALUES </a:t>
            </a:r>
          </a:p>
          <a:p>
            <a:pPr/>
            <a:r>
              <a:t>				('Yes, you can put JSON in XML!'),</a:t>
            </a:r>
          </a:p>
          <a:p>
            <a:pPr/>
            <a:r>
              <a:t>				('But why would you do this?')) AS DataList(DataElement)</a:t>
            </a:r>
          </a:p>
          <a:p>
            <a:pPr/>
            <a:r>
              <a:t>		FOR JSON AUTO</a:t>
            </a:r>
          </a:p>
          <a:p>
            <a:pPr/>
            <a:r>
              <a:t>	) AS UnholyUnion</a:t>
            </a:r>
          </a:p>
          <a:p>
            <a:pPr/>
            <a:r>
              <a:t>FOR XML PATH;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5" name="Shape 22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JSON Support in SQL Server 2016 - Jovan Popovic (MSFT) 16 May 2015 7:17 AM </a:t>
            </a:r>
          </a:p>
          <a:p>
            <a:pPr/>
            <a:r>
              <a:t>http://blogs.msdn.com/b/jocapc/archive/2015/05/16/json-support-in-sql-server-2016.aspx</a:t>
            </a:r>
          </a:p>
          <a:p>
            <a:pPr/>
          </a:p>
          <a:p>
            <a:pPr/>
            <a:r>
              <a:t>MSSQL Server 2016 coming with JSON support (not really)</a:t>
            </a:r>
          </a:p>
          <a:p>
            <a:pPr/>
            <a:r>
              <a:t>http://www.itworld.com/article/2925117/enterprise-software/mssql-server-2016-coming-with-json-support-not-really.html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9" name="Shape 27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Dynamic Data Masking</a:t>
            </a:r>
          </a:p>
          <a:p>
            <a:pPr/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3" invalidUrl="" action="" tgtFrame="" tooltip="" history="1" highlightClick="0" endSnd="0"/>
              </a:rPr>
              <a:t>https://msdn.microsoft.com/en-us/library/mt130841.aspx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9" name="Shape 28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Temporal Tables</a:t>
            </a:r>
          </a:p>
          <a:p>
            <a:pPr/>
            <a:r>
              <a:t>https://msdn.microsoft.com/en-us/library/dn935015.aspx</a:t>
            </a:r>
          </a:p>
          <a:p>
            <a:pPr/>
          </a:p>
          <a:p>
            <a:pPr/>
            <a:r>
              <a:t>CREATE TABLE (Transact-SQL)</a:t>
            </a:r>
          </a:p>
          <a:p>
            <a:pPr/>
            <a:r>
              <a:t>https://msdn.microsoft.com/en-us/library/ms174979.aspx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4" name="Shape 30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Dynamic Data Masking</a:t>
            </a:r>
          </a:p>
          <a:p>
            <a:pPr/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3" invalidUrl="" action="" tgtFrame="" tooltip="" history="1" highlightClick="0" endSnd="0"/>
              </a:rPr>
              <a:t>https://msdn.microsoft.com/en-us/library/mt130841.aspx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1" name="Shape 31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You have to enable this in advance. You can’t just start monitoring an existing long-running query.</a:t>
            </a:r>
          </a:p>
          <a:p>
            <a:pPr/>
          </a:p>
          <a:p>
            <a:pPr/>
            <a:r>
              <a:t>Coming Soon SQL 2016 Live Query Statistics (LQS)</a:t>
            </a:r>
          </a:p>
          <a:p>
            <a:pPr/>
            <a:r>
              <a:t>https://sqljudo.wordpress.com/2015/06/02/coming-soon-sql-2016-live-query-statistics-lqs/</a:t>
            </a:r>
          </a:p>
          <a:p>
            <a:pPr/>
          </a:p>
          <a:p>
            <a:pPr/>
            <a:r>
              <a:t>Live Query Statistics</a:t>
            </a:r>
          </a:p>
          <a:p>
            <a:pPr/>
            <a:r>
              <a:t>https://msdn.microsoft.com/en-us/library/dn831878.aspx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8" name="Shape 31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Coming Soon SQL 2016 Live Query Statistics (LQS)</a:t>
            </a:r>
          </a:p>
          <a:p>
            <a:pPr/>
            <a:r>
              <a:t>https://sqljudo.wordpress.com/2015/06/02/coming-soon-sql-2016-live-query-statistics-lqs/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4" name="Shape 32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Row-Level Security</a:t>
            </a:r>
          </a:p>
          <a:p>
            <a:pPr/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3" invalidUrl="" action="" tgtFrame="" tooltip="" history="1" highlightClick="0" endSnd="0"/>
              </a:rPr>
              <a:t>http://www.databasejournal.com/features/mssql/row-level-security-with-sql-server-2016.html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30" name="Shape 33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See also Ed Leighton-Dick’s 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36" name="Shape 33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SQL Server Stretch Database</a:t>
            </a:r>
          </a:p>
          <a:p>
            <a:pPr/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3" invalidUrl="" action="" tgtFrame="" tooltip="" history="1" highlightClick="0" endSnd="0"/>
              </a:rPr>
              <a:t>https://azure.microsoft.com/en-us/services/sql-server-stretch-database/</a:t>
            </a:r>
          </a:p>
          <a:p>
            <a:pPr/>
          </a:p>
          <a:p>
            <a:pPr/>
            <a:r>
              <a:t>MSDN Stretch Database</a:t>
            </a:r>
          </a:p>
          <a:p>
            <a:pPr/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4" invalidUrl="" action="" tgtFrame="" tooltip="" history="1" highlightClick="0" endSnd="0"/>
              </a:rPr>
              <a:t>https://msdn.microsoft.com/en-us/library/dn935011.aspx</a:t>
            </a:r>
          </a:p>
          <a:p>
            <a:pPr/>
          </a:p>
          <a:p>
            <a:pPr/>
            <a:r>
              <a:t>Paul Timmerman Talk</a:t>
            </a:r>
          </a:p>
          <a:p>
            <a:pPr/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5" invalidUrl="" action="" tgtFrame="" tooltip="" history="1" highlightClick="0" endSnd="0"/>
              </a:rPr>
              <a:t>http://www.sqlsaturday.com/557/Sessions/Details.aspx?sid=53602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9" name="Shape 10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My first databases were built with dBase IV. I made a database of states and people in my class. I even had a spot for pictures.</a:t>
            </a:r>
          </a:p>
          <a:p>
            <a:pPr/>
          </a:p>
          <a:p>
            <a:pPr/>
            <a:r>
              <a:t>I started working with SQL Server version 7 with the Enterprise Manager and Query Analyzer</a:t>
            </a:r>
          </a:p>
          <a:p>
            <a:pPr/>
          </a:p>
          <a:p>
            <a:pPr/>
            <a:r>
              <a:t>http://blogs.msdn.com/b/euanga/archive/2006/01/19/sql-mythbusters-sql-server-is-really-a-sybase-product-not-a-microsoft-one.aspx</a:t>
            </a:r>
          </a:p>
          <a:p>
            <a:pPr/>
          </a:p>
          <a:p>
            <a:pPr/>
            <a:r>
              <a:t>https://en.wikipedia.org/wiki/Microsoft_SQL_Server</a:t>
            </a:r>
          </a:p>
          <a:p>
            <a:pPr/>
            <a:r>
              <a:t>https://en.wikipedia.org/wiki/Ashton-Tate</a:t>
            </a:r>
          </a:p>
          <a:p>
            <a:pPr/>
            <a:r>
              <a:t>https://en.wikipedia.org/wiki/Borland</a:t>
            </a:r>
          </a:p>
          <a:p>
            <a:pPr/>
            <a:r>
              <a:t>https://en.wikipedia.org/wiki/Sybase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50" name="Shape 35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Discontinued Features in 2016</a:t>
            </a:r>
          </a:p>
          <a:p>
            <a:pPr/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3" invalidUrl="" action="" tgtFrame="" tooltip="" history="1" highlightClick="0" endSnd="0"/>
              </a:rPr>
              <a:t>https://msdn.microsoft.com/en-US/library/ms144262.aspx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56" name="Shape 35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Deprecated Database Engine Features in SQL Server 2016</a:t>
            </a:r>
          </a:p>
          <a:p>
            <a:pPr/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3" invalidUrl="" action="" tgtFrame="" tooltip="" history="1" highlightClick="0" endSnd="0"/>
              </a:rPr>
              <a:t>https://msdn.microsoft.com/en-us/library/ms143729.aspx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62" name="Shape 36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Add native support for JSON to SQL Server, a la XML (as in, FOR JSON or FROM OPENJSON) By - bret_m_lowery</a:t>
            </a:r>
          </a:p>
          <a:p>
            <a:pPr/>
            <a:r>
              <a:t>https://connect.microsoft.com/SQLServer/Feedback/Details/673824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68" name="Shape 36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Most of the popular Connect items are T-SQL or developer-centric improvements but they haven’t been getting a lot of love recently. It’s all about Big Data and big speed.</a:t>
            </a:r>
          </a:p>
          <a:p>
            <a:pPr/>
          </a:p>
          <a:p>
            <a:pPr/>
            <a:r>
              <a:t>Databases Five Years from Today</a:t>
            </a:r>
          </a:p>
          <a:p>
            <a:pPr/>
            <a:r>
              <a:t>http://www.brentozar.com/archive/2013/03/databases-five-years-from-today/</a:t>
            </a:r>
          </a:p>
          <a:p>
            <a:pPr/>
          </a:p>
          <a:p>
            <a:pPr/>
            <a:r>
              <a:t>Connect items:</a:t>
            </a:r>
          </a:p>
          <a:p>
            <a:pPr/>
          </a:p>
          <a:p>
            <a:pPr/>
            <a:r>
              <a:t>Please fix the "String or binary data would be truncated" message to give the column name By – Dwalker</a:t>
            </a:r>
          </a:p>
          <a:p>
            <a:pPr/>
            <a:r>
              <a:t>https://connect.microsoft.com/SQLServer/Feedback/Details/339410</a:t>
            </a:r>
          </a:p>
          <a:p>
            <a:pPr/>
          </a:p>
          <a:p>
            <a:pPr/>
            <a:r>
              <a:t>new virtual table: errors. It would analogous to the deleted and inserted tables By - danholmes</a:t>
            </a:r>
          </a:p>
          <a:p>
            <a:pPr/>
            <a:r>
              <a:t>https://connect.microsoft.com/SQLServer/Feedback/Details/774754</a:t>
            </a:r>
          </a:p>
          <a:p>
            <a:pPr/>
          </a:p>
          <a:p>
            <a:pPr/>
            <a:r>
              <a:t>The Scalar Expression function would speed performance while keeping the benefits of functions. - by Andrew Novick</a:t>
            </a:r>
          </a:p>
          <a:p>
            <a:pPr/>
            <a:r>
              <a:t>https://connect.microsoft.com/SQLServer/Feedback/Details/273443</a:t>
            </a:r>
          </a:p>
          <a:p>
            <a:pPr/>
          </a:p>
          <a:p>
            <a:pPr/>
            <a:r>
              <a:t>Regex functionality in pattern matching By - Simon Sabin</a:t>
            </a:r>
          </a:p>
          <a:p>
            <a:pPr/>
            <a:r>
              <a:t>https://connect.microsoft.com/SQLServer/Feedback/Details/261342</a:t>
            </a:r>
          </a:p>
          <a:p>
            <a:pPr/>
          </a:p>
          <a:p>
            <a:pPr/>
            <a:r>
              <a:t>Add a built-in table of numbers By - Erland Sommarskog</a:t>
            </a:r>
          </a:p>
          <a:p>
            <a:pPr/>
            <a:r>
              <a:t>https://connect.microsoft.com/SQLServer/Feedback/Details/258733</a:t>
            </a:r>
          </a:p>
          <a:p>
            <a:pPr/>
          </a:p>
          <a:p>
            <a:pPr/>
            <a:r>
              <a:t>Relax restriction that table parameters must be readonly when SPs call each other. By - Erland Sommarskog</a:t>
            </a:r>
          </a:p>
          <a:p>
            <a:pPr/>
            <a:r>
              <a:t>https://connect.microsoft.com/SQLServer/Feedback/Details/299296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74" name="Shape 37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Reading the SQL Server 2016 Data Sheet</a:t>
            </a:r>
          </a:p>
          <a:p>
            <a:pPr/>
            <a:r>
              <a:t>http://www.brentozar.com/archive/2015/05/reading-the-sql-server-2016-data-sheet/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3" name="Shape 12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Dan English - What’s new in SQL Server 2016 for Business Intelligence?</a:t>
            </a:r>
          </a:p>
          <a:p>
            <a:pPr/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3" invalidUrl="" action="" tgtFrame="" tooltip="" history="1" highlightClick="0" endSnd="0"/>
              </a:rPr>
              <a:t>http://www.sqlsaturday.com/557/Sessions/Details.aspx?sid=49946</a:t>
            </a:r>
          </a:p>
          <a:p>
            <a:pPr/>
          </a:p>
          <a:p>
            <a:pPr/>
            <a:r>
              <a:t>Brian Beswick - SSAS 2016 Tabular - Diving into the new features</a:t>
            </a:r>
          </a:p>
          <a:p>
            <a:pPr/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4" invalidUrl="" action="" tgtFrame="" tooltip="" history="1" highlightClick="0" endSnd="0"/>
              </a:rPr>
              <a:t>http://www.sqlsaturday.com/557/Sessions/Details.aspx?sid=50000</a:t>
            </a:r>
          </a:p>
          <a:p>
            <a:pPr/>
          </a:p>
          <a:p>
            <a:pPr/>
            <a:r>
              <a:t>SSMS 2016 Download</a:t>
            </a:r>
          </a:p>
          <a:p>
            <a:pPr/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5" invalidUrl="" action="" tgtFrame="" tooltip="" history="1" highlightClick="0" endSnd="0"/>
              </a:rPr>
              <a:t>https://msdn.microsoft.com/en-us/library/mt238290.aspx</a:t>
            </a:r>
          </a:p>
          <a:p>
            <a:pPr/>
          </a:p>
          <a:p>
            <a:pPr/>
            <a:r>
              <a:t>The SQL Server 2016 bits are “free”, but you have to jump through some hoops to get them.</a:t>
            </a:r>
          </a:p>
          <a:p>
            <a:pPr/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6" invalidUrl="" action="" tgtFrame="" tooltip="" history="1" highlightClick="0" endSnd="0"/>
              </a:rPr>
              <a:t>https://blogs.sqlsentry.com/aaronbertrand/get-developer-edition/</a:t>
            </a:r>
          </a:p>
          <a:p>
            <a:pPr/>
          </a:p>
          <a:p>
            <a:pPr/>
            <a:r>
              <a:t>SQL Server 2016 CU 1</a:t>
            </a:r>
          </a:p>
          <a:p>
            <a:pPr/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7" invalidUrl="" action="" tgtFrame="" tooltip="" history="1" highlightClick="0" endSnd="0"/>
              </a:rPr>
              <a:t>https://support.microsoft.com/en-us/kb/3164674</a:t>
            </a:r>
          </a:p>
          <a:p>
            <a:pPr/>
          </a:p>
          <a:p>
            <a:pPr/>
            <a:r>
              <a:t>SQL Server 2016 CU 2</a:t>
            </a:r>
          </a:p>
          <a:p>
            <a:pPr/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8" invalidUrl="" action="" tgtFrame="" tooltip="" history="1" highlightClick="0" endSnd="0"/>
              </a:rPr>
              <a:t>https://support.microsoft.com/en-us/kb/3182270</a:t>
            </a:r>
          </a:p>
          <a:p>
            <a:pPr/>
          </a:p>
          <a:p>
            <a:pPr/>
            <a:r>
              <a:t>SQL Server 2016 Downloads</a:t>
            </a:r>
          </a:p>
          <a:p>
            <a:pPr/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9" invalidUrl="" action="" tgtFrame="" tooltip="" history="1" highlightClick="0" endSnd="0"/>
              </a:rPr>
              <a:t>https://blogs.sqlsentry.com/team-posts/latest-builds-sql-server-2016/</a:t>
            </a:r>
          </a:p>
          <a:p>
            <a:pPr/>
          </a:p>
          <a:p>
            <a:p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T-SQL Enhancements</a:t>
            </a:r>
          </a:p>
          <a:p>
            <a:pPr/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3" invalidUrl="" action="" tgtFrame="" tooltip="" history="1" highlightClick="0" endSnd="0"/>
              </a:rPr>
              <a:t>https://www.mssqltips.com/sqlservertip/4108/tsql-enhancements-in-sql-server-2016/</a:t>
            </a:r>
          </a:p>
          <a:p>
            <a:pPr/>
          </a:p>
          <a:p>
            <a:pPr/>
            <a:r>
              <a:t>DATEDIFF_BIG</a:t>
            </a:r>
          </a:p>
          <a:p>
            <a:pPr/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4" invalidUrl="" action="" tgtFrame="" tooltip="" history="1" highlightClick="0" endSnd="0"/>
              </a:rPr>
              <a:t>https://msdn.microsoft.com/en-us/library/mt628058.aspx</a:t>
            </a:r>
          </a:p>
          <a:p>
            <a:pPr/>
          </a:p>
          <a:p>
            <a:pPr/>
            <a:r>
              <a:t>AT TIME ZONE</a:t>
            </a:r>
          </a:p>
          <a:p>
            <a:pPr/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5" invalidUrl="" action="" tgtFrame="" tooltip="" history="1" highlightClick="0" endSnd="0"/>
              </a:rPr>
              <a:t>https://msdn.microsoft.com/en-us/library/mt612795.aspx</a:t>
            </a:r>
          </a:p>
          <a:p>
            <a:pPr/>
          </a:p>
          <a:p>
            <a:pPr/>
            <a:r>
              <a:t>Generating Table of Numbers with JSON</a:t>
            </a:r>
          </a:p>
          <a:p>
            <a:pPr/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6" invalidUrl="" action="" tgtFrame="" tooltip="" history="1" highlightClick="0" endSnd="0"/>
              </a:rPr>
              <a:t>https://blogs.msdn.microsoft.com/sqlserverstorageengine/2015/11/03/generate-serie-of-numbers-in-sql-server-2016-using-openjson/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Performance Surprises and Assumptions : STRING_SPLIT() by Aaron Betrand</a:t>
            </a:r>
          </a:p>
          <a:p>
            <a:pPr/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3" invalidUrl="" action="" tgtFrame="" tooltip="" history="1" highlightClick="0" endSnd="0"/>
              </a:rPr>
              <a:t>https://sqlperformance.com/2016/03/sql-server-2016/string-split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1" name="Shape 14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COMPRESS / DECOMPRESS in Standard Edition</a:t>
            </a:r>
          </a:p>
          <a:p>
            <a:pPr/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3" invalidUrl="" action="" tgtFrame="" tooltip="" history="1" highlightClick="0" endSnd="0"/>
              </a:rPr>
              <a:t>https://blogs.msdn.microsoft.com/sqlserverstorageengine/2015/12/08/built-in-functions-for-compressiondecompression-in-sql-server-2016/</a:t>
            </a:r>
          </a:p>
          <a:p>
            <a:pPr/>
          </a:p>
          <a:p>
            <a:pPr/>
            <a:r>
              <a:t>COMPRESS</a:t>
            </a:r>
          </a:p>
          <a:p>
            <a:pPr/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4" invalidUrl="" action="" tgtFrame="" tooltip="" history="1" highlightClick="0" endSnd="0"/>
              </a:rPr>
              <a:t>https://msdn.microsoft.com/en-us/library/mt622775.aspx</a:t>
            </a:r>
          </a:p>
          <a:p>
            <a:pPr/>
          </a:p>
          <a:p>
            <a:pPr/>
            <a:r>
              <a:t>DECOMPRESS</a:t>
            </a:r>
          </a:p>
          <a:p>
            <a:pPr/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5" invalidUrl="" action="" tgtFrame="" tooltip="" history="1" highlightClick="0" endSnd="0"/>
              </a:rPr>
              <a:t>https://msdn.microsoft.com/en-us/library/mt622776.aspx</a:t>
            </a:r>
          </a:p>
          <a:p>
            <a:pPr/>
          </a:p>
          <a:p>
            <a:pPr/>
            <a:r>
              <a:t>Whole Table Compression (2012 and onward) - Enterprise Only</a:t>
            </a:r>
          </a:p>
          <a:p>
            <a:pPr/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6" invalidUrl="" action="" tgtFrame="" tooltip="" history="1" highlightClick="0" endSnd="0"/>
              </a:rPr>
              <a:t>https://msdn.microsoft.com/en-us/library/cc280449.aspx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1" name="Shape 15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Google Search Trend</a:t>
            </a:r>
          </a:p>
          <a:p>
            <a:pPr/>
            <a:r>
              <a:t>https://www.google.com/trends/explore#q=json%2C%20xml&amp;cmpt=q&amp;tz=Etc%2FGMT%2B5</a:t>
            </a:r>
          </a:p>
          <a:p>
            <a:pPr/>
          </a:p>
          <a:p>
            <a:pPr/>
            <a:r>
              <a:t>Look at the timing. SQL Server 2005’s XML support came at the apex of XML popularity. SQL Server 2016’s JSON support comes just as JSON surpasses XML.</a:t>
            </a:r>
          </a:p>
          <a:p>
            <a:pPr/>
          </a:p>
          <a:p>
            <a:pPr/>
            <a:r>
              <a:t>JSON’s data format is rooted in JavaScript syntax. It’s an array of objects. Each object has properties.</a:t>
            </a:r>
          </a:p>
          <a:p>
            <a:pPr/>
          </a:p>
          <a:p>
            <a:pPr/>
            <a:r>
              <a:t>References:</a:t>
            </a:r>
          </a:p>
          <a:p>
            <a:pPr/>
          </a:p>
          <a:p>
            <a:pPr/>
            <a:r>
              <a:t>See also Jim Dorame’s Talk: JSON for the DBA</a:t>
            </a:r>
          </a:p>
          <a:p>
            <a:pPr/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3" invalidUrl="" action="" tgtFrame="" tooltip="" history="1" highlightClick="0" endSnd="0"/>
              </a:rPr>
              <a:t>http://www.sqlsaturday.com/557/Sessions/Details.aspx?sid=53668</a:t>
            </a:r>
          </a:p>
          <a:p>
            <a:pPr/>
          </a:p>
          <a:p>
            <a:pPr/>
            <a:r>
              <a:t>JSON Data (SQL Server)</a:t>
            </a:r>
          </a:p>
          <a:p>
            <a:pPr/>
            <a:r>
              <a:t>https://msdn.microsoft.com/en-us/library/dn921897.aspx</a:t>
            </a:r>
          </a:p>
          <a:p>
            <a:pPr/>
          </a:p>
          <a:p>
            <a:pPr/>
            <a:r>
              <a:t>Format Query Results as JSON with FOR JSON (SQL Server)</a:t>
            </a:r>
          </a:p>
          <a:p>
            <a:pPr/>
            <a:r>
              <a:t>https://msdn.microsoft.com/en-us/library/dn921882.aspx</a:t>
            </a:r>
          </a:p>
          <a:p>
            <a:pPr/>
          </a:p>
          <a:p>
            <a:pPr/>
            <a:r>
              <a:t>SQL Server 2016 : JSON Support</a:t>
            </a:r>
          </a:p>
          <a:p>
            <a:pPr/>
            <a:r>
              <a:t>By Aaron Bertrand	on May 11, 2015 in T-SQL</a:t>
            </a:r>
          </a:p>
          <a:p>
            <a:pPr/>
            <a:r>
              <a:t>http://blogs.sqlsentry.com/aaronbertrand/sql-server-2016-json-support/</a:t>
            </a:r>
          </a:p>
          <a:p>
            <a:pPr/>
          </a:p>
          <a:p>
            <a:pPr/>
            <a:r>
              <a:t>How the New JSON Support Will Work in SQL Server 2016</a:t>
            </a:r>
          </a:p>
          <a:p>
            <a:pPr/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4" invalidUrl="" action="" tgtFrame="" tooltip="" history="1" highlightClick="0" endSnd="0"/>
              </a:rPr>
              <a:t>https://visualstudiomagazine.com/blogs/data-driver/2015/05/sql-server-json-support.aspx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9" name="Shape 15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DECLARE @Orders TABLE</a:t>
            </a:r>
          </a:p>
          <a:p>
            <a:pPr/>
            <a:r>
              <a:t>(</a:t>
            </a:r>
          </a:p>
          <a:p>
            <a:pPr/>
            <a:r>
              <a:t>	OrderID bigint IDENTITY,</a:t>
            </a:r>
          </a:p>
          <a:p>
            <a:pPr/>
            <a:r>
              <a:t>	OrderDate datetime</a:t>
            </a:r>
          </a:p>
          <a:p>
            <a:pPr/>
            <a:r>
              <a:t>);</a:t>
            </a:r>
          </a:p>
          <a:p>
            <a:pPr/>
            <a:r>
              <a:t>DECLARE @OrderDetails TABLE</a:t>
            </a:r>
          </a:p>
          <a:p>
            <a:pPr/>
            <a:r>
              <a:t>(</a:t>
            </a:r>
          </a:p>
          <a:p>
            <a:pPr/>
            <a:r>
              <a:t>	OrderDetailsID bigint IDENTITY,</a:t>
            </a:r>
          </a:p>
          <a:p>
            <a:pPr/>
            <a:r>
              <a:t>	OrderID bigint,</a:t>
            </a:r>
          </a:p>
          <a:p>
            <a:pPr/>
            <a:r>
              <a:t>	ProductID varchar(50),</a:t>
            </a:r>
          </a:p>
          <a:p>
            <a:pPr/>
            <a:r>
              <a:t>	Qty int</a:t>
            </a:r>
          </a:p>
          <a:p>
            <a:pPr/>
            <a:r>
              <a:t>);</a:t>
            </a:r>
          </a:p>
          <a:p>
            <a:pPr/>
            <a:r>
              <a:t>INSERT INTO @Orders</a:t>
            </a:r>
          </a:p>
          <a:p>
            <a:pPr/>
            <a:r>
              <a:t>(</a:t>
            </a:r>
          </a:p>
          <a:p>
            <a:pPr/>
            <a:r>
              <a:t>	OrderDate</a:t>
            </a:r>
          </a:p>
          <a:p>
            <a:pPr/>
            <a:r>
              <a:t>)</a:t>
            </a:r>
          </a:p>
          <a:p>
            <a:pPr/>
            <a:r>
              <a:t>VALUES</a:t>
            </a:r>
          </a:p>
          <a:p>
            <a:pPr/>
            <a:r>
              <a:t>	('2015-10-10'),</a:t>
            </a:r>
          </a:p>
          <a:p>
            <a:pPr/>
            <a:r>
              <a:t>	('2015-10-09');</a:t>
            </a:r>
          </a:p>
          <a:p>
            <a:pPr/>
            <a:r>
              <a:t>INSERT INTO @OrderDetails</a:t>
            </a:r>
          </a:p>
          <a:p>
            <a:pPr/>
            <a:r>
              <a:t>(</a:t>
            </a:r>
          </a:p>
          <a:p>
            <a:pPr/>
            <a:r>
              <a:t>	OrderID,</a:t>
            </a:r>
          </a:p>
          <a:p>
            <a:pPr/>
            <a:r>
              <a:t>	ProductID,</a:t>
            </a:r>
          </a:p>
          <a:p>
            <a:pPr/>
            <a:r>
              <a:t>	Qty</a:t>
            </a:r>
          </a:p>
          <a:p>
            <a:pPr/>
            <a:r>
              <a:t>)</a:t>
            </a:r>
          </a:p>
          <a:p>
            <a:pPr/>
            <a:r>
              <a:t>VALUES</a:t>
            </a:r>
          </a:p>
          <a:p>
            <a:pPr/>
            <a:r>
              <a:t>	(1,'Bike',2),</a:t>
            </a:r>
          </a:p>
          <a:p>
            <a:pPr/>
            <a:r>
              <a:t>	(1,'Helmet',2),</a:t>
            </a:r>
          </a:p>
          <a:p>
            <a:pPr/>
            <a:r>
              <a:t>	(1,'Wheels',4),</a:t>
            </a:r>
          </a:p>
          <a:p>
            <a:pPr/>
            <a:r>
              <a:t>	(2,'Ball',10);</a:t>
            </a:r>
          </a:p>
          <a:p>
            <a:pPr/>
          </a:p>
          <a:p>
            <a:pPr/>
            <a:r>
              <a:t>SELECT</a:t>
            </a:r>
          </a:p>
          <a:p>
            <a:pPr/>
            <a:r>
              <a:t>	Orders.OrderID,</a:t>
            </a:r>
          </a:p>
          <a:p>
            <a:pPr/>
            <a:r>
              <a:t>	Orders.OrderDate,</a:t>
            </a:r>
          </a:p>
          <a:p>
            <a:pPr/>
            <a:r>
              <a:t>	OrderDetails.ProductID,</a:t>
            </a:r>
          </a:p>
          <a:p>
            <a:pPr/>
            <a:r>
              <a:t>	OrderDetails.Qty</a:t>
            </a:r>
          </a:p>
          <a:p>
            <a:pPr/>
            <a:r>
              <a:t>FROM		@Orders AS Orders</a:t>
            </a:r>
          </a:p>
          <a:p>
            <a:pPr/>
            <a:r>
              <a:t>JOIN		@OrderDetails AS OrderDetails</a:t>
            </a:r>
          </a:p>
          <a:p>
            <a:pPr/>
            <a:r>
              <a:t>ON			Orders.OrderID = OrderDetails.OrderID;</a:t>
            </a:r>
          </a:p>
          <a:p>
            <a:pPr/>
          </a:p>
          <a:p>
            <a:pPr/>
            <a:r>
              <a:t>SELECT 'Path (Default)';</a:t>
            </a:r>
          </a:p>
          <a:p>
            <a:pPr/>
          </a:p>
          <a:p>
            <a:pPr/>
            <a:r>
              <a:t>SELECT</a:t>
            </a:r>
          </a:p>
          <a:p>
            <a:pPr/>
            <a:r>
              <a:t>	Orders.OrderID,</a:t>
            </a:r>
          </a:p>
          <a:p>
            <a:pPr/>
            <a:r>
              <a:t>	Orders.OrderDate,</a:t>
            </a:r>
          </a:p>
          <a:p>
            <a:pPr/>
            <a:r>
              <a:t>	OrderDetails.ProductID,</a:t>
            </a:r>
          </a:p>
          <a:p>
            <a:pPr/>
            <a:r>
              <a:t>	OrderDetails.Qty</a:t>
            </a:r>
          </a:p>
          <a:p>
            <a:pPr/>
            <a:r>
              <a:t>FROM		@Orders AS Orders</a:t>
            </a:r>
          </a:p>
          <a:p>
            <a:pPr/>
            <a:r>
              <a:t>JOIN		@OrderDetails AS OrderDetails</a:t>
            </a:r>
          </a:p>
          <a:p>
            <a:pPr/>
            <a:r>
              <a:t>ON			Orders.OrderID = OrderDetails.OrderID</a:t>
            </a:r>
          </a:p>
          <a:p>
            <a:pPr/>
            <a:r>
              <a:t>FOR			XML PATH;</a:t>
            </a:r>
          </a:p>
          <a:p>
            <a:pPr/>
          </a:p>
          <a:p>
            <a:pPr/>
            <a:r>
              <a:t>SELECT</a:t>
            </a:r>
          </a:p>
          <a:p>
            <a:pPr/>
            <a:r>
              <a:t>	Orders.OrderID,</a:t>
            </a:r>
          </a:p>
          <a:p>
            <a:pPr/>
            <a:r>
              <a:t>	Orders.OrderDate,</a:t>
            </a:r>
          </a:p>
          <a:p>
            <a:pPr/>
            <a:r>
              <a:t>	OrderDetails.ProductID,</a:t>
            </a:r>
          </a:p>
          <a:p>
            <a:pPr/>
            <a:r>
              <a:t>	OrderDetails.Qty</a:t>
            </a:r>
          </a:p>
          <a:p>
            <a:pPr/>
            <a:r>
              <a:t>FROM		@Orders AS Orders</a:t>
            </a:r>
          </a:p>
          <a:p>
            <a:pPr/>
            <a:r>
              <a:t>JOIN		@OrderDetails AS OrderDetails</a:t>
            </a:r>
          </a:p>
          <a:p>
            <a:pPr/>
            <a:r>
              <a:t>ON			Orders.OrderID = OrderDetails.OrderID</a:t>
            </a:r>
          </a:p>
          <a:p>
            <a:pPr/>
            <a:r>
              <a:t>FOR			JSON PATH;</a:t>
            </a:r>
          </a:p>
          <a:p>
            <a:pPr/>
          </a:p>
          <a:p>
            <a:pPr/>
            <a:r>
              <a:t>SELECT 'Full Auto';</a:t>
            </a:r>
          </a:p>
          <a:p>
            <a:pPr/>
          </a:p>
          <a:p>
            <a:pPr/>
            <a:r>
              <a:t>SELECT</a:t>
            </a:r>
          </a:p>
          <a:p>
            <a:pPr/>
            <a:r>
              <a:t>	Orders.OrderID,</a:t>
            </a:r>
          </a:p>
          <a:p>
            <a:pPr/>
            <a:r>
              <a:t>	Orders.OrderDate,</a:t>
            </a:r>
          </a:p>
          <a:p>
            <a:pPr/>
            <a:r>
              <a:t>	OrderDetails.ProductID,</a:t>
            </a:r>
          </a:p>
          <a:p>
            <a:pPr/>
            <a:r>
              <a:t>	OrderDetails.Qty</a:t>
            </a:r>
          </a:p>
          <a:p>
            <a:pPr/>
            <a:r>
              <a:t>FROM		@Orders AS Orders</a:t>
            </a:r>
          </a:p>
          <a:p>
            <a:pPr/>
            <a:r>
              <a:t>JOIN		@OrderDetails AS OrderDetails</a:t>
            </a:r>
          </a:p>
          <a:p>
            <a:pPr/>
            <a:r>
              <a:t>ON			Orders.OrderID = OrderDetails.OrderID</a:t>
            </a:r>
          </a:p>
          <a:p>
            <a:pPr/>
            <a:r>
              <a:t>FOR			XML AUTO;</a:t>
            </a:r>
          </a:p>
          <a:p>
            <a:pPr/>
          </a:p>
          <a:p>
            <a:pPr/>
            <a:r>
              <a:t>SELECT</a:t>
            </a:r>
          </a:p>
          <a:p>
            <a:pPr/>
            <a:r>
              <a:t>	Orders.OrderID,</a:t>
            </a:r>
          </a:p>
          <a:p>
            <a:pPr/>
            <a:r>
              <a:t>	Orders.OrderDate,</a:t>
            </a:r>
          </a:p>
          <a:p>
            <a:pPr/>
            <a:r>
              <a:t>	OrderDetails.ProductID,</a:t>
            </a:r>
          </a:p>
          <a:p>
            <a:pPr/>
            <a:r>
              <a:t>	OrderDetails.Qty</a:t>
            </a:r>
          </a:p>
          <a:p>
            <a:pPr/>
            <a:r>
              <a:t>FROM		@Orders AS Orders</a:t>
            </a:r>
          </a:p>
          <a:p>
            <a:pPr/>
            <a:r>
              <a:t>JOIN		@OrderDetails AS OrderDetails</a:t>
            </a:r>
          </a:p>
          <a:p>
            <a:pPr/>
            <a:r>
              <a:t>ON			Orders.OrderID = OrderDetails.OrderID</a:t>
            </a:r>
          </a:p>
          <a:p>
            <a:pPr/>
            <a:r>
              <a:t>FOR			JSON AUTO;</a:t>
            </a:r>
          </a:p>
          <a:p>
            <a:pPr/>
          </a:p>
          <a:p>
            <a:pPr/>
            <a:r>
              <a:t>SELECT 'Path (Custom)';</a:t>
            </a:r>
          </a:p>
          <a:p>
            <a:pPr/>
          </a:p>
          <a:p>
            <a:pPr/>
            <a:r>
              <a:t>SELECT</a:t>
            </a:r>
          </a:p>
          <a:p>
            <a:pPr/>
            <a:r>
              <a:t>	Orders.OrderID,</a:t>
            </a:r>
          </a:p>
          <a:p>
            <a:pPr/>
            <a:r>
              <a:t>	Orders.OrderDate,</a:t>
            </a:r>
          </a:p>
          <a:p>
            <a:pPr/>
            <a:r>
              <a:t>	(</a:t>
            </a:r>
          </a:p>
          <a:p>
            <a:pPr/>
            <a:r>
              <a:t>		SELECT</a:t>
            </a:r>
          </a:p>
          <a:p>
            <a:pPr/>
            <a:r>
              <a:t>			OrderDetails.ProductID,</a:t>
            </a:r>
          </a:p>
          <a:p>
            <a:pPr/>
            <a:r>
              <a:t>			OrderDetails.Qty</a:t>
            </a:r>
          </a:p>
          <a:p>
            <a:pPr/>
            <a:r>
              <a:t>		FROM		@OrderDetails AS OrderDetails</a:t>
            </a:r>
          </a:p>
          <a:p>
            <a:pPr/>
            <a:r>
              <a:t>		WHERE		Orders.OrderID = OrderDetails.OrderID</a:t>
            </a:r>
          </a:p>
          <a:p>
            <a:pPr/>
            <a:r>
              <a:t>		FOR XML PATH('OrderDetail'), TYPE</a:t>
            </a:r>
          </a:p>
          <a:p>
            <a:pPr/>
            <a:r>
              <a:t>	) AS OrderDetails</a:t>
            </a:r>
          </a:p>
          <a:p>
            <a:pPr/>
            <a:r>
              <a:t>FROM		@Orders Orders</a:t>
            </a:r>
          </a:p>
          <a:p>
            <a:pPr/>
            <a:r>
              <a:t>FOR			XML PATH('Order'), ROOT('Orders');</a:t>
            </a:r>
          </a:p>
          <a:p>
            <a:pPr/>
          </a:p>
          <a:p>
            <a:pPr/>
            <a:r>
              <a:t>SELECT</a:t>
            </a:r>
          </a:p>
          <a:p>
            <a:pPr/>
            <a:r>
              <a:t>	Orders.OrderID,</a:t>
            </a:r>
          </a:p>
          <a:p>
            <a:pPr/>
            <a:r>
              <a:t>	Orders.OrderDate,</a:t>
            </a:r>
          </a:p>
          <a:p>
            <a:pPr/>
            <a:r>
              <a:t>	(</a:t>
            </a:r>
          </a:p>
          <a:p>
            <a:pPr/>
            <a:r>
              <a:t>		SELECT</a:t>
            </a:r>
          </a:p>
          <a:p>
            <a:pPr/>
            <a:r>
              <a:t>			OrderDetails.ProductID,</a:t>
            </a:r>
          </a:p>
          <a:p>
            <a:pPr/>
            <a:r>
              <a:t>			OrderDetails.Qty</a:t>
            </a:r>
          </a:p>
          <a:p>
            <a:pPr/>
            <a:r>
              <a:t>		FROM		@OrderDetails AS OrderDetails</a:t>
            </a:r>
          </a:p>
          <a:p>
            <a:pPr/>
            <a:r>
              <a:t>		WHERE		Orders.OrderID = OrderDetails.OrderID</a:t>
            </a:r>
          </a:p>
          <a:p>
            <a:pPr/>
            <a:r>
              <a:t>		FOR JSON PATH</a:t>
            </a:r>
          </a:p>
          <a:p>
            <a:pPr/>
            <a:r>
              <a:t>	) AS OrderDetails</a:t>
            </a:r>
          </a:p>
          <a:p>
            <a:pPr/>
            <a:r>
              <a:t>FROM		@Orders Orders</a:t>
            </a:r>
          </a:p>
          <a:p>
            <a:pPr/>
            <a:r>
              <a:t>FOR			JSON PATH, ROOT('Orders');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5" name="Shape 17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Formatters:</a:t>
            </a:r>
          </a:p>
          <a:p>
            <a:pPr/>
          </a:p>
          <a:p>
            <a:pPr/>
            <a:r>
              <a:t>JSON</a:t>
            </a:r>
          </a:p>
          <a:p>
            <a:pPr/>
            <a:r>
              <a:t>https://jsonformatter.curiousconcept.com/</a:t>
            </a:r>
          </a:p>
          <a:p>
            <a:pPr/>
          </a:p>
          <a:p>
            <a:pPr/>
            <a:r>
              <a:t>XML</a:t>
            </a:r>
          </a:p>
          <a:p>
            <a:pPr/>
            <a:r>
              <a:t>http://www.freeformatter.com/xml-formatter.html#ad-output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1.tif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tif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0900" y="61157"/>
            <a:ext cx="8542200" cy="6421149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Shape 17"/>
          <p:cNvSpPr/>
          <p:nvPr>
            <p:ph type="title"/>
          </p:nvPr>
        </p:nvSpPr>
        <p:spPr>
          <a:xfrm>
            <a:off x="316541" y="516684"/>
            <a:ext cx="8510918" cy="1297485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Title Text</a:t>
            </a:r>
          </a:p>
        </p:txBody>
      </p:sp>
      <p:sp>
        <p:nvSpPr>
          <p:cNvPr id="18" name="Shape 18"/>
          <p:cNvSpPr/>
          <p:nvPr>
            <p:ph type="body" sz="half" idx="1"/>
          </p:nvPr>
        </p:nvSpPr>
        <p:spPr>
          <a:xfrm>
            <a:off x="458408" y="2217814"/>
            <a:ext cx="7925349" cy="1752601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>
                <a:solidFill>
                  <a:srgbClr val="FFFFFF"/>
                </a:solidFill>
              </a:defRPr>
            </a:lvl1pPr>
            <a:lvl2pPr marL="0" indent="457200">
              <a:buSzTx/>
              <a:buNone/>
              <a:defRPr>
                <a:solidFill>
                  <a:srgbClr val="FFFFFF"/>
                </a:solidFill>
              </a:defRPr>
            </a:lvl2pPr>
            <a:lvl3pPr marL="0" indent="914400">
              <a:buSzTx/>
              <a:buNone/>
              <a:defRPr>
                <a:solidFill>
                  <a:srgbClr val="FFFFFF"/>
                </a:solidFill>
              </a:defRPr>
            </a:lvl3pPr>
            <a:lvl4pPr marL="0" indent="1371600">
              <a:buSzTx/>
              <a:buNone/>
              <a:defRPr>
                <a:solidFill>
                  <a:srgbClr val="FFFFFF"/>
                </a:solidFill>
              </a:defRPr>
            </a:lvl4pPr>
            <a:lvl5pPr marL="0" indent="1828800">
              <a:buSz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9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80064" y="5404175"/>
            <a:ext cx="2335336" cy="1137983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Shape 20"/>
          <p:cNvSpPr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Shape 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image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018927"/>
            <a:ext cx="8898743" cy="847376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Shape 37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>
              <a:defRPr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8" name="Shape 38"/>
          <p:cNvSpPr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39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03438" y="5991574"/>
            <a:ext cx="1738962" cy="847376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Shape 40"/>
          <p:cNvSpPr/>
          <p:nvPr/>
        </p:nvSpPr>
        <p:spPr>
          <a:xfrm>
            <a:off x="457200" y="6455507"/>
            <a:ext cx="4680192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/>
            <a:r>
              <a:t>| Author | Talk Title</a:t>
            </a:r>
          </a:p>
        </p:txBody>
      </p:sp>
      <p:sp>
        <p:nvSpPr>
          <p:cNvPr id="41" name="Shape 41"/>
          <p:cNvSpPr/>
          <p:nvPr/>
        </p:nvSpPr>
        <p:spPr>
          <a:xfrm>
            <a:off x="165100" y="6172200"/>
            <a:ext cx="110941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/>
            <a:r>
              <a:t>2016-10-01</a:t>
            </a:r>
          </a:p>
        </p:txBody>
      </p:sp>
      <p:sp>
        <p:nvSpPr>
          <p:cNvPr id="42" name="Shape 42"/>
          <p:cNvSpPr/>
          <p:nvPr>
            <p:ph type="sldNum" sz="quarter" idx="2"/>
          </p:nvPr>
        </p:nvSpPr>
        <p:spPr>
          <a:xfrm>
            <a:off x="152300" y="6455507"/>
            <a:ext cx="317600" cy="288824"/>
          </a:xfrm>
          <a:prstGeom prst="rect">
            <a:avLst/>
          </a:prstGeom>
        </p:spPr>
        <p:txBody>
          <a:bodyPr wrap="squar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tif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018927"/>
            <a:ext cx="8898743" cy="847376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>
            <p:ph type="body" idx="1"/>
          </p:nvPr>
        </p:nvSpPr>
        <p:spPr>
          <a:xfrm>
            <a:off x="457200" y="1600200"/>
            <a:ext cx="8229600" cy="4296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/>
        </p:nvSpPr>
        <p:spPr>
          <a:xfrm>
            <a:off x="457200" y="1417637"/>
            <a:ext cx="8229600" cy="1"/>
          </a:xfrm>
          <a:prstGeom prst="line">
            <a:avLst/>
          </a:prstGeom>
          <a:ln w="12700">
            <a:solidFill>
              <a:schemeClr val="accent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" name="Shape 5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Shape 6"/>
          <p:cNvSpPr/>
          <p:nvPr>
            <p:ph type="sldNum" sz="quarter" idx="2"/>
          </p:nvPr>
        </p:nvSpPr>
        <p:spPr>
          <a:xfrm>
            <a:off x="155291" y="6455508"/>
            <a:ext cx="301909" cy="28882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4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7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03438" y="5991574"/>
            <a:ext cx="1738962" cy="847376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hape 8"/>
          <p:cNvSpPr/>
          <p:nvPr/>
        </p:nvSpPr>
        <p:spPr>
          <a:xfrm>
            <a:off x="457200" y="6455507"/>
            <a:ext cx="4680192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/>
            <a:r>
              <a:t>| @RileyMajor | SQL Server 2016 - New Feature Preview</a:t>
            </a:r>
          </a:p>
        </p:txBody>
      </p:sp>
      <p:sp>
        <p:nvSpPr>
          <p:cNvPr id="9" name="Shape 9"/>
          <p:cNvSpPr/>
          <p:nvPr/>
        </p:nvSpPr>
        <p:spPr>
          <a:xfrm>
            <a:off x="158991" y="6176108"/>
            <a:ext cx="110941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/>
            <a:r>
              <a:t>2016-10-01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00789" marR="0" indent="-30078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000" u="none">
          <a:ln>
            <a:noFill/>
          </a:ln>
          <a:solidFill>
            <a:srgbClr val="474947"/>
          </a:solidFill>
          <a:uFillTx/>
          <a:latin typeface="Arial"/>
          <a:ea typeface="Arial"/>
          <a:cs typeface="Arial"/>
          <a:sym typeface="Arial"/>
        </a:defRPr>
      </a:lvl1pPr>
      <a:lvl2pPr marL="681789" marR="0" indent="-30078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000" u="none">
          <a:ln>
            <a:noFill/>
          </a:ln>
          <a:solidFill>
            <a:srgbClr val="474947"/>
          </a:solidFill>
          <a:uFillTx/>
          <a:latin typeface="Arial"/>
          <a:ea typeface="Arial"/>
          <a:cs typeface="Arial"/>
          <a:sym typeface="Arial"/>
        </a:defRPr>
      </a:lvl2pPr>
      <a:lvl3pPr marL="1062789" marR="0" indent="-30078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000" u="none">
          <a:ln>
            <a:noFill/>
          </a:ln>
          <a:solidFill>
            <a:srgbClr val="474947"/>
          </a:solidFill>
          <a:uFillTx/>
          <a:latin typeface="Arial"/>
          <a:ea typeface="Arial"/>
          <a:cs typeface="Arial"/>
          <a:sym typeface="Arial"/>
        </a:defRPr>
      </a:lvl3pPr>
      <a:lvl4pPr marL="1443789" marR="0" indent="-30078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000" u="none">
          <a:ln>
            <a:noFill/>
          </a:ln>
          <a:solidFill>
            <a:srgbClr val="474947"/>
          </a:solidFill>
          <a:uFillTx/>
          <a:latin typeface="Arial"/>
          <a:ea typeface="Arial"/>
          <a:cs typeface="Arial"/>
          <a:sym typeface="Arial"/>
        </a:defRPr>
      </a:lvl4pPr>
      <a:lvl5pPr marL="1824789" marR="0" indent="-30078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000" u="none">
          <a:ln>
            <a:noFill/>
          </a:ln>
          <a:solidFill>
            <a:srgbClr val="474947"/>
          </a:solidFill>
          <a:uFillTx/>
          <a:latin typeface="Arial"/>
          <a:ea typeface="Arial"/>
          <a:cs typeface="Arial"/>
          <a:sym typeface="Arial"/>
        </a:defRPr>
      </a:lvl5pPr>
      <a:lvl6pPr marL="2205789" marR="0" indent="-30078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000" u="none">
          <a:ln>
            <a:noFill/>
          </a:ln>
          <a:solidFill>
            <a:srgbClr val="474947"/>
          </a:solidFill>
          <a:uFillTx/>
          <a:latin typeface="Arial"/>
          <a:ea typeface="Arial"/>
          <a:cs typeface="Arial"/>
          <a:sym typeface="Arial"/>
        </a:defRPr>
      </a:lvl6pPr>
      <a:lvl7pPr marL="2586789" marR="0" indent="-30078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000" u="none">
          <a:ln>
            <a:noFill/>
          </a:ln>
          <a:solidFill>
            <a:srgbClr val="474947"/>
          </a:solidFill>
          <a:uFillTx/>
          <a:latin typeface="Arial"/>
          <a:ea typeface="Arial"/>
          <a:cs typeface="Arial"/>
          <a:sym typeface="Arial"/>
        </a:defRPr>
      </a:lvl7pPr>
      <a:lvl8pPr marL="2967789" marR="0" indent="-30078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000" u="none">
          <a:ln>
            <a:noFill/>
          </a:ln>
          <a:solidFill>
            <a:srgbClr val="474947"/>
          </a:solidFill>
          <a:uFillTx/>
          <a:latin typeface="Arial"/>
          <a:ea typeface="Arial"/>
          <a:cs typeface="Arial"/>
          <a:sym typeface="Arial"/>
        </a:defRPr>
      </a:lvl8pPr>
      <a:lvl9pPr marL="3348789" marR="0" indent="-30078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000" u="none">
          <a:ln>
            <a:noFill/>
          </a:ln>
          <a:solidFill>
            <a:srgbClr val="474947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nssug.org/" TargetMode="External"/><Relationship Id="rId3" Type="http://schemas.openxmlformats.org/officeDocument/2006/relationships/image" Target="../media/image2.tif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"/><Relationship Id="rId3" Type="http://schemas.openxmlformats.org/officeDocument/2006/relationships/image" Target="../media/image4.tif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"/><Relationship Id="rId3" Type="http://schemas.openxmlformats.org/officeDocument/2006/relationships/image" Target="../media/image6.tif"/><Relationship Id="rId4" Type="http://schemas.openxmlformats.org/officeDocument/2006/relationships/image" Target="../media/image1.png"/><Relationship Id="rId5" Type="http://schemas.openxmlformats.org/officeDocument/2006/relationships/image" Target="../media/image7.tif"/><Relationship Id="rId6" Type="http://schemas.openxmlformats.org/officeDocument/2006/relationships/image" Target="../media/image8.tif"/><Relationship Id="rId7" Type="http://schemas.openxmlformats.org/officeDocument/2006/relationships/image" Target="../media/image9.tif"/><Relationship Id="rId8" Type="http://schemas.openxmlformats.org/officeDocument/2006/relationships/image" Target="../media/image10.tif"/><Relationship Id="rId9" Type="http://schemas.openxmlformats.org/officeDocument/2006/relationships/image" Target="../media/image11.tif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tif"/><Relationship Id="rId3" Type="http://schemas.openxmlformats.org/officeDocument/2006/relationships/image" Target="../media/image13.tif"/><Relationship Id="rId4" Type="http://schemas.openxmlformats.org/officeDocument/2006/relationships/image" Target="../media/image2.png"/><Relationship Id="rId5" Type="http://schemas.openxmlformats.org/officeDocument/2006/relationships/image" Target="../media/image14.tif"/><Relationship Id="rId6" Type="http://schemas.openxmlformats.org/officeDocument/2006/relationships/image" Target="../media/image15.tif"/><Relationship Id="rId7" Type="http://schemas.openxmlformats.org/officeDocument/2006/relationships/image" Target="../media/image16.tif"/><Relationship Id="rId8" Type="http://schemas.openxmlformats.org/officeDocument/2006/relationships/image" Target="../media/image17.tif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PASSMN@rileymajor.com" TargetMode="Externa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SQL Server 2016</a:t>
            </a:r>
          </a:p>
        </p:txBody>
      </p:sp>
      <p:sp>
        <p:nvSpPr>
          <p:cNvPr id="59" name="Shape 59"/>
          <p:cNvSpPr/>
          <p:nvPr>
            <p:ph type="subTitle" sz="half" idx="1"/>
          </p:nvPr>
        </p:nvSpPr>
        <p:spPr>
          <a:xfrm>
            <a:off x="458408" y="2217814"/>
            <a:ext cx="7925349" cy="1752601"/>
          </a:xfrm>
          <a:prstGeom prst="rect">
            <a:avLst/>
          </a:prstGeom>
        </p:spPr>
        <p:txBody>
          <a:bodyPr/>
          <a:lstStyle/>
          <a:p>
            <a:pPr/>
            <a:r>
              <a:t>New Feature Preview</a:t>
            </a:r>
          </a:p>
          <a:p>
            <a:pPr/>
            <a:r>
              <a:t>2016-10-01</a:t>
            </a:r>
          </a:p>
          <a:p>
            <a:pPr/>
            <a:r>
              <a:t>@RileyMajor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SQL Server 2012</a:t>
            </a:r>
          </a:p>
          <a:p>
            <a:pPr lvl="1"/>
            <a:r>
              <a:t>TRY_PARSE, LAG/LEAD, Columnstore, Tabular Model</a:t>
            </a:r>
          </a:p>
          <a:p>
            <a:pPr/>
            <a:r>
              <a:t>SQL Server 2014</a:t>
            </a:r>
          </a:p>
          <a:p>
            <a:pPr lvl="1"/>
            <a:r>
              <a:t>Backup to Azure, Updatable Columnstore, In-Memory OLTP (Hekaton)</a:t>
            </a:r>
          </a:p>
        </p:txBody>
      </p:sp>
      <p:sp>
        <p:nvSpPr>
          <p:cNvPr id="116" name="Shape 1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SQL Server Recent History</a:t>
            </a:r>
          </a:p>
        </p:txBody>
      </p:sp>
      <p:sp>
        <p:nvSpPr>
          <p:cNvPr id="117" name="Shape 11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SQL Server 2016</a:t>
            </a:r>
          </a:p>
          <a:p>
            <a:pPr lvl="1"/>
            <a:r>
              <a:t>Available Now</a:t>
            </a:r>
          </a:p>
          <a:p>
            <a:pPr lvl="1"/>
            <a:r>
              <a:t>Cumulative Update 2</a:t>
            </a:r>
          </a:p>
          <a:p>
            <a:pPr lvl="1"/>
            <a:r>
              <a:t>Free SSMS / Separate Download</a:t>
            </a:r>
          </a:p>
          <a:p>
            <a:pPr lvl="1"/>
            <a:r>
              <a:t>Free Developer Version</a:t>
            </a:r>
          </a:p>
          <a:p>
            <a:pPr lvl="1"/>
            <a:r>
              <a:t>New T-SQL</a:t>
            </a:r>
          </a:p>
          <a:p>
            <a:pPr lvl="1"/>
            <a:r>
              <a:t>New Engine Features</a:t>
            </a:r>
          </a:p>
          <a:p>
            <a:pPr lvl="1"/>
            <a:r>
              <a:t>New Admin Features</a:t>
            </a:r>
          </a:p>
        </p:txBody>
      </p:sp>
      <p:sp>
        <p:nvSpPr>
          <p:cNvPr id="120" name="Shape 1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The New and Shiny</a:t>
            </a:r>
          </a:p>
        </p:txBody>
      </p:sp>
      <p:sp>
        <p:nvSpPr>
          <p:cNvPr id="121" name="Shape 121"/>
          <p:cNvSpPr/>
          <p:nvPr>
            <p:ph type="sldNum" sz="quarter" idx="2"/>
          </p:nvPr>
        </p:nvSpPr>
        <p:spPr>
          <a:xfrm>
            <a:off x="168487" y="6455508"/>
            <a:ext cx="288713" cy="2888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T-SQL Improvements</a:t>
            </a:r>
          </a:p>
          <a:p>
            <a:pPr lvl="1"/>
            <a:r>
              <a:t>TRUNCATE TABLE with PARTITION</a:t>
            </a:r>
          </a:p>
          <a:p>
            <a:pPr lvl="1"/>
            <a:r>
              <a:t>DROP IF EXISTS</a:t>
            </a:r>
          </a:p>
          <a:p>
            <a:pPr lvl="1"/>
            <a:r>
              <a:t>STRING_SPLIT()</a:t>
            </a:r>
          </a:p>
          <a:p>
            <a:pPr lvl="1"/>
            <a:r>
              <a:t>DATEDIFF_BIG</a:t>
            </a:r>
          </a:p>
          <a:p>
            <a:pPr lvl="1"/>
            <a:r>
              <a:t>AT TIME ZONE</a:t>
            </a:r>
          </a:p>
          <a:p>
            <a:pPr lvl="1"/>
            <a:r>
              <a:t>COMPRESS / DECOMPRESS</a:t>
            </a:r>
          </a:p>
          <a:p>
            <a:pPr lvl="1"/>
            <a:r>
              <a:t>JSON</a:t>
            </a:r>
          </a:p>
        </p:txBody>
      </p:sp>
      <p:sp>
        <p:nvSpPr>
          <p:cNvPr id="126" name="Shape 1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SELECT All the Features</a:t>
            </a:r>
          </a:p>
        </p:txBody>
      </p:sp>
      <p:sp>
        <p:nvSpPr>
          <p:cNvPr id="127" name="Shape 12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SELECT STRING_SPLIT(‘a,b,c’,’,’)</a:t>
            </a:r>
          </a:p>
          <a:p>
            <a:pPr/>
            <a:r>
              <a:t>Results:</a:t>
            </a:r>
          </a:p>
          <a:p>
            <a:pPr lvl="1"/>
            <a:r>
              <a:t>a</a:t>
            </a:r>
          </a:p>
          <a:p>
            <a:pPr lvl="1"/>
            <a:r>
              <a:t>b</a:t>
            </a:r>
          </a:p>
          <a:p>
            <a:pPr lvl="1"/>
            <a:r>
              <a:t>c</a:t>
            </a:r>
          </a:p>
        </p:txBody>
      </p:sp>
      <p:sp>
        <p:nvSpPr>
          <p:cNvPr id="132" name="Shape 1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It slices. It dices.</a:t>
            </a:r>
          </a:p>
        </p:txBody>
      </p:sp>
      <p:sp>
        <p:nvSpPr>
          <p:cNvPr id="133" name="Shape 13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COMPRESS / DECOMPRESS</a:t>
            </a:r>
          </a:p>
          <a:p>
            <a:pPr lvl="1"/>
            <a:r>
              <a:t>T-SQL Functions</a:t>
            </a:r>
          </a:p>
          <a:p>
            <a:pPr lvl="1"/>
            <a:r>
              <a:t>GZIP Compression</a:t>
            </a:r>
          </a:p>
          <a:p>
            <a:pPr lvl="1"/>
            <a:r>
              <a:t>Applied to data (text, binary).</a:t>
            </a:r>
          </a:p>
          <a:p>
            <a:pPr lvl="1"/>
            <a:r>
              <a:t>Results in smaller binary data.</a:t>
            </a:r>
          </a:p>
          <a:p>
            <a:pPr lvl="1"/>
            <a:r>
              <a:t>Alternative to full table compression.</a:t>
            </a:r>
          </a:p>
          <a:p>
            <a:pPr lvl="1"/>
            <a:r>
              <a:t>Standard Edition!</a:t>
            </a:r>
          </a:p>
        </p:txBody>
      </p:sp>
      <p:sp>
        <p:nvSpPr>
          <p:cNvPr id="138" name="Shape 1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Squish.</a:t>
            </a:r>
          </a:p>
        </p:txBody>
      </p:sp>
      <p:sp>
        <p:nvSpPr>
          <p:cNvPr id="139" name="Shape 13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image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02791" y="1448230"/>
            <a:ext cx="7524751" cy="2371726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Shape 1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Why?</a:t>
            </a:r>
          </a:p>
          <a:p>
            <a:pPr/>
          </a:p>
          <a:p>
            <a:pPr/>
          </a:p>
          <a:p>
            <a:pPr/>
          </a:p>
          <a:p>
            <a:pPr/>
            <a:r>
              <a:t>What?</a:t>
            </a:r>
          </a:p>
        </p:txBody>
      </p:sp>
      <p:sp>
        <p:nvSpPr>
          <p:cNvPr id="145" name="Shape 1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JSON</a:t>
            </a:r>
          </a:p>
        </p:txBody>
      </p:sp>
      <p:sp>
        <p:nvSpPr>
          <p:cNvPr id="146" name="Shape 146"/>
          <p:cNvSpPr/>
          <p:nvPr>
            <p:ph type="sldNum" sz="quarter" idx="2"/>
          </p:nvPr>
        </p:nvSpPr>
        <p:spPr>
          <a:xfrm>
            <a:off x="155291" y="6455508"/>
            <a:ext cx="301908" cy="2888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7" name="Shape 147"/>
          <p:cNvSpPr/>
          <p:nvPr/>
        </p:nvSpPr>
        <p:spPr>
          <a:xfrm>
            <a:off x="4407703" y="2250800"/>
            <a:ext cx="574178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XML</a:t>
            </a:r>
          </a:p>
        </p:txBody>
      </p:sp>
      <p:sp>
        <p:nvSpPr>
          <p:cNvPr id="148" name="Shape 148"/>
          <p:cNvSpPr/>
          <p:nvPr/>
        </p:nvSpPr>
        <p:spPr>
          <a:xfrm>
            <a:off x="4337172" y="3148047"/>
            <a:ext cx="713816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JSON</a:t>
            </a:r>
          </a:p>
        </p:txBody>
      </p:sp>
      <p:sp>
        <p:nvSpPr>
          <p:cNvPr id="149" name="Shape 149"/>
          <p:cNvSpPr/>
          <p:nvPr/>
        </p:nvSpPr>
        <p:spPr>
          <a:xfrm>
            <a:off x="2465240" y="3727808"/>
            <a:ext cx="4544080" cy="2117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/>
            </a:pPr>
            <a:r>
              <a:t>[</a:t>
            </a:r>
          </a:p>
          <a:p>
            <a:pPr>
              <a:defRPr sz="1400"/>
            </a:pPr>
            <a:r>
              <a:t>	{</a:t>
            </a:r>
          </a:p>
          <a:p>
            <a:pPr>
              <a:defRPr sz="1400"/>
            </a:pPr>
            <a:r>
              <a:t>		“MyField1”: “MyValue”,</a:t>
            </a:r>
          </a:p>
          <a:p>
            <a:pPr>
              <a:defRPr sz="1400"/>
            </a:pPr>
            <a:r>
              <a:t>		“MyField2”: 123.45</a:t>
            </a:r>
          </a:p>
          <a:p>
            <a:pPr>
              <a:defRPr sz="1400"/>
            </a:pPr>
            <a:r>
              <a:t>	},</a:t>
            </a:r>
          </a:p>
          <a:p>
            <a:pPr>
              <a:defRPr sz="1400"/>
            </a:pPr>
            <a:r>
              <a:t>	{</a:t>
            </a:r>
          </a:p>
          <a:p>
            <a:pPr>
              <a:defRPr sz="1400"/>
            </a:pPr>
            <a:r>
              <a:t>		“MyField1”: “MyValue2”,</a:t>
            </a:r>
          </a:p>
          <a:p>
            <a:pPr>
              <a:defRPr sz="1400"/>
            </a:pPr>
            <a:r>
              <a:t>		“MyField2”: 345.67</a:t>
            </a:r>
          </a:p>
          <a:p>
            <a:pPr>
              <a:defRPr sz="1400"/>
            </a:pPr>
            <a:r>
              <a:t>	}</a:t>
            </a:r>
          </a:p>
          <a:p>
            <a:pPr>
              <a:defRPr sz="1400"/>
            </a:pPr>
            <a:r>
              <a:t>]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None/>
              <a:defRPr sz="1400"/>
            </a:pPr>
            <a:r>
              <a:t>DECLARE @Orders TABLE</a:t>
            </a:r>
          </a:p>
          <a:p>
            <a:pPr marL="0" indent="0">
              <a:spcBef>
                <a:spcPts val="300"/>
              </a:spcBef>
              <a:buSzTx/>
              <a:buNone/>
              <a:defRPr sz="1400"/>
            </a:pPr>
            <a:r>
              <a:t>(</a:t>
            </a:r>
          </a:p>
          <a:p>
            <a:pPr marL="0" indent="0">
              <a:spcBef>
                <a:spcPts val="300"/>
              </a:spcBef>
              <a:buSzTx/>
              <a:buNone/>
              <a:defRPr sz="1400"/>
            </a:pPr>
            <a:r>
              <a:t>	OrderID bigint IDENTITY,</a:t>
            </a:r>
          </a:p>
          <a:p>
            <a:pPr marL="0" indent="0">
              <a:spcBef>
                <a:spcPts val="300"/>
              </a:spcBef>
              <a:buSzTx/>
              <a:buNone/>
              <a:defRPr sz="1400"/>
            </a:pPr>
            <a:r>
              <a:t>	OrderDate datetime</a:t>
            </a:r>
          </a:p>
          <a:p>
            <a:pPr marL="0" indent="0">
              <a:spcBef>
                <a:spcPts val="300"/>
              </a:spcBef>
              <a:buSzTx/>
              <a:buNone/>
              <a:defRPr sz="1400"/>
            </a:pPr>
            <a:r>
              <a:t>);</a:t>
            </a:r>
          </a:p>
        </p:txBody>
      </p:sp>
      <p:sp>
        <p:nvSpPr>
          <p:cNvPr id="154" name="Shape 154"/>
          <p:cNvSpPr/>
          <p:nvPr/>
        </p:nvSpPr>
        <p:spPr>
          <a:xfrm>
            <a:off x="4648200" y="1600200"/>
            <a:ext cx="4038600" cy="1764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spcBef>
                <a:spcPts val="300"/>
              </a:spcBef>
              <a:defRPr sz="1400">
                <a:solidFill>
                  <a:srgbClr val="474947"/>
                </a:solidFill>
              </a:defRPr>
            </a:pPr>
            <a:r>
              <a:t>DECLARE @OrderDetails TABLE</a:t>
            </a:r>
            <a:endParaRPr sz="2800"/>
          </a:p>
          <a:p>
            <a:pPr>
              <a:spcBef>
                <a:spcPts val="300"/>
              </a:spcBef>
              <a:defRPr sz="1400">
                <a:solidFill>
                  <a:srgbClr val="474947"/>
                </a:solidFill>
              </a:defRPr>
            </a:pPr>
            <a:r>
              <a:t>(</a:t>
            </a:r>
            <a:endParaRPr sz="2800"/>
          </a:p>
          <a:p>
            <a:pPr>
              <a:spcBef>
                <a:spcPts val="300"/>
              </a:spcBef>
              <a:defRPr sz="1400">
                <a:solidFill>
                  <a:srgbClr val="474947"/>
                </a:solidFill>
              </a:defRPr>
            </a:pPr>
            <a:r>
              <a:t>	OrderDetailsID bigint IDENTITY,</a:t>
            </a:r>
            <a:endParaRPr sz="2800"/>
          </a:p>
          <a:p>
            <a:pPr>
              <a:spcBef>
                <a:spcPts val="300"/>
              </a:spcBef>
              <a:defRPr sz="1400">
                <a:solidFill>
                  <a:srgbClr val="474947"/>
                </a:solidFill>
              </a:defRPr>
            </a:pPr>
            <a:r>
              <a:t>	OrderID bigint,</a:t>
            </a:r>
            <a:endParaRPr sz="2800"/>
          </a:p>
          <a:p>
            <a:pPr>
              <a:spcBef>
                <a:spcPts val="300"/>
              </a:spcBef>
              <a:defRPr sz="1400">
                <a:solidFill>
                  <a:srgbClr val="474947"/>
                </a:solidFill>
              </a:defRPr>
            </a:pPr>
            <a:r>
              <a:t>	ProductID varchar(50),</a:t>
            </a:r>
            <a:endParaRPr sz="2800"/>
          </a:p>
          <a:p>
            <a:pPr>
              <a:spcBef>
                <a:spcPts val="300"/>
              </a:spcBef>
              <a:defRPr sz="1400">
                <a:solidFill>
                  <a:srgbClr val="474947"/>
                </a:solidFill>
              </a:defRPr>
            </a:pPr>
            <a:r>
              <a:t>	Qty int</a:t>
            </a:r>
          </a:p>
          <a:p>
            <a:pPr>
              <a:spcBef>
                <a:spcPts val="300"/>
              </a:spcBef>
              <a:defRPr sz="1400">
                <a:solidFill>
                  <a:srgbClr val="474947"/>
                </a:solidFill>
              </a:defRPr>
            </a:pPr>
            <a:r>
              <a:t>);</a:t>
            </a:r>
          </a:p>
        </p:txBody>
      </p:sp>
      <p:sp>
        <p:nvSpPr>
          <p:cNvPr id="155" name="Shape 1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JSON vs XML – Sample Data</a:t>
            </a:r>
          </a:p>
        </p:txBody>
      </p:sp>
      <p:sp>
        <p:nvSpPr>
          <p:cNvPr id="156" name="Shape 156"/>
          <p:cNvSpPr/>
          <p:nvPr>
            <p:ph type="sldNum" sz="quarter" idx="2"/>
          </p:nvPr>
        </p:nvSpPr>
        <p:spPr>
          <a:xfrm>
            <a:off x="155291" y="6455508"/>
            <a:ext cx="301908" cy="2888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157" name="Table 157"/>
          <p:cNvGraphicFramePr/>
          <p:nvPr/>
        </p:nvGraphicFramePr>
        <p:xfrm>
          <a:off x="1135632" y="3718204"/>
          <a:ext cx="6872736" cy="9525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468770"/>
                <a:gridCol w="2189299"/>
                <a:gridCol w="1745896"/>
                <a:gridCol w="1468770"/>
              </a:tblGrid>
              <a:tr h="190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/>
                        <a:t>OrderID</a:t>
                      </a:r>
                    </a:p>
                  </a:txBody>
                  <a:tcPr marL="9525" marR="9525" marT="9525" marB="9525" anchor="b" anchorCtr="0" horzOverflow="overflow">
                    <a:solidFill>
                      <a:srgbClr val="E7E7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/>
                        <a:t>OrderDate</a:t>
                      </a:r>
                    </a:p>
                  </a:txBody>
                  <a:tcPr marL="9525" marR="9525" marT="9525" marB="9525" anchor="b" anchorCtr="0" horzOverflow="overflow">
                    <a:solidFill>
                      <a:srgbClr val="E7E7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/>
                        <a:t>ProductID</a:t>
                      </a:r>
                    </a:p>
                  </a:txBody>
                  <a:tcPr marL="9525" marR="9525" marT="9525" marB="9525" anchor="b" anchorCtr="0" horzOverflow="overflow">
                    <a:solidFill>
                      <a:srgbClr val="E7E7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/>
                        <a:t>Qty</a:t>
                      </a:r>
                    </a:p>
                  </a:txBody>
                  <a:tcPr marL="9525" marR="9525" marT="9525" marB="9525" anchor="b" anchorCtr="0" horzOverflow="overflow">
                    <a:solidFill>
                      <a:srgbClr val="E7E7EA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/>
                        <a:t>1</a:t>
                      </a:r>
                    </a:p>
                  </a:txBody>
                  <a:tcPr marL="9525" marR="9525" marT="9525" marB="9525" anchor="b" anchorCtr="0" horzOverflow="overflow">
                    <a:solidFill>
                      <a:srgbClr val="E7E7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/>
                        <a:t>2015-10-10</a:t>
                      </a:r>
                    </a:p>
                  </a:txBody>
                  <a:tcPr marL="9525" marR="9525" marT="9525" marB="9525" anchor="b" anchorCtr="0" horzOverflow="overflow">
                    <a:solidFill>
                      <a:srgbClr val="E7E7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400"/>
                        <a:t>Bike</a:t>
                      </a:r>
                    </a:p>
                  </a:txBody>
                  <a:tcPr marL="9525" marR="9525" marT="9525" marB="9525" anchor="b" anchorCtr="0" horzOverflow="overflow">
                    <a:solidFill>
                      <a:srgbClr val="E7E7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/>
                        <a:t>2</a:t>
                      </a:r>
                    </a:p>
                  </a:txBody>
                  <a:tcPr marL="9525" marR="9525" marT="9525" marB="9525" anchor="b" anchorCtr="0" horzOverflow="overflow">
                    <a:solidFill>
                      <a:srgbClr val="E7E7EA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/>
                        <a:t>1</a:t>
                      </a:r>
                    </a:p>
                  </a:txBody>
                  <a:tcPr marL="9525" marR="9525" marT="9525" marB="9525" anchor="b" anchorCtr="0" horzOverflow="overflow">
                    <a:solidFill>
                      <a:srgbClr val="E7E7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/>
                        <a:t>2015-10-10</a:t>
                      </a:r>
                    </a:p>
                  </a:txBody>
                  <a:tcPr marL="9525" marR="9525" marT="9525" marB="9525" anchor="b" anchorCtr="0" horzOverflow="overflow">
                    <a:solidFill>
                      <a:srgbClr val="E7E7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400"/>
                        <a:t>Helmet</a:t>
                      </a:r>
                    </a:p>
                  </a:txBody>
                  <a:tcPr marL="9525" marR="9525" marT="9525" marB="9525" anchor="b" anchorCtr="0" horzOverflow="overflow">
                    <a:solidFill>
                      <a:srgbClr val="E7E7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/>
                        <a:t>2</a:t>
                      </a:r>
                    </a:p>
                  </a:txBody>
                  <a:tcPr marL="9525" marR="9525" marT="9525" marB="9525" anchor="b" anchorCtr="0" horzOverflow="overflow">
                    <a:solidFill>
                      <a:srgbClr val="E7E7EA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/>
                        <a:t>1</a:t>
                      </a:r>
                    </a:p>
                  </a:txBody>
                  <a:tcPr marL="9525" marR="9525" marT="9525" marB="9525" anchor="b" anchorCtr="0" horzOverflow="overflow">
                    <a:solidFill>
                      <a:srgbClr val="E7E7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/>
                        <a:t>2015-10-10</a:t>
                      </a:r>
                    </a:p>
                  </a:txBody>
                  <a:tcPr marL="9525" marR="9525" marT="9525" marB="9525" anchor="b" anchorCtr="0" horzOverflow="overflow">
                    <a:solidFill>
                      <a:srgbClr val="E7E7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400"/>
                        <a:t>Wheels</a:t>
                      </a:r>
                    </a:p>
                  </a:txBody>
                  <a:tcPr marL="9525" marR="9525" marT="9525" marB="9525" anchor="b" anchorCtr="0" horzOverflow="overflow">
                    <a:solidFill>
                      <a:srgbClr val="E7E7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/>
                        <a:t>4</a:t>
                      </a:r>
                    </a:p>
                  </a:txBody>
                  <a:tcPr marL="9525" marR="9525" marT="9525" marB="9525" anchor="b" anchorCtr="0" horzOverflow="overflow">
                    <a:solidFill>
                      <a:srgbClr val="E7E7EA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/>
                        <a:t>2</a:t>
                      </a:r>
                    </a:p>
                  </a:txBody>
                  <a:tcPr marL="9525" marR="9525" marT="9525" marB="9525" anchor="b" anchorCtr="0" horzOverflow="overflow">
                    <a:solidFill>
                      <a:srgbClr val="E7E7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/>
                        <a:t>2015-10-09</a:t>
                      </a:r>
                    </a:p>
                  </a:txBody>
                  <a:tcPr marL="9525" marR="9525" marT="9525" marB="9525" anchor="b" anchorCtr="0" horzOverflow="overflow">
                    <a:solidFill>
                      <a:srgbClr val="E7E7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400"/>
                        <a:t>Ball</a:t>
                      </a:r>
                    </a:p>
                  </a:txBody>
                  <a:tcPr marL="9525" marR="9525" marT="9525" marB="9525" anchor="b" anchorCtr="0" horzOverflow="overflow">
                    <a:solidFill>
                      <a:srgbClr val="E7E7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/>
                        <a:t>10</a:t>
                      </a:r>
                    </a:p>
                  </a:txBody>
                  <a:tcPr marL="9525" marR="9525" marT="9525" marB="9525" anchor="b" anchorCtr="0" horzOverflow="overflow">
                    <a:solidFill>
                      <a:srgbClr val="E7E7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/>
        </p:nvSpPr>
        <p:spPr>
          <a:xfrm>
            <a:off x="457199" y="2146539"/>
            <a:ext cx="4040188" cy="35442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spcBef>
                <a:spcPts val="300"/>
              </a:spcBef>
              <a:defRPr sz="1600">
                <a:solidFill>
                  <a:srgbClr val="474947"/>
                </a:solidFill>
              </a:defRPr>
            </a:pPr>
            <a:r>
              <a:t>SELECT</a:t>
            </a:r>
            <a:endParaRPr sz="2000"/>
          </a:p>
          <a:p>
            <a:pPr>
              <a:spcBef>
                <a:spcPts val="300"/>
              </a:spcBef>
              <a:defRPr sz="1600">
                <a:solidFill>
                  <a:srgbClr val="474947"/>
                </a:solidFill>
              </a:defRPr>
            </a:pPr>
            <a:r>
              <a:t>	Orders.OrderID,</a:t>
            </a:r>
            <a:endParaRPr sz="2000"/>
          </a:p>
          <a:p>
            <a:pPr>
              <a:spcBef>
                <a:spcPts val="300"/>
              </a:spcBef>
              <a:defRPr sz="1600">
                <a:solidFill>
                  <a:srgbClr val="474947"/>
                </a:solidFill>
              </a:defRPr>
            </a:pPr>
            <a:r>
              <a:t>	Orders.OrderDate,</a:t>
            </a:r>
            <a:endParaRPr sz="2000"/>
          </a:p>
          <a:p>
            <a:pPr>
              <a:spcBef>
                <a:spcPts val="300"/>
              </a:spcBef>
              <a:defRPr sz="1600">
                <a:solidFill>
                  <a:srgbClr val="474947"/>
                </a:solidFill>
              </a:defRPr>
            </a:pPr>
            <a:r>
              <a:t>	OrderDetails.ProductID,</a:t>
            </a:r>
            <a:endParaRPr sz="2000"/>
          </a:p>
          <a:p>
            <a:pPr>
              <a:spcBef>
                <a:spcPts val="300"/>
              </a:spcBef>
              <a:defRPr sz="1600">
                <a:solidFill>
                  <a:srgbClr val="474947"/>
                </a:solidFill>
              </a:defRPr>
            </a:pPr>
            <a:r>
              <a:t>	OrderDetails.Qty</a:t>
            </a:r>
          </a:p>
          <a:p>
            <a:pPr>
              <a:spcBef>
                <a:spcPts val="300"/>
              </a:spcBef>
              <a:defRPr sz="1600">
                <a:solidFill>
                  <a:srgbClr val="474947"/>
                </a:solidFill>
              </a:defRPr>
            </a:pPr>
            <a:r>
              <a:t>FROM	@Orders AS</a:t>
            </a:r>
            <a:endParaRPr sz="2000"/>
          </a:p>
          <a:p>
            <a:pPr>
              <a:spcBef>
                <a:spcPts val="300"/>
              </a:spcBef>
              <a:defRPr sz="1600">
                <a:solidFill>
                  <a:srgbClr val="474947"/>
                </a:solidFill>
              </a:defRPr>
            </a:pPr>
            <a:r>
              <a:t>			Orders</a:t>
            </a:r>
            <a:endParaRPr sz="2000"/>
          </a:p>
          <a:p>
            <a:pPr>
              <a:spcBef>
                <a:spcPts val="300"/>
              </a:spcBef>
              <a:defRPr sz="1600">
                <a:solidFill>
                  <a:srgbClr val="474947"/>
                </a:solidFill>
              </a:defRPr>
            </a:pPr>
            <a:r>
              <a:t>JOIN	@OrderDetails AS 						OrderDetails</a:t>
            </a:r>
          </a:p>
          <a:p>
            <a:pPr>
              <a:spcBef>
                <a:spcPts val="300"/>
              </a:spcBef>
              <a:defRPr sz="1600">
                <a:solidFill>
                  <a:srgbClr val="474947"/>
                </a:solidFill>
              </a:defRPr>
            </a:pPr>
            <a:r>
              <a:t>ON		Orders.OrderID = 						OrderDetails.OrderID</a:t>
            </a:r>
          </a:p>
          <a:p>
            <a:pPr>
              <a:spcBef>
                <a:spcPts val="300"/>
              </a:spcBef>
              <a:defRPr sz="1600">
                <a:solidFill>
                  <a:srgbClr val="474947"/>
                </a:solidFill>
              </a:defRPr>
            </a:pPr>
            <a:r>
              <a:t>FOR		JSON</a:t>
            </a:r>
            <a:endParaRPr sz="2000"/>
          </a:p>
          <a:p>
            <a:pPr>
              <a:spcBef>
                <a:spcPts val="300"/>
              </a:spcBef>
              <a:defRPr sz="1600">
                <a:solidFill>
                  <a:srgbClr val="474947"/>
                </a:solidFill>
              </a:defRPr>
            </a:pPr>
            <a:r>
              <a:t>			PATH;</a:t>
            </a:r>
          </a:p>
        </p:txBody>
      </p:sp>
      <p:sp>
        <p:nvSpPr>
          <p:cNvPr id="162" name="Shape 162"/>
          <p:cNvSpPr/>
          <p:nvPr/>
        </p:nvSpPr>
        <p:spPr>
          <a:xfrm>
            <a:off x="4645023" y="2146539"/>
            <a:ext cx="4041776" cy="35442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spcBef>
                <a:spcPts val="300"/>
              </a:spcBef>
              <a:defRPr sz="1600">
                <a:solidFill>
                  <a:srgbClr val="474947"/>
                </a:solidFill>
              </a:defRPr>
            </a:pPr>
            <a:r>
              <a:t>SELECT</a:t>
            </a:r>
            <a:endParaRPr sz="2000"/>
          </a:p>
          <a:p>
            <a:pPr>
              <a:spcBef>
                <a:spcPts val="300"/>
              </a:spcBef>
              <a:defRPr sz="1600">
                <a:solidFill>
                  <a:srgbClr val="474947"/>
                </a:solidFill>
              </a:defRPr>
            </a:pPr>
            <a:r>
              <a:t>	Orders.OrderID,</a:t>
            </a:r>
            <a:endParaRPr sz="2000"/>
          </a:p>
          <a:p>
            <a:pPr>
              <a:spcBef>
                <a:spcPts val="300"/>
              </a:spcBef>
              <a:defRPr sz="1600">
                <a:solidFill>
                  <a:srgbClr val="474947"/>
                </a:solidFill>
              </a:defRPr>
            </a:pPr>
            <a:r>
              <a:t>	Orders.OrderDate,</a:t>
            </a:r>
            <a:endParaRPr sz="2000"/>
          </a:p>
          <a:p>
            <a:pPr>
              <a:spcBef>
                <a:spcPts val="300"/>
              </a:spcBef>
              <a:defRPr sz="1600">
                <a:solidFill>
                  <a:srgbClr val="474947"/>
                </a:solidFill>
              </a:defRPr>
            </a:pPr>
            <a:r>
              <a:t>	OrderDetails.ProductID,</a:t>
            </a:r>
            <a:endParaRPr sz="2000"/>
          </a:p>
          <a:p>
            <a:pPr>
              <a:spcBef>
                <a:spcPts val="300"/>
              </a:spcBef>
              <a:defRPr sz="1600">
                <a:solidFill>
                  <a:srgbClr val="474947"/>
                </a:solidFill>
              </a:defRPr>
            </a:pPr>
            <a:r>
              <a:t>	OrderDetails.Qty</a:t>
            </a:r>
          </a:p>
          <a:p>
            <a:pPr>
              <a:spcBef>
                <a:spcPts val="300"/>
              </a:spcBef>
              <a:defRPr sz="1600">
                <a:solidFill>
                  <a:srgbClr val="474947"/>
                </a:solidFill>
              </a:defRPr>
            </a:pPr>
            <a:r>
              <a:t>FROM	@Orders AS</a:t>
            </a:r>
            <a:endParaRPr sz="2000"/>
          </a:p>
          <a:p>
            <a:pPr>
              <a:spcBef>
                <a:spcPts val="300"/>
              </a:spcBef>
              <a:defRPr sz="1600">
                <a:solidFill>
                  <a:srgbClr val="474947"/>
                </a:solidFill>
              </a:defRPr>
            </a:pPr>
            <a:r>
              <a:t>			Orders</a:t>
            </a:r>
          </a:p>
          <a:p>
            <a:pPr>
              <a:spcBef>
                <a:spcPts val="300"/>
              </a:spcBef>
              <a:defRPr sz="1600">
                <a:solidFill>
                  <a:srgbClr val="474947"/>
                </a:solidFill>
              </a:defRPr>
            </a:pPr>
            <a:r>
              <a:t>JOIN	@OrderDetails AS 						OrderDetails</a:t>
            </a:r>
          </a:p>
          <a:p>
            <a:pPr>
              <a:spcBef>
                <a:spcPts val="300"/>
              </a:spcBef>
              <a:defRPr sz="1600">
                <a:solidFill>
                  <a:srgbClr val="474947"/>
                </a:solidFill>
              </a:defRPr>
            </a:pPr>
            <a:r>
              <a:t>ON		Orders.OrderID = 						OrderDetails.OrderID</a:t>
            </a:r>
          </a:p>
          <a:p>
            <a:pPr>
              <a:spcBef>
                <a:spcPts val="300"/>
              </a:spcBef>
              <a:defRPr sz="1600">
                <a:solidFill>
                  <a:srgbClr val="474947"/>
                </a:solidFill>
              </a:defRPr>
            </a:pPr>
            <a:r>
              <a:t>FOR		XML</a:t>
            </a:r>
            <a:endParaRPr sz="2000"/>
          </a:p>
          <a:p>
            <a:pPr>
              <a:spcBef>
                <a:spcPts val="300"/>
              </a:spcBef>
              <a:defRPr sz="1600">
                <a:solidFill>
                  <a:srgbClr val="474947"/>
                </a:solidFill>
              </a:defRPr>
            </a:pPr>
            <a:r>
              <a:t>			PATH;</a:t>
            </a:r>
          </a:p>
        </p:txBody>
      </p:sp>
      <p:sp>
        <p:nvSpPr>
          <p:cNvPr id="163" name="Shape 1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JSON vs XML – Production (Path)</a:t>
            </a:r>
          </a:p>
        </p:txBody>
      </p:sp>
      <p:sp>
        <p:nvSpPr>
          <p:cNvPr id="164" name="Shape 164"/>
          <p:cNvSpPr/>
          <p:nvPr>
            <p:ph type="sldNum" sz="quarter" idx="2"/>
          </p:nvPr>
        </p:nvSpPr>
        <p:spPr>
          <a:xfrm>
            <a:off x="155291" y="6455508"/>
            <a:ext cx="301908" cy="2888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5" name="Shape 165"/>
          <p:cNvSpPr/>
          <p:nvPr>
            <p:ph type="body" sz="quarter" idx="1"/>
          </p:nvPr>
        </p:nvSpPr>
        <p:spPr>
          <a:xfrm>
            <a:off x="457200" y="1600200"/>
            <a:ext cx="4040186" cy="56372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SzTx/>
              <a:buNone/>
            </a:lvl1pPr>
          </a:lstStyle>
          <a:p>
            <a:pPr/>
            <a:r>
              <a:t>JSON</a:t>
            </a:r>
          </a:p>
        </p:txBody>
      </p:sp>
      <p:sp>
        <p:nvSpPr>
          <p:cNvPr id="166" name="Shape 166"/>
          <p:cNvSpPr/>
          <p:nvPr/>
        </p:nvSpPr>
        <p:spPr>
          <a:xfrm>
            <a:off x="4645818" y="1573363"/>
            <a:ext cx="4040187" cy="617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700"/>
              </a:spcBef>
              <a:defRPr sz="3000">
                <a:solidFill>
                  <a:srgbClr val="474947"/>
                </a:solidFill>
              </a:defRPr>
            </a:lvl1pPr>
          </a:lstStyle>
          <a:p>
            <a:pPr/>
            <a:r>
              <a:t>XML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/>
        </p:nvSpPr>
        <p:spPr>
          <a:xfrm>
            <a:off x="457199" y="2159239"/>
            <a:ext cx="4040188" cy="36695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spcBef>
                <a:spcPts val="100"/>
              </a:spcBef>
              <a:defRPr sz="800">
                <a:solidFill>
                  <a:srgbClr val="474947"/>
                </a:solidFill>
              </a:defRPr>
            </a:pPr>
            <a:r>
              <a:t>[  </a:t>
            </a:r>
          </a:p>
          <a:p>
            <a:pPr>
              <a:spcBef>
                <a:spcPts val="100"/>
              </a:spcBef>
              <a:defRPr sz="800">
                <a:solidFill>
                  <a:srgbClr val="474947"/>
                </a:solidFill>
              </a:defRPr>
            </a:pPr>
            <a:r>
              <a:t>	{  </a:t>
            </a:r>
          </a:p>
          <a:p>
            <a:pPr>
              <a:spcBef>
                <a:spcPts val="100"/>
              </a:spcBef>
              <a:defRPr sz="800">
                <a:solidFill>
                  <a:srgbClr val="474947"/>
                </a:solidFill>
              </a:defRPr>
            </a:pPr>
            <a:r>
              <a:t>		"OrderID":1,</a:t>
            </a:r>
            <a:endParaRPr sz="2000"/>
          </a:p>
          <a:p>
            <a:pPr>
              <a:spcBef>
                <a:spcPts val="100"/>
              </a:spcBef>
              <a:defRPr sz="800">
                <a:solidFill>
                  <a:srgbClr val="474947"/>
                </a:solidFill>
              </a:defRPr>
            </a:pPr>
            <a:r>
              <a:t>		"OrderDate":"2015-10-10T00:00:00",</a:t>
            </a:r>
            <a:endParaRPr sz="2000"/>
          </a:p>
          <a:p>
            <a:pPr>
              <a:spcBef>
                <a:spcPts val="100"/>
              </a:spcBef>
              <a:defRPr sz="800">
                <a:solidFill>
                  <a:srgbClr val="474947"/>
                </a:solidFill>
              </a:defRPr>
            </a:pPr>
            <a:r>
              <a:t>		"ProductID":"Bike",</a:t>
            </a:r>
            <a:endParaRPr sz="2000"/>
          </a:p>
          <a:p>
            <a:pPr>
              <a:spcBef>
                <a:spcPts val="100"/>
              </a:spcBef>
              <a:defRPr sz="800">
                <a:solidFill>
                  <a:srgbClr val="474947"/>
                </a:solidFill>
              </a:defRPr>
            </a:pPr>
            <a:r>
              <a:t>		"Qty":2</a:t>
            </a:r>
            <a:endParaRPr sz="2000"/>
          </a:p>
          <a:p>
            <a:pPr>
              <a:spcBef>
                <a:spcPts val="100"/>
              </a:spcBef>
              <a:defRPr sz="800">
                <a:solidFill>
                  <a:srgbClr val="474947"/>
                </a:solidFill>
              </a:defRPr>
            </a:pPr>
            <a:r>
              <a:t>	},</a:t>
            </a:r>
          </a:p>
          <a:p>
            <a:pPr>
              <a:spcBef>
                <a:spcPts val="100"/>
              </a:spcBef>
              <a:defRPr sz="800">
                <a:solidFill>
                  <a:srgbClr val="474947"/>
                </a:solidFill>
              </a:defRPr>
            </a:pPr>
            <a:r>
              <a:t>	{  </a:t>
            </a:r>
          </a:p>
          <a:p>
            <a:pPr>
              <a:spcBef>
                <a:spcPts val="100"/>
              </a:spcBef>
              <a:defRPr sz="800">
                <a:solidFill>
                  <a:srgbClr val="474947"/>
                </a:solidFill>
              </a:defRPr>
            </a:pPr>
            <a:r>
              <a:t>		"OrderID":1,</a:t>
            </a:r>
            <a:endParaRPr sz="2000"/>
          </a:p>
          <a:p>
            <a:pPr>
              <a:spcBef>
                <a:spcPts val="100"/>
              </a:spcBef>
              <a:defRPr sz="800">
                <a:solidFill>
                  <a:srgbClr val="474947"/>
                </a:solidFill>
              </a:defRPr>
            </a:pPr>
            <a:r>
              <a:t>		"OrderDate":"2015-10-10T00:00:00",</a:t>
            </a:r>
            <a:endParaRPr sz="2000"/>
          </a:p>
          <a:p>
            <a:pPr>
              <a:spcBef>
                <a:spcPts val="100"/>
              </a:spcBef>
              <a:defRPr sz="800">
                <a:solidFill>
                  <a:srgbClr val="474947"/>
                </a:solidFill>
              </a:defRPr>
            </a:pPr>
            <a:r>
              <a:t>		"ProductID":"Helmet",</a:t>
            </a:r>
            <a:endParaRPr sz="2000"/>
          </a:p>
          <a:p>
            <a:pPr>
              <a:spcBef>
                <a:spcPts val="100"/>
              </a:spcBef>
              <a:defRPr sz="800">
                <a:solidFill>
                  <a:srgbClr val="474947"/>
                </a:solidFill>
              </a:defRPr>
            </a:pPr>
            <a:r>
              <a:t>		"Qty":2</a:t>
            </a:r>
            <a:endParaRPr sz="2000"/>
          </a:p>
          <a:p>
            <a:pPr>
              <a:spcBef>
                <a:spcPts val="100"/>
              </a:spcBef>
              <a:defRPr sz="800">
                <a:solidFill>
                  <a:srgbClr val="474947"/>
                </a:solidFill>
              </a:defRPr>
            </a:pPr>
            <a:r>
              <a:t>	},</a:t>
            </a:r>
          </a:p>
          <a:p>
            <a:pPr>
              <a:spcBef>
                <a:spcPts val="100"/>
              </a:spcBef>
              <a:defRPr sz="800">
                <a:solidFill>
                  <a:srgbClr val="474947"/>
                </a:solidFill>
              </a:defRPr>
            </a:pPr>
            <a:r>
              <a:t>	{  </a:t>
            </a:r>
          </a:p>
          <a:p>
            <a:pPr>
              <a:spcBef>
                <a:spcPts val="100"/>
              </a:spcBef>
              <a:defRPr sz="800">
                <a:solidFill>
                  <a:srgbClr val="474947"/>
                </a:solidFill>
              </a:defRPr>
            </a:pPr>
            <a:r>
              <a:t>		"OrderID":1,</a:t>
            </a:r>
            <a:endParaRPr sz="2000"/>
          </a:p>
          <a:p>
            <a:pPr>
              <a:spcBef>
                <a:spcPts val="100"/>
              </a:spcBef>
              <a:defRPr sz="800">
                <a:solidFill>
                  <a:srgbClr val="474947"/>
                </a:solidFill>
              </a:defRPr>
            </a:pPr>
            <a:r>
              <a:t>		"OrderDate":"2015-10-10T00:00:00",</a:t>
            </a:r>
            <a:endParaRPr sz="2000"/>
          </a:p>
          <a:p>
            <a:pPr>
              <a:spcBef>
                <a:spcPts val="100"/>
              </a:spcBef>
              <a:defRPr sz="800">
                <a:solidFill>
                  <a:srgbClr val="474947"/>
                </a:solidFill>
              </a:defRPr>
            </a:pPr>
            <a:r>
              <a:t>		"ProductID":"Wheels",</a:t>
            </a:r>
            <a:endParaRPr sz="2000"/>
          </a:p>
          <a:p>
            <a:pPr>
              <a:spcBef>
                <a:spcPts val="100"/>
              </a:spcBef>
              <a:defRPr sz="800">
                <a:solidFill>
                  <a:srgbClr val="474947"/>
                </a:solidFill>
              </a:defRPr>
            </a:pPr>
            <a:r>
              <a:t>		"Qty":4</a:t>
            </a:r>
            <a:endParaRPr sz="2000"/>
          </a:p>
          <a:p>
            <a:pPr>
              <a:spcBef>
                <a:spcPts val="100"/>
              </a:spcBef>
              <a:defRPr sz="800">
                <a:solidFill>
                  <a:srgbClr val="474947"/>
                </a:solidFill>
              </a:defRPr>
            </a:pPr>
            <a:r>
              <a:t>	},</a:t>
            </a:r>
          </a:p>
          <a:p>
            <a:pPr>
              <a:spcBef>
                <a:spcPts val="100"/>
              </a:spcBef>
              <a:defRPr sz="800">
                <a:solidFill>
                  <a:srgbClr val="474947"/>
                </a:solidFill>
              </a:defRPr>
            </a:pPr>
            <a:r>
              <a:t>	{  </a:t>
            </a:r>
          </a:p>
          <a:p>
            <a:pPr>
              <a:spcBef>
                <a:spcPts val="100"/>
              </a:spcBef>
              <a:defRPr sz="800">
                <a:solidFill>
                  <a:srgbClr val="474947"/>
                </a:solidFill>
              </a:defRPr>
            </a:pPr>
            <a:r>
              <a:t>		"OrderID":2,</a:t>
            </a:r>
            <a:endParaRPr sz="2000"/>
          </a:p>
          <a:p>
            <a:pPr>
              <a:spcBef>
                <a:spcPts val="100"/>
              </a:spcBef>
              <a:defRPr sz="800">
                <a:solidFill>
                  <a:srgbClr val="474947"/>
                </a:solidFill>
              </a:defRPr>
            </a:pPr>
            <a:r>
              <a:t>		"OrderDate":"2015-10-09T00:00:00",</a:t>
            </a:r>
            <a:endParaRPr sz="2000"/>
          </a:p>
          <a:p>
            <a:pPr>
              <a:spcBef>
                <a:spcPts val="100"/>
              </a:spcBef>
              <a:defRPr sz="800">
                <a:solidFill>
                  <a:srgbClr val="474947"/>
                </a:solidFill>
              </a:defRPr>
            </a:pPr>
            <a:r>
              <a:t>		"ProductID":"Ball",</a:t>
            </a:r>
            <a:endParaRPr sz="2000"/>
          </a:p>
          <a:p>
            <a:pPr>
              <a:spcBef>
                <a:spcPts val="100"/>
              </a:spcBef>
              <a:defRPr sz="800">
                <a:solidFill>
                  <a:srgbClr val="474947"/>
                </a:solidFill>
              </a:defRPr>
            </a:pPr>
            <a:r>
              <a:t>		"Qty":10</a:t>
            </a:r>
            <a:endParaRPr sz="2000"/>
          </a:p>
          <a:p>
            <a:pPr>
              <a:spcBef>
                <a:spcPts val="100"/>
              </a:spcBef>
              <a:defRPr sz="800">
                <a:solidFill>
                  <a:srgbClr val="474947"/>
                </a:solidFill>
              </a:defRPr>
            </a:pPr>
            <a:r>
              <a:t>	}</a:t>
            </a:r>
          </a:p>
          <a:p>
            <a:pPr>
              <a:spcBef>
                <a:spcPts val="100"/>
              </a:spcBef>
              <a:defRPr sz="800">
                <a:solidFill>
                  <a:srgbClr val="474947"/>
                </a:solidFill>
              </a:defRPr>
            </a:pPr>
            <a:r>
              <a:t>]</a:t>
            </a:r>
          </a:p>
        </p:txBody>
      </p:sp>
      <p:sp>
        <p:nvSpPr>
          <p:cNvPr id="169" name="Shape 1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JSON vs XML – Production (Path)</a:t>
            </a:r>
          </a:p>
        </p:txBody>
      </p:sp>
      <p:sp>
        <p:nvSpPr>
          <p:cNvPr id="170" name="Shape 170"/>
          <p:cNvSpPr/>
          <p:nvPr>
            <p:ph type="sldNum" sz="quarter" idx="2"/>
          </p:nvPr>
        </p:nvSpPr>
        <p:spPr>
          <a:xfrm>
            <a:off x="155291" y="6455508"/>
            <a:ext cx="301908" cy="2888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1" name="Shape 171"/>
          <p:cNvSpPr/>
          <p:nvPr/>
        </p:nvSpPr>
        <p:spPr>
          <a:xfrm>
            <a:off x="4645023" y="2159239"/>
            <a:ext cx="4041776" cy="3392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spcBef>
                <a:spcPts val="100"/>
              </a:spcBef>
              <a:defRPr sz="800">
                <a:solidFill>
                  <a:srgbClr val="474947"/>
                </a:solidFill>
              </a:defRPr>
            </a:pPr>
            <a:r>
              <a:t>&lt;row&gt;</a:t>
            </a:r>
            <a:endParaRPr sz="2000"/>
          </a:p>
          <a:p>
            <a:pPr>
              <a:spcBef>
                <a:spcPts val="100"/>
              </a:spcBef>
              <a:defRPr sz="800">
                <a:solidFill>
                  <a:srgbClr val="474947"/>
                </a:solidFill>
              </a:defRPr>
            </a:pPr>
            <a:r>
              <a:t>	&lt;OrderID&gt;1&lt;/OrderID&gt;</a:t>
            </a:r>
            <a:endParaRPr sz="2000"/>
          </a:p>
          <a:p>
            <a:pPr>
              <a:spcBef>
                <a:spcPts val="100"/>
              </a:spcBef>
              <a:defRPr sz="800">
                <a:solidFill>
                  <a:srgbClr val="474947"/>
                </a:solidFill>
              </a:defRPr>
            </a:pPr>
            <a:r>
              <a:t>	&lt;OrderDate&gt;2015-10-10T00:00:00&lt;/OrderDate&gt;</a:t>
            </a:r>
            <a:endParaRPr sz="2000"/>
          </a:p>
          <a:p>
            <a:pPr>
              <a:spcBef>
                <a:spcPts val="100"/>
              </a:spcBef>
              <a:defRPr sz="800">
                <a:solidFill>
                  <a:srgbClr val="474947"/>
                </a:solidFill>
              </a:defRPr>
            </a:pPr>
            <a:r>
              <a:t>	&lt;ProductID&gt;Bike&lt;/ProductID&gt;</a:t>
            </a:r>
            <a:endParaRPr sz="2000"/>
          </a:p>
          <a:p>
            <a:pPr>
              <a:spcBef>
                <a:spcPts val="100"/>
              </a:spcBef>
              <a:defRPr sz="800">
                <a:solidFill>
                  <a:srgbClr val="474947"/>
                </a:solidFill>
              </a:defRPr>
            </a:pPr>
            <a:r>
              <a:t>	&lt;Qty&gt;2&lt;/Qty&gt;</a:t>
            </a:r>
            <a:endParaRPr sz="2000"/>
          </a:p>
          <a:p>
            <a:pPr>
              <a:spcBef>
                <a:spcPts val="100"/>
              </a:spcBef>
              <a:defRPr sz="800">
                <a:solidFill>
                  <a:srgbClr val="474947"/>
                </a:solidFill>
              </a:defRPr>
            </a:pPr>
            <a:r>
              <a:t>&lt;/row&gt;</a:t>
            </a:r>
            <a:endParaRPr sz="2000"/>
          </a:p>
          <a:p>
            <a:pPr>
              <a:spcBef>
                <a:spcPts val="100"/>
              </a:spcBef>
              <a:defRPr sz="800">
                <a:solidFill>
                  <a:srgbClr val="474947"/>
                </a:solidFill>
              </a:defRPr>
            </a:pPr>
            <a:r>
              <a:t>&lt;row&gt;</a:t>
            </a:r>
            <a:endParaRPr sz="2000"/>
          </a:p>
          <a:p>
            <a:pPr>
              <a:spcBef>
                <a:spcPts val="100"/>
              </a:spcBef>
              <a:defRPr sz="800">
                <a:solidFill>
                  <a:srgbClr val="474947"/>
                </a:solidFill>
              </a:defRPr>
            </a:pPr>
            <a:r>
              <a:t>	&lt;OrderID&gt;1&lt;/OrderID&gt;</a:t>
            </a:r>
            <a:endParaRPr sz="2000"/>
          </a:p>
          <a:p>
            <a:pPr>
              <a:spcBef>
                <a:spcPts val="100"/>
              </a:spcBef>
              <a:defRPr sz="800">
                <a:solidFill>
                  <a:srgbClr val="474947"/>
                </a:solidFill>
              </a:defRPr>
            </a:pPr>
            <a:r>
              <a:t>	&lt;OrderDate&gt;2015-10-10T00:00:00&lt;/OrderDate&gt;</a:t>
            </a:r>
            <a:endParaRPr sz="2000"/>
          </a:p>
          <a:p>
            <a:pPr>
              <a:spcBef>
                <a:spcPts val="100"/>
              </a:spcBef>
              <a:defRPr sz="800">
                <a:solidFill>
                  <a:srgbClr val="474947"/>
                </a:solidFill>
              </a:defRPr>
            </a:pPr>
            <a:r>
              <a:t>	&lt;ProductID&gt;Helmet&lt;/ProductID&gt;</a:t>
            </a:r>
            <a:endParaRPr sz="2000"/>
          </a:p>
          <a:p>
            <a:pPr>
              <a:spcBef>
                <a:spcPts val="100"/>
              </a:spcBef>
              <a:defRPr sz="800">
                <a:solidFill>
                  <a:srgbClr val="474947"/>
                </a:solidFill>
              </a:defRPr>
            </a:pPr>
            <a:r>
              <a:t>	&lt;Qty&gt;2&lt;/Qty&gt;</a:t>
            </a:r>
            <a:endParaRPr sz="2000"/>
          </a:p>
          <a:p>
            <a:pPr>
              <a:spcBef>
                <a:spcPts val="100"/>
              </a:spcBef>
              <a:defRPr sz="800">
                <a:solidFill>
                  <a:srgbClr val="474947"/>
                </a:solidFill>
              </a:defRPr>
            </a:pPr>
            <a:r>
              <a:t>&lt;/row&gt;</a:t>
            </a:r>
            <a:endParaRPr sz="2000"/>
          </a:p>
          <a:p>
            <a:pPr>
              <a:spcBef>
                <a:spcPts val="100"/>
              </a:spcBef>
              <a:defRPr sz="800">
                <a:solidFill>
                  <a:srgbClr val="474947"/>
                </a:solidFill>
              </a:defRPr>
            </a:pPr>
            <a:r>
              <a:t>&lt;row&gt;</a:t>
            </a:r>
            <a:endParaRPr sz="2000"/>
          </a:p>
          <a:p>
            <a:pPr>
              <a:spcBef>
                <a:spcPts val="100"/>
              </a:spcBef>
              <a:defRPr sz="800">
                <a:solidFill>
                  <a:srgbClr val="474947"/>
                </a:solidFill>
              </a:defRPr>
            </a:pPr>
            <a:r>
              <a:t>	&lt;OrderID&gt;1&lt;/OrderID&gt;</a:t>
            </a:r>
            <a:endParaRPr sz="2000"/>
          </a:p>
          <a:p>
            <a:pPr>
              <a:spcBef>
                <a:spcPts val="100"/>
              </a:spcBef>
              <a:defRPr sz="800">
                <a:solidFill>
                  <a:srgbClr val="474947"/>
                </a:solidFill>
              </a:defRPr>
            </a:pPr>
            <a:r>
              <a:t>	&lt;OrderDate&gt;2015-10-10T00:00:00&lt;/OrderDate&gt;</a:t>
            </a:r>
            <a:endParaRPr sz="2000"/>
          </a:p>
          <a:p>
            <a:pPr>
              <a:spcBef>
                <a:spcPts val="100"/>
              </a:spcBef>
              <a:defRPr sz="800">
                <a:solidFill>
                  <a:srgbClr val="474947"/>
                </a:solidFill>
              </a:defRPr>
            </a:pPr>
            <a:r>
              <a:t>	&lt;ProductID&gt;Wheels&lt;/ProductID&gt;</a:t>
            </a:r>
            <a:endParaRPr sz="2000"/>
          </a:p>
          <a:p>
            <a:pPr>
              <a:spcBef>
                <a:spcPts val="100"/>
              </a:spcBef>
              <a:defRPr sz="800">
                <a:solidFill>
                  <a:srgbClr val="474947"/>
                </a:solidFill>
              </a:defRPr>
            </a:pPr>
            <a:r>
              <a:t>	&lt;Qty&gt;4&lt;/Qty&gt;</a:t>
            </a:r>
            <a:endParaRPr sz="2000"/>
          </a:p>
          <a:p>
            <a:pPr>
              <a:spcBef>
                <a:spcPts val="100"/>
              </a:spcBef>
              <a:defRPr sz="800">
                <a:solidFill>
                  <a:srgbClr val="474947"/>
                </a:solidFill>
              </a:defRPr>
            </a:pPr>
            <a:r>
              <a:t>&lt;/row&gt;</a:t>
            </a:r>
            <a:endParaRPr sz="2000"/>
          </a:p>
          <a:p>
            <a:pPr>
              <a:spcBef>
                <a:spcPts val="100"/>
              </a:spcBef>
              <a:defRPr sz="800">
                <a:solidFill>
                  <a:srgbClr val="474947"/>
                </a:solidFill>
              </a:defRPr>
            </a:pPr>
            <a:r>
              <a:t>&lt;row&gt;</a:t>
            </a:r>
            <a:endParaRPr sz="2000"/>
          </a:p>
          <a:p>
            <a:pPr>
              <a:spcBef>
                <a:spcPts val="100"/>
              </a:spcBef>
              <a:defRPr sz="800">
                <a:solidFill>
                  <a:srgbClr val="474947"/>
                </a:solidFill>
              </a:defRPr>
            </a:pPr>
            <a:r>
              <a:t>	&lt;OrderID&gt;2&lt;/OrderID&gt;</a:t>
            </a:r>
            <a:endParaRPr sz="2000"/>
          </a:p>
          <a:p>
            <a:pPr>
              <a:spcBef>
                <a:spcPts val="100"/>
              </a:spcBef>
              <a:defRPr sz="800">
                <a:solidFill>
                  <a:srgbClr val="474947"/>
                </a:solidFill>
              </a:defRPr>
            </a:pPr>
            <a:r>
              <a:t>	&lt;OrderDate&gt;2015-10-09T00:00:00&lt;/OrderDate&gt;</a:t>
            </a:r>
            <a:endParaRPr sz="2000"/>
          </a:p>
          <a:p>
            <a:pPr>
              <a:spcBef>
                <a:spcPts val="100"/>
              </a:spcBef>
              <a:defRPr sz="800">
                <a:solidFill>
                  <a:srgbClr val="474947"/>
                </a:solidFill>
              </a:defRPr>
            </a:pPr>
            <a:r>
              <a:t>	&lt;ProductID&gt;Ball&lt;/ProductID&gt;</a:t>
            </a:r>
            <a:endParaRPr sz="2000"/>
          </a:p>
          <a:p>
            <a:pPr>
              <a:spcBef>
                <a:spcPts val="100"/>
              </a:spcBef>
              <a:defRPr sz="800">
                <a:solidFill>
                  <a:srgbClr val="474947"/>
                </a:solidFill>
              </a:defRPr>
            </a:pPr>
            <a:r>
              <a:t>	&lt;Qty&gt;10&lt;/Qty&gt;</a:t>
            </a:r>
            <a:endParaRPr sz="2000"/>
          </a:p>
          <a:p>
            <a:pPr>
              <a:spcBef>
                <a:spcPts val="100"/>
              </a:spcBef>
              <a:defRPr sz="800">
                <a:solidFill>
                  <a:srgbClr val="474947"/>
                </a:solidFill>
              </a:defRPr>
            </a:pPr>
            <a:r>
              <a:t>&lt;/row&gt;</a:t>
            </a:r>
          </a:p>
        </p:txBody>
      </p:sp>
      <p:sp>
        <p:nvSpPr>
          <p:cNvPr id="172" name="Shape 172"/>
          <p:cNvSpPr/>
          <p:nvPr>
            <p:ph type="body" sz="quarter" idx="1"/>
          </p:nvPr>
        </p:nvSpPr>
        <p:spPr>
          <a:xfrm>
            <a:off x="457200" y="1600200"/>
            <a:ext cx="4040186" cy="56372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SzTx/>
              <a:buNone/>
            </a:lvl1pPr>
          </a:lstStyle>
          <a:p>
            <a:pPr/>
            <a:r>
              <a:t>JSON</a:t>
            </a:r>
          </a:p>
        </p:txBody>
      </p:sp>
      <p:sp>
        <p:nvSpPr>
          <p:cNvPr id="173" name="Shape 173"/>
          <p:cNvSpPr/>
          <p:nvPr/>
        </p:nvSpPr>
        <p:spPr>
          <a:xfrm>
            <a:off x="4645818" y="1573363"/>
            <a:ext cx="4040187" cy="617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700"/>
              </a:spcBef>
              <a:defRPr sz="3000">
                <a:solidFill>
                  <a:srgbClr val="474947"/>
                </a:solidFill>
              </a:defRPr>
            </a:lvl1pPr>
          </a:lstStyle>
          <a:p>
            <a:pPr/>
            <a:r>
              <a:t>XML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/>
        </p:nvSpPr>
        <p:spPr>
          <a:xfrm>
            <a:off x="457199" y="2184639"/>
            <a:ext cx="4040188" cy="35442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spcBef>
                <a:spcPts val="300"/>
              </a:spcBef>
              <a:defRPr sz="1600">
                <a:solidFill>
                  <a:srgbClr val="474947"/>
                </a:solidFill>
              </a:defRPr>
            </a:pPr>
            <a:r>
              <a:t>SELECT</a:t>
            </a:r>
            <a:endParaRPr sz="2000"/>
          </a:p>
          <a:p>
            <a:pPr>
              <a:spcBef>
                <a:spcPts val="300"/>
              </a:spcBef>
              <a:defRPr sz="1600">
                <a:solidFill>
                  <a:srgbClr val="474947"/>
                </a:solidFill>
              </a:defRPr>
            </a:pPr>
            <a:r>
              <a:t>	Orders.OrderID,</a:t>
            </a:r>
            <a:endParaRPr sz="2000"/>
          </a:p>
          <a:p>
            <a:pPr>
              <a:spcBef>
                <a:spcPts val="300"/>
              </a:spcBef>
              <a:defRPr sz="1600">
                <a:solidFill>
                  <a:srgbClr val="474947"/>
                </a:solidFill>
              </a:defRPr>
            </a:pPr>
            <a:r>
              <a:t>	Orders.OrderDate,</a:t>
            </a:r>
            <a:endParaRPr sz="2000"/>
          </a:p>
          <a:p>
            <a:pPr>
              <a:spcBef>
                <a:spcPts val="300"/>
              </a:spcBef>
              <a:defRPr sz="1600">
                <a:solidFill>
                  <a:srgbClr val="474947"/>
                </a:solidFill>
              </a:defRPr>
            </a:pPr>
            <a:r>
              <a:t>	OrderDetails.ProductID,</a:t>
            </a:r>
            <a:endParaRPr sz="2000"/>
          </a:p>
          <a:p>
            <a:pPr>
              <a:spcBef>
                <a:spcPts val="300"/>
              </a:spcBef>
              <a:defRPr sz="1600">
                <a:solidFill>
                  <a:srgbClr val="474947"/>
                </a:solidFill>
              </a:defRPr>
            </a:pPr>
            <a:r>
              <a:t>	OrderDetails.Qty</a:t>
            </a:r>
          </a:p>
          <a:p>
            <a:pPr>
              <a:spcBef>
                <a:spcPts val="300"/>
              </a:spcBef>
              <a:defRPr sz="1600">
                <a:solidFill>
                  <a:srgbClr val="474947"/>
                </a:solidFill>
              </a:defRPr>
            </a:pPr>
            <a:r>
              <a:t>FROM	@Orders AS</a:t>
            </a:r>
            <a:endParaRPr sz="2000"/>
          </a:p>
          <a:p>
            <a:pPr>
              <a:spcBef>
                <a:spcPts val="300"/>
              </a:spcBef>
              <a:defRPr sz="1600">
                <a:solidFill>
                  <a:srgbClr val="474947"/>
                </a:solidFill>
              </a:defRPr>
            </a:pPr>
            <a:r>
              <a:t>			Orders</a:t>
            </a:r>
            <a:endParaRPr sz="2000"/>
          </a:p>
          <a:p>
            <a:pPr>
              <a:spcBef>
                <a:spcPts val="300"/>
              </a:spcBef>
              <a:defRPr sz="1600">
                <a:solidFill>
                  <a:srgbClr val="474947"/>
                </a:solidFill>
              </a:defRPr>
            </a:pPr>
            <a:r>
              <a:t>JOIN	@OrderDetails AS 						OrderDetails</a:t>
            </a:r>
          </a:p>
          <a:p>
            <a:pPr>
              <a:spcBef>
                <a:spcPts val="300"/>
              </a:spcBef>
              <a:defRPr sz="1600">
                <a:solidFill>
                  <a:srgbClr val="474947"/>
                </a:solidFill>
              </a:defRPr>
            </a:pPr>
            <a:r>
              <a:t>ON		Orders.OrderID = 						OrderDetails.OrderID</a:t>
            </a:r>
          </a:p>
          <a:p>
            <a:pPr>
              <a:spcBef>
                <a:spcPts val="300"/>
              </a:spcBef>
              <a:defRPr sz="1600">
                <a:solidFill>
                  <a:srgbClr val="474947"/>
                </a:solidFill>
              </a:defRPr>
            </a:pPr>
            <a:r>
              <a:t>FOR		JSON</a:t>
            </a:r>
            <a:endParaRPr sz="2000"/>
          </a:p>
          <a:p>
            <a:pPr>
              <a:spcBef>
                <a:spcPts val="300"/>
              </a:spcBef>
              <a:defRPr sz="1600">
                <a:solidFill>
                  <a:srgbClr val="474947"/>
                </a:solidFill>
              </a:defRPr>
            </a:pPr>
            <a:r>
              <a:t>			AUTO;</a:t>
            </a:r>
          </a:p>
        </p:txBody>
      </p:sp>
      <p:sp>
        <p:nvSpPr>
          <p:cNvPr id="178" name="Shape 178"/>
          <p:cNvSpPr/>
          <p:nvPr/>
        </p:nvSpPr>
        <p:spPr>
          <a:xfrm>
            <a:off x="4645023" y="2184639"/>
            <a:ext cx="4041776" cy="35442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spcBef>
                <a:spcPts val="300"/>
              </a:spcBef>
              <a:defRPr sz="1600">
                <a:solidFill>
                  <a:srgbClr val="474947"/>
                </a:solidFill>
              </a:defRPr>
            </a:pPr>
            <a:r>
              <a:t>SELECT</a:t>
            </a:r>
            <a:endParaRPr sz="2000"/>
          </a:p>
          <a:p>
            <a:pPr>
              <a:spcBef>
                <a:spcPts val="300"/>
              </a:spcBef>
              <a:defRPr sz="1600">
                <a:solidFill>
                  <a:srgbClr val="474947"/>
                </a:solidFill>
              </a:defRPr>
            </a:pPr>
            <a:r>
              <a:t>	Orders.OrderID,</a:t>
            </a:r>
            <a:endParaRPr sz="2000"/>
          </a:p>
          <a:p>
            <a:pPr>
              <a:spcBef>
                <a:spcPts val="300"/>
              </a:spcBef>
              <a:defRPr sz="1600">
                <a:solidFill>
                  <a:srgbClr val="474947"/>
                </a:solidFill>
              </a:defRPr>
            </a:pPr>
            <a:r>
              <a:t>	Orders.OrderDate,</a:t>
            </a:r>
            <a:endParaRPr sz="2000"/>
          </a:p>
          <a:p>
            <a:pPr>
              <a:spcBef>
                <a:spcPts val="300"/>
              </a:spcBef>
              <a:defRPr sz="1600">
                <a:solidFill>
                  <a:srgbClr val="474947"/>
                </a:solidFill>
              </a:defRPr>
            </a:pPr>
            <a:r>
              <a:t>	OrderDetails.ProductID,</a:t>
            </a:r>
            <a:endParaRPr sz="2000"/>
          </a:p>
          <a:p>
            <a:pPr>
              <a:spcBef>
                <a:spcPts val="300"/>
              </a:spcBef>
              <a:defRPr sz="1600">
                <a:solidFill>
                  <a:srgbClr val="474947"/>
                </a:solidFill>
              </a:defRPr>
            </a:pPr>
            <a:r>
              <a:t>	OrderDetails.Qty</a:t>
            </a:r>
          </a:p>
          <a:p>
            <a:pPr>
              <a:spcBef>
                <a:spcPts val="300"/>
              </a:spcBef>
              <a:defRPr sz="1600">
                <a:solidFill>
                  <a:srgbClr val="474947"/>
                </a:solidFill>
              </a:defRPr>
            </a:pPr>
            <a:r>
              <a:t>FROM	@Orders AS</a:t>
            </a:r>
            <a:endParaRPr sz="2000"/>
          </a:p>
          <a:p>
            <a:pPr>
              <a:spcBef>
                <a:spcPts val="300"/>
              </a:spcBef>
              <a:defRPr sz="1600">
                <a:solidFill>
                  <a:srgbClr val="474947"/>
                </a:solidFill>
              </a:defRPr>
            </a:pPr>
            <a:r>
              <a:t>			Orders</a:t>
            </a:r>
          </a:p>
          <a:p>
            <a:pPr>
              <a:spcBef>
                <a:spcPts val="300"/>
              </a:spcBef>
              <a:defRPr sz="1600">
                <a:solidFill>
                  <a:srgbClr val="474947"/>
                </a:solidFill>
              </a:defRPr>
            </a:pPr>
            <a:r>
              <a:t>JOIN	@OrderDetails AS 						OrderDetails</a:t>
            </a:r>
          </a:p>
          <a:p>
            <a:pPr>
              <a:spcBef>
                <a:spcPts val="300"/>
              </a:spcBef>
              <a:defRPr sz="1600">
                <a:solidFill>
                  <a:srgbClr val="474947"/>
                </a:solidFill>
              </a:defRPr>
            </a:pPr>
            <a:r>
              <a:t>ON		Orders.OrderID = 						OrderDetails.OrderID</a:t>
            </a:r>
          </a:p>
          <a:p>
            <a:pPr>
              <a:spcBef>
                <a:spcPts val="300"/>
              </a:spcBef>
              <a:defRPr sz="1600">
                <a:solidFill>
                  <a:srgbClr val="474947"/>
                </a:solidFill>
              </a:defRPr>
            </a:pPr>
            <a:r>
              <a:t>FOR		XML</a:t>
            </a:r>
            <a:endParaRPr sz="2000"/>
          </a:p>
          <a:p>
            <a:pPr>
              <a:spcBef>
                <a:spcPts val="300"/>
              </a:spcBef>
              <a:defRPr sz="1600">
                <a:solidFill>
                  <a:srgbClr val="474947"/>
                </a:solidFill>
              </a:defRPr>
            </a:pPr>
            <a:r>
              <a:t>			AUTO;</a:t>
            </a:r>
          </a:p>
        </p:txBody>
      </p:sp>
      <p:sp>
        <p:nvSpPr>
          <p:cNvPr id="179" name="Shape 1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JSON vs XML – Production (Auto)</a:t>
            </a:r>
          </a:p>
        </p:txBody>
      </p:sp>
      <p:sp>
        <p:nvSpPr>
          <p:cNvPr id="180" name="Shape 180"/>
          <p:cNvSpPr/>
          <p:nvPr>
            <p:ph type="sldNum" sz="quarter" idx="2"/>
          </p:nvPr>
        </p:nvSpPr>
        <p:spPr>
          <a:xfrm>
            <a:off x="155291" y="6455508"/>
            <a:ext cx="301908" cy="2888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1" name="Shape 181"/>
          <p:cNvSpPr/>
          <p:nvPr>
            <p:ph type="body" sz="quarter" idx="1"/>
          </p:nvPr>
        </p:nvSpPr>
        <p:spPr>
          <a:xfrm>
            <a:off x="457200" y="1600200"/>
            <a:ext cx="4040186" cy="56372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SzTx/>
              <a:buNone/>
            </a:lvl1pPr>
          </a:lstStyle>
          <a:p>
            <a:pPr/>
            <a:r>
              <a:t>JSON</a:t>
            </a:r>
          </a:p>
        </p:txBody>
      </p:sp>
      <p:sp>
        <p:nvSpPr>
          <p:cNvPr id="182" name="Shape 182"/>
          <p:cNvSpPr/>
          <p:nvPr/>
        </p:nvSpPr>
        <p:spPr>
          <a:xfrm>
            <a:off x="4645818" y="1573363"/>
            <a:ext cx="4040187" cy="617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700"/>
              </a:spcBef>
              <a:defRPr sz="3000">
                <a:solidFill>
                  <a:srgbClr val="474947"/>
                </a:solidFill>
              </a:defRPr>
            </a:lvl1pPr>
          </a:lstStyle>
          <a:p>
            <a:pPr/>
            <a:r>
              <a:t>XML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ts val="600"/>
              </a:spcBef>
              <a:defRPr sz="2700"/>
            </a:pPr>
            <a:r>
              <a:t>Thank you Sponsors!</a:t>
            </a:r>
          </a:p>
          <a:p>
            <a:pPr lvl="1" marL="666750" indent="-285750">
              <a:lnSpc>
                <a:spcPct val="80000"/>
              </a:lnSpc>
              <a:spcBef>
                <a:spcPts val="500"/>
              </a:spcBef>
              <a:defRPr sz="2400"/>
            </a:pPr>
            <a:r>
              <a:t>Please visit the sponsors and enter their end-of-day raffles.</a:t>
            </a:r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defRPr sz="2700"/>
            </a:pPr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defRPr sz="2700"/>
            </a:pPr>
            <a:r>
              <a:t>Event After Party </a:t>
            </a:r>
          </a:p>
          <a:p>
            <a:pPr lvl="1" marL="666750" indent="-285750">
              <a:lnSpc>
                <a:spcPct val="80000"/>
              </a:lnSpc>
              <a:spcBef>
                <a:spcPts val="500"/>
              </a:spcBef>
              <a:defRPr sz="2400"/>
            </a:pPr>
            <a:r>
              <a:t>Sky Deck Sports Grille and Lanes at the Mall of America at 7 PM.</a:t>
            </a:r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defRPr sz="2700"/>
            </a:pPr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defRPr sz="2700"/>
            </a:pPr>
            <a:r>
              <a:t>Want More Free Training?</a:t>
            </a:r>
          </a:p>
          <a:p>
            <a:pPr lvl="1" marL="666750" indent="-285750">
              <a:lnSpc>
                <a:spcPct val="80000"/>
              </a:lnSpc>
              <a:spcBef>
                <a:spcPts val="500"/>
              </a:spcBef>
              <a:defRPr sz="2400"/>
            </a:pPr>
            <a:r>
              <a:t>PASSMN meets the 3rd Tuesday of every month. 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2" invalidUrl="" action="" tgtFrame="" tooltip="" history="1" highlightClick="0" endSnd="0"/>
              </a:rPr>
              <a:t>https://mnssug.org/</a:t>
            </a:r>
          </a:p>
        </p:txBody>
      </p:sp>
      <p:sp>
        <p:nvSpPr>
          <p:cNvPr id="62" name="Shape 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SQL Saturday #557</a:t>
            </a:r>
          </a:p>
        </p:txBody>
      </p:sp>
      <p:sp>
        <p:nvSpPr>
          <p:cNvPr id="63" name="Shape 63"/>
          <p:cNvSpPr/>
          <p:nvPr>
            <p:ph type="sldNum" sz="quarter" idx="2"/>
          </p:nvPr>
        </p:nvSpPr>
        <p:spPr>
          <a:xfrm>
            <a:off x="254175" y="6455508"/>
            <a:ext cx="203024" cy="2888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4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68806" y="99186"/>
            <a:ext cx="1808227" cy="18082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457199" y="2053796"/>
            <a:ext cx="4040188" cy="37719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spcBef>
                <a:spcPts val="200"/>
              </a:spcBef>
              <a:defRPr sz="1100">
                <a:solidFill>
                  <a:srgbClr val="474947"/>
                </a:solidFill>
              </a:defRPr>
            </a:pPr>
            <a:r>
              <a:t>[</a:t>
            </a:r>
          </a:p>
          <a:p>
            <a:pPr>
              <a:spcBef>
                <a:spcPts val="200"/>
              </a:spcBef>
              <a:defRPr sz="1100">
                <a:solidFill>
                  <a:srgbClr val="474947"/>
                </a:solidFill>
              </a:defRPr>
            </a:pPr>
            <a:r>
              <a:t>{  </a:t>
            </a:r>
          </a:p>
          <a:p>
            <a:pPr>
              <a:spcBef>
                <a:spcPts val="200"/>
              </a:spcBef>
              <a:defRPr sz="1100">
                <a:solidFill>
                  <a:srgbClr val="474947"/>
                </a:solidFill>
              </a:defRPr>
            </a:pPr>
            <a:r>
              <a:t>	"OrderID":1,</a:t>
            </a:r>
            <a:endParaRPr sz="2000"/>
          </a:p>
          <a:p>
            <a:pPr>
              <a:spcBef>
                <a:spcPts val="200"/>
              </a:spcBef>
              <a:defRPr sz="1100">
                <a:solidFill>
                  <a:srgbClr val="474947"/>
                </a:solidFill>
              </a:defRPr>
            </a:pPr>
            <a:r>
              <a:t>	"OrderDate":"2015-10-10T00:00:00",</a:t>
            </a:r>
            <a:endParaRPr sz="2000"/>
          </a:p>
          <a:p>
            <a:pPr>
              <a:spcBef>
                <a:spcPts val="200"/>
              </a:spcBef>
              <a:defRPr sz="1100">
                <a:solidFill>
                  <a:srgbClr val="474947"/>
                </a:solidFill>
              </a:defRPr>
            </a:pPr>
            <a:r>
              <a:t>	"OrderDetails":</a:t>
            </a:r>
            <a:endParaRPr sz="2000"/>
          </a:p>
          <a:p>
            <a:pPr>
              <a:spcBef>
                <a:spcPts val="200"/>
              </a:spcBef>
              <a:defRPr sz="1100">
                <a:solidFill>
                  <a:srgbClr val="474947"/>
                </a:solidFill>
              </a:defRPr>
            </a:pPr>
            <a:r>
              <a:t>	[  </a:t>
            </a:r>
          </a:p>
          <a:p>
            <a:pPr>
              <a:spcBef>
                <a:spcPts val="200"/>
              </a:spcBef>
              <a:defRPr sz="1100">
                <a:solidFill>
                  <a:srgbClr val="474947"/>
                </a:solidFill>
              </a:defRPr>
            </a:pPr>
            <a:r>
              <a:t>		{ "ProductID":"Bike", "Qty":2 },</a:t>
            </a:r>
          </a:p>
          <a:p>
            <a:pPr>
              <a:spcBef>
                <a:spcPts val="200"/>
              </a:spcBef>
              <a:defRPr sz="1100">
                <a:solidFill>
                  <a:srgbClr val="474947"/>
                </a:solidFill>
              </a:defRPr>
            </a:pPr>
            <a:r>
              <a:t>		{ "ProductID":"Helmet", "Qty":2 },</a:t>
            </a:r>
            <a:endParaRPr sz="2000"/>
          </a:p>
          <a:p>
            <a:pPr>
              <a:spcBef>
                <a:spcPts val="200"/>
              </a:spcBef>
              <a:defRPr sz="1100">
                <a:solidFill>
                  <a:srgbClr val="474947"/>
                </a:solidFill>
              </a:defRPr>
            </a:pPr>
            <a:r>
              <a:t>		{ "ProductID":"Wheels",  "Qty":4 }</a:t>
            </a:r>
          </a:p>
          <a:p>
            <a:pPr>
              <a:spcBef>
                <a:spcPts val="200"/>
              </a:spcBef>
              <a:defRPr sz="1100">
                <a:solidFill>
                  <a:srgbClr val="474947"/>
                </a:solidFill>
              </a:defRPr>
            </a:pPr>
            <a:r>
              <a:t>	]</a:t>
            </a:r>
          </a:p>
          <a:p>
            <a:pPr>
              <a:spcBef>
                <a:spcPts val="200"/>
              </a:spcBef>
              <a:defRPr sz="1100">
                <a:solidFill>
                  <a:srgbClr val="474947"/>
                </a:solidFill>
              </a:defRPr>
            </a:pPr>
            <a:r>
              <a:t>},</a:t>
            </a:r>
          </a:p>
          <a:p>
            <a:pPr>
              <a:spcBef>
                <a:spcPts val="200"/>
              </a:spcBef>
              <a:defRPr sz="1100">
                <a:solidFill>
                  <a:srgbClr val="474947"/>
                </a:solidFill>
              </a:defRPr>
            </a:pPr>
            <a:r>
              <a:t>{  </a:t>
            </a:r>
          </a:p>
          <a:p>
            <a:pPr>
              <a:spcBef>
                <a:spcPts val="200"/>
              </a:spcBef>
              <a:defRPr sz="1100">
                <a:solidFill>
                  <a:srgbClr val="474947"/>
                </a:solidFill>
              </a:defRPr>
            </a:pPr>
            <a:r>
              <a:t>	"OrderID":2,</a:t>
            </a:r>
            <a:endParaRPr sz="2000"/>
          </a:p>
          <a:p>
            <a:pPr>
              <a:spcBef>
                <a:spcPts val="200"/>
              </a:spcBef>
              <a:defRPr sz="1100">
                <a:solidFill>
                  <a:srgbClr val="474947"/>
                </a:solidFill>
              </a:defRPr>
            </a:pPr>
            <a:r>
              <a:t>	"OrderDate":"2015-10-09T00:00:00",</a:t>
            </a:r>
            <a:endParaRPr sz="2000"/>
          </a:p>
          <a:p>
            <a:pPr>
              <a:spcBef>
                <a:spcPts val="200"/>
              </a:spcBef>
              <a:defRPr sz="1100">
                <a:solidFill>
                  <a:srgbClr val="474947"/>
                </a:solidFill>
              </a:defRPr>
            </a:pPr>
            <a:r>
              <a:t>	"OrderDetails":</a:t>
            </a:r>
            <a:endParaRPr sz="2000"/>
          </a:p>
          <a:p>
            <a:pPr>
              <a:spcBef>
                <a:spcPts val="200"/>
              </a:spcBef>
              <a:defRPr sz="1100">
                <a:solidFill>
                  <a:srgbClr val="474947"/>
                </a:solidFill>
              </a:defRPr>
            </a:pPr>
            <a:r>
              <a:t>	[  </a:t>
            </a:r>
          </a:p>
          <a:p>
            <a:pPr>
              <a:spcBef>
                <a:spcPts val="200"/>
              </a:spcBef>
              <a:defRPr sz="1100">
                <a:solidFill>
                  <a:srgbClr val="474947"/>
                </a:solidFill>
              </a:defRPr>
            </a:pPr>
            <a:r>
              <a:t>		{ "ProductID":"Ball", "Qty":10 }</a:t>
            </a:r>
          </a:p>
          <a:p>
            <a:pPr>
              <a:spcBef>
                <a:spcPts val="200"/>
              </a:spcBef>
              <a:defRPr sz="1100">
                <a:solidFill>
                  <a:srgbClr val="474947"/>
                </a:solidFill>
              </a:defRPr>
            </a:pPr>
            <a:r>
              <a:t>	]</a:t>
            </a:r>
          </a:p>
          <a:p>
            <a:pPr>
              <a:spcBef>
                <a:spcPts val="200"/>
              </a:spcBef>
              <a:defRPr sz="1100">
                <a:solidFill>
                  <a:srgbClr val="474947"/>
                </a:solidFill>
              </a:defRPr>
            </a:pPr>
            <a:r>
              <a:t>}</a:t>
            </a:r>
          </a:p>
          <a:p>
            <a:pPr>
              <a:spcBef>
                <a:spcPts val="200"/>
              </a:spcBef>
              <a:defRPr sz="1100">
                <a:solidFill>
                  <a:srgbClr val="474947"/>
                </a:solidFill>
              </a:defRPr>
            </a:pPr>
            <a:r>
              <a:t>]</a:t>
            </a:r>
          </a:p>
        </p:txBody>
      </p:sp>
      <p:sp>
        <p:nvSpPr>
          <p:cNvPr id="185" name="Shape 185"/>
          <p:cNvSpPr/>
          <p:nvPr/>
        </p:nvSpPr>
        <p:spPr>
          <a:xfrm>
            <a:off x="4645023" y="2552939"/>
            <a:ext cx="4041776" cy="1540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spcBef>
                <a:spcPts val="200"/>
              </a:spcBef>
              <a:defRPr sz="1100">
                <a:solidFill>
                  <a:srgbClr val="474947"/>
                </a:solidFill>
              </a:defRPr>
            </a:pPr>
            <a:r>
              <a:t>&lt;Orders OrderID="1" OrderDate="2015-10-10T00:00:00"&gt;</a:t>
            </a:r>
          </a:p>
          <a:p>
            <a:pPr>
              <a:spcBef>
                <a:spcPts val="200"/>
              </a:spcBef>
              <a:defRPr sz="1100">
                <a:solidFill>
                  <a:srgbClr val="474947"/>
                </a:solidFill>
              </a:defRPr>
            </a:pPr>
            <a:r>
              <a:t>	&lt;OrderDetails ProductID="Bike" Qty="2" /&gt;</a:t>
            </a:r>
            <a:endParaRPr sz="2000"/>
          </a:p>
          <a:p>
            <a:pPr>
              <a:spcBef>
                <a:spcPts val="200"/>
              </a:spcBef>
              <a:defRPr sz="1100">
                <a:solidFill>
                  <a:srgbClr val="474947"/>
                </a:solidFill>
              </a:defRPr>
            </a:pPr>
            <a:r>
              <a:t>	&lt;OrderDetails ProductID="Helmet" Qty="2" /&gt;</a:t>
            </a:r>
            <a:endParaRPr sz="2000"/>
          </a:p>
          <a:p>
            <a:pPr>
              <a:spcBef>
                <a:spcPts val="200"/>
              </a:spcBef>
              <a:defRPr sz="1100">
                <a:solidFill>
                  <a:srgbClr val="474947"/>
                </a:solidFill>
              </a:defRPr>
            </a:pPr>
            <a:r>
              <a:t>	&lt;OrderDetails ProductID="Wheels" Qty="4" /&gt;</a:t>
            </a:r>
            <a:endParaRPr sz="2000"/>
          </a:p>
          <a:p>
            <a:pPr>
              <a:spcBef>
                <a:spcPts val="200"/>
              </a:spcBef>
              <a:defRPr sz="1100">
                <a:solidFill>
                  <a:srgbClr val="474947"/>
                </a:solidFill>
              </a:defRPr>
            </a:pPr>
            <a:r>
              <a:t>&lt;/Orders&gt;</a:t>
            </a:r>
            <a:endParaRPr sz="2000"/>
          </a:p>
          <a:p>
            <a:pPr>
              <a:spcBef>
                <a:spcPts val="200"/>
              </a:spcBef>
              <a:defRPr sz="1100">
                <a:solidFill>
                  <a:srgbClr val="474947"/>
                </a:solidFill>
              </a:defRPr>
            </a:pPr>
            <a:r>
              <a:t>&lt;Orders OrderID="2" OrderDate="2015-10-09T00:00:00"&gt;</a:t>
            </a:r>
            <a:endParaRPr sz="2000"/>
          </a:p>
          <a:p>
            <a:pPr>
              <a:spcBef>
                <a:spcPts val="200"/>
              </a:spcBef>
              <a:defRPr sz="1100">
                <a:solidFill>
                  <a:srgbClr val="474947"/>
                </a:solidFill>
              </a:defRPr>
            </a:pPr>
            <a:r>
              <a:t>	&lt;OrderDetails ProductID="Ball" Qty="10" /&gt;</a:t>
            </a:r>
            <a:endParaRPr sz="2000"/>
          </a:p>
          <a:p>
            <a:pPr>
              <a:spcBef>
                <a:spcPts val="200"/>
              </a:spcBef>
              <a:defRPr sz="1100">
                <a:solidFill>
                  <a:srgbClr val="474947"/>
                </a:solidFill>
              </a:defRPr>
            </a:pPr>
            <a:r>
              <a:t>&lt;/Orders&gt;</a:t>
            </a:r>
          </a:p>
        </p:txBody>
      </p:sp>
      <p:sp>
        <p:nvSpPr>
          <p:cNvPr id="186" name="Shape 1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JSON vs XML – Production (Auto)</a:t>
            </a:r>
          </a:p>
        </p:txBody>
      </p:sp>
      <p:sp>
        <p:nvSpPr>
          <p:cNvPr id="187" name="Shape 187"/>
          <p:cNvSpPr/>
          <p:nvPr>
            <p:ph type="sldNum" sz="quarter" idx="2"/>
          </p:nvPr>
        </p:nvSpPr>
        <p:spPr>
          <a:xfrm>
            <a:off x="155291" y="6455508"/>
            <a:ext cx="301908" cy="2888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8" name="Shape 188"/>
          <p:cNvSpPr/>
          <p:nvPr>
            <p:ph type="body" sz="quarter" idx="1"/>
          </p:nvPr>
        </p:nvSpPr>
        <p:spPr>
          <a:xfrm>
            <a:off x="457200" y="1600200"/>
            <a:ext cx="4040186" cy="56372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SzTx/>
              <a:buNone/>
            </a:lvl1pPr>
          </a:lstStyle>
          <a:p>
            <a:pPr/>
            <a:r>
              <a:t>JSON</a:t>
            </a:r>
          </a:p>
        </p:txBody>
      </p:sp>
      <p:sp>
        <p:nvSpPr>
          <p:cNvPr id="189" name="Shape 189"/>
          <p:cNvSpPr/>
          <p:nvPr/>
        </p:nvSpPr>
        <p:spPr>
          <a:xfrm>
            <a:off x="4645818" y="1573363"/>
            <a:ext cx="4040187" cy="617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700"/>
              </a:spcBef>
              <a:defRPr sz="3000">
                <a:solidFill>
                  <a:srgbClr val="474947"/>
                </a:solidFill>
              </a:defRPr>
            </a:lvl1pPr>
          </a:lstStyle>
          <a:p>
            <a:pPr/>
            <a:r>
              <a:t>XML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457199" y="2083039"/>
            <a:ext cx="4040188" cy="3891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spcBef>
                <a:spcPts val="300"/>
              </a:spcBef>
              <a:defRPr sz="1400">
                <a:solidFill>
                  <a:srgbClr val="474947"/>
                </a:solidFill>
              </a:defRPr>
            </a:pPr>
            <a:r>
              <a:t>SELECT</a:t>
            </a:r>
            <a:endParaRPr sz="2000"/>
          </a:p>
          <a:p>
            <a:pPr>
              <a:spcBef>
                <a:spcPts val="300"/>
              </a:spcBef>
              <a:defRPr sz="1400">
                <a:solidFill>
                  <a:srgbClr val="474947"/>
                </a:solidFill>
              </a:defRPr>
            </a:pPr>
            <a:r>
              <a:t>	Orders.OrderID,</a:t>
            </a:r>
            <a:endParaRPr sz="2000"/>
          </a:p>
          <a:p>
            <a:pPr>
              <a:spcBef>
                <a:spcPts val="300"/>
              </a:spcBef>
              <a:defRPr sz="1400">
                <a:solidFill>
                  <a:srgbClr val="474947"/>
                </a:solidFill>
              </a:defRPr>
            </a:pPr>
            <a:r>
              <a:t>	Orders.OrderDate,</a:t>
            </a:r>
            <a:endParaRPr sz="2000"/>
          </a:p>
          <a:p>
            <a:pPr>
              <a:spcBef>
                <a:spcPts val="300"/>
              </a:spcBef>
              <a:defRPr sz="1400">
                <a:solidFill>
                  <a:srgbClr val="474947"/>
                </a:solidFill>
              </a:defRPr>
            </a:pPr>
            <a:r>
              <a:t>	(</a:t>
            </a:r>
            <a:endParaRPr sz="2000"/>
          </a:p>
          <a:p>
            <a:pPr>
              <a:spcBef>
                <a:spcPts val="300"/>
              </a:spcBef>
              <a:defRPr sz="1400">
                <a:solidFill>
                  <a:srgbClr val="474947"/>
                </a:solidFill>
              </a:defRPr>
            </a:pPr>
            <a:r>
              <a:t>		SELECT</a:t>
            </a:r>
            <a:endParaRPr sz="2000"/>
          </a:p>
          <a:p>
            <a:pPr>
              <a:spcBef>
                <a:spcPts val="300"/>
              </a:spcBef>
              <a:defRPr sz="1400">
                <a:solidFill>
                  <a:srgbClr val="474947"/>
                </a:solidFill>
              </a:defRPr>
            </a:pPr>
            <a:r>
              <a:t>			OrderDetails.ProductID,</a:t>
            </a:r>
            <a:endParaRPr sz="2000"/>
          </a:p>
          <a:p>
            <a:pPr>
              <a:spcBef>
                <a:spcPts val="300"/>
              </a:spcBef>
              <a:defRPr sz="1400">
                <a:solidFill>
                  <a:srgbClr val="474947"/>
                </a:solidFill>
              </a:defRPr>
            </a:pPr>
            <a:r>
              <a:t>			OrderDetails.Qty</a:t>
            </a:r>
          </a:p>
          <a:p>
            <a:pPr>
              <a:spcBef>
                <a:spcPts val="300"/>
              </a:spcBef>
              <a:defRPr sz="1400">
                <a:solidFill>
                  <a:srgbClr val="474947"/>
                </a:solidFill>
              </a:defRPr>
            </a:pPr>
            <a:r>
              <a:t>		FROM	@OrderDetails AS 					OrderDetails</a:t>
            </a:r>
          </a:p>
          <a:p>
            <a:pPr>
              <a:spcBef>
                <a:spcPts val="300"/>
              </a:spcBef>
              <a:defRPr sz="1400">
                <a:solidFill>
                  <a:srgbClr val="474947"/>
                </a:solidFill>
              </a:defRPr>
            </a:pPr>
            <a:r>
              <a:t>		WHERE	Orders.OrderID = 					OrderDetails.OrderID</a:t>
            </a:r>
          </a:p>
          <a:p>
            <a:pPr>
              <a:spcBef>
                <a:spcPts val="300"/>
              </a:spcBef>
              <a:defRPr sz="1400">
                <a:solidFill>
                  <a:srgbClr val="474947"/>
                </a:solidFill>
              </a:defRPr>
            </a:pPr>
            <a:r>
              <a:t>		FOR JSON PATH</a:t>
            </a:r>
            <a:endParaRPr sz="2000"/>
          </a:p>
          <a:p>
            <a:pPr>
              <a:spcBef>
                <a:spcPts val="300"/>
              </a:spcBef>
              <a:defRPr sz="1400">
                <a:solidFill>
                  <a:srgbClr val="474947"/>
                </a:solidFill>
              </a:defRPr>
            </a:pPr>
            <a:r>
              <a:t>	) AS OrderDetails</a:t>
            </a:r>
          </a:p>
          <a:p>
            <a:pPr>
              <a:spcBef>
                <a:spcPts val="300"/>
              </a:spcBef>
              <a:defRPr sz="1400">
                <a:solidFill>
                  <a:srgbClr val="474947"/>
                </a:solidFill>
              </a:defRPr>
            </a:pPr>
            <a:r>
              <a:t>FROM		@Orders Orders</a:t>
            </a:r>
          </a:p>
          <a:p>
            <a:pPr>
              <a:spcBef>
                <a:spcPts val="300"/>
              </a:spcBef>
              <a:defRPr sz="1400">
                <a:solidFill>
                  <a:srgbClr val="474947"/>
                </a:solidFill>
              </a:defRPr>
            </a:pPr>
            <a:r>
              <a:t>FOR			JSON PATH,</a:t>
            </a:r>
            <a:endParaRPr sz="2000"/>
          </a:p>
          <a:p>
            <a:pPr>
              <a:spcBef>
                <a:spcPts val="300"/>
              </a:spcBef>
              <a:defRPr sz="1400">
                <a:solidFill>
                  <a:srgbClr val="474947"/>
                </a:solidFill>
              </a:defRPr>
            </a:pPr>
            <a:r>
              <a:t>			ROOT('Orders');</a:t>
            </a:r>
          </a:p>
        </p:txBody>
      </p:sp>
      <p:sp>
        <p:nvSpPr>
          <p:cNvPr id="192" name="Shape 192"/>
          <p:cNvSpPr/>
          <p:nvPr/>
        </p:nvSpPr>
        <p:spPr>
          <a:xfrm>
            <a:off x="4645023" y="2083039"/>
            <a:ext cx="4041776" cy="38488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spcBef>
                <a:spcPts val="300"/>
              </a:spcBef>
              <a:defRPr sz="1400">
                <a:solidFill>
                  <a:srgbClr val="474947"/>
                </a:solidFill>
              </a:defRPr>
            </a:pPr>
            <a:r>
              <a:t>SELECT</a:t>
            </a:r>
            <a:endParaRPr sz="2000"/>
          </a:p>
          <a:p>
            <a:pPr>
              <a:spcBef>
                <a:spcPts val="300"/>
              </a:spcBef>
              <a:defRPr sz="1400">
                <a:solidFill>
                  <a:srgbClr val="474947"/>
                </a:solidFill>
              </a:defRPr>
            </a:pPr>
            <a:r>
              <a:t>	Orders.OrderID,</a:t>
            </a:r>
            <a:endParaRPr sz="2000"/>
          </a:p>
          <a:p>
            <a:pPr>
              <a:spcBef>
                <a:spcPts val="300"/>
              </a:spcBef>
              <a:defRPr sz="1400">
                <a:solidFill>
                  <a:srgbClr val="474947"/>
                </a:solidFill>
              </a:defRPr>
            </a:pPr>
            <a:r>
              <a:t>	Orders.OrderDate,</a:t>
            </a:r>
            <a:endParaRPr sz="2000"/>
          </a:p>
          <a:p>
            <a:pPr>
              <a:spcBef>
                <a:spcPts val="300"/>
              </a:spcBef>
              <a:defRPr sz="1400">
                <a:solidFill>
                  <a:srgbClr val="474947"/>
                </a:solidFill>
              </a:defRPr>
            </a:pPr>
            <a:r>
              <a:t>	(</a:t>
            </a:r>
            <a:endParaRPr sz="2000"/>
          </a:p>
          <a:p>
            <a:pPr>
              <a:spcBef>
                <a:spcPts val="300"/>
              </a:spcBef>
              <a:defRPr sz="1400">
                <a:solidFill>
                  <a:srgbClr val="474947"/>
                </a:solidFill>
              </a:defRPr>
            </a:pPr>
            <a:r>
              <a:t>		SELECT</a:t>
            </a:r>
            <a:endParaRPr sz="2000"/>
          </a:p>
          <a:p>
            <a:pPr>
              <a:spcBef>
                <a:spcPts val="300"/>
              </a:spcBef>
              <a:defRPr sz="1400">
                <a:solidFill>
                  <a:srgbClr val="474947"/>
                </a:solidFill>
              </a:defRPr>
            </a:pPr>
            <a:r>
              <a:t>			OrderDetails.ProductID,</a:t>
            </a:r>
            <a:endParaRPr sz="2000"/>
          </a:p>
          <a:p>
            <a:pPr>
              <a:spcBef>
                <a:spcPts val="300"/>
              </a:spcBef>
              <a:defRPr sz="1400">
                <a:solidFill>
                  <a:srgbClr val="474947"/>
                </a:solidFill>
              </a:defRPr>
            </a:pPr>
            <a:r>
              <a:t>			OrderDetails.Qty</a:t>
            </a:r>
          </a:p>
          <a:p>
            <a:pPr>
              <a:spcBef>
                <a:spcPts val="300"/>
              </a:spcBef>
              <a:defRPr sz="1400">
                <a:solidFill>
                  <a:srgbClr val="474947"/>
                </a:solidFill>
              </a:defRPr>
            </a:pPr>
            <a:r>
              <a:t>		FROM	@OrderDetails AS 					OrderDetails</a:t>
            </a:r>
          </a:p>
          <a:p>
            <a:pPr>
              <a:spcBef>
                <a:spcPts val="300"/>
              </a:spcBef>
              <a:defRPr sz="1400">
                <a:solidFill>
                  <a:srgbClr val="474947"/>
                </a:solidFill>
              </a:defRPr>
            </a:pPr>
            <a:r>
              <a:t>		WHERE	Orders.OrderID = 					OrderDetails.OrderID</a:t>
            </a:r>
          </a:p>
          <a:p>
            <a:pPr>
              <a:spcBef>
                <a:spcPts val="300"/>
              </a:spcBef>
              <a:defRPr sz="1400">
                <a:solidFill>
                  <a:srgbClr val="474947"/>
                </a:solidFill>
              </a:defRPr>
            </a:pPr>
            <a:r>
              <a:t>		FOR XML PATH('OrderDetail'), TYPE</a:t>
            </a:r>
            <a:endParaRPr sz="2000"/>
          </a:p>
          <a:p>
            <a:pPr>
              <a:spcBef>
                <a:spcPts val="300"/>
              </a:spcBef>
              <a:defRPr sz="1400">
                <a:solidFill>
                  <a:srgbClr val="474947"/>
                </a:solidFill>
              </a:defRPr>
            </a:pPr>
            <a:r>
              <a:t>	) AS OrderDetails</a:t>
            </a:r>
          </a:p>
          <a:p>
            <a:pPr>
              <a:spcBef>
                <a:spcPts val="300"/>
              </a:spcBef>
              <a:defRPr sz="1400">
                <a:solidFill>
                  <a:srgbClr val="474947"/>
                </a:solidFill>
              </a:defRPr>
            </a:pPr>
            <a:r>
              <a:t>FROM		@Orders Orders</a:t>
            </a:r>
          </a:p>
          <a:p>
            <a:pPr>
              <a:spcBef>
                <a:spcPts val="300"/>
              </a:spcBef>
              <a:defRPr sz="1400">
                <a:solidFill>
                  <a:srgbClr val="474947"/>
                </a:solidFill>
              </a:defRPr>
            </a:pPr>
            <a:r>
              <a:t>FOR			XML PATH('Order'), 					ROOT('Orders');</a:t>
            </a:r>
          </a:p>
        </p:txBody>
      </p:sp>
      <p:sp>
        <p:nvSpPr>
          <p:cNvPr id="193" name="Shape 19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JSON vs XML – Path with Nesting</a:t>
            </a:r>
          </a:p>
        </p:txBody>
      </p:sp>
      <p:sp>
        <p:nvSpPr>
          <p:cNvPr id="194" name="Shape 194"/>
          <p:cNvSpPr/>
          <p:nvPr>
            <p:ph type="sldNum" sz="quarter" idx="2"/>
          </p:nvPr>
        </p:nvSpPr>
        <p:spPr>
          <a:xfrm>
            <a:off x="155291" y="6455508"/>
            <a:ext cx="301908" cy="2888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5" name="Shape 195"/>
          <p:cNvSpPr/>
          <p:nvPr>
            <p:ph type="body" sz="quarter" idx="1"/>
          </p:nvPr>
        </p:nvSpPr>
        <p:spPr>
          <a:xfrm>
            <a:off x="457200" y="1600200"/>
            <a:ext cx="4040186" cy="56372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SzTx/>
              <a:buNone/>
            </a:lvl1pPr>
          </a:lstStyle>
          <a:p>
            <a:pPr/>
            <a:r>
              <a:t>JSON</a:t>
            </a:r>
          </a:p>
        </p:txBody>
      </p:sp>
      <p:sp>
        <p:nvSpPr>
          <p:cNvPr id="196" name="Shape 196"/>
          <p:cNvSpPr/>
          <p:nvPr/>
        </p:nvSpPr>
        <p:spPr>
          <a:xfrm>
            <a:off x="4645818" y="1573363"/>
            <a:ext cx="4040187" cy="617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700"/>
              </a:spcBef>
              <a:defRPr sz="3000">
                <a:solidFill>
                  <a:srgbClr val="474947"/>
                </a:solidFill>
              </a:defRPr>
            </a:lvl1pPr>
          </a:lstStyle>
          <a:p>
            <a:pPr/>
            <a:r>
              <a:t>XML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/>
        </p:nvSpPr>
        <p:spPr>
          <a:xfrm>
            <a:off x="457199" y="2159239"/>
            <a:ext cx="4040188" cy="3028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spcBef>
                <a:spcPts val="200"/>
              </a:spcBef>
              <a:defRPr sz="1100">
                <a:solidFill>
                  <a:srgbClr val="474947"/>
                </a:solidFill>
              </a:defRPr>
            </a:pPr>
            <a:r>
              <a:t>{</a:t>
            </a:r>
            <a:endParaRPr sz="2000"/>
          </a:p>
          <a:p>
            <a:pPr>
              <a:spcBef>
                <a:spcPts val="200"/>
              </a:spcBef>
              <a:defRPr sz="1100">
                <a:solidFill>
                  <a:srgbClr val="474947"/>
                </a:solidFill>
              </a:defRPr>
            </a:pPr>
            <a:r>
              <a:t>"Orders":</a:t>
            </a:r>
            <a:endParaRPr sz="2000"/>
          </a:p>
          <a:p>
            <a:pPr>
              <a:spcBef>
                <a:spcPts val="200"/>
              </a:spcBef>
              <a:defRPr sz="1100">
                <a:solidFill>
                  <a:srgbClr val="474947"/>
                </a:solidFill>
              </a:defRPr>
            </a:pPr>
            <a:r>
              <a:t>[</a:t>
            </a:r>
            <a:endParaRPr sz="2000"/>
          </a:p>
          <a:p>
            <a:pPr>
              <a:spcBef>
                <a:spcPts val="200"/>
              </a:spcBef>
              <a:defRPr sz="1100">
                <a:solidFill>
                  <a:srgbClr val="474947"/>
                </a:solidFill>
              </a:defRPr>
            </a:pPr>
            <a:r>
              <a:t>	{</a:t>
            </a:r>
            <a:endParaRPr sz="2000"/>
          </a:p>
          <a:p>
            <a:pPr>
              <a:spcBef>
                <a:spcPts val="200"/>
              </a:spcBef>
              <a:defRPr sz="1100">
                <a:solidFill>
                  <a:srgbClr val="474947"/>
                </a:solidFill>
              </a:defRPr>
            </a:pPr>
            <a:r>
              <a:t>		"OrderID":1,</a:t>
            </a:r>
            <a:endParaRPr sz="2000"/>
          </a:p>
          <a:p>
            <a:pPr>
              <a:spcBef>
                <a:spcPts val="200"/>
              </a:spcBef>
              <a:defRPr sz="1100">
                <a:solidFill>
                  <a:srgbClr val="474947"/>
                </a:solidFill>
              </a:defRPr>
            </a:pPr>
            <a:r>
              <a:t>		"OrderDate":"2015-10-10T00:00:00",</a:t>
            </a:r>
            <a:endParaRPr sz="2000"/>
          </a:p>
          <a:p>
            <a:pPr>
              <a:spcBef>
                <a:spcPts val="200"/>
              </a:spcBef>
              <a:defRPr sz="1100">
                <a:solidFill>
                  <a:srgbClr val="474947"/>
                </a:solidFill>
              </a:defRPr>
            </a:pPr>
            <a:r>
              <a:t>		"OrderDetails":</a:t>
            </a:r>
            <a:endParaRPr sz="2000"/>
          </a:p>
          <a:p>
            <a:pPr>
              <a:spcBef>
                <a:spcPts val="200"/>
              </a:spcBef>
              <a:defRPr sz="1100">
                <a:solidFill>
                  <a:srgbClr val="474947"/>
                </a:solidFill>
              </a:defRPr>
            </a:pPr>
            <a:r>
              <a:t>		[</a:t>
            </a:r>
            <a:endParaRPr sz="2000"/>
          </a:p>
          <a:p>
            <a:pPr>
              <a:spcBef>
                <a:spcPts val="200"/>
              </a:spcBef>
              <a:defRPr sz="1100">
                <a:solidFill>
                  <a:srgbClr val="474947"/>
                </a:solidFill>
              </a:defRPr>
            </a:pPr>
            <a:r>
              <a:t>			{"ProductID":"Bike","Qty":2},</a:t>
            </a:r>
            <a:endParaRPr sz="2000"/>
          </a:p>
          <a:p>
            <a:pPr>
              <a:spcBef>
                <a:spcPts val="200"/>
              </a:spcBef>
              <a:defRPr sz="1100">
                <a:solidFill>
                  <a:srgbClr val="474947"/>
                </a:solidFill>
              </a:defRPr>
            </a:pPr>
            <a:r>
              <a:t>			{"ProductID":"Helmet","Qty":2},</a:t>
            </a:r>
            <a:endParaRPr sz="2000"/>
          </a:p>
          <a:p>
            <a:pPr>
              <a:spcBef>
                <a:spcPts val="200"/>
              </a:spcBef>
              <a:defRPr sz="1100">
                <a:solidFill>
                  <a:srgbClr val="474947"/>
                </a:solidFill>
              </a:defRPr>
            </a:pPr>
            <a:r>
              <a:t>			{"ProductID":"Wheels","Qty":4}</a:t>
            </a:r>
            <a:endParaRPr sz="2000"/>
          </a:p>
          <a:p>
            <a:pPr>
              <a:spcBef>
                <a:spcPts val="200"/>
              </a:spcBef>
              <a:defRPr sz="1100">
                <a:solidFill>
                  <a:srgbClr val="474947"/>
                </a:solidFill>
              </a:defRPr>
            </a:pPr>
            <a:r>
              <a:t>		]</a:t>
            </a:r>
            <a:endParaRPr sz="2000"/>
          </a:p>
          <a:p>
            <a:pPr>
              <a:spcBef>
                <a:spcPts val="200"/>
              </a:spcBef>
              <a:defRPr sz="1100">
                <a:solidFill>
                  <a:srgbClr val="474947"/>
                </a:solidFill>
              </a:defRPr>
            </a:pPr>
            <a:r>
              <a:t>	},</a:t>
            </a:r>
            <a:endParaRPr sz="2000"/>
          </a:p>
          <a:p>
            <a:pPr>
              <a:spcBef>
                <a:spcPts val="200"/>
              </a:spcBef>
              <a:defRPr sz="1100">
                <a:solidFill>
                  <a:srgbClr val="474947"/>
                </a:solidFill>
              </a:defRPr>
            </a:pPr>
            <a:r>
              <a:t>	…</a:t>
            </a:r>
            <a:endParaRPr sz="2000"/>
          </a:p>
          <a:p>
            <a:pPr>
              <a:spcBef>
                <a:spcPts val="200"/>
              </a:spcBef>
              <a:defRPr sz="1100">
                <a:solidFill>
                  <a:srgbClr val="474947"/>
                </a:solidFill>
              </a:defRPr>
            </a:pPr>
            <a:r>
              <a:t>]</a:t>
            </a:r>
            <a:endParaRPr sz="2000"/>
          </a:p>
          <a:p>
            <a:pPr>
              <a:spcBef>
                <a:spcPts val="200"/>
              </a:spcBef>
              <a:defRPr sz="1100">
                <a:solidFill>
                  <a:srgbClr val="474947"/>
                </a:solidFill>
              </a:defRPr>
            </a:pPr>
            <a:r>
              <a:t>}</a:t>
            </a:r>
          </a:p>
        </p:txBody>
      </p:sp>
      <p:sp>
        <p:nvSpPr>
          <p:cNvPr id="199" name="Shape 199"/>
          <p:cNvSpPr/>
          <p:nvPr/>
        </p:nvSpPr>
        <p:spPr>
          <a:xfrm>
            <a:off x="4645023" y="2159239"/>
            <a:ext cx="4041776" cy="3630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spcBef>
                <a:spcPts val="200"/>
              </a:spcBef>
              <a:defRPr sz="1000">
                <a:solidFill>
                  <a:srgbClr val="474947"/>
                </a:solidFill>
              </a:defRPr>
            </a:pPr>
            <a:r>
              <a:t>&lt;Orders&gt;</a:t>
            </a:r>
          </a:p>
          <a:p>
            <a:pPr>
              <a:spcBef>
                <a:spcPts val="200"/>
              </a:spcBef>
              <a:defRPr sz="1000">
                <a:solidFill>
                  <a:srgbClr val="474947"/>
                </a:solidFill>
              </a:defRPr>
            </a:pPr>
            <a:r>
              <a:t>	&lt;Order&gt;</a:t>
            </a:r>
          </a:p>
          <a:p>
            <a:pPr>
              <a:spcBef>
                <a:spcPts val="200"/>
              </a:spcBef>
              <a:defRPr sz="1000">
                <a:solidFill>
                  <a:srgbClr val="474947"/>
                </a:solidFill>
              </a:defRPr>
            </a:pPr>
            <a:r>
              <a:t>		&lt;OrderID&gt;1&lt;/OrderID&gt;</a:t>
            </a:r>
          </a:p>
          <a:p>
            <a:pPr>
              <a:spcBef>
                <a:spcPts val="200"/>
              </a:spcBef>
              <a:defRPr sz="1000">
                <a:solidFill>
                  <a:srgbClr val="474947"/>
                </a:solidFill>
              </a:defRPr>
            </a:pPr>
            <a:r>
              <a:t>		&lt;OrderDate&gt;2015-10-10T00:00:00&lt;/OrderDate&gt;</a:t>
            </a:r>
          </a:p>
          <a:p>
            <a:pPr>
              <a:spcBef>
                <a:spcPts val="200"/>
              </a:spcBef>
              <a:defRPr sz="1000">
                <a:solidFill>
                  <a:srgbClr val="474947"/>
                </a:solidFill>
              </a:defRPr>
            </a:pPr>
            <a:r>
              <a:t>		&lt;OrderDetails&gt;</a:t>
            </a:r>
          </a:p>
          <a:p>
            <a:pPr>
              <a:spcBef>
                <a:spcPts val="200"/>
              </a:spcBef>
              <a:defRPr sz="1000">
                <a:solidFill>
                  <a:srgbClr val="474947"/>
                </a:solidFill>
              </a:defRPr>
            </a:pPr>
            <a:r>
              <a:t>			&lt;OrderDetail&gt;</a:t>
            </a:r>
          </a:p>
          <a:p>
            <a:pPr>
              <a:spcBef>
                <a:spcPts val="200"/>
              </a:spcBef>
              <a:defRPr sz="1000">
                <a:solidFill>
                  <a:srgbClr val="474947"/>
                </a:solidFill>
              </a:defRPr>
            </a:pPr>
            <a:r>
              <a:t>				&lt;ProductID&gt;Bike&lt;/ProductID&gt;</a:t>
            </a:r>
          </a:p>
          <a:p>
            <a:pPr>
              <a:spcBef>
                <a:spcPts val="200"/>
              </a:spcBef>
              <a:defRPr sz="1000">
                <a:solidFill>
                  <a:srgbClr val="474947"/>
                </a:solidFill>
              </a:defRPr>
            </a:pPr>
            <a:r>
              <a:t>				&lt;Qty&gt;2&lt;/Qty&gt;</a:t>
            </a:r>
          </a:p>
          <a:p>
            <a:pPr>
              <a:spcBef>
                <a:spcPts val="200"/>
              </a:spcBef>
              <a:defRPr sz="1000">
                <a:solidFill>
                  <a:srgbClr val="474947"/>
                </a:solidFill>
              </a:defRPr>
            </a:pPr>
            <a:r>
              <a:t>			&lt;/OrderDetail&gt;</a:t>
            </a:r>
          </a:p>
          <a:p>
            <a:pPr>
              <a:spcBef>
                <a:spcPts val="200"/>
              </a:spcBef>
              <a:defRPr sz="1000">
                <a:solidFill>
                  <a:srgbClr val="474947"/>
                </a:solidFill>
              </a:defRPr>
            </a:pPr>
            <a:r>
              <a:t>			&lt;OrderDetail&gt;</a:t>
            </a:r>
          </a:p>
          <a:p>
            <a:pPr>
              <a:spcBef>
                <a:spcPts val="200"/>
              </a:spcBef>
              <a:defRPr sz="1000">
                <a:solidFill>
                  <a:srgbClr val="474947"/>
                </a:solidFill>
              </a:defRPr>
            </a:pPr>
            <a:r>
              <a:t>				&lt;ProductID&gt;Helmet&lt;/ProductID&gt;</a:t>
            </a:r>
          </a:p>
          <a:p>
            <a:pPr>
              <a:spcBef>
                <a:spcPts val="200"/>
              </a:spcBef>
              <a:defRPr sz="1000">
                <a:solidFill>
                  <a:srgbClr val="474947"/>
                </a:solidFill>
              </a:defRPr>
            </a:pPr>
            <a:r>
              <a:t>				&lt;Qty&gt;2&lt;/Qty&gt;</a:t>
            </a:r>
          </a:p>
          <a:p>
            <a:pPr>
              <a:spcBef>
                <a:spcPts val="200"/>
              </a:spcBef>
              <a:defRPr sz="1000">
                <a:solidFill>
                  <a:srgbClr val="474947"/>
                </a:solidFill>
              </a:defRPr>
            </a:pPr>
            <a:r>
              <a:t>			&lt;/OrderDetail&gt;</a:t>
            </a:r>
          </a:p>
          <a:p>
            <a:pPr>
              <a:spcBef>
                <a:spcPts val="200"/>
              </a:spcBef>
              <a:defRPr sz="1000">
                <a:solidFill>
                  <a:srgbClr val="474947"/>
                </a:solidFill>
              </a:defRPr>
            </a:pPr>
            <a:r>
              <a:t>			&lt;OrderDetail&gt;</a:t>
            </a:r>
          </a:p>
          <a:p>
            <a:pPr>
              <a:spcBef>
                <a:spcPts val="200"/>
              </a:spcBef>
              <a:defRPr sz="1000">
                <a:solidFill>
                  <a:srgbClr val="474947"/>
                </a:solidFill>
              </a:defRPr>
            </a:pPr>
            <a:r>
              <a:t>				&lt;ProductID&gt;Wheels&lt;/ProductID&gt;</a:t>
            </a:r>
          </a:p>
          <a:p>
            <a:pPr>
              <a:spcBef>
                <a:spcPts val="200"/>
              </a:spcBef>
              <a:defRPr sz="1000">
                <a:solidFill>
                  <a:srgbClr val="474947"/>
                </a:solidFill>
              </a:defRPr>
            </a:pPr>
            <a:r>
              <a:t>				&lt;Qty&gt;4&lt;/Qty&gt;</a:t>
            </a:r>
          </a:p>
          <a:p>
            <a:pPr>
              <a:spcBef>
                <a:spcPts val="200"/>
              </a:spcBef>
              <a:defRPr sz="1000">
                <a:solidFill>
                  <a:srgbClr val="474947"/>
                </a:solidFill>
              </a:defRPr>
            </a:pPr>
            <a:r>
              <a:t>			&lt;/OrderDetail&gt;</a:t>
            </a:r>
          </a:p>
          <a:p>
            <a:pPr>
              <a:spcBef>
                <a:spcPts val="200"/>
              </a:spcBef>
              <a:defRPr sz="1000">
                <a:solidFill>
                  <a:srgbClr val="474947"/>
                </a:solidFill>
              </a:defRPr>
            </a:pPr>
            <a:r>
              <a:t>		&lt;/OrderDetails&gt;</a:t>
            </a:r>
          </a:p>
          <a:p>
            <a:pPr>
              <a:spcBef>
                <a:spcPts val="200"/>
              </a:spcBef>
              <a:defRPr sz="1000">
                <a:solidFill>
                  <a:srgbClr val="474947"/>
                </a:solidFill>
              </a:defRPr>
            </a:pPr>
            <a:r>
              <a:t>	&lt;/Order&gt;</a:t>
            </a:r>
          </a:p>
          <a:p>
            <a:pPr>
              <a:spcBef>
                <a:spcPts val="200"/>
              </a:spcBef>
              <a:defRPr sz="1000">
                <a:solidFill>
                  <a:srgbClr val="474947"/>
                </a:solidFill>
              </a:defRPr>
            </a:pPr>
            <a:r>
              <a:t>	…</a:t>
            </a:r>
            <a:endParaRPr sz="1100"/>
          </a:p>
          <a:p>
            <a:pPr>
              <a:spcBef>
                <a:spcPts val="200"/>
              </a:spcBef>
              <a:defRPr sz="1000">
                <a:solidFill>
                  <a:srgbClr val="474947"/>
                </a:solidFill>
              </a:defRPr>
            </a:pPr>
            <a:r>
              <a:t>&lt;/Orders&gt;</a:t>
            </a:r>
          </a:p>
        </p:txBody>
      </p:sp>
      <p:sp>
        <p:nvSpPr>
          <p:cNvPr id="200" name="Shape 20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JSON vs XML – Path with Nesting</a:t>
            </a:r>
          </a:p>
        </p:txBody>
      </p:sp>
      <p:sp>
        <p:nvSpPr>
          <p:cNvPr id="201" name="Shape 201"/>
          <p:cNvSpPr/>
          <p:nvPr>
            <p:ph type="sldNum" sz="quarter" idx="2"/>
          </p:nvPr>
        </p:nvSpPr>
        <p:spPr>
          <a:xfrm>
            <a:off x="155291" y="6455508"/>
            <a:ext cx="301908" cy="2888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2" name="Shape 202"/>
          <p:cNvSpPr/>
          <p:nvPr>
            <p:ph type="body" sz="quarter" idx="1"/>
          </p:nvPr>
        </p:nvSpPr>
        <p:spPr>
          <a:xfrm>
            <a:off x="457200" y="1600200"/>
            <a:ext cx="4040186" cy="56372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SzTx/>
              <a:buNone/>
            </a:lvl1pPr>
          </a:lstStyle>
          <a:p>
            <a:pPr/>
            <a:r>
              <a:t>JSON</a:t>
            </a:r>
          </a:p>
        </p:txBody>
      </p:sp>
      <p:sp>
        <p:nvSpPr>
          <p:cNvPr id="203" name="Shape 203"/>
          <p:cNvSpPr/>
          <p:nvPr/>
        </p:nvSpPr>
        <p:spPr>
          <a:xfrm>
            <a:off x="4645818" y="1573363"/>
            <a:ext cx="4040187" cy="617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700"/>
              </a:spcBef>
              <a:defRPr sz="3000">
                <a:solidFill>
                  <a:srgbClr val="474947"/>
                </a:solidFill>
              </a:defRPr>
            </a:lvl1pPr>
          </a:lstStyle>
          <a:p>
            <a:pPr/>
            <a:r>
              <a:t>XML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/>
        </p:nvSpPr>
        <p:spPr>
          <a:xfrm>
            <a:off x="457199" y="2400539"/>
            <a:ext cx="4040188" cy="2602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spcBef>
                <a:spcPts val="400"/>
              </a:spcBef>
              <a:defRPr sz="2000">
                <a:solidFill>
                  <a:srgbClr val="474947"/>
                </a:solidFill>
              </a:defRPr>
            </a:pPr>
            <a:r>
              <a:t>{</a:t>
            </a:r>
          </a:p>
          <a:p>
            <a:pPr>
              <a:spcBef>
                <a:spcPts val="400"/>
              </a:spcBef>
              <a:defRPr sz="2000">
                <a:solidFill>
                  <a:srgbClr val="474947"/>
                </a:solidFill>
              </a:defRPr>
            </a:pPr>
            <a:r>
              <a:t>	"UnholyUnion":</a:t>
            </a:r>
          </a:p>
          <a:p>
            <a:pPr>
              <a:spcBef>
                <a:spcPts val="400"/>
              </a:spcBef>
              <a:defRPr sz="2000">
                <a:solidFill>
                  <a:srgbClr val="474947"/>
                </a:solidFill>
              </a:defRPr>
            </a:pPr>
            <a:r>
              <a:t>		"&lt;DataList DataElement=\"Yes, you can put XML in JSON!\"\/&gt;&lt;DataList DataElement=\"But why would you do this?\"\/&gt;"</a:t>
            </a:r>
          </a:p>
          <a:p>
            <a:pPr>
              <a:spcBef>
                <a:spcPts val="400"/>
              </a:spcBef>
              <a:defRPr sz="2000">
                <a:solidFill>
                  <a:srgbClr val="474947"/>
                </a:solidFill>
              </a:defRPr>
            </a:pPr>
            <a:r>
              <a:t>}</a:t>
            </a:r>
          </a:p>
        </p:txBody>
      </p:sp>
      <p:sp>
        <p:nvSpPr>
          <p:cNvPr id="206" name="Shape 206"/>
          <p:cNvSpPr/>
          <p:nvPr/>
        </p:nvSpPr>
        <p:spPr>
          <a:xfrm>
            <a:off x="4645023" y="2400539"/>
            <a:ext cx="4041776" cy="26637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spcBef>
                <a:spcPts val="400"/>
              </a:spcBef>
              <a:defRPr sz="2000">
                <a:solidFill>
                  <a:srgbClr val="474947"/>
                </a:solidFill>
              </a:defRPr>
            </a:pPr>
            <a:r>
              <a:t>&lt;row&gt;</a:t>
            </a:r>
          </a:p>
          <a:p>
            <a:pPr>
              <a:spcBef>
                <a:spcPts val="400"/>
              </a:spcBef>
              <a:defRPr sz="2000">
                <a:solidFill>
                  <a:srgbClr val="474947"/>
                </a:solidFill>
              </a:defRPr>
            </a:pPr>
            <a:r>
              <a:t>	&lt;UnholyUnion&gt;</a:t>
            </a:r>
          </a:p>
          <a:p>
            <a:pPr>
              <a:spcBef>
                <a:spcPts val="400"/>
              </a:spcBef>
              <a:defRPr sz="2000">
                <a:solidFill>
                  <a:srgbClr val="474947"/>
                </a:solidFill>
              </a:defRPr>
            </a:pPr>
            <a:r>
              <a:t>		[{"DataElement":"Yes, you can put JSON in XML!"},{"DataElement":"But why would you do this?"}]</a:t>
            </a:r>
          </a:p>
          <a:p>
            <a:pPr>
              <a:spcBef>
                <a:spcPts val="400"/>
              </a:spcBef>
              <a:defRPr sz="2000">
                <a:solidFill>
                  <a:srgbClr val="474947"/>
                </a:solidFill>
              </a:defRPr>
            </a:pPr>
            <a:r>
              <a:t>	&lt;/UnholyUnion&gt;</a:t>
            </a:r>
          </a:p>
          <a:p>
            <a:pPr>
              <a:spcBef>
                <a:spcPts val="400"/>
              </a:spcBef>
              <a:defRPr sz="2000">
                <a:solidFill>
                  <a:srgbClr val="474947"/>
                </a:solidFill>
              </a:defRPr>
            </a:pPr>
            <a:r>
              <a:t>&lt;/row&gt;</a:t>
            </a:r>
          </a:p>
        </p:txBody>
      </p:sp>
      <p:sp>
        <p:nvSpPr>
          <p:cNvPr id="207" name="Shape 20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Unholy Unions</a:t>
            </a:r>
          </a:p>
        </p:txBody>
      </p:sp>
      <p:sp>
        <p:nvSpPr>
          <p:cNvPr id="208" name="Shape 208"/>
          <p:cNvSpPr/>
          <p:nvPr>
            <p:ph type="sldNum" sz="quarter" idx="2"/>
          </p:nvPr>
        </p:nvSpPr>
        <p:spPr>
          <a:xfrm>
            <a:off x="155291" y="6455508"/>
            <a:ext cx="301908" cy="2888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9" name="Shape 209"/>
          <p:cNvSpPr/>
          <p:nvPr>
            <p:ph type="body" sz="quarter" idx="1"/>
          </p:nvPr>
        </p:nvSpPr>
        <p:spPr>
          <a:xfrm>
            <a:off x="457200" y="1600200"/>
            <a:ext cx="4040186" cy="56372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SzTx/>
              <a:buNone/>
            </a:lvl1pPr>
          </a:lstStyle>
          <a:p>
            <a:pPr/>
            <a:r>
              <a:t>XML in JSON</a:t>
            </a:r>
          </a:p>
        </p:txBody>
      </p:sp>
      <p:sp>
        <p:nvSpPr>
          <p:cNvPr id="210" name="Shape 210"/>
          <p:cNvSpPr/>
          <p:nvPr/>
        </p:nvSpPr>
        <p:spPr>
          <a:xfrm>
            <a:off x="4645818" y="1573363"/>
            <a:ext cx="4040187" cy="617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700"/>
              </a:spcBef>
              <a:defRPr sz="3000">
                <a:solidFill>
                  <a:srgbClr val="474947"/>
                </a:solidFill>
              </a:defRPr>
            </a:lvl1pPr>
          </a:lstStyle>
          <a:p>
            <a:pPr/>
            <a:r>
              <a:t>JSON in XML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/>
        </p:nvSpPr>
        <p:spPr>
          <a:xfrm>
            <a:off x="457199" y="2210039"/>
            <a:ext cx="4040188" cy="2292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spcBef>
                <a:spcPts val="400"/>
              </a:spcBef>
              <a:defRPr>
                <a:solidFill>
                  <a:srgbClr val="474947"/>
                </a:solidFill>
              </a:defRPr>
            </a:pPr>
            <a:r>
              <a:t>SELECT</a:t>
            </a:r>
            <a:endParaRPr sz="2000"/>
          </a:p>
          <a:p>
            <a:pPr>
              <a:spcBef>
                <a:spcPts val="400"/>
              </a:spcBef>
              <a:defRPr>
                <a:solidFill>
                  <a:srgbClr val="474947"/>
                </a:solidFill>
              </a:defRPr>
            </a:pPr>
            <a:r>
              <a:t>	'Test'</a:t>
            </a:r>
            <a:endParaRPr sz="2000"/>
          </a:p>
          <a:p>
            <a:pPr>
              <a:spcBef>
                <a:spcPts val="400"/>
              </a:spcBef>
              <a:defRPr>
                <a:solidFill>
                  <a:srgbClr val="474947"/>
                </a:solidFill>
              </a:defRPr>
            </a:pPr>
            <a:r>
              <a:t>FOR XML PATH('');</a:t>
            </a:r>
            <a:endParaRPr sz="2000"/>
          </a:p>
          <a:p>
            <a:pPr>
              <a:spcBef>
                <a:spcPts val="400"/>
              </a:spcBef>
              <a:defRPr>
                <a:solidFill>
                  <a:srgbClr val="474947"/>
                </a:solidFill>
              </a:defRPr>
            </a:pPr>
          </a:p>
          <a:p>
            <a:pPr>
              <a:spcBef>
                <a:spcPts val="400"/>
              </a:spcBef>
              <a:defRPr>
                <a:solidFill>
                  <a:srgbClr val="474947"/>
                </a:solidFill>
              </a:defRPr>
            </a:pPr>
            <a:r>
              <a:t>Results:</a:t>
            </a:r>
            <a:endParaRPr sz="2000"/>
          </a:p>
          <a:p>
            <a:pPr>
              <a:spcBef>
                <a:spcPts val="400"/>
              </a:spcBef>
              <a:defRPr>
                <a:solidFill>
                  <a:srgbClr val="474947"/>
                </a:solidFill>
              </a:defRPr>
            </a:pPr>
          </a:p>
          <a:p>
            <a:pPr>
              <a:spcBef>
                <a:spcPts val="400"/>
              </a:spcBef>
              <a:defRPr>
                <a:solidFill>
                  <a:srgbClr val="474947"/>
                </a:solidFill>
              </a:defRPr>
            </a:pPr>
            <a:r>
              <a:t>Test</a:t>
            </a:r>
          </a:p>
        </p:txBody>
      </p:sp>
      <p:sp>
        <p:nvSpPr>
          <p:cNvPr id="215" name="Shape 215"/>
          <p:cNvSpPr/>
          <p:nvPr/>
        </p:nvSpPr>
        <p:spPr>
          <a:xfrm>
            <a:off x="4645023" y="2210039"/>
            <a:ext cx="4041776" cy="3680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spcBef>
                <a:spcPts val="400"/>
              </a:spcBef>
              <a:defRPr>
                <a:solidFill>
                  <a:srgbClr val="474947"/>
                </a:solidFill>
              </a:defRPr>
            </a:pPr>
            <a:r>
              <a:t>SELECT</a:t>
            </a:r>
            <a:endParaRPr sz="2000"/>
          </a:p>
          <a:p>
            <a:pPr>
              <a:spcBef>
                <a:spcPts val="400"/>
              </a:spcBef>
              <a:defRPr>
                <a:solidFill>
                  <a:srgbClr val="474947"/>
                </a:solidFill>
              </a:defRPr>
            </a:pPr>
            <a:r>
              <a:t>	'Test'</a:t>
            </a:r>
            <a:endParaRPr sz="2000"/>
          </a:p>
          <a:p>
            <a:pPr>
              <a:spcBef>
                <a:spcPts val="400"/>
              </a:spcBef>
              <a:defRPr>
                <a:solidFill>
                  <a:srgbClr val="474947"/>
                </a:solidFill>
              </a:defRPr>
            </a:pPr>
            <a:r>
              <a:t>FOR JSON PATH;</a:t>
            </a:r>
            <a:endParaRPr sz="2000"/>
          </a:p>
          <a:p>
            <a:pPr>
              <a:spcBef>
                <a:spcPts val="400"/>
              </a:spcBef>
              <a:defRPr>
                <a:solidFill>
                  <a:srgbClr val="474947"/>
                </a:solidFill>
              </a:defRPr>
            </a:pPr>
          </a:p>
          <a:p>
            <a:pPr>
              <a:spcBef>
                <a:spcPts val="400"/>
              </a:spcBef>
              <a:defRPr>
                <a:solidFill>
                  <a:srgbClr val="474947"/>
                </a:solidFill>
              </a:defRPr>
            </a:pPr>
            <a:r>
              <a:t>Results:</a:t>
            </a:r>
            <a:endParaRPr sz="2000"/>
          </a:p>
          <a:p>
            <a:pPr>
              <a:spcBef>
                <a:spcPts val="400"/>
              </a:spcBef>
              <a:defRPr>
                <a:solidFill>
                  <a:srgbClr val="474947"/>
                </a:solidFill>
              </a:defRPr>
            </a:pPr>
          </a:p>
          <a:p>
            <a:pPr>
              <a:spcBef>
                <a:spcPts val="400"/>
              </a:spcBef>
              <a:defRPr>
                <a:solidFill>
                  <a:srgbClr val="FF0000"/>
                </a:solidFill>
              </a:defRPr>
            </a:pPr>
            <a:r>
              <a:t>Msg 13605, Level 16, State 1, Line 1</a:t>
            </a:r>
            <a:endParaRPr sz="2000">
              <a:solidFill>
                <a:srgbClr val="474947"/>
              </a:solidFill>
            </a:endParaRPr>
          </a:p>
          <a:p>
            <a:pPr>
              <a:spcBef>
                <a:spcPts val="400"/>
              </a:spcBef>
              <a:defRPr>
                <a:solidFill>
                  <a:srgbClr val="FF0000"/>
                </a:solidFill>
              </a:defRPr>
            </a:pPr>
            <a:r>
              <a:t>Unnamed tables cannot be used as JSON identifiers as well as unnamed columns cannot be used as key names. Add alias to the unnamed column/table.</a:t>
            </a:r>
          </a:p>
        </p:txBody>
      </p:sp>
      <p:sp>
        <p:nvSpPr>
          <p:cNvPr id="216" name="Shape 2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Look ma, no tags!</a:t>
            </a:r>
          </a:p>
        </p:txBody>
      </p:sp>
      <p:sp>
        <p:nvSpPr>
          <p:cNvPr id="217" name="Shape 217"/>
          <p:cNvSpPr/>
          <p:nvPr>
            <p:ph type="sldNum" sz="quarter" idx="2"/>
          </p:nvPr>
        </p:nvSpPr>
        <p:spPr>
          <a:xfrm>
            <a:off x="155291" y="6455508"/>
            <a:ext cx="301908" cy="2888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8" name="Shape 218"/>
          <p:cNvSpPr/>
          <p:nvPr>
            <p:ph type="body" sz="quarter" idx="1"/>
          </p:nvPr>
        </p:nvSpPr>
        <p:spPr>
          <a:xfrm>
            <a:off x="457200" y="1600200"/>
            <a:ext cx="4040186" cy="56372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SzTx/>
              <a:buNone/>
            </a:lvl1pPr>
          </a:lstStyle>
          <a:p>
            <a:pPr/>
            <a:r>
              <a:t>XML</a:t>
            </a:r>
          </a:p>
        </p:txBody>
      </p:sp>
      <p:sp>
        <p:nvSpPr>
          <p:cNvPr id="219" name="Shape 219"/>
          <p:cNvSpPr/>
          <p:nvPr/>
        </p:nvSpPr>
        <p:spPr>
          <a:xfrm>
            <a:off x="4645818" y="1573363"/>
            <a:ext cx="4040187" cy="617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700"/>
              </a:spcBef>
              <a:defRPr sz="3000">
                <a:solidFill>
                  <a:srgbClr val="474947"/>
                </a:solidFill>
              </a:defRPr>
            </a:lvl1pPr>
          </a:lstStyle>
          <a:p>
            <a:pPr/>
            <a:r>
              <a:t>JSON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ts val="600"/>
              </a:spcBef>
              <a:defRPr sz="2700"/>
            </a:pPr>
            <a:r>
              <a:t>XML is a data type.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defRPr sz="2700"/>
            </a:pPr>
            <a:r>
              <a:t>JSON is *not* a data type. Use NVARCHAR.</a:t>
            </a:r>
          </a:p>
          <a:p>
            <a:pPr lvl="1" marL="666750" indent="-285750">
              <a:lnSpc>
                <a:spcPct val="90000"/>
              </a:lnSpc>
              <a:spcBef>
                <a:spcPts val="500"/>
              </a:spcBef>
              <a:defRPr sz="2400"/>
            </a:pPr>
            <a:r>
              <a:t>Already being stored as text.</a:t>
            </a:r>
          </a:p>
          <a:p>
            <a:pPr lvl="2" marL="990600" indent="-228600">
              <a:lnSpc>
                <a:spcPct val="90000"/>
              </a:lnSpc>
              <a:spcBef>
                <a:spcPts val="400"/>
              </a:spcBef>
              <a:defRPr sz="2000"/>
            </a:pPr>
            <a:r>
              <a:t>But so was XML.</a:t>
            </a:r>
          </a:p>
          <a:p>
            <a:pPr lvl="2" marL="990600" indent="-228600">
              <a:lnSpc>
                <a:spcPct val="90000"/>
              </a:lnSpc>
              <a:spcBef>
                <a:spcPts val="400"/>
              </a:spcBef>
              <a:defRPr sz="2000"/>
            </a:pPr>
            <a:r>
              <a:t>And so what? Convert over time. Convert on the fly.</a:t>
            </a:r>
          </a:p>
          <a:p>
            <a:pPr lvl="1" marL="666750" indent="-285750">
              <a:lnSpc>
                <a:spcPct val="90000"/>
              </a:lnSpc>
              <a:spcBef>
                <a:spcPts val="500"/>
              </a:spcBef>
              <a:defRPr sz="2400"/>
            </a:pPr>
            <a:r>
              <a:t>Don’t have to update other SQL Server tools.</a:t>
            </a:r>
          </a:p>
          <a:p>
            <a:pPr lvl="2" marL="990600" indent="-228600">
              <a:lnSpc>
                <a:spcPct val="90000"/>
              </a:lnSpc>
              <a:spcBef>
                <a:spcPts val="400"/>
              </a:spcBef>
              <a:defRPr sz="2000"/>
            </a:pPr>
            <a:r>
              <a:t>Boo hoo. Ok for now, but convert over time.</a:t>
            </a:r>
          </a:p>
          <a:p>
            <a:pPr lvl="1" marL="666750" indent="-285750">
              <a:lnSpc>
                <a:spcPct val="90000"/>
              </a:lnSpc>
              <a:spcBef>
                <a:spcPts val="500"/>
              </a:spcBef>
              <a:defRPr sz="2400"/>
            </a:pPr>
            <a:r>
              <a:t>Client apps can handle native XML but not JSON.</a:t>
            </a:r>
          </a:p>
          <a:p>
            <a:pPr lvl="2" marL="990600" indent="-228600">
              <a:lnSpc>
                <a:spcPct val="90000"/>
              </a:lnSpc>
              <a:spcBef>
                <a:spcPts val="400"/>
              </a:spcBef>
              <a:defRPr sz="2000"/>
            </a:pPr>
            <a:r>
              <a:t>Wait, what?</a:t>
            </a:r>
          </a:p>
          <a:p>
            <a:pPr lvl="2" marL="990600" indent="-228600">
              <a:lnSpc>
                <a:spcPct val="90000"/>
              </a:lnSpc>
              <a:spcBef>
                <a:spcPts val="400"/>
              </a:spcBef>
              <a:defRPr sz="2000"/>
            </a:pPr>
            <a:r>
              <a:t>And so what if it’s text to the outside world; what about in-database performance?</a:t>
            </a:r>
          </a:p>
        </p:txBody>
      </p:sp>
      <p:sp>
        <p:nvSpPr>
          <p:cNvPr id="222" name="Shape 2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You’re just not my type.</a:t>
            </a:r>
          </a:p>
        </p:txBody>
      </p:sp>
      <p:sp>
        <p:nvSpPr>
          <p:cNvPr id="223" name="Shape 223"/>
          <p:cNvSpPr/>
          <p:nvPr>
            <p:ph type="sldNum" sz="quarter" idx="2"/>
          </p:nvPr>
        </p:nvSpPr>
        <p:spPr>
          <a:xfrm>
            <a:off x="155291" y="6455508"/>
            <a:ext cx="301908" cy="2888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/>
        </p:nvSpPr>
        <p:spPr>
          <a:xfrm>
            <a:off x="457199" y="2165818"/>
            <a:ext cx="4040188" cy="35478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400"/>
              </a:spcBef>
              <a:defRPr>
                <a:solidFill>
                  <a:srgbClr val="474947"/>
                </a:solidFill>
              </a:defRPr>
            </a:pPr>
            <a:r>
              <a:t>SELECT</a:t>
            </a:r>
          </a:p>
          <a:p>
            <a:pPr>
              <a:lnSpc>
                <a:spcPct val="90000"/>
              </a:lnSpc>
              <a:spcBef>
                <a:spcPts val="400"/>
              </a:spcBef>
              <a:defRPr>
                <a:solidFill>
                  <a:srgbClr val="474947"/>
                </a:solidFill>
              </a:defRPr>
            </a:pPr>
            <a:r>
              <a:t>	CONVERT(xml,</a:t>
            </a:r>
          </a:p>
          <a:p>
            <a:pPr>
              <a:lnSpc>
                <a:spcPct val="90000"/>
              </a:lnSpc>
              <a:spcBef>
                <a:spcPts val="400"/>
              </a:spcBef>
              <a:defRPr>
                <a:solidFill>
                  <a:srgbClr val="474947"/>
                </a:solidFill>
              </a:defRPr>
            </a:pPr>
            <a:r>
              <a:t>		'&lt;TextXML&gt;I typed this.&lt;/TextXML&gt;'</a:t>
            </a:r>
          </a:p>
          <a:p>
            <a:pPr>
              <a:lnSpc>
                <a:spcPct val="90000"/>
              </a:lnSpc>
              <a:spcBef>
                <a:spcPts val="400"/>
              </a:spcBef>
              <a:defRPr>
                <a:solidFill>
                  <a:srgbClr val="474947"/>
                </a:solidFill>
              </a:defRPr>
            </a:pPr>
            <a:r>
              <a:t>	) AS 'OuterTag'</a:t>
            </a:r>
          </a:p>
          <a:p>
            <a:pPr>
              <a:lnSpc>
                <a:spcPct val="90000"/>
              </a:lnSpc>
              <a:spcBef>
                <a:spcPts val="400"/>
              </a:spcBef>
              <a:defRPr>
                <a:solidFill>
                  <a:srgbClr val="474947"/>
                </a:solidFill>
              </a:defRPr>
            </a:pPr>
            <a:r>
              <a:t>FOR XML PATH('');</a:t>
            </a:r>
          </a:p>
          <a:p>
            <a:pPr>
              <a:lnSpc>
                <a:spcPct val="90000"/>
              </a:lnSpc>
              <a:spcBef>
                <a:spcPts val="400"/>
              </a:spcBef>
              <a:defRPr>
                <a:solidFill>
                  <a:srgbClr val="474947"/>
                </a:solidFill>
              </a:defRPr>
            </a:pPr>
          </a:p>
          <a:p>
            <a:pPr>
              <a:lnSpc>
                <a:spcPct val="90000"/>
              </a:lnSpc>
              <a:spcBef>
                <a:spcPts val="400"/>
              </a:spcBef>
              <a:defRPr>
                <a:solidFill>
                  <a:srgbClr val="474947"/>
                </a:solidFill>
              </a:defRPr>
            </a:pPr>
            <a:r>
              <a:t>Results:</a:t>
            </a:r>
          </a:p>
          <a:p>
            <a:pPr>
              <a:lnSpc>
                <a:spcPct val="90000"/>
              </a:lnSpc>
              <a:spcBef>
                <a:spcPts val="400"/>
              </a:spcBef>
              <a:defRPr>
                <a:solidFill>
                  <a:srgbClr val="474947"/>
                </a:solidFill>
              </a:defRPr>
            </a:pPr>
          </a:p>
          <a:p>
            <a:pPr>
              <a:lnSpc>
                <a:spcPct val="90000"/>
              </a:lnSpc>
              <a:spcBef>
                <a:spcPts val="400"/>
              </a:spcBef>
              <a:defRPr>
                <a:solidFill>
                  <a:srgbClr val="474947"/>
                </a:solidFill>
              </a:defRPr>
            </a:pPr>
            <a:r>
              <a:t>&lt;OuterTag&gt;</a:t>
            </a:r>
          </a:p>
          <a:p>
            <a:pPr>
              <a:lnSpc>
                <a:spcPct val="90000"/>
              </a:lnSpc>
              <a:spcBef>
                <a:spcPts val="400"/>
              </a:spcBef>
              <a:defRPr>
                <a:solidFill>
                  <a:srgbClr val="474947"/>
                </a:solidFill>
              </a:defRPr>
            </a:pPr>
            <a:r>
              <a:t>&lt;TextXML&gt;I typed this.&lt;/TextXML&gt;</a:t>
            </a:r>
          </a:p>
          <a:p>
            <a:pPr>
              <a:lnSpc>
                <a:spcPct val="90000"/>
              </a:lnSpc>
              <a:spcBef>
                <a:spcPts val="400"/>
              </a:spcBef>
              <a:defRPr>
                <a:solidFill>
                  <a:srgbClr val="474947"/>
                </a:solidFill>
              </a:defRPr>
            </a:pPr>
            <a:r>
              <a:t>&lt;/OuterTag&gt;</a:t>
            </a:r>
          </a:p>
        </p:txBody>
      </p:sp>
      <p:sp>
        <p:nvSpPr>
          <p:cNvPr id="228" name="Shape 228"/>
          <p:cNvSpPr/>
          <p:nvPr/>
        </p:nvSpPr>
        <p:spPr>
          <a:xfrm>
            <a:off x="4645023" y="2165818"/>
            <a:ext cx="4041776" cy="3430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spcBef>
                <a:spcPts val="400"/>
              </a:spcBef>
              <a:defRPr sz="2000">
                <a:solidFill>
                  <a:srgbClr val="474947"/>
                </a:solidFill>
              </a:defRPr>
            </a:pPr>
            <a:r>
              <a:t>SELECT</a:t>
            </a:r>
          </a:p>
          <a:p>
            <a:pPr>
              <a:spcBef>
                <a:spcPts val="400"/>
              </a:spcBef>
              <a:defRPr sz="2000">
                <a:solidFill>
                  <a:srgbClr val="474947"/>
                </a:solidFill>
              </a:defRPr>
            </a:pPr>
            <a:r>
              <a:t>	'{"TextJSON":"I typed this."}' AS 'OuterTag'</a:t>
            </a:r>
          </a:p>
          <a:p>
            <a:pPr>
              <a:spcBef>
                <a:spcPts val="400"/>
              </a:spcBef>
              <a:defRPr sz="2000">
                <a:solidFill>
                  <a:srgbClr val="474947"/>
                </a:solidFill>
              </a:defRPr>
            </a:pPr>
            <a:r>
              <a:t>FOR JSON PATH;</a:t>
            </a:r>
          </a:p>
          <a:p>
            <a:pPr>
              <a:spcBef>
                <a:spcPts val="400"/>
              </a:spcBef>
              <a:defRPr sz="2000">
                <a:solidFill>
                  <a:srgbClr val="474947"/>
                </a:solidFill>
              </a:defRPr>
            </a:pPr>
          </a:p>
          <a:p>
            <a:pPr>
              <a:spcBef>
                <a:spcPts val="400"/>
              </a:spcBef>
              <a:defRPr sz="2000">
                <a:solidFill>
                  <a:srgbClr val="474947"/>
                </a:solidFill>
              </a:defRPr>
            </a:pPr>
          </a:p>
          <a:p>
            <a:pPr>
              <a:spcBef>
                <a:spcPts val="400"/>
              </a:spcBef>
              <a:defRPr sz="2000">
                <a:solidFill>
                  <a:srgbClr val="474947"/>
                </a:solidFill>
              </a:defRPr>
            </a:pPr>
            <a:r>
              <a:t>Results:</a:t>
            </a:r>
          </a:p>
          <a:p>
            <a:pPr>
              <a:spcBef>
                <a:spcPts val="400"/>
              </a:spcBef>
              <a:defRPr sz="2000">
                <a:solidFill>
                  <a:srgbClr val="474947"/>
                </a:solidFill>
              </a:defRPr>
            </a:pPr>
          </a:p>
          <a:p>
            <a:pPr>
              <a:spcBef>
                <a:spcPts val="400"/>
              </a:spcBef>
              <a:defRPr sz="2000">
                <a:solidFill>
                  <a:srgbClr val="474947"/>
                </a:solidFill>
              </a:defRPr>
            </a:pPr>
            <a:r>
              <a:t>{"OuterTag":"{\"TextJSON\":\"I typed this.\"}"}</a:t>
            </a:r>
          </a:p>
        </p:txBody>
      </p:sp>
      <p:sp>
        <p:nvSpPr>
          <p:cNvPr id="229" name="Shape 2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Nettlesome Nesting</a:t>
            </a:r>
          </a:p>
        </p:txBody>
      </p:sp>
      <p:sp>
        <p:nvSpPr>
          <p:cNvPr id="230" name="Shape 230"/>
          <p:cNvSpPr/>
          <p:nvPr>
            <p:ph type="sldNum" sz="quarter" idx="2"/>
          </p:nvPr>
        </p:nvSpPr>
        <p:spPr>
          <a:xfrm>
            <a:off x="155291" y="6455508"/>
            <a:ext cx="301908" cy="2888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1" name="Shape 231"/>
          <p:cNvSpPr/>
          <p:nvPr>
            <p:ph type="body" sz="quarter" idx="1"/>
          </p:nvPr>
        </p:nvSpPr>
        <p:spPr>
          <a:xfrm>
            <a:off x="457200" y="1600200"/>
            <a:ext cx="4040186" cy="56372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SzTx/>
              <a:buNone/>
            </a:lvl1pPr>
          </a:lstStyle>
          <a:p>
            <a:pPr/>
            <a:r>
              <a:t>XML</a:t>
            </a:r>
          </a:p>
        </p:txBody>
      </p:sp>
      <p:sp>
        <p:nvSpPr>
          <p:cNvPr id="232" name="Shape 232"/>
          <p:cNvSpPr/>
          <p:nvPr/>
        </p:nvSpPr>
        <p:spPr>
          <a:xfrm>
            <a:off x="4645818" y="1573363"/>
            <a:ext cx="4040187" cy="617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700"/>
              </a:spcBef>
              <a:defRPr sz="3000">
                <a:solidFill>
                  <a:srgbClr val="474947"/>
                </a:solidFill>
              </a:defRPr>
            </a:lvl1pPr>
          </a:lstStyle>
          <a:p>
            <a:pPr/>
            <a:r>
              <a:t>JSON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spcBef>
                <a:spcPts val="500"/>
              </a:spcBef>
              <a:buSzTx/>
              <a:buNone/>
              <a:defRPr sz="2300"/>
            </a:pPr>
            <a:r>
              <a:t>SELECT</a:t>
            </a:r>
          </a:p>
          <a:p>
            <a:pPr marL="0" indent="0">
              <a:lnSpc>
                <a:spcPct val="80000"/>
              </a:lnSpc>
              <a:spcBef>
                <a:spcPts val="500"/>
              </a:spcBef>
              <a:buSzTx/>
              <a:buNone/>
              <a:defRPr sz="2300"/>
            </a:pPr>
            <a:r>
              <a:t>	(</a:t>
            </a:r>
          </a:p>
          <a:p>
            <a:pPr marL="0" indent="0">
              <a:lnSpc>
                <a:spcPct val="80000"/>
              </a:lnSpc>
              <a:spcBef>
                <a:spcPts val="500"/>
              </a:spcBef>
              <a:buSzTx/>
              <a:buNone/>
              <a:defRPr sz="2300"/>
            </a:pPr>
            <a:r>
              <a:t>		SELECT</a:t>
            </a:r>
          </a:p>
          <a:p>
            <a:pPr marL="0" indent="0">
              <a:lnSpc>
                <a:spcPct val="80000"/>
              </a:lnSpc>
              <a:spcBef>
                <a:spcPts val="500"/>
              </a:spcBef>
              <a:buSzTx/>
              <a:buNone/>
              <a:defRPr sz="2300"/>
            </a:pPr>
            <a:r>
              <a:t>			'I typed this.' AS TextJSON</a:t>
            </a:r>
          </a:p>
          <a:p>
            <a:pPr marL="0" indent="0">
              <a:lnSpc>
                <a:spcPct val="80000"/>
              </a:lnSpc>
              <a:spcBef>
                <a:spcPts val="500"/>
              </a:spcBef>
              <a:buSzTx/>
              <a:buNone/>
              <a:defRPr sz="2300"/>
            </a:pPr>
            <a:r>
              <a:t>		FOR JSON PATH</a:t>
            </a:r>
          </a:p>
          <a:p>
            <a:pPr marL="0" indent="0">
              <a:lnSpc>
                <a:spcPct val="80000"/>
              </a:lnSpc>
              <a:spcBef>
                <a:spcPts val="500"/>
              </a:spcBef>
              <a:buSzTx/>
              <a:buNone/>
              <a:defRPr sz="2300"/>
            </a:pPr>
            <a:r>
              <a:t>	) AS 'OuterTag'</a:t>
            </a:r>
          </a:p>
          <a:p>
            <a:pPr marL="0" indent="0">
              <a:lnSpc>
                <a:spcPct val="80000"/>
              </a:lnSpc>
              <a:spcBef>
                <a:spcPts val="500"/>
              </a:spcBef>
              <a:buSzTx/>
              <a:buNone/>
              <a:defRPr sz="2300"/>
            </a:pPr>
            <a:r>
              <a:t>FOR JSON PATH;</a:t>
            </a:r>
          </a:p>
          <a:p>
            <a:pPr marL="0" indent="0">
              <a:lnSpc>
                <a:spcPct val="80000"/>
              </a:lnSpc>
              <a:spcBef>
                <a:spcPts val="500"/>
              </a:spcBef>
              <a:buSzTx/>
              <a:buNone/>
              <a:defRPr sz="2300"/>
            </a:pPr>
          </a:p>
          <a:p>
            <a:pPr marL="0" indent="0">
              <a:lnSpc>
                <a:spcPct val="80000"/>
              </a:lnSpc>
              <a:spcBef>
                <a:spcPts val="500"/>
              </a:spcBef>
              <a:buSzTx/>
              <a:buNone/>
              <a:defRPr sz="2300"/>
            </a:pPr>
            <a:r>
              <a:t>Results:</a:t>
            </a:r>
          </a:p>
          <a:p>
            <a:pPr marL="0" indent="0">
              <a:lnSpc>
                <a:spcPct val="80000"/>
              </a:lnSpc>
              <a:spcBef>
                <a:spcPts val="500"/>
              </a:spcBef>
              <a:buSzTx/>
              <a:buNone/>
              <a:defRPr sz="2300"/>
            </a:pPr>
          </a:p>
          <a:p>
            <a:pPr marL="0" indent="0">
              <a:lnSpc>
                <a:spcPct val="80000"/>
              </a:lnSpc>
              <a:spcBef>
                <a:spcPts val="500"/>
              </a:spcBef>
              <a:buSzTx/>
              <a:buNone/>
              <a:defRPr sz="2300"/>
            </a:pPr>
            <a:r>
              <a:t>{"OuterTag":{"TextJSON":"I typed this."}}</a:t>
            </a:r>
          </a:p>
        </p:txBody>
      </p:sp>
      <p:sp>
        <p:nvSpPr>
          <p:cNvPr id="235" name="Shape 2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Nettlesome Nesting - Workaround</a:t>
            </a:r>
          </a:p>
        </p:txBody>
      </p:sp>
      <p:sp>
        <p:nvSpPr>
          <p:cNvPr id="236" name="Shape 236"/>
          <p:cNvSpPr/>
          <p:nvPr>
            <p:ph type="sldNum" sz="quarter" idx="2"/>
          </p:nvPr>
        </p:nvSpPr>
        <p:spPr>
          <a:xfrm>
            <a:off x="155291" y="6455508"/>
            <a:ext cx="301908" cy="2888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Without JSON type, can’t use TRY_CONVERT() to validate.</a:t>
            </a:r>
          </a:p>
          <a:p>
            <a:pPr/>
            <a:r>
              <a:t>Use ISJSON() instead.</a:t>
            </a:r>
          </a:p>
          <a:p>
            <a:pPr/>
            <a:r>
              <a:t>Can use in CHECK constraint to ensure text field has valid JSON.</a:t>
            </a:r>
          </a:p>
          <a:p>
            <a:pPr/>
            <a:r>
              <a:t>Can then safely create calculated field based off JSON contents.</a:t>
            </a:r>
          </a:p>
        </p:txBody>
      </p:sp>
      <p:sp>
        <p:nvSpPr>
          <p:cNvPr id="239" name="Shape 2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Well is it or isn’t it?</a:t>
            </a:r>
          </a:p>
        </p:txBody>
      </p:sp>
      <p:sp>
        <p:nvSpPr>
          <p:cNvPr id="240" name="Shape 240"/>
          <p:cNvSpPr/>
          <p:nvPr>
            <p:ph type="sldNum" sz="quarter" idx="2"/>
          </p:nvPr>
        </p:nvSpPr>
        <p:spPr>
          <a:xfrm>
            <a:off x="155291" y="6455508"/>
            <a:ext cx="301908" cy="2888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/>
        </p:nvSpPr>
        <p:spPr>
          <a:xfrm>
            <a:off x="457200" y="2199472"/>
            <a:ext cx="4040188" cy="3783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spcBef>
                <a:spcPts val="400"/>
              </a:spcBef>
              <a:defRPr sz="2000">
                <a:solidFill>
                  <a:srgbClr val="474947"/>
                </a:solidFill>
              </a:defRPr>
            </a:pPr>
            <a:r>
              <a:t>DECLARE</a:t>
            </a:r>
          </a:p>
          <a:p>
            <a:pPr>
              <a:spcBef>
                <a:spcPts val="400"/>
              </a:spcBef>
              <a:defRPr sz="2000">
                <a:solidFill>
                  <a:srgbClr val="474947"/>
                </a:solidFill>
              </a:defRPr>
            </a:pPr>
            <a:r>
              <a:t>	@i int,</a:t>
            </a:r>
          </a:p>
          <a:p>
            <a:pPr>
              <a:spcBef>
                <a:spcPts val="400"/>
              </a:spcBef>
              <a:defRPr sz="2000">
                <a:solidFill>
                  <a:srgbClr val="474947"/>
                </a:solidFill>
              </a:defRPr>
            </a:pPr>
            <a:r>
              <a:t>	@x xml = '&lt;x&gt;&lt;a&gt;1&lt;/a&gt;&lt;a&gt;2&lt;/a&gt;&lt;/x&gt;';</a:t>
            </a:r>
          </a:p>
          <a:p>
            <a:pPr>
              <a:spcBef>
                <a:spcPts val="400"/>
              </a:spcBef>
              <a:defRPr sz="2000">
                <a:solidFill>
                  <a:srgbClr val="474947"/>
                </a:solidFill>
              </a:defRPr>
            </a:pPr>
          </a:p>
          <a:p>
            <a:pPr>
              <a:spcBef>
                <a:spcPts val="400"/>
              </a:spcBef>
              <a:defRPr sz="2000">
                <a:solidFill>
                  <a:srgbClr val="474947"/>
                </a:solidFill>
              </a:defRPr>
            </a:pPr>
            <a:r>
              <a:t>EXEC sp_xml_preparedocument @i OUTPUT, @x;</a:t>
            </a:r>
          </a:p>
          <a:p>
            <a:pPr>
              <a:spcBef>
                <a:spcPts val="400"/>
              </a:spcBef>
              <a:defRPr sz="2000">
                <a:solidFill>
                  <a:srgbClr val="474947"/>
                </a:solidFill>
              </a:defRPr>
            </a:pPr>
          </a:p>
          <a:p>
            <a:pPr>
              <a:spcBef>
                <a:spcPts val="400"/>
              </a:spcBef>
              <a:defRPr sz="2000">
                <a:solidFill>
                  <a:srgbClr val="474947"/>
                </a:solidFill>
              </a:defRPr>
            </a:pPr>
            <a:r>
              <a:t>SELECT * FROM</a:t>
            </a:r>
          </a:p>
          <a:p>
            <a:pPr>
              <a:spcBef>
                <a:spcPts val="400"/>
              </a:spcBef>
              <a:defRPr sz="2000">
                <a:solidFill>
                  <a:srgbClr val="474947"/>
                </a:solidFill>
              </a:defRPr>
            </a:pPr>
            <a:r>
              <a:t>	OPENXML (@i, '/x/a', 2)</a:t>
            </a:r>
          </a:p>
          <a:p>
            <a:pPr>
              <a:spcBef>
                <a:spcPts val="400"/>
              </a:spcBef>
              <a:defRPr sz="2000">
                <a:solidFill>
                  <a:srgbClr val="474947"/>
                </a:solidFill>
              </a:defRPr>
            </a:pPr>
            <a:r>
              <a:t>WITH (a varchar(10) '.');</a:t>
            </a:r>
          </a:p>
        </p:txBody>
      </p:sp>
      <p:sp>
        <p:nvSpPr>
          <p:cNvPr id="243" name="Shape 243"/>
          <p:cNvSpPr/>
          <p:nvPr/>
        </p:nvSpPr>
        <p:spPr>
          <a:xfrm>
            <a:off x="4645025" y="2199472"/>
            <a:ext cx="4041775" cy="3783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spcBef>
                <a:spcPts val="400"/>
              </a:spcBef>
              <a:defRPr sz="2000">
                <a:solidFill>
                  <a:srgbClr val="474947"/>
                </a:solidFill>
              </a:defRPr>
            </a:pPr>
            <a:r>
              <a:t>DECLARE</a:t>
            </a:r>
          </a:p>
          <a:p>
            <a:pPr>
              <a:spcBef>
                <a:spcPts val="400"/>
              </a:spcBef>
              <a:defRPr sz="2000">
                <a:solidFill>
                  <a:srgbClr val="474947"/>
                </a:solidFill>
              </a:defRPr>
            </a:pPr>
            <a:r>
              <a:t>	@x xml = '&lt;x&gt;&lt;a&gt;1&lt;/a&gt;&lt;a&gt;2&lt;/a&gt;&lt;/x&gt;';</a:t>
            </a:r>
          </a:p>
          <a:p>
            <a:pPr>
              <a:spcBef>
                <a:spcPts val="400"/>
              </a:spcBef>
              <a:defRPr sz="2000">
                <a:solidFill>
                  <a:srgbClr val="474947"/>
                </a:solidFill>
              </a:defRPr>
            </a:pPr>
          </a:p>
          <a:p>
            <a:pPr>
              <a:spcBef>
                <a:spcPts val="400"/>
              </a:spcBef>
              <a:defRPr sz="2000">
                <a:solidFill>
                  <a:srgbClr val="474947"/>
                </a:solidFill>
              </a:defRPr>
            </a:pPr>
          </a:p>
          <a:p>
            <a:pPr>
              <a:spcBef>
                <a:spcPts val="400"/>
              </a:spcBef>
              <a:defRPr sz="2000">
                <a:solidFill>
                  <a:srgbClr val="474947"/>
                </a:solidFill>
              </a:defRPr>
            </a:pPr>
          </a:p>
          <a:p>
            <a:pPr>
              <a:spcBef>
                <a:spcPts val="400"/>
              </a:spcBef>
              <a:defRPr sz="2000">
                <a:solidFill>
                  <a:srgbClr val="474947"/>
                </a:solidFill>
              </a:defRPr>
            </a:pPr>
          </a:p>
          <a:p>
            <a:pPr>
              <a:spcBef>
                <a:spcPts val="400"/>
              </a:spcBef>
              <a:defRPr sz="2000">
                <a:solidFill>
                  <a:srgbClr val="474947"/>
                </a:solidFill>
              </a:defRPr>
            </a:pPr>
          </a:p>
          <a:p>
            <a:pPr>
              <a:spcBef>
                <a:spcPts val="400"/>
              </a:spcBef>
              <a:defRPr sz="2000">
                <a:solidFill>
                  <a:srgbClr val="474947"/>
                </a:solidFill>
              </a:defRPr>
            </a:pPr>
            <a:r>
              <a:t>SELECT		a.value('.','varchar(10)')</a:t>
            </a:r>
          </a:p>
          <a:p>
            <a:pPr>
              <a:spcBef>
                <a:spcPts val="400"/>
              </a:spcBef>
              <a:defRPr sz="2000">
                <a:solidFill>
                  <a:srgbClr val="474947"/>
                </a:solidFill>
              </a:defRPr>
            </a:pPr>
            <a:r>
              <a:t>FROM	@x.nodes('/x/a') AS x(a);</a:t>
            </a:r>
          </a:p>
        </p:txBody>
      </p:sp>
      <p:sp>
        <p:nvSpPr>
          <p:cNvPr id="244" name="Shape 2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Is it “rows” or “records”?</a:t>
            </a:r>
          </a:p>
        </p:txBody>
      </p:sp>
      <p:sp>
        <p:nvSpPr>
          <p:cNvPr id="245" name="Shape 245"/>
          <p:cNvSpPr/>
          <p:nvPr>
            <p:ph type="sldNum" sz="quarter" idx="2"/>
          </p:nvPr>
        </p:nvSpPr>
        <p:spPr>
          <a:xfrm>
            <a:off x="155291" y="6455508"/>
            <a:ext cx="301908" cy="2888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6" name="Shape 246"/>
          <p:cNvSpPr/>
          <p:nvPr>
            <p:ph type="body" sz="quarter" idx="1"/>
          </p:nvPr>
        </p:nvSpPr>
        <p:spPr>
          <a:xfrm>
            <a:off x="457200" y="1600200"/>
            <a:ext cx="4040186" cy="56372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SzTx/>
              <a:buNone/>
            </a:lvl1pPr>
          </a:lstStyle>
          <a:p>
            <a:pPr/>
            <a:r>
              <a:t>OPENXML</a:t>
            </a:r>
          </a:p>
        </p:txBody>
      </p:sp>
      <p:sp>
        <p:nvSpPr>
          <p:cNvPr id="247" name="Shape 247"/>
          <p:cNvSpPr/>
          <p:nvPr/>
        </p:nvSpPr>
        <p:spPr>
          <a:xfrm>
            <a:off x="4645818" y="1573363"/>
            <a:ext cx="4040187" cy="617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700"/>
              </a:spcBef>
              <a:defRPr sz="3000">
                <a:solidFill>
                  <a:srgbClr val="474947"/>
                </a:solidFill>
              </a:defRPr>
            </a:lvl1pPr>
          </a:lstStyle>
          <a:p>
            <a:pPr/>
            <a:r>
              <a:t>Nodes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body" idx="1"/>
          </p:nvPr>
        </p:nvSpPr>
        <p:spPr>
          <a:xfrm>
            <a:off x="457200" y="1600200"/>
            <a:ext cx="6347967" cy="4296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For those who paid for lunch already, we will refund you via PayPal. If you wish to donate to Rebecca CoderDojo, please drop your ticket in the bucket at registration.</a:t>
            </a:r>
          </a:p>
        </p:txBody>
      </p:sp>
      <p:sp>
        <p:nvSpPr>
          <p:cNvPr id="67" name="Shape 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Lunch Sponsor - Dell EMC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xfrm>
            <a:off x="254175" y="6455508"/>
            <a:ext cx="203025" cy="2888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9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6367" y="4167735"/>
            <a:ext cx="7291266" cy="1298873"/>
          </a:xfrm>
          <a:prstGeom prst="rect">
            <a:avLst/>
          </a:prstGeom>
          <a:ln w="12700">
            <a:miter lim="400000"/>
          </a:ln>
        </p:spPr>
      </p:pic>
      <p:pic>
        <p:nvPicPr>
          <p:cNvPr id="70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76195" y="2033434"/>
            <a:ext cx="1518505" cy="15185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There is no nodes-style syntax for JSON.</a:t>
            </a:r>
          </a:p>
          <a:p>
            <a:pPr/>
            <a:r>
              <a:t>OPENJSON has similar syntax to OPENXML.</a:t>
            </a:r>
          </a:p>
          <a:p>
            <a:pPr/>
            <a:r>
              <a:t>No prepare statement is needed.</a:t>
            </a:r>
          </a:p>
          <a:p>
            <a:pPr lvl="1" marL="641684" indent="-260684">
              <a:spcBef>
                <a:spcPts val="600"/>
              </a:spcBef>
              <a:defRPr sz="2600"/>
            </a:pPr>
            <a:r>
              <a:t>Work in user-defined function?</a:t>
            </a:r>
          </a:p>
          <a:p>
            <a:pPr lvl="1" marL="641684" indent="-260684">
              <a:spcBef>
                <a:spcPts val="600"/>
              </a:spcBef>
              <a:defRPr sz="2600"/>
            </a:pPr>
            <a:r>
              <a:t>Multiple in single SQL statement?</a:t>
            </a:r>
          </a:p>
          <a:p>
            <a:pPr lvl="1" marL="641684" indent="-260684">
              <a:spcBef>
                <a:spcPts val="600"/>
              </a:spcBef>
              <a:defRPr sz="2600"/>
            </a:pPr>
            <a:r>
              <a:t>Performance?</a:t>
            </a:r>
          </a:p>
        </p:txBody>
      </p:sp>
      <p:sp>
        <p:nvSpPr>
          <p:cNvPr id="250" name="Shape 2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But I haven’t prepared!</a:t>
            </a:r>
          </a:p>
        </p:txBody>
      </p:sp>
      <p:sp>
        <p:nvSpPr>
          <p:cNvPr id="251" name="Shape 251"/>
          <p:cNvSpPr/>
          <p:nvPr>
            <p:ph type="sldNum" sz="quarter" idx="2"/>
          </p:nvPr>
        </p:nvSpPr>
        <p:spPr>
          <a:xfrm>
            <a:off x="155291" y="6455508"/>
            <a:ext cx="301908" cy="2888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spcBef>
                <a:spcPts val="500"/>
              </a:spcBef>
              <a:buSzTx/>
              <a:buNone/>
              <a:defRPr sz="2300"/>
            </a:pPr>
            <a:r>
              <a:t>DECLARE @j nvarchar(max) = '{"Orders": [</a:t>
            </a:r>
          </a:p>
          <a:p>
            <a:pPr marL="0" indent="0">
              <a:lnSpc>
                <a:spcPct val="80000"/>
              </a:lnSpc>
              <a:spcBef>
                <a:spcPts val="500"/>
              </a:spcBef>
              <a:buSzTx/>
              <a:buNone/>
              <a:defRPr sz="2300"/>
            </a:pPr>
            <a:r>
              <a:t>{"OrderID":1, "OrderDate": "2015-10-10"},</a:t>
            </a:r>
          </a:p>
          <a:p>
            <a:pPr marL="0" indent="0">
              <a:lnSpc>
                <a:spcPct val="80000"/>
              </a:lnSpc>
              <a:spcBef>
                <a:spcPts val="500"/>
              </a:spcBef>
              <a:buSzTx/>
              <a:buNone/>
              <a:defRPr sz="2300"/>
            </a:pPr>
            <a:r>
              <a:t>{"OrderID":2, "OrderDate": "2015-10-09"}]}';</a:t>
            </a:r>
          </a:p>
          <a:p>
            <a:pPr marL="0" indent="0">
              <a:lnSpc>
                <a:spcPct val="80000"/>
              </a:lnSpc>
              <a:spcBef>
                <a:spcPts val="500"/>
              </a:spcBef>
              <a:buSzTx/>
              <a:buNone/>
              <a:defRPr sz="2300"/>
            </a:pPr>
          </a:p>
          <a:p>
            <a:pPr marL="0" indent="0">
              <a:lnSpc>
                <a:spcPct val="80000"/>
              </a:lnSpc>
              <a:spcBef>
                <a:spcPts val="500"/>
              </a:spcBef>
              <a:buSzTx/>
              <a:buNone/>
              <a:defRPr sz="2300"/>
            </a:pPr>
            <a:r>
              <a:t>SELECT</a:t>
            </a:r>
          </a:p>
          <a:p>
            <a:pPr marL="0" indent="0">
              <a:lnSpc>
                <a:spcPct val="80000"/>
              </a:lnSpc>
              <a:spcBef>
                <a:spcPts val="500"/>
              </a:spcBef>
              <a:buSzTx/>
              <a:buNone/>
              <a:defRPr sz="2300"/>
            </a:pPr>
            <a:r>
              <a:t>	OrderID, OrderDate</a:t>
            </a:r>
          </a:p>
          <a:p>
            <a:pPr marL="0" indent="0">
              <a:lnSpc>
                <a:spcPct val="80000"/>
              </a:lnSpc>
              <a:spcBef>
                <a:spcPts val="500"/>
              </a:spcBef>
              <a:buSzTx/>
              <a:buNone/>
              <a:defRPr sz="2300"/>
            </a:pPr>
            <a:r>
              <a:t>FROM OPENJSON (@j, '$.Orders')</a:t>
            </a:r>
          </a:p>
          <a:p>
            <a:pPr marL="0" indent="0">
              <a:lnSpc>
                <a:spcPct val="80000"/>
              </a:lnSpc>
              <a:spcBef>
                <a:spcPts val="500"/>
              </a:spcBef>
              <a:buSzTx/>
              <a:buNone/>
              <a:defRPr sz="2300"/>
            </a:pPr>
            <a:r>
              <a:t>WITH</a:t>
            </a:r>
          </a:p>
          <a:p>
            <a:pPr marL="0" indent="0">
              <a:lnSpc>
                <a:spcPct val="80000"/>
              </a:lnSpc>
              <a:spcBef>
                <a:spcPts val="500"/>
              </a:spcBef>
              <a:buSzTx/>
              <a:buNone/>
              <a:defRPr sz="2300"/>
            </a:pPr>
            <a:r>
              <a:t>(</a:t>
            </a:r>
          </a:p>
          <a:p>
            <a:pPr marL="0" indent="0">
              <a:lnSpc>
                <a:spcPct val="80000"/>
              </a:lnSpc>
              <a:spcBef>
                <a:spcPts val="500"/>
              </a:spcBef>
              <a:buSzTx/>
              <a:buNone/>
              <a:defRPr sz="2300"/>
            </a:pPr>
            <a:r>
              <a:t>	OrderID bigint,</a:t>
            </a:r>
          </a:p>
          <a:p>
            <a:pPr marL="0" indent="0">
              <a:lnSpc>
                <a:spcPct val="80000"/>
              </a:lnSpc>
              <a:spcBef>
                <a:spcPts val="500"/>
              </a:spcBef>
              <a:buSzTx/>
              <a:buNone/>
              <a:defRPr sz="2300"/>
            </a:pPr>
            <a:r>
              <a:t>	OrderDate datetime</a:t>
            </a:r>
          </a:p>
          <a:p>
            <a:pPr marL="0" indent="0">
              <a:lnSpc>
                <a:spcPct val="80000"/>
              </a:lnSpc>
              <a:spcBef>
                <a:spcPts val="500"/>
              </a:spcBef>
              <a:buSzTx/>
              <a:buNone/>
              <a:defRPr sz="2300"/>
            </a:pPr>
            <a:r>
              <a:t>) AS OrdersArray;</a:t>
            </a:r>
          </a:p>
        </p:txBody>
      </p:sp>
      <p:sp>
        <p:nvSpPr>
          <p:cNvPr id="254" name="Shape 2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OPENJSON</a:t>
            </a:r>
          </a:p>
        </p:txBody>
      </p:sp>
      <p:sp>
        <p:nvSpPr>
          <p:cNvPr id="255" name="Shape 255"/>
          <p:cNvSpPr/>
          <p:nvPr>
            <p:ph type="sldNum" sz="quarter" idx="2"/>
          </p:nvPr>
        </p:nvSpPr>
        <p:spPr>
          <a:xfrm>
            <a:off x="155291" y="6455508"/>
            <a:ext cx="301908" cy="2888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type="body" sz="quarter" idx="1"/>
          </p:nvPr>
        </p:nvSpPr>
        <p:spPr>
          <a:xfrm>
            <a:off x="457200" y="1600200"/>
            <a:ext cx="8229600" cy="591957"/>
          </a:xfrm>
          <a:prstGeom prst="rect">
            <a:avLst/>
          </a:prstGeom>
        </p:spPr>
        <p:txBody>
          <a:bodyPr/>
          <a:lstStyle>
            <a:lvl1pPr marL="285750" indent="-285750" defTabSz="434340">
              <a:spcBef>
                <a:spcPts val="600"/>
              </a:spcBef>
              <a:defRPr sz="2850"/>
            </a:lvl1pPr>
          </a:lstStyle>
          <a:p>
            <a:pPr/>
            <a:r>
              <a:t>SSMS sees JSON as special but doesn’t deliver.</a:t>
            </a:r>
          </a:p>
        </p:txBody>
      </p:sp>
      <p:sp>
        <p:nvSpPr>
          <p:cNvPr id="258" name="Shape 2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Jason who?</a:t>
            </a:r>
          </a:p>
        </p:txBody>
      </p:sp>
      <p:sp>
        <p:nvSpPr>
          <p:cNvPr id="259" name="Shape 259"/>
          <p:cNvSpPr/>
          <p:nvPr>
            <p:ph type="sldNum" sz="quarter" idx="2"/>
          </p:nvPr>
        </p:nvSpPr>
        <p:spPr>
          <a:xfrm>
            <a:off x="155291" y="6455508"/>
            <a:ext cx="301908" cy="2888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60" name="XMLvsJSONDisplay-01-2016-10-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4197" y="2146066"/>
            <a:ext cx="7195606" cy="1959779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XMLvsJSONDisplay-02-2016-10-0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9171" y="4243422"/>
            <a:ext cx="7168565" cy="16105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457200" y="6455507"/>
            <a:ext cx="4680192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/>
            <a:r>
              <a:t>| Riley Major | SQL Server 2016 – New Feature Preview</a:t>
            </a:r>
          </a:p>
        </p:txBody>
      </p:sp>
      <p:sp>
        <p:nvSpPr>
          <p:cNvPr id="264" name="Shape 2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Yuck.</a:t>
            </a:r>
          </a:p>
        </p:txBody>
      </p:sp>
      <p:sp>
        <p:nvSpPr>
          <p:cNvPr id="265" name="Shape 265"/>
          <p:cNvSpPr/>
          <p:nvPr/>
        </p:nvSpPr>
        <p:spPr>
          <a:xfrm>
            <a:off x="5137391" y="6455507"/>
            <a:ext cx="110941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/>
            <a:r>
              <a:t>2015-10-10</a:t>
            </a:r>
          </a:p>
        </p:txBody>
      </p:sp>
      <p:sp>
        <p:nvSpPr>
          <p:cNvPr id="266" name="Shape 266"/>
          <p:cNvSpPr/>
          <p:nvPr>
            <p:ph type="sldNum" sz="quarter" idx="2"/>
          </p:nvPr>
        </p:nvSpPr>
        <p:spPr>
          <a:xfrm>
            <a:off x="155291" y="6455508"/>
            <a:ext cx="301908" cy="2888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67" name="imag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3437" y="2051255"/>
            <a:ext cx="7477126" cy="30765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/>
        </p:nvSpPr>
        <p:spPr>
          <a:xfrm>
            <a:off x="457200" y="6455507"/>
            <a:ext cx="4680192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/>
            <a:r>
              <a:t>| Riley Major | SQL Server 2016 – New Feature Preview</a:t>
            </a:r>
          </a:p>
        </p:txBody>
      </p:sp>
      <p:sp>
        <p:nvSpPr>
          <p:cNvPr id="270" name="Shape 27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t>FOR JSON</a:t>
            </a:r>
          </a:p>
          <a:p>
            <a:pPr lvl="1" marL="641684" indent="-260684">
              <a:lnSpc>
                <a:spcPct val="90000"/>
              </a:lnSpc>
              <a:spcBef>
                <a:spcPts val="600"/>
              </a:spcBef>
              <a:defRPr sz="2600"/>
            </a:pPr>
            <a:r>
              <a:t>Works pretty much like FOR XML.</a:t>
            </a:r>
          </a:p>
          <a:p>
            <a:pPr>
              <a:lnSpc>
                <a:spcPct val="90000"/>
              </a:lnSpc>
            </a:pPr>
            <a:r>
              <a:t>OPENJSON</a:t>
            </a:r>
          </a:p>
          <a:p>
            <a:pPr lvl="1" marL="641684" indent="-260684">
              <a:lnSpc>
                <a:spcPct val="90000"/>
              </a:lnSpc>
              <a:spcBef>
                <a:spcPts val="600"/>
              </a:spcBef>
              <a:defRPr sz="2600"/>
            </a:pPr>
            <a:r>
              <a:t>Similar to OPENXML, but no need for separate “preparation” step (sp_xml_preparedocument).</a:t>
            </a:r>
          </a:p>
          <a:p>
            <a:pPr>
              <a:lnSpc>
                <a:spcPct val="90000"/>
              </a:lnSpc>
            </a:pPr>
            <a:r>
              <a:t>ISJSON(@JSON)</a:t>
            </a:r>
          </a:p>
          <a:p>
            <a:pPr lvl="1" marL="641684" indent="-260684">
              <a:lnSpc>
                <a:spcPct val="90000"/>
              </a:lnSpc>
              <a:spcBef>
                <a:spcPts val="600"/>
              </a:spcBef>
              <a:defRPr sz="2600"/>
            </a:pPr>
            <a:r>
              <a:t>Similar to TRY_CONVERT(xml, '&lt;x&gt;xml&lt;/x&gt;')</a:t>
            </a:r>
          </a:p>
          <a:p>
            <a:pPr>
              <a:lnSpc>
                <a:spcPct val="90000"/>
              </a:lnSpc>
            </a:pPr>
            <a:r>
              <a:t>JSON_VALUE(@JSON, '$.Order.Qty')</a:t>
            </a:r>
          </a:p>
          <a:p>
            <a:pPr lvl="1" marL="641684" indent="-260684">
              <a:lnSpc>
                <a:spcPct val="90000"/>
              </a:lnSpc>
              <a:spcBef>
                <a:spcPts val="600"/>
              </a:spcBef>
              <a:defRPr sz="2600"/>
            </a:pPr>
            <a:r>
              <a:t>Similar to @XML.value</a:t>
            </a:r>
          </a:p>
        </p:txBody>
      </p:sp>
      <p:sp>
        <p:nvSpPr>
          <p:cNvPr id="271" name="Shape 2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JSON Summary</a:t>
            </a:r>
          </a:p>
        </p:txBody>
      </p:sp>
      <p:sp>
        <p:nvSpPr>
          <p:cNvPr id="272" name="Shape 272"/>
          <p:cNvSpPr/>
          <p:nvPr/>
        </p:nvSpPr>
        <p:spPr>
          <a:xfrm>
            <a:off x="5137391" y="6455507"/>
            <a:ext cx="110941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/>
            <a:r>
              <a:t>2015-10-10</a:t>
            </a:r>
          </a:p>
        </p:txBody>
      </p:sp>
      <p:sp>
        <p:nvSpPr>
          <p:cNvPr id="273" name="Shape 273"/>
          <p:cNvSpPr/>
          <p:nvPr>
            <p:ph type="sldNum" sz="quarter" idx="2"/>
          </p:nvPr>
        </p:nvSpPr>
        <p:spPr>
          <a:xfrm>
            <a:off x="155291" y="6455508"/>
            <a:ext cx="301908" cy="2888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Engine Improvements</a:t>
            </a:r>
          </a:p>
          <a:p>
            <a:pPr lvl="1"/>
            <a:r>
              <a:t>Temporal Tables</a:t>
            </a:r>
          </a:p>
          <a:p>
            <a:pPr lvl="1"/>
            <a:r>
              <a:t>Query Store</a:t>
            </a:r>
          </a:p>
          <a:p>
            <a:pPr lvl="1"/>
            <a:r>
              <a:t>Dynamic Data Masking</a:t>
            </a:r>
          </a:p>
          <a:p>
            <a:pPr lvl="1"/>
            <a:r>
              <a:t>Live Query Statistics</a:t>
            </a:r>
          </a:p>
          <a:p>
            <a:pPr lvl="1"/>
            <a:r>
              <a:t>In-Memory OLTP Improvements</a:t>
            </a:r>
          </a:p>
          <a:p>
            <a:pPr lvl="1"/>
            <a:r>
              <a:t>R</a:t>
            </a:r>
          </a:p>
        </p:txBody>
      </p:sp>
      <p:sp>
        <p:nvSpPr>
          <p:cNvPr id="276" name="Shape 2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Vroom, vroom!</a:t>
            </a:r>
          </a:p>
        </p:txBody>
      </p:sp>
      <p:sp>
        <p:nvSpPr>
          <p:cNvPr id="277" name="Shape 27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9184" indent="-329184" defTabSz="438911">
              <a:spcBef>
                <a:spcPts val="600"/>
              </a:spcBef>
              <a:defRPr sz="2592"/>
            </a:pPr>
            <a:r>
              <a:t>Temporal Tables</a:t>
            </a:r>
          </a:p>
          <a:p>
            <a:pPr lvl="1" marL="694943" indent="-329184" defTabSz="438911">
              <a:spcBef>
                <a:spcPts val="600"/>
              </a:spcBef>
              <a:defRPr sz="2592"/>
            </a:pPr>
            <a:r>
              <a:t>Like Apple’s Time Machine, but for your tables.</a:t>
            </a:r>
          </a:p>
          <a:p>
            <a:pPr lvl="1" marL="694943" indent="-329184" defTabSz="438911">
              <a:spcBef>
                <a:spcPts val="600"/>
              </a:spcBef>
              <a:defRPr sz="2592"/>
            </a:pPr>
            <a:r>
              <a:t>Can operate entirely transparently to existing applications.</a:t>
            </a:r>
          </a:p>
          <a:p>
            <a:pPr lvl="1" marL="694943" indent="-329184" defTabSz="438911">
              <a:spcBef>
                <a:spcPts val="600"/>
              </a:spcBef>
              <a:defRPr sz="2592"/>
            </a:pPr>
            <a:r>
              <a:t>Main table gets two extra time stamp fields.</a:t>
            </a:r>
          </a:p>
          <a:p>
            <a:pPr lvl="1" marL="694943" indent="-329184" defTabSz="438911">
              <a:spcBef>
                <a:spcPts val="600"/>
              </a:spcBef>
              <a:defRPr sz="2592"/>
            </a:pPr>
            <a:r>
              <a:t>History table:</a:t>
            </a:r>
          </a:p>
          <a:p>
            <a:pPr lvl="2" marL="1005839" indent="-274320" defTabSz="438911">
              <a:spcBef>
                <a:spcPts val="500"/>
              </a:spcBef>
              <a:defRPr sz="2304"/>
            </a:pPr>
            <a:r>
              <a:t>Has same schema and stores old information.</a:t>
            </a:r>
          </a:p>
          <a:p>
            <a:pPr lvl="2" marL="1005839" indent="-274320" defTabSz="438911">
              <a:spcBef>
                <a:spcPts val="500"/>
              </a:spcBef>
              <a:defRPr sz="2304"/>
            </a:pPr>
            <a:r>
              <a:t>Uses compression by default.</a:t>
            </a:r>
          </a:p>
          <a:p>
            <a:pPr lvl="2" marL="1005839" indent="-274320" defTabSz="438911">
              <a:spcBef>
                <a:spcPts val="500"/>
              </a:spcBef>
              <a:defRPr sz="2304"/>
            </a:pPr>
            <a:r>
              <a:t>Can be queried directly.</a:t>
            </a:r>
          </a:p>
          <a:p>
            <a:pPr lvl="2" marL="1005839" indent="-274320" defTabSz="438911">
              <a:spcBef>
                <a:spcPts val="500"/>
              </a:spcBef>
              <a:defRPr sz="2304"/>
            </a:pPr>
            <a:r>
              <a:t>Microsoft suggests using Azure stretch table.</a:t>
            </a:r>
          </a:p>
        </p:txBody>
      </p:sp>
      <p:sp>
        <p:nvSpPr>
          <p:cNvPr id="282" name="Shape 2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Flux Capacitor</a:t>
            </a:r>
          </a:p>
        </p:txBody>
      </p:sp>
      <p:sp>
        <p:nvSpPr>
          <p:cNvPr id="283" name="Shape 283"/>
          <p:cNvSpPr/>
          <p:nvPr>
            <p:ph type="sldNum" sz="quarter" idx="2"/>
          </p:nvPr>
        </p:nvSpPr>
        <p:spPr>
          <a:xfrm>
            <a:off x="155291" y="6455508"/>
            <a:ext cx="301908" cy="2888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800"/>
            </a:pPr>
            <a:r>
              <a:t>CREATE TABLE OrderDetails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800"/>
            </a:pPr>
            <a:r>
              <a:t>	(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800"/>
            </a:pPr>
            <a:r>
              <a:t>		OrderDetailID bigint IDENTITY PRIMARY KEY,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800"/>
            </a:pPr>
            <a:r>
              <a:t>		OrderID bigint,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800"/>
            </a:pPr>
            <a:r>
              <a:t>		ProductID varchar(50),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800"/>
            </a:pPr>
            <a:r>
              <a:t>		Qty int,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800"/>
            </a:pPr>
            <a:r>
              <a:t>		EffectiveStart datetime2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800"/>
            </a:pPr>
            <a:r>
              <a:t>			GENERATED ALWAYS AS ROW START NOT NULL,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800"/>
            </a:pPr>
            <a:r>
              <a:t>		EffectiveStop datetime2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800"/>
            </a:pPr>
            <a:r>
              <a:t>			GENERATED ALWAYS AS ROW END NOT NULL,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800"/>
            </a:pPr>
            <a:r>
              <a:t>		PERIOD FOR SYSTEM_TIME (EffectiveStart, EffectiveStop)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800"/>
            </a:pPr>
            <a:r>
              <a:t>	)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800"/>
            </a:pPr>
            <a:r>
              <a:t>	WITH (SYSTEM_VERSIONING =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800"/>
            </a:pPr>
            <a:r>
              <a:t>		ON (HISTORY_TABLE = dbo.OrderDetailsHistory));</a:t>
            </a:r>
          </a:p>
        </p:txBody>
      </p:sp>
      <p:sp>
        <p:nvSpPr>
          <p:cNvPr id="286" name="Shape 2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Temporal Tables – Basic Syntax</a:t>
            </a:r>
          </a:p>
        </p:txBody>
      </p:sp>
      <p:sp>
        <p:nvSpPr>
          <p:cNvPr id="287" name="Shape 287"/>
          <p:cNvSpPr/>
          <p:nvPr>
            <p:ph type="sldNum" sz="quarter" idx="2"/>
          </p:nvPr>
        </p:nvSpPr>
        <p:spPr>
          <a:xfrm>
            <a:off x="155291" y="6455508"/>
            <a:ext cx="301908" cy="2888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SELECT	*</a:t>
            </a:r>
          </a:p>
          <a:p>
            <a:pPr marL="0" indent="0">
              <a:buSzTx/>
              <a:buNone/>
            </a:pPr>
            <a:r>
              <a:t>FROM		OrderDetails</a:t>
            </a:r>
          </a:p>
          <a:p>
            <a:pPr marL="0" indent="0">
              <a:buSzTx/>
              <a:buNone/>
            </a:pPr>
            <a:r>
              <a:t>	FOR</a:t>
            </a:r>
          </a:p>
          <a:p>
            <a:pPr marL="0" indent="0">
              <a:buSzTx/>
              <a:buNone/>
            </a:pPr>
            <a:r>
              <a:t>	SYSTEM_TIME</a:t>
            </a:r>
          </a:p>
          <a:p>
            <a:pPr marL="0" indent="0">
              <a:buSzTx/>
              <a:buNone/>
            </a:pPr>
            <a:r>
              <a:t>	AS OF @dt</a:t>
            </a:r>
          </a:p>
          <a:p>
            <a:pPr marL="0" indent="0">
              <a:buSzTx/>
              <a:buNone/>
            </a:pPr>
            <a:r>
              <a:t>ORDER BY	OrderDetailID;</a:t>
            </a:r>
          </a:p>
        </p:txBody>
      </p:sp>
      <p:sp>
        <p:nvSpPr>
          <p:cNvPr id="292" name="Shape 2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Temporal Tables – Time Travelling</a:t>
            </a:r>
          </a:p>
        </p:txBody>
      </p:sp>
      <p:sp>
        <p:nvSpPr>
          <p:cNvPr id="293" name="Shape 293"/>
          <p:cNvSpPr/>
          <p:nvPr>
            <p:ph type="sldNum" sz="quarter" idx="2"/>
          </p:nvPr>
        </p:nvSpPr>
        <p:spPr>
          <a:xfrm>
            <a:off x="155291" y="6455508"/>
            <a:ext cx="301908" cy="2888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94" name="image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76655" y="2514419"/>
            <a:ext cx="2781689" cy="25911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7" name="Shape 29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91765" indent="-291765" defTabSz="443484">
              <a:spcBef>
                <a:spcPts val="600"/>
              </a:spcBef>
              <a:defRPr sz="2910"/>
            </a:pPr>
            <a:r>
              <a:t>Query Store</a:t>
            </a:r>
          </a:p>
          <a:p>
            <a:pPr lvl="1" marL="661335" indent="-291765" defTabSz="443484">
              <a:spcBef>
                <a:spcPts val="600"/>
              </a:spcBef>
              <a:defRPr sz="2910"/>
            </a:pPr>
            <a:r>
              <a:t>Store ALL the query plans!</a:t>
            </a:r>
          </a:p>
          <a:p>
            <a:pPr lvl="1" marL="661335" indent="-291765" defTabSz="443484">
              <a:spcBef>
                <a:spcPts val="600"/>
              </a:spcBef>
              <a:defRPr sz="2910"/>
            </a:pPr>
            <a:r>
              <a:t>Your plan cache is only so big, but your disks are bigger.</a:t>
            </a:r>
          </a:p>
          <a:p>
            <a:pPr lvl="1" marL="661335" indent="-291765" defTabSz="443484">
              <a:spcBef>
                <a:spcPts val="600"/>
              </a:spcBef>
              <a:defRPr sz="2910"/>
            </a:pPr>
            <a:r>
              <a:t>Why recompile when you can reload?</a:t>
            </a:r>
          </a:p>
          <a:p>
            <a:pPr lvl="1" marL="661335" indent="-291765" defTabSz="443484">
              <a:spcBef>
                <a:spcPts val="600"/>
              </a:spcBef>
              <a:defRPr sz="2910"/>
            </a:pPr>
            <a:r>
              <a:t>Reboot? Would you like me to warm that cache up for you?</a:t>
            </a:r>
          </a:p>
          <a:p>
            <a:pPr lvl="1" marL="661335" indent="-291765" defTabSz="443484">
              <a:spcBef>
                <a:spcPts val="600"/>
              </a:spcBef>
              <a:defRPr sz="2910"/>
            </a:pPr>
            <a:r>
              <a:t>Don’t like this new plan? Return it for a full refund!</a:t>
            </a:r>
          </a:p>
        </p:txBody>
      </p:sp>
      <p:sp>
        <p:nvSpPr>
          <p:cNvPr id="298" name="Shape 29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Cha-ching!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Gold Sponsors</a:t>
            </a:r>
          </a:p>
          <a:p>
            <a:pPr lvl="1"/>
            <a:r>
              <a:t>IDERA</a:t>
            </a:r>
          </a:p>
          <a:p>
            <a:pPr lvl="1"/>
            <a:r>
              <a:t>Pragmatic Works</a:t>
            </a:r>
          </a:p>
          <a:p>
            <a:pPr lvl="1"/>
            <a:r>
              <a:t>VMWare</a:t>
            </a:r>
          </a:p>
          <a:p>
            <a:pPr lvl="1"/>
            <a:r>
              <a:t>GNet</a:t>
            </a:r>
          </a:p>
          <a:p>
            <a:pPr lvl="1"/>
            <a:r>
              <a:t>Tail Wind</a:t>
            </a:r>
          </a:p>
          <a:p>
            <a:pPr lvl="1"/>
            <a:r>
              <a:t>Microsoft</a:t>
            </a:r>
          </a:p>
          <a:p>
            <a:pPr lvl="1"/>
            <a:r>
              <a:t>Dell Software</a:t>
            </a:r>
          </a:p>
        </p:txBody>
      </p:sp>
      <p:sp>
        <p:nvSpPr>
          <p:cNvPr id="73" name="Shape 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You Rock Sponsor - Pyramid Analytics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xfrm>
            <a:off x="254175" y="6455508"/>
            <a:ext cx="203025" cy="2888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5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89550" y="1609815"/>
            <a:ext cx="2705100" cy="723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6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20192" y="2694551"/>
            <a:ext cx="2038008" cy="486560"/>
          </a:xfrm>
          <a:prstGeom prst="rect">
            <a:avLst/>
          </a:prstGeom>
          <a:ln w="12700">
            <a:miter lim="400000"/>
          </a:ln>
        </p:spPr>
      </p:pic>
      <p:pic>
        <p:nvPicPr>
          <p:cNvPr id="77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90521" y="3595894"/>
            <a:ext cx="1917701" cy="304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8" name="pasted-image.tif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333552" y="3481410"/>
            <a:ext cx="1125096" cy="694912"/>
          </a:xfrm>
          <a:prstGeom prst="rect">
            <a:avLst/>
          </a:prstGeom>
          <a:ln w="12700">
            <a:miter lim="400000"/>
          </a:ln>
        </p:spPr>
      </p:pic>
      <p:pic>
        <p:nvPicPr>
          <p:cNvPr id="79" name="pasted-image.tif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657154" y="2525893"/>
            <a:ext cx="1252093" cy="694912"/>
          </a:xfrm>
          <a:prstGeom prst="rect">
            <a:avLst/>
          </a:prstGeom>
          <a:ln w="12700">
            <a:miter lim="400000"/>
          </a:ln>
        </p:spPr>
      </p:pic>
      <p:pic>
        <p:nvPicPr>
          <p:cNvPr id="80" name="pasted-image.tif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804207" y="4600018"/>
            <a:ext cx="1590494" cy="339572"/>
          </a:xfrm>
          <a:prstGeom prst="rect">
            <a:avLst/>
          </a:prstGeom>
          <a:ln w="12700">
            <a:miter lim="400000"/>
          </a:ln>
        </p:spPr>
      </p:pic>
      <p:pic>
        <p:nvPicPr>
          <p:cNvPr id="81" name="pasted-image.tif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898900" y="4322709"/>
            <a:ext cx="2159000" cy="76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2" name="pasted-image.tif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146469" y="5361745"/>
            <a:ext cx="2655055" cy="2769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Dynamic Data Masking</a:t>
            </a:r>
          </a:p>
          <a:p>
            <a:pPr lvl="1"/>
            <a:r>
              <a:t>Hides sensitive information (such as personally-identifiable information– PII) from normal users.</a:t>
            </a:r>
          </a:p>
          <a:p>
            <a:pPr lvl="1"/>
            <a:r>
              <a:t>There are a variety of masking functions which turn text into XXXX, dates into 1900-01-01, etc.</a:t>
            </a:r>
          </a:p>
          <a:p>
            <a:pPr lvl="1"/>
            <a:r>
              <a:t>UNMASK permissions are required to see real data.</a:t>
            </a:r>
          </a:p>
        </p:txBody>
      </p:sp>
      <p:sp>
        <p:nvSpPr>
          <p:cNvPr id="301" name="Shape 30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&lt;REDACTED&gt;</a:t>
            </a:r>
          </a:p>
        </p:txBody>
      </p:sp>
      <p:sp>
        <p:nvSpPr>
          <p:cNvPr id="302" name="Shape 30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type="body" sz="half" idx="1"/>
          </p:nvPr>
        </p:nvSpPr>
        <p:spPr>
          <a:xfrm>
            <a:off x="457200" y="1600200"/>
            <a:ext cx="4159300" cy="4296189"/>
          </a:xfrm>
          <a:prstGeom prst="rect">
            <a:avLst/>
          </a:prstGeom>
        </p:spPr>
        <p:txBody>
          <a:bodyPr/>
          <a:lstStyle/>
          <a:p>
            <a:pPr marL="294773" indent="-294773" defTabSz="448055">
              <a:defRPr sz="2940"/>
            </a:pPr>
            <a:r>
              <a:t>Boom!</a:t>
            </a:r>
          </a:p>
          <a:p>
            <a:pPr marL="294773" indent="-294773" defTabSz="448055">
              <a:defRPr sz="2940"/>
            </a:pPr>
            <a:r>
              <a:t>Wow.</a:t>
            </a:r>
          </a:p>
          <a:p>
            <a:pPr marL="294773" indent="-294773" defTabSz="448055">
              <a:defRPr sz="2940"/>
            </a:pPr>
            <a:r>
              <a:t>“The performance impact of turning this on, on a production server, could be significant.” – Russ Thomas</a:t>
            </a:r>
          </a:p>
          <a:p>
            <a:pPr marL="294773" indent="-294773" defTabSz="448055">
              <a:defRPr sz="2940"/>
            </a:pPr>
            <a:r>
              <a:rPr>
                <a:latin typeface="Wingdings"/>
                <a:ea typeface="Wingdings"/>
                <a:cs typeface="Wingdings"/>
                <a:sym typeface="Wingdings"/>
              </a:rPr>
              <a:t>☹</a:t>
            </a:r>
          </a:p>
        </p:txBody>
      </p:sp>
      <p:sp>
        <p:nvSpPr>
          <p:cNvPr id="307" name="Shape 30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Live Query Statistics</a:t>
            </a:r>
          </a:p>
        </p:txBody>
      </p:sp>
      <p:sp>
        <p:nvSpPr>
          <p:cNvPr id="308" name="Shape 308"/>
          <p:cNvSpPr/>
          <p:nvPr>
            <p:ph type="sldNum" sz="quarter" idx="2"/>
          </p:nvPr>
        </p:nvSpPr>
        <p:spPr>
          <a:xfrm>
            <a:off x="155291" y="6455508"/>
            <a:ext cx="301908" cy="2888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09" name="image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48200" y="1736731"/>
            <a:ext cx="4038600" cy="41465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314" name="image1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9145" y="1600200"/>
            <a:ext cx="8045710" cy="4295775"/>
          </a:xfrm>
          <a:prstGeom prst="rect">
            <a:avLst/>
          </a:prstGeom>
          <a:ln w="12700">
            <a:miter lim="400000"/>
          </a:ln>
        </p:spPr>
      </p:pic>
      <p:sp>
        <p:nvSpPr>
          <p:cNvPr id="315" name="Shape 31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Feast your eyes…</a:t>
            </a:r>
          </a:p>
        </p:txBody>
      </p:sp>
      <p:sp>
        <p:nvSpPr>
          <p:cNvPr id="316" name="Shape 316"/>
          <p:cNvSpPr/>
          <p:nvPr>
            <p:ph type="sldNum" sz="quarter" idx="2"/>
          </p:nvPr>
        </p:nvSpPr>
        <p:spPr>
          <a:xfrm>
            <a:off x="155291" y="6455508"/>
            <a:ext cx="301908" cy="2888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Administrative Features</a:t>
            </a:r>
          </a:p>
          <a:p>
            <a:pPr lvl="1"/>
            <a:r>
              <a:t>Always Encrypted</a:t>
            </a:r>
          </a:p>
          <a:p>
            <a:pPr lvl="1"/>
            <a:r>
              <a:t>Stretch Database (Auto-Archive to Azure)</a:t>
            </a:r>
          </a:p>
          <a:p>
            <a:pPr lvl="1"/>
            <a:r>
              <a:t>Row-Level Security</a:t>
            </a:r>
          </a:p>
          <a:p>
            <a:pPr lvl="1"/>
            <a:r>
              <a:t>Multiple Secondary Readers for Load Balancing</a:t>
            </a:r>
          </a:p>
          <a:p>
            <a:pPr lvl="1"/>
            <a:r>
              <a:t>Automatic TempDB Optimization</a:t>
            </a:r>
          </a:p>
          <a:p>
            <a:pPr lvl="1"/>
            <a:r>
              <a:t>Polybase (T-SQL for Hadoop)</a:t>
            </a:r>
          </a:p>
        </p:txBody>
      </p:sp>
      <p:sp>
        <p:nvSpPr>
          <p:cNvPr id="321" name="Shape 3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But wait, there’s more…</a:t>
            </a:r>
          </a:p>
        </p:txBody>
      </p:sp>
      <p:sp>
        <p:nvSpPr>
          <p:cNvPr id="322" name="Shape 32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46647" indent="-246647" defTabSz="374904">
              <a:spcBef>
                <a:spcPts val="500"/>
              </a:spcBef>
              <a:defRPr sz="2460"/>
            </a:pPr>
            <a:r>
              <a:t>Always Encrypted</a:t>
            </a:r>
          </a:p>
          <a:p>
            <a:pPr lvl="1" marL="559067" indent="-246647" defTabSz="374904">
              <a:spcBef>
                <a:spcPts val="500"/>
              </a:spcBef>
              <a:defRPr sz="2460"/>
            </a:pPr>
            <a:r>
              <a:t>Defined for Specific Columns</a:t>
            </a:r>
          </a:p>
          <a:p>
            <a:pPr lvl="1" marL="559067" indent="-246647" defTabSz="374904">
              <a:spcBef>
                <a:spcPts val="500"/>
              </a:spcBef>
              <a:defRPr sz="2460"/>
            </a:pPr>
            <a:r>
              <a:t>DBA Can’t See the Data</a:t>
            </a:r>
          </a:p>
          <a:p>
            <a:pPr lvl="1" marL="559067" indent="-246647" defTabSz="374904">
              <a:spcBef>
                <a:spcPts val="500"/>
              </a:spcBef>
              <a:defRPr sz="2460"/>
            </a:pPr>
            <a:r>
              <a:t>Useful for Hosting Environments</a:t>
            </a:r>
          </a:p>
          <a:p>
            <a:pPr lvl="1" marL="559067" indent="-246647" defTabSz="374904">
              <a:spcBef>
                <a:spcPts val="500"/>
              </a:spcBef>
              <a:defRPr sz="2460"/>
            </a:pPr>
            <a:r>
              <a:t>Keys Stored on Client or in Key Store</a:t>
            </a:r>
          </a:p>
          <a:p>
            <a:pPr lvl="1" marL="559067" indent="-246647" defTabSz="374904">
              <a:spcBef>
                <a:spcPts val="500"/>
              </a:spcBef>
              <a:defRPr sz="2460"/>
            </a:pPr>
            <a:r>
              <a:t>Encrypted/Decrypted by Drivers</a:t>
            </a:r>
          </a:p>
          <a:p>
            <a:pPr lvl="1" marL="559067" indent="-246647" defTabSz="374904">
              <a:spcBef>
                <a:spcPts val="500"/>
              </a:spcBef>
              <a:defRPr sz="2460"/>
            </a:pPr>
            <a:r>
              <a:t>No Special App Coding</a:t>
            </a:r>
          </a:p>
          <a:p>
            <a:pPr lvl="1" marL="559067" indent="-246647" defTabSz="374904">
              <a:spcBef>
                <a:spcPts val="500"/>
              </a:spcBef>
              <a:defRPr sz="2460"/>
            </a:pPr>
            <a:r>
              <a:t>Choose Repeatable Encryption for Increased Speed but Decreased Security </a:t>
            </a:r>
          </a:p>
          <a:p>
            <a:pPr lvl="1" marL="559067" indent="-246647" defTabSz="374904">
              <a:spcBef>
                <a:spcPts val="500"/>
              </a:spcBef>
              <a:defRPr sz="2460"/>
            </a:pPr>
            <a:r>
              <a:t>Enterprise Only</a:t>
            </a:r>
          </a:p>
        </p:txBody>
      </p:sp>
      <p:sp>
        <p:nvSpPr>
          <p:cNvPr id="327" name="Shape 3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Hold this but don’t look inside.</a:t>
            </a:r>
          </a:p>
        </p:txBody>
      </p:sp>
      <p:sp>
        <p:nvSpPr>
          <p:cNvPr id="328" name="Shape 32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64694" indent="-264694" defTabSz="402336">
              <a:spcBef>
                <a:spcPts val="600"/>
              </a:spcBef>
              <a:defRPr sz="2640"/>
            </a:pPr>
            <a:r>
              <a:t>Stretch Database</a:t>
            </a:r>
          </a:p>
          <a:p>
            <a:pPr lvl="1" marL="599974" indent="-264694" defTabSz="402336">
              <a:spcBef>
                <a:spcPts val="600"/>
              </a:spcBef>
              <a:defRPr sz="2640"/>
            </a:pPr>
            <a:r>
              <a:t>Configured on individual tables.</a:t>
            </a:r>
          </a:p>
          <a:p>
            <a:pPr lvl="1" marL="599974" indent="-264694" defTabSz="402336">
              <a:spcBef>
                <a:spcPts val="600"/>
              </a:spcBef>
              <a:defRPr sz="2640"/>
            </a:pPr>
            <a:r>
              <a:t>Define criteria for “cold” data.</a:t>
            </a:r>
          </a:p>
          <a:p>
            <a:pPr lvl="1" marL="599974" indent="-264694" defTabSz="402336">
              <a:spcBef>
                <a:spcPts val="600"/>
              </a:spcBef>
              <a:defRPr sz="2640"/>
            </a:pPr>
            <a:r>
              <a:t>SQL Server manages migration of data.</a:t>
            </a:r>
          </a:p>
          <a:p>
            <a:pPr lvl="1" marL="599974" indent="-264694" defTabSz="402336">
              <a:spcBef>
                <a:spcPts val="600"/>
              </a:spcBef>
              <a:defRPr sz="2640"/>
            </a:pPr>
            <a:r>
              <a:t>SQL Server seamlessly merges cold and hot data.</a:t>
            </a:r>
          </a:p>
          <a:p>
            <a:pPr lvl="1" marL="599974" indent="-264694" defTabSz="402336">
              <a:spcBef>
                <a:spcPts val="600"/>
              </a:spcBef>
              <a:defRPr sz="2640"/>
            </a:pPr>
            <a:r>
              <a:t>Can use full Azure SQL Database instance or special stretch database instance with unlimited storage.</a:t>
            </a:r>
          </a:p>
          <a:p>
            <a:pPr lvl="1" marL="599974" indent="-264694" defTabSz="402336">
              <a:spcBef>
                <a:spcPts val="600"/>
              </a:spcBef>
              <a:defRPr sz="2640"/>
            </a:pPr>
            <a:r>
              <a:t>Local backups don’t include remotely stored data.</a:t>
            </a:r>
          </a:p>
        </p:txBody>
      </p:sp>
      <p:sp>
        <p:nvSpPr>
          <p:cNvPr id="333" name="Shape 3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 infinity, and beyond!</a:t>
            </a:r>
          </a:p>
        </p:txBody>
      </p:sp>
      <p:sp>
        <p:nvSpPr>
          <p:cNvPr id="334" name="Shape 33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79734" indent="-279734" defTabSz="425195">
              <a:spcBef>
                <a:spcPts val="600"/>
              </a:spcBef>
              <a:defRPr sz="2790"/>
            </a:pPr>
            <a:r>
              <a:t>You can approximate many features in previous versions with a lot of effort.</a:t>
            </a:r>
          </a:p>
          <a:p>
            <a:pPr lvl="1" marL="634064" indent="-279734" defTabSz="425195">
              <a:spcBef>
                <a:spcPts val="600"/>
              </a:spcBef>
              <a:defRPr sz="2790"/>
            </a:pPr>
            <a:r>
              <a:t>Data Masking, Row-Level Security -&gt; Views</a:t>
            </a:r>
          </a:p>
          <a:p>
            <a:pPr lvl="1" marL="634064" indent="-279734" defTabSz="425195">
              <a:spcBef>
                <a:spcPts val="600"/>
              </a:spcBef>
              <a:defRPr sz="2790"/>
            </a:pPr>
            <a:r>
              <a:t>STRING_SPLIT() -&gt; Variety of Methods</a:t>
            </a:r>
          </a:p>
          <a:p>
            <a:pPr lvl="1" marL="634064" indent="-279734" defTabSz="425195">
              <a:spcBef>
                <a:spcPts val="600"/>
              </a:spcBef>
              <a:defRPr sz="2790"/>
            </a:pPr>
            <a:r>
              <a:t>TRUNCATE PARTITION -&gt; Re-create</a:t>
            </a:r>
          </a:p>
          <a:p>
            <a:pPr lvl="1" marL="634064" indent="-279734" defTabSz="425195">
              <a:spcBef>
                <a:spcPts val="600"/>
              </a:spcBef>
              <a:defRPr sz="2790"/>
            </a:pPr>
            <a:r>
              <a:t>Stretch Database -&gt; Jobs, Linked Servers, &amp; Views</a:t>
            </a:r>
          </a:p>
          <a:p>
            <a:pPr lvl="1" marL="634064" indent="-279734" defTabSz="425195">
              <a:spcBef>
                <a:spcPts val="600"/>
              </a:spcBef>
              <a:defRPr sz="2790"/>
            </a:pPr>
            <a:r>
              <a:t>DROP IF EXISTS -&gt; Extra IF</a:t>
            </a:r>
          </a:p>
          <a:p>
            <a:pPr lvl="1" marL="634064" indent="-279734" defTabSz="425195">
              <a:spcBef>
                <a:spcPts val="600"/>
              </a:spcBef>
              <a:defRPr sz="2790"/>
            </a:pPr>
            <a:r>
              <a:t>Temporal Tables -&gt; Triggers &amp; Views</a:t>
            </a:r>
          </a:p>
        </p:txBody>
      </p:sp>
      <p:sp>
        <p:nvSpPr>
          <p:cNvPr id="339" name="Shape 3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Kinda Sorta</a:t>
            </a:r>
          </a:p>
        </p:txBody>
      </p:sp>
      <p:sp>
        <p:nvSpPr>
          <p:cNvPr id="340" name="Shape 34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Standard vs Enterprise</a:t>
            </a:r>
          </a:p>
          <a:p>
            <a:pPr lvl="1"/>
            <a:r>
              <a:t>Most new features available in Standard.</a:t>
            </a:r>
          </a:p>
          <a:p>
            <a:pPr lvl="1"/>
            <a:r>
              <a:t>Enterprise:</a:t>
            </a:r>
          </a:p>
          <a:p>
            <a:pPr lvl="2"/>
            <a:r>
              <a:t>Polybase</a:t>
            </a:r>
          </a:p>
          <a:p>
            <a:pPr lvl="2"/>
            <a:r>
              <a:t>Always Encrypted</a:t>
            </a:r>
          </a:p>
          <a:p>
            <a:pPr lvl="2"/>
            <a:r>
              <a:t>Multiple Secondary Readers</a:t>
            </a:r>
          </a:p>
        </p:txBody>
      </p:sp>
      <p:sp>
        <p:nvSpPr>
          <p:cNvPr id="343" name="Shape 3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Pay to Play</a:t>
            </a:r>
          </a:p>
        </p:txBody>
      </p:sp>
      <p:sp>
        <p:nvSpPr>
          <p:cNvPr id="344" name="Shape 34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SQL Server 2016 didn’t discontinue any features.</a:t>
            </a:r>
          </a:p>
          <a:p>
            <a:pPr/>
            <a:r>
              <a:t>Can no longer act as SQL Server 2005.</a:t>
            </a:r>
          </a:p>
          <a:p>
            <a:pPr/>
            <a:r>
              <a:t>Can’t use MD5 / SHA1 in current compatibility mode.</a:t>
            </a:r>
          </a:p>
        </p:txBody>
      </p:sp>
      <p:sp>
        <p:nvSpPr>
          <p:cNvPr id="347" name="Shape 3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Hey, hey, hey… goodbye!</a:t>
            </a:r>
          </a:p>
        </p:txBody>
      </p:sp>
      <p:sp>
        <p:nvSpPr>
          <p:cNvPr id="348" name="Shape 34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70710" indent="-270710" defTabSz="411479">
              <a:spcBef>
                <a:spcPts val="600"/>
              </a:spcBef>
              <a:defRPr sz="2700"/>
            </a:pPr>
            <a:r>
              <a:t>Killed in Next Version:</a:t>
            </a:r>
          </a:p>
          <a:p>
            <a:pPr lvl="1" marL="613610" indent="-270710" defTabSz="411479">
              <a:spcBef>
                <a:spcPts val="600"/>
              </a:spcBef>
              <a:defRPr sz="2700"/>
            </a:pPr>
            <a:r>
              <a:t>SET ROWCOUNT for Modification</a:t>
            </a:r>
          </a:p>
          <a:p>
            <a:pPr lvl="2" marL="956510" indent="-270710" defTabSz="411479">
              <a:spcBef>
                <a:spcPts val="600"/>
              </a:spcBef>
              <a:defRPr sz="2700"/>
            </a:pPr>
            <a:r>
              <a:t>(Use TOP Instead)</a:t>
            </a:r>
          </a:p>
          <a:p>
            <a:pPr lvl="1" marL="613610" indent="-270710" defTabSz="411479">
              <a:spcBef>
                <a:spcPts val="600"/>
              </a:spcBef>
              <a:defRPr sz="2700"/>
            </a:pPr>
            <a:r>
              <a:t>Result sets from triggers.</a:t>
            </a:r>
          </a:p>
          <a:p>
            <a:pPr lvl="1" marL="613610" indent="-270710" defTabSz="411479">
              <a:spcBef>
                <a:spcPts val="600"/>
              </a:spcBef>
              <a:defRPr sz="2700"/>
            </a:pPr>
            <a:r>
              <a:t>Remote Servers</a:t>
            </a:r>
          </a:p>
          <a:p>
            <a:pPr lvl="2" marL="956510" indent="-270710" defTabSz="411479">
              <a:spcBef>
                <a:spcPts val="600"/>
              </a:spcBef>
              <a:defRPr sz="2700"/>
            </a:pPr>
            <a:r>
              <a:t>(Use Linked Servers Instead)</a:t>
            </a:r>
          </a:p>
          <a:p>
            <a:pPr marL="270710" indent="-270710" defTabSz="411479">
              <a:spcBef>
                <a:spcPts val="600"/>
              </a:spcBef>
              <a:defRPr sz="2700"/>
            </a:pPr>
            <a:r>
              <a:t>Killed Eventually:</a:t>
            </a:r>
          </a:p>
          <a:p>
            <a:pPr lvl="1" marL="613610" indent="-270710" defTabSz="411479">
              <a:spcBef>
                <a:spcPts val="600"/>
              </a:spcBef>
              <a:defRPr sz="2700"/>
            </a:pPr>
            <a:r>
              <a:t>Omitting Semicolons</a:t>
            </a:r>
          </a:p>
          <a:p>
            <a:pPr lvl="1" marL="613610" indent="-270710" defTabSz="411479">
              <a:spcBef>
                <a:spcPts val="600"/>
              </a:spcBef>
              <a:defRPr sz="2700"/>
            </a:pPr>
            <a:r>
              <a:t>Database Mirroring</a:t>
            </a:r>
          </a:p>
        </p:txBody>
      </p:sp>
      <p:sp>
        <p:nvSpPr>
          <p:cNvPr id="353" name="Shape 3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Still Kicking</a:t>
            </a:r>
          </a:p>
        </p:txBody>
      </p:sp>
      <p:sp>
        <p:nvSpPr>
          <p:cNvPr id="354" name="Shape 35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40631" indent="-240631" defTabSz="365760">
              <a:spcBef>
                <a:spcPts val="500"/>
              </a:spcBef>
              <a:defRPr sz="2400"/>
            </a:pPr>
            <a:r>
              <a:t>Silver Sponsors</a:t>
            </a:r>
          </a:p>
          <a:p>
            <a:pPr lvl="1" marL="579120" indent="-274320" defTabSz="365760">
              <a:spcBef>
                <a:spcPts val="500"/>
              </a:spcBef>
              <a:defRPr sz="2400"/>
            </a:pPr>
            <a:r>
              <a:t>Improving</a:t>
            </a:r>
          </a:p>
          <a:p>
            <a:pPr lvl="1" marL="579120" indent="-274320" defTabSz="365760">
              <a:spcBef>
                <a:spcPts val="500"/>
              </a:spcBef>
              <a:defRPr sz="2400"/>
            </a:pPr>
            <a:r>
              <a:t>Experts Exchange</a:t>
            </a:r>
          </a:p>
          <a:p>
            <a:pPr lvl="1" marL="579120" indent="-274320" defTabSz="365760">
              <a:spcBef>
                <a:spcPts val="500"/>
              </a:spcBef>
              <a:defRPr sz="2400"/>
            </a:pPr>
            <a:r>
              <a:t>Pure Storage</a:t>
            </a:r>
          </a:p>
          <a:p>
            <a:pPr marL="240631" indent="-240631" defTabSz="365760">
              <a:spcBef>
                <a:spcPts val="500"/>
              </a:spcBef>
              <a:defRPr sz="2400"/>
            </a:pPr>
            <a:r>
              <a:t>Bronze Sponsors</a:t>
            </a:r>
          </a:p>
          <a:p>
            <a:pPr lvl="1" marL="579120" indent="-274320" defTabSz="365760">
              <a:spcBef>
                <a:spcPts val="500"/>
              </a:spcBef>
              <a:defRPr sz="2400"/>
            </a:pPr>
            <a:r>
              <a:t>SQL Sentry</a:t>
            </a:r>
          </a:p>
          <a:p>
            <a:pPr lvl="1" marL="579120" indent="-274320" defTabSz="365760">
              <a:spcBef>
                <a:spcPts val="500"/>
              </a:spcBef>
              <a:defRPr sz="2400"/>
            </a:pPr>
            <a:r>
              <a:t>COZYROC</a:t>
            </a:r>
          </a:p>
          <a:p>
            <a:pPr marL="240631" indent="-240631" defTabSz="365760">
              <a:spcBef>
                <a:spcPts val="500"/>
              </a:spcBef>
              <a:defRPr sz="2400"/>
            </a:pPr>
            <a:r>
              <a:t>PASS</a:t>
            </a:r>
          </a:p>
          <a:p>
            <a:pPr marL="240631" indent="-240631" defTabSz="365760">
              <a:spcBef>
                <a:spcPts val="500"/>
              </a:spcBef>
              <a:defRPr sz="2400"/>
            </a:pPr>
            <a:r>
              <a:t>Blog Sponsors</a:t>
            </a:r>
          </a:p>
          <a:p>
            <a:pPr lvl="1" marL="579120" indent="-274320" defTabSz="365760">
              <a:spcBef>
                <a:spcPts val="500"/>
              </a:spcBef>
              <a:defRPr sz="2400"/>
            </a:pPr>
            <a:r>
              <a:t>SQLVariant</a:t>
            </a:r>
          </a:p>
        </p:txBody>
      </p:sp>
      <p:sp>
        <p:nvSpPr>
          <p:cNvPr id="85" name="Shape 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Other Sponsors</a:t>
            </a:r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xfrm>
            <a:off x="254175" y="6455508"/>
            <a:ext cx="203025" cy="2888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7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98900" y="1549400"/>
            <a:ext cx="2159000" cy="76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8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31086" y="2089150"/>
            <a:ext cx="1586682" cy="563575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076700" y="2436812"/>
            <a:ext cx="2159000" cy="850647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pasted-image.tif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144926" y="2976942"/>
            <a:ext cx="2159001" cy="698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pasted-image.tif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178300" y="4113465"/>
            <a:ext cx="2159000" cy="327313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pasted-image.tif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120953" y="4294630"/>
            <a:ext cx="638748" cy="514192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pasted-image.tif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899209" y="4878801"/>
            <a:ext cx="1107891" cy="5635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JSON Support is #1 Connect Item</a:t>
            </a:r>
          </a:p>
          <a:p>
            <a:pPr lvl="1" marL="641684" indent="-260684">
              <a:spcBef>
                <a:spcPts val="600"/>
              </a:spcBef>
              <a:defRPr sz="2600"/>
            </a:pPr>
            <a:r>
              <a:t>1070 Up-Votes</a:t>
            </a:r>
          </a:p>
          <a:p>
            <a:pPr/>
            <a:r>
              <a:t>But…</a:t>
            </a:r>
          </a:p>
          <a:p>
            <a:pPr lvl="1" marL="641684" indent="-260684">
              <a:spcBef>
                <a:spcPts val="600"/>
              </a:spcBef>
              <a:defRPr sz="2600"/>
            </a:pPr>
            <a:r>
              <a:t>CREATE OR REPLACE</a:t>
            </a:r>
          </a:p>
          <a:p>
            <a:pPr lvl="1" marL="641684" indent="-260684">
              <a:spcBef>
                <a:spcPts val="600"/>
              </a:spcBef>
              <a:defRPr sz="2600"/>
            </a:pPr>
            <a:r>
              <a:t>7</a:t>
            </a:r>
            <a:r>
              <a:rPr baseline="30000"/>
              <a:t>th</a:t>
            </a:r>
            <a:r>
              <a:t> Most Popular (442 Up-Votes)</a:t>
            </a:r>
          </a:p>
          <a:p>
            <a:pPr lvl="1" marL="641684" indent="-260684">
              <a:spcBef>
                <a:spcPts val="600"/>
              </a:spcBef>
              <a:defRPr sz="2600"/>
            </a:pPr>
            <a:r>
              <a:t>Created in March of 2005</a:t>
            </a:r>
          </a:p>
        </p:txBody>
      </p:sp>
      <p:sp>
        <p:nvSpPr>
          <p:cNvPr id="359" name="Shape 3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People Have Spoken</a:t>
            </a:r>
          </a:p>
        </p:txBody>
      </p:sp>
      <p:sp>
        <p:nvSpPr>
          <p:cNvPr id="360" name="Shape 360"/>
          <p:cNvSpPr/>
          <p:nvPr>
            <p:ph type="sldNum" sz="quarter" idx="2"/>
          </p:nvPr>
        </p:nvSpPr>
        <p:spPr>
          <a:xfrm>
            <a:off x="155291" y="6455508"/>
            <a:ext cx="301908" cy="2888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t>SQL Server 2018?</a:t>
            </a:r>
          </a:p>
          <a:p>
            <a:pPr>
              <a:lnSpc>
                <a:spcPct val="90000"/>
              </a:lnSpc>
            </a:pPr>
            <a:r>
              <a:t>Brent Ozar: VMs mean 2005 &amp; 2008 4eva</a:t>
            </a:r>
          </a:p>
          <a:p>
            <a:pPr>
              <a:lnSpc>
                <a:spcPct val="90000"/>
              </a:lnSpc>
            </a:pPr>
            <a:r>
              <a:t>Other popular Connect items:</a:t>
            </a:r>
          </a:p>
          <a:p>
            <a:pPr lvl="1" marL="641684" indent="-260684">
              <a:lnSpc>
                <a:spcPct val="90000"/>
              </a:lnSpc>
              <a:spcBef>
                <a:spcPts val="600"/>
              </a:spcBef>
              <a:defRPr sz="2600"/>
            </a:pPr>
            <a:r>
              <a:t>Better Error Info for “String… truncated”</a:t>
            </a:r>
          </a:p>
          <a:p>
            <a:pPr lvl="1" marL="641684" indent="-260684">
              <a:lnSpc>
                <a:spcPct val="90000"/>
              </a:lnSpc>
              <a:spcBef>
                <a:spcPts val="600"/>
              </a:spcBef>
              <a:defRPr sz="2600"/>
            </a:pPr>
            <a:r>
              <a:t>Error Table for Big Insert/Update Failures</a:t>
            </a:r>
          </a:p>
          <a:p>
            <a:pPr lvl="1" marL="641684" indent="-260684">
              <a:lnSpc>
                <a:spcPct val="90000"/>
              </a:lnSpc>
              <a:spcBef>
                <a:spcPts val="600"/>
              </a:spcBef>
              <a:defRPr sz="2600"/>
            </a:pPr>
            <a:r>
              <a:t>Inline Scalar UDFs</a:t>
            </a:r>
          </a:p>
          <a:p>
            <a:pPr lvl="1" marL="641684" indent="-260684">
              <a:lnSpc>
                <a:spcPct val="90000"/>
              </a:lnSpc>
              <a:spcBef>
                <a:spcPts val="600"/>
              </a:spcBef>
              <a:defRPr sz="2600"/>
            </a:pPr>
            <a:r>
              <a:t>Full Regex for LIKE, etc.</a:t>
            </a:r>
          </a:p>
          <a:p>
            <a:pPr lvl="1" marL="641684" indent="-260684">
              <a:lnSpc>
                <a:spcPct val="90000"/>
              </a:lnSpc>
              <a:spcBef>
                <a:spcPts val="600"/>
              </a:spcBef>
              <a:defRPr sz="2600"/>
            </a:pPr>
            <a:r>
              <a:t>Built-in Tally Table (Table of Numbers)</a:t>
            </a:r>
          </a:p>
          <a:p>
            <a:pPr lvl="1" marL="641684" indent="-260684">
              <a:lnSpc>
                <a:spcPct val="90000"/>
              </a:lnSpc>
              <a:spcBef>
                <a:spcPts val="600"/>
              </a:spcBef>
              <a:defRPr sz="2600"/>
            </a:pPr>
            <a:r>
              <a:t>Read/Write Table-Valued Parameters</a:t>
            </a:r>
          </a:p>
        </p:txBody>
      </p:sp>
      <p:sp>
        <p:nvSpPr>
          <p:cNvPr id="365" name="Shape 3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 the year 2000…</a:t>
            </a:r>
          </a:p>
        </p:txBody>
      </p:sp>
      <p:sp>
        <p:nvSpPr>
          <p:cNvPr id="366" name="Shape 366"/>
          <p:cNvSpPr/>
          <p:nvPr>
            <p:ph type="sldNum" sz="quarter" idx="2"/>
          </p:nvPr>
        </p:nvSpPr>
        <p:spPr>
          <a:xfrm>
            <a:off x="155291" y="6455508"/>
            <a:ext cx="301908" cy="2888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“While this has also been hotly requested, I’d caution you to </a:t>
            </a:r>
            <a:r>
              <a:rPr b="1"/>
              <a:t>be careful what you ask for</a:t>
            </a:r>
            <a:r>
              <a:t>. Users demanded XML support inside SQL Server, and then proceeded to use SQL Server as an XML query engine, sending CPU through the roof. </a:t>
            </a:r>
            <a:r>
              <a:rPr b="1"/>
              <a:t>SQL Server is one of the world’s most expensive application servers.</a:t>
            </a:r>
            <a:r>
              <a:t>”</a:t>
            </a:r>
          </a:p>
          <a:p>
            <a:pPr marL="0" indent="0">
              <a:buSzTx/>
              <a:buNone/>
            </a:pPr>
            <a:r>
              <a:t>– Brent Ozar, 2015-05-04</a:t>
            </a:r>
          </a:p>
        </p:txBody>
      </p:sp>
      <p:sp>
        <p:nvSpPr>
          <p:cNvPr id="371" name="Shape 3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Shut Up and Take My Money</a:t>
            </a:r>
          </a:p>
        </p:txBody>
      </p:sp>
      <p:sp>
        <p:nvSpPr>
          <p:cNvPr id="372" name="Shape 372"/>
          <p:cNvSpPr/>
          <p:nvPr>
            <p:ph type="sldNum" sz="quarter" idx="2"/>
          </p:nvPr>
        </p:nvSpPr>
        <p:spPr>
          <a:xfrm>
            <a:off x="155291" y="6455508"/>
            <a:ext cx="301908" cy="2888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SQL Server 2016 Developer Version</a:t>
            </a:r>
          </a:p>
          <a:p>
            <a:pPr/>
            <a:r>
              <a:t>SQL Server Management Studio 2016</a:t>
            </a:r>
          </a:p>
          <a:p>
            <a:pPr/>
            <a:r>
              <a:t>They are *free*.</a:t>
            </a:r>
          </a:p>
          <a:p>
            <a:pPr/>
            <a:r>
              <a:t>You can install as a separate instance and application.</a:t>
            </a:r>
          </a:p>
          <a:p>
            <a:pPr/>
            <a:r>
              <a:t>Play with Azure SQL Database.</a:t>
            </a:r>
          </a:p>
        </p:txBody>
      </p:sp>
      <p:sp>
        <p:nvSpPr>
          <p:cNvPr id="377" name="Shape 37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Download Now</a:t>
            </a:r>
          </a:p>
        </p:txBody>
      </p:sp>
      <p:sp>
        <p:nvSpPr>
          <p:cNvPr id="378" name="Shape 37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Please fill them out.</a:t>
            </a:r>
          </a:p>
          <a:p>
            <a:pPr/>
            <a:r>
              <a:t>In person and online.</a:t>
            </a:r>
          </a:p>
          <a:p>
            <a:pPr/>
            <a:r>
              <a:t>Sessions and event.</a:t>
            </a:r>
          </a:p>
          <a:p>
            <a:pPr/>
            <a:r>
              <a:t>We can’t improve without your feedback.</a:t>
            </a:r>
          </a:p>
        </p:txBody>
      </p:sp>
      <p:sp>
        <p:nvSpPr>
          <p:cNvPr id="381" name="Shape 38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Evaluations</a:t>
            </a:r>
          </a:p>
        </p:txBody>
      </p:sp>
      <p:sp>
        <p:nvSpPr>
          <p:cNvPr id="382" name="Shape 38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@RileyMajor | 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2" invalidUrl="" action="" tgtFrame="" tooltip="" history="1" highlightClick="0" endSnd="0"/>
              </a:rPr>
              <a:t>PASSMN@RileyMajor.com</a:t>
            </a:r>
          </a:p>
          <a:p>
            <a:pPr/>
            <a:r>
              <a:t>Scribnasium.com</a:t>
            </a:r>
          </a:p>
          <a:p>
            <a:pPr/>
            <a:r>
              <a:t>Enterprise Architect</a:t>
            </a:r>
          </a:p>
          <a:p>
            <a:pPr/>
            <a:r>
              <a:t>Manna Freight Systems, Inc.</a:t>
            </a:r>
          </a:p>
          <a:p>
            <a:pPr/>
            <a:r>
              <a:t>Worked with SQL Server since May of 2000</a:t>
            </a:r>
          </a:p>
          <a:p>
            <a:pPr/>
            <a:r>
              <a:t>PASSMN Board – Director of Technology</a:t>
            </a:r>
          </a:p>
          <a:p>
            <a:pPr/>
            <a:r>
              <a:t>Conference speaker</a:t>
            </a:r>
          </a:p>
          <a:p>
            <a:pPr/>
            <a:r>
              <a:t>Father of three girls</a:t>
            </a:r>
          </a:p>
        </p:txBody>
      </p:sp>
      <p:sp>
        <p:nvSpPr>
          <p:cNvPr id="385" name="Shape 3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Riley Major</a:t>
            </a:r>
          </a:p>
        </p:txBody>
      </p:sp>
      <p:sp>
        <p:nvSpPr>
          <p:cNvPr id="386" name="Shape 386"/>
          <p:cNvSpPr/>
          <p:nvPr>
            <p:ph type="sldNum" sz="quarter" idx="2"/>
          </p:nvPr>
        </p:nvSpPr>
        <p:spPr>
          <a:xfrm>
            <a:off x="155291" y="6455508"/>
            <a:ext cx="301908" cy="2888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Twitter</a:t>
            </a:r>
          </a:p>
          <a:p>
            <a:pPr lvl="1"/>
            <a:r>
              <a:t>@PASSMN</a:t>
            </a:r>
          </a:p>
          <a:p>
            <a:pPr lvl="1"/>
            <a:r>
              <a:t>#SQLSatMN</a:t>
            </a:r>
          </a:p>
        </p:txBody>
      </p:sp>
      <p:sp>
        <p:nvSpPr>
          <p:cNvPr id="96" name="Shape 9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SQL Saturday #557</a:t>
            </a:r>
          </a:p>
        </p:txBody>
      </p:sp>
      <p:sp>
        <p:nvSpPr>
          <p:cNvPr id="97" name="Shape 97"/>
          <p:cNvSpPr/>
          <p:nvPr>
            <p:ph type="sldNum" sz="quarter" idx="2"/>
          </p:nvPr>
        </p:nvSpPr>
        <p:spPr>
          <a:xfrm>
            <a:off x="254175" y="6455508"/>
            <a:ext cx="203025" cy="2888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Brief History of SQL Server</a:t>
            </a:r>
          </a:p>
          <a:p>
            <a:pPr/>
            <a:r>
              <a:t>New Features in 2016</a:t>
            </a:r>
          </a:p>
          <a:p>
            <a:pPr lvl="1"/>
            <a:r>
              <a:t>List</a:t>
            </a:r>
          </a:p>
          <a:p>
            <a:pPr lvl="1"/>
            <a:r>
              <a:t>Demos</a:t>
            </a:r>
          </a:p>
          <a:p>
            <a:pPr/>
            <a:r>
              <a:t>Getting Started with 2016</a:t>
            </a:r>
          </a:p>
          <a:p>
            <a:pPr/>
            <a:r>
              <a:t>Future Thoughts</a:t>
            </a:r>
          </a:p>
          <a:p>
            <a:pPr/>
            <a:r>
              <a:t>Bio</a:t>
            </a:r>
          </a:p>
        </p:txBody>
      </p:sp>
      <p:sp>
        <p:nvSpPr>
          <p:cNvPr id="100" name="Shape 10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Presentation Overview</a:t>
            </a:r>
          </a:p>
        </p:txBody>
      </p:sp>
      <p:sp>
        <p:nvSpPr>
          <p:cNvPr id="101" name="Shape 101"/>
          <p:cNvSpPr/>
          <p:nvPr>
            <p:ph type="sldNum" sz="quarter" idx="2"/>
          </p:nvPr>
        </p:nvSpPr>
        <p:spPr>
          <a:xfrm>
            <a:off x="254175" y="6455508"/>
            <a:ext cx="203025" cy="2888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1989 - Version 1 (Sybase / Ashton Tate)</a:t>
            </a:r>
          </a:p>
          <a:p>
            <a:pPr/>
            <a:r>
              <a:t>1993 - Version 4.2 (Microsoft)</a:t>
            </a:r>
          </a:p>
          <a:p>
            <a:pPr/>
            <a:r>
              <a:t>1995 - Version 6</a:t>
            </a:r>
          </a:p>
          <a:p>
            <a:pPr/>
            <a:r>
              <a:t>1996 - Version 6.5</a:t>
            </a:r>
          </a:p>
          <a:p>
            <a:pPr/>
            <a:r>
              <a:t>1998 - Version 7</a:t>
            </a:r>
          </a:p>
        </p:txBody>
      </p:sp>
      <p:sp>
        <p:nvSpPr>
          <p:cNvPr id="106" name="Shape 10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SQL Server is Born</a:t>
            </a:r>
          </a:p>
        </p:txBody>
      </p:sp>
      <p:sp>
        <p:nvSpPr>
          <p:cNvPr id="107" name="Shape 107"/>
          <p:cNvSpPr/>
          <p:nvPr>
            <p:ph type="sldNum" sz="quarter" idx="2"/>
          </p:nvPr>
        </p:nvSpPr>
        <p:spPr>
          <a:xfrm>
            <a:off x="254175" y="6455508"/>
            <a:ext cx="203025" cy="2888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40631" indent="-240631" defTabSz="365760">
              <a:spcBef>
                <a:spcPts val="500"/>
              </a:spcBef>
              <a:defRPr sz="2400"/>
            </a:pPr>
            <a:r>
              <a:t>2000 - SQL Server 2000</a:t>
            </a:r>
          </a:p>
          <a:p>
            <a:pPr lvl="1" marL="545431" indent="-240631" defTabSz="365760">
              <a:spcBef>
                <a:spcPts val="500"/>
              </a:spcBef>
              <a:defRPr sz="2400"/>
            </a:pPr>
            <a:r>
              <a:t>User-Defined Functions, Reporting &amp; Analysis Services</a:t>
            </a:r>
          </a:p>
          <a:p>
            <a:pPr marL="240631" indent="-240631" defTabSz="365760">
              <a:spcBef>
                <a:spcPts val="500"/>
              </a:spcBef>
              <a:defRPr sz="2400"/>
            </a:pPr>
            <a:r>
              <a:t>2005 - SQL Server 2005</a:t>
            </a:r>
          </a:p>
          <a:p>
            <a:pPr lvl="1" marL="545431" indent="-240631" defTabSz="365760">
              <a:spcBef>
                <a:spcPts val="500"/>
              </a:spcBef>
              <a:defRPr sz="2400"/>
            </a:pPr>
            <a:r>
              <a:t>“completely rewritten”, SSMS, XML, TRY/CATCH, APPLY, CTEs, SSIS, CLR</a:t>
            </a:r>
          </a:p>
          <a:p>
            <a:pPr marL="240631" indent="-240631" defTabSz="365760">
              <a:spcBef>
                <a:spcPts val="500"/>
              </a:spcBef>
              <a:defRPr sz="2400"/>
            </a:pPr>
            <a:r>
              <a:t>2008 - SQL Server 2008</a:t>
            </a:r>
          </a:p>
          <a:p>
            <a:pPr lvl="1" marL="545431" indent="-240631" defTabSz="365760">
              <a:spcBef>
                <a:spcPts val="500"/>
              </a:spcBef>
              <a:defRPr sz="2400"/>
            </a:pPr>
            <a:r>
              <a:t>Date and Time, Extended Events, Geography, Compression, Filtered Indexes, Resource Governor</a:t>
            </a:r>
          </a:p>
          <a:p>
            <a:pPr marL="240631" indent="-240631" defTabSz="365760">
              <a:spcBef>
                <a:spcPts val="500"/>
              </a:spcBef>
              <a:defRPr sz="2400"/>
            </a:pPr>
            <a:r>
              <a:t>2010 - SQL Server 2008 R2</a:t>
            </a:r>
          </a:p>
          <a:p>
            <a:pPr lvl="1" marL="545431" indent="-240631" defTabSz="365760">
              <a:spcBef>
                <a:spcPts val="500"/>
              </a:spcBef>
              <a:defRPr sz="2400"/>
            </a:pPr>
            <a:r>
              <a:t>BI Tooling</a:t>
            </a:r>
          </a:p>
        </p:txBody>
      </p:sp>
      <p:sp>
        <p:nvSpPr>
          <p:cNvPr id="112" name="Shape 11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SQL Server Grows Up</a:t>
            </a:r>
          </a:p>
        </p:txBody>
      </p:sp>
      <p:sp>
        <p:nvSpPr>
          <p:cNvPr id="113" name="Shape 113"/>
          <p:cNvSpPr/>
          <p:nvPr>
            <p:ph type="sldNum" sz="quarter" idx="2"/>
          </p:nvPr>
        </p:nvSpPr>
        <p:spPr>
          <a:xfrm>
            <a:off x="254175" y="6455508"/>
            <a:ext cx="203025" cy="2888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