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338" r:id="rId11"/>
    <p:sldId id="340" r:id="rId12"/>
    <p:sldId id="337" r:id="rId13"/>
    <p:sldId id="324" r:id="rId14"/>
    <p:sldId id="396" r:id="rId15"/>
    <p:sldId id="341" r:id="rId16"/>
    <p:sldId id="397" r:id="rId17"/>
    <p:sldId id="343" r:id="rId18"/>
    <p:sldId id="326" r:id="rId19"/>
    <p:sldId id="344" r:id="rId20"/>
    <p:sldId id="335" r:id="rId21"/>
    <p:sldId id="345" r:id="rId22"/>
    <p:sldId id="353" r:id="rId23"/>
    <p:sldId id="398" r:id="rId24"/>
    <p:sldId id="399" r:id="rId25"/>
    <p:sldId id="400" r:id="rId26"/>
    <p:sldId id="401" r:id="rId27"/>
    <p:sldId id="402" r:id="rId28"/>
    <p:sldId id="405" r:id="rId29"/>
    <p:sldId id="406" r:id="rId30"/>
    <p:sldId id="407" r:id="rId31"/>
    <p:sldId id="408" r:id="rId32"/>
    <p:sldId id="403" r:id="rId33"/>
    <p:sldId id="404" r:id="rId34"/>
    <p:sldId id="363" r:id="rId35"/>
    <p:sldId id="364" r:id="rId36"/>
    <p:sldId id="365" r:id="rId37"/>
    <p:sldId id="346" r:id="rId38"/>
    <p:sldId id="347" r:id="rId39"/>
    <p:sldId id="348" r:id="rId40"/>
    <p:sldId id="349" r:id="rId41"/>
    <p:sldId id="351" r:id="rId42"/>
    <p:sldId id="361" r:id="rId43"/>
    <p:sldId id="354" r:id="rId44"/>
    <p:sldId id="366" r:id="rId45"/>
    <p:sldId id="379" r:id="rId46"/>
    <p:sldId id="355" r:id="rId47"/>
    <p:sldId id="357" r:id="rId48"/>
    <p:sldId id="369" r:id="rId49"/>
    <p:sldId id="370" r:id="rId50"/>
    <p:sldId id="372" r:id="rId51"/>
    <p:sldId id="373" r:id="rId52"/>
    <p:sldId id="384" r:id="rId53"/>
    <p:sldId id="385" r:id="rId54"/>
    <p:sldId id="386" r:id="rId55"/>
    <p:sldId id="388" r:id="rId56"/>
    <p:sldId id="389" r:id="rId57"/>
    <p:sldId id="390" r:id="rId58"/>
    <p:sldId id="392" r:id="rId59"/>
    <p:sldId id="391" r:id="rId60"/>
    <p:sldId id="380" r:id="rId61"/>
    <p:sldId id="383" r:id="rId62"/>
    <p:sldId id="393" r:id="rId63"/>
    <p:sldId id="394" r:id="rId64"/>
    <p:sldId id="395" r:id="rId65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05" autoAdjust="0"/>
  </p:normalViewPr>
  <p:slideViewPr>
    <p:cSldViewPr>
      <p:cViewPr varScale="1">
        <p:scale>
          <a:sx n="57" d="100"/>
          <a:sy n="57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8519AB-20C7-4395-920E-65896D4E29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66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4F696E-F62B-4F66-BF99-95F41E512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392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BEE09-7222-45A2-AD18-EECAADDE711F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F95ADC-8A46-4337-B763-D26B64E24EA2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3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9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1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1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BEE09-7222-45A2-AD18-EECAADDE711F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F95ADC-8A46-4337-B763-D26B64E24EA2}" type="slidenum">
              <a:rPr lang="en-US" altLang="en-US" sz="1200"/>
              <a:pPr algn="r"/>
              <a:t>45</a:t>
            </a:fld>
            <a:endParaRPr lang="en-US" altLang="en-US" sz="12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BEE09-7222-45A2-AD18-EECAADDE711F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F95ADC-8A46-4337-B763-D26B64E24EA2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1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BEE09-7222-45A2-AD18-EECAADDE711F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F95ADC-8A46-4337-B763-D26B64E24EA2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0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BEE09-7222-45A2-AD18-EECAADDE711F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F95ADC-8A46-4337-B763-D26B64E24EA2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5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7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BEE09-7222-45A2-AD18-EECAADDE711F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F95ADC-8A46-4337-B763-D26B64E24EA2}" type="slidenum">
              <a:rPr lang="en-US" altLang="en-US" sz="1200"/>
              <a:pPr algn="r"/>
              <a:t>36</a:t>
            </a:fld>
            <a:endParaRPr lang="en-US" altLang="en-US" sz="12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5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5F01-4851-49D5-B1F3-F448C894A956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CA8AB-E49C-4631-98F4-8CEE98006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1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4169D-4C84-4A03-8D84-BAB74824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22379-C592-43E8-BD6D-258256A74F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1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F9A4B-73AF-4DCA-B05D-32048B0C8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66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6D92A-25EE-404A-B464-EF8951CCD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50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CD54B-747C-40A5-9A8E-AEB034A238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8C5D9-0413-4708-9705-59C6EECF5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88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3A63C-BC4F-47ED-B23B-90F10C1EE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166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1146F-9954-44C4-BB14-4BA6034DB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04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7FFAD-8CCF-4216-9BB9-907F53FE9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26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FB399-8700-434C-B1CC-B4F5C7F6A7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423"/>
            <a:ext cx="8229600" cy="95294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200"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BE215-B567-40D2-B0AF-48ABCCAF7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40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E304B-4E1F-4BF4-8619-8457486E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CD736-D3D9-42E7-8EB7-AA71BB52C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60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864E6-B133-4E95-ADB7-A05AA5C8B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6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7CCA6-818A-4767-92BF-A445618B4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25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11B2E-903C-40A7-B116-770E2D76D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61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39A98-91D5-42EC-9C3C-6F726B050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6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51940-252F-4549-A1F4-080C5DEBE8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E1D0-FF21-41DD-9744-4D8A80CA1F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1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1F476-4527-4398-A23E-AC5B0812D0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16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D208A-54BB-4FBA-B44B-838BDE7E9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7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49609D-290B-446F-8A15-54249E147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</a:defRPr>
            </a:lvl1pPr>
          </a:lstStyle>
          <a:p>
            <a:fld id="{2A00165D-5086-44F9-9335-C8AFAC0166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en-US" sz="4000" b="1" i="1"/>
              <a:t>L</a:t>
            </a:r>
            <a:r>
              <a:rPr lang="en-US" altLang="en-US" sz="4000" b="1" i="1" smtClean="0"/>
              <a:t>inked Lists</a:t>
            </a:r>
            <a:br>
              <a:rPr lang="en-US" altLang="en-US" sz="4000" b="1" i="1" smtClean="0"/>
            </a:br>
            <a:r>
              <a:rPr lang="en-US" altLang="en-US" sz="800" b="1" i="1" smtClean="0"/>
              <a:t/>
            </a:r>
            <a:br>
              <a:rPr lang="en-US" altLang="en-US" sz="800" b="1" i="1" smtClean="0"/>
            </a:br>
            <a:r>
              <a:rPr lang="en-US" altLang="en-US" sz="2800" b="1" i="1"/>
              <a:t>R</a:t>
            </a:r>
            <a:r>
              <a:rPr lang="en-US" altLang="en-US" sz="2800" b="1" i="1" smtClean="0"/>
              <a:t>eading: sections 3.2-3.4</a:t>
            </a:r>
            <a:r>
              <a:rPr lang="en-US" altLang="en-US" sz="4000" b="1" i="1" smtClean="0"/>
              <a:t/>
            </a:r>
            <a:br>
              <a:rPr lang="en-US" altLang="en-US" sz="4000" b="1" i="1" smtClean="0"/>
            </a:br>
            <a:endParaRPr lang="en-US" alt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7FFAD-8CCF-4216-9BB9-907F53FE9DF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 the Data Stored in Each Node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8646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Suppose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mtClean="0"/>
              <a:t> points to the first node of a linked list</a:t>
            </a:r>
          </a:p>
          <a:p>
            <a:pPr eaLnBrk="1" hangingPunct="1"/>
            <a:r>
              <a:rPr lang="en-US" altLang="en-US" smtClean="0"/>
              <a:t>The code below illustrates the use of the traversal model so output the values in linked list</a:t>
            </a:r>
            <a:br>
              <a:rPr lang="en-US" altLang="en-US" smtClean="0"/>
            </a:br>
            <a:r>
              <a:rPr lang="en-US" altLang="en-US" smtClean="0"/>
              <a:t> </a:t>
            </a:r>
            <a:endParaRPr lang="en-US" altLang="en-US" smtClean="0"/>
          </a:p>
          <a:p>
            <a:pPr marL="457200" lvl="1" indent="0" eaLnBrk="1" hangingPunct="1">
              <a:buNone/>
            </a:pP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SNode&lt;E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*cursor =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while(cursor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NULL)</a:t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 eaLnBrk="1" hangingPunct="1"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2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alt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pPr marL="0" indent="0" eaLnBrk="1" hangingPunct="1"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cursor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cursor-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&gt;next;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200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lvl="2" eaLnBrk="1" hangingPunct="1"/>
            <a:endParaRPr lang="en-US" altLang="en-US" dirty="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47E851-53C5-4C64-A84C-926C0E34E7D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397239"/>
            <a:ext cx="50417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cursor-&gt;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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Computing the Length of a linked List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8525"/>
            <a:ext cx="8229600" cy="59594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Another traversal example</a:t>
            </a:r>
          </a:p>
          <a:p>
            <a:pPr marL="0" indent="0" eaLnBrk="1" hangingPunct="1"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&lt;class E&gt;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list_len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 *head)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 *cursor = head;</a:t>
            </a:r>
          </a:p>
          <a:p>
            <a:pPr marL="457200" lvl="1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while(cursor != NULL)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 eaLnBrk="1" hangingPunct="1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CURRENT</a:t>
            </a:r>
            <a:endParaRPr lang="en-US" altLang="en-US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cursor = cursor-&gt;next;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count;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EAF059-CB6A-43D2-9641-A6AC7F4FBB6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4495800"/>
            <a:ext cx="34290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+= 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5E2270-CD00-463D-8661-1F44E039A01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33988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 Front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52542"/>
            <a:ext cx="8458200" cy="2490830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  <a:r>
              <a:rPr 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new Node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50; </a:t>
            </a:r>
            <a:r>
              <a:rPr 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50 in the new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p-&gt;next </a:t>
            </a:r>
            <a:r>
              <a:rPr 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 head;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p; </a:t>
            </a:r>
            <a:endParaRPr lang="en-US" sz="22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0775" y="4198186"/>
            <a:ext cx="4757738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4883986"/>
            <a:ext cx="487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1713" y="5638800"/>
            <a:ext cx="4891087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38993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5E2270-CD00-463D-8661-1F44E039A01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33988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 After a Node</a:t>
            </a:r>
            <a:endParaRPr lang="en-US" altLang="en-US" dirty="0" smtClean="0"/>
          </a:p>
        </p:txBody>
      </p:sp>
      <p:grpSp>
        <p:nvGrpSpPr>
          <p:cNvPr id="14343" name="Group 12"/>
          <p:cNvGrpSpPr>
            <a:grpSpLocks/>
          </p:cNvGrpSpPr>
          <p:nvPr/>
        </p:nvGrpSpPr>
        <p:grpSpPr bwMode="auto">
          <a:xfrm>
            <a:off x="2390775" y="2826586"/>
            <a:ext cx="4757738" cy="3574214"/>
            <a:chOff x="1632" y="1692"/>
            <a:chExt cx="2997" cy="2236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920"/>
              <a:ext cx="2997" cy="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039" y="1692"/>
              <a:ext cx="21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Inserting </a:t>
              </a:r>
              <a:r>
                <a:rPr lang="en-US" altLang="en-US" dirty="0"/>
                <a:t>a node in a </a:t>
              </a:r>
              <a:r>
                <a:rPr lang="en-US" altLang="en-US" dirty="0" smtClean="0"/>
                <a:t>linked </a:t>
              </a:r>
              <a:r>
                <a:rPr lang="en-US" altLang="en-US" dirty="0"/>
                <a:t>list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52542"/>
            <a:ext cx="8458200" cy="1557379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  <a:r>
              <a:rPr 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new Node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50; </a:t>
            </a:r>
            <a:r>
              <a:rPr 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50 in the new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p-&gt;next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2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0775" y="4198186"/>
            <a:ext cx="4757738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4883986"/>
            <a:ext cx="487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1713" y="5638800"/>
            <a:ext cx="4891087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38993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08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310021"/>
            <a:ext cx="8229600" cy="132877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*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50; </a:t>
            </a:r>
            <a:endParaRPr lang="en-US" sz="22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p-&gt;next;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p-&gt;next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2453" y="6172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b="1" kern="0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p-&gt;next = new </a:t>
            </a:r>
            <a:r>
              <a:rPr lang="en-US" b="1" kern="0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b="1" kern="0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kern="0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&gt;(50,p-&gt;next);</a:t>
            </a:r>
          </a:p>
          <a:p>
            <a:pPr marL="0" indent="0" eaLnBrk="1" hangingPunct="1"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52988"/>
            <a:ext cx="8763000" cy="403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If we had added a constructor to the </a:t>
            </a:r>
            <a:r>
              <a:rPr lang="en-US" altLang="en-US" kern="0" dirty="0" err="1" smtClean="0"/>
              <a:t>SNode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struct</a:t>
            </a:r>
            <a:r>
              <a:rPr lang="en-US" altLang="en-US" kern="0" dirty="0" smtClean="0"/>
              <a:t>, we could simplify our insertion code.</a:t>
            </a:r>
            <a:br>
              <a:rPr lang="en-US" altLang="en-US" kern="0" dirty="0" smtClean="0"/>
            </a:br>
            <a:r>
              <a:rPr lang="en-US" altLang="en-US" sz="1000" kern="0" dirty="0" smtClean="0"/>
              <a:t/>
            </a:r>
            <a:br>
              <a:rPr lang="en-US" altLang="en-US" sz="1000" kern="0" dirty="0" smtClean="0"/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E&gt;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altLang="en-US" b="1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 </a:t>
            </a:r>
            <a:r>
              <a:rPr lang="en-US" altLang="en-US" b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nullptr):</a:t>
            </a:r>
            <a: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b="1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next(n) {};</a:t>
            </a:r>
            <a:r>
              <a:rPr lang="en-US" altLang="en-US" b="1" dirty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endParaRPr lang="en-US" b="1" kern="0" dirty="0" smtClean="0"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kern="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5638800"/>
            <a:ext cx="0" cy="533400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Deletion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856" y="936625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Goal: delete the node </a:t>
            </a:r>
            <a:r>
              <a:rPr lang="en-US" altLang="en-US" b="1" dirty="0" smtClean="0"/>
              <a:t>after the one </a:t>
            </a:r>
            <a:r>
              <a:rPr lang="en-US" altLang="en-US" dirty="0" smtClean="0"/>
              <a:t>pointed at by p</a:t>
            </a:r>
          </a:p>
          <a:p>
            <a:pPr eaLnBrk="1" hangingPunct="1"/>
            <a:r>
              <a:rPr lang="en-US" altLang="en-US" dirty="0" smtClean="0"/>
              <a:t>Obvious code: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p-&gt;next = p-&gt;next-&gt;next;</a:t>
            </a:r>
          </a:p>
        </p:txBody>
      </p: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381000" y="2655091"/>
            <a:ext cx="8001000" cy="1608564"/>
            <a:chOff x="138" y="3072"/>
            <a:chExt cx="4560" cy="797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138" y="3671"/>
              <a:ext cx="456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/>
                <a:t>List </a:t>
              </a:r>
              <a:r>
                <a:rPr lang="en-US" altLang="en-US" sz="2000" dirty="0"/>
                <a:t>after the </a:t>
              </a:r>
              <a:r>
                <a:rPr lang="en-US" altLang="en-US" sz="2000" dirty="0" smtClean="0"/>
                <a:t>statement </a:t>
              </a:r>
              <a:r>
                <a:rPr lang="en-US" alt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p-&gt;next </a:t>
              </a: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p-</a:t>
              </a:r>
              <a:r>
                <a:rPr lang="en-US" alt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&gt;next-&gt;next; </a:t>
              </a:r>
              <a:r>
                <a:rPr lang="en-US" altLang="en-US" sz="2000" dirty="0"/>
                <a:t>executes</a:t>
              </a:r>
            </a:p>
          </p:txBody>
        </p:sp>
        <p:pic>
          <p:nvPicPr>
            <p:cNvPr id="1639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" y="3072"/>
              <a:ext cx="3403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80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423"/>
            <a:ext cx="8229600" cy="892623"/>
          </a:xfrm>
        </p:spPr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2368550"/>
            <a:ext cx="8229600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990033"/>
                </a:solidFill>
              </a:rPr>
              <a:t>Memory</a:t>
            </a:r>
            <a:r>
              <a:rPr lang="en-US" altLang="en-US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still occupied by node after deletion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inaccessible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i="1" dirty="0">
                <a:solidFill>
                  <a:schemeClr val="accent2"/>
                </a:solidFill>
              </a:rPr>
              <a:t>Memory leak!</a:t>
            </a:r>
          </a:p>
          <a:p>
            <a:pPr eaLnBrk="1" hangingPunct="1"/>
            <a:r>
              <a:rPr lang="en-US" altLang="en-US" dirty="0"/>
              <a:t>Fixed code to avoid memory leak: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*hold </a:t>
            </a:r>
            <a:r>
              <a:rPr lang="en-US" alt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p-</a:t>
            </a:r>
            <a:r>
              <a:rPr lang="en-US" alt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&gt;next;</a:t>
            </a:r>
            <a:endParaRPr lang="en-US" alt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p-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p-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&gt;next-&gt;next;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hold</a:t>
            </a:r>
            <a:r>
              <a:rPr lang="en-US" alt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832643"/>
            <a:ext cx="5402263" cy="11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334000" y="993775"/>
            <a:ext cx="914400" cy="609600"/>
          </a:xfrm>
          <a:prstGeom prst="ellipse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Remove Front</a:t>
            </a:r>
            <a:endParaRPr lang="en-US" alt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8832"/>
            <a:ext cx="8229600" cy="2097768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Special case: remove the first node of the list</a:t>
            </a:r>
          </a:p>
          <a:p>
            <a:pPr marL="0" indent="0" eaLnBrk="1" hangingPunct="1"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Snode * hold = head;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head-&gt;next;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hold;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Clearing a linked List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856" y="936624"/>
            <a:ext cx="8229600" cy="530860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Goal: make the linked list empty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If you just set the head pointer to NULL: memory leak</a:t>
            </a:r>
          </a:p>
          <a:p>
            <a:pPr eaLnBrk="1" hangingPunct="1"/>
            <a:r>
              <a:rPr lang="en-US" altLang="en-US" dirty="0" smtClean="0"/>
              <a:t>Solution (assume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dirty="0" smtClean="0"/>
              <a:t> is the first node pointer):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&gt;* hold;</a:t>
            </a:r>
          </a:p>
          <a:p>
            <a:pPr marL="0" indent="0" eaLnBrk="1" hangingPunct="1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while(head != NULL) {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hold = head;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head = head-&gt;next;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delete hold;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9200" y="3429000"/>
            <a:ext cx="382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990033"/>
                </a:solidFill>
              </a:rPr>
              <a:t>Essentially, remove front until</a:t>
            </a:r>
          </a:p>
          <a:p>
            <a:r>
              <a:rPr lang="en-US" sz="2000" b="1" smtClean="0">
                <a:solidFill>
                  <a:srgbClr val="990033"/>
                </a:solidFill>
              </a:rPr>
              <a:t>the list is empty</a:t>
            </a:r>
            <a:endParaRPr lang="en-US" sz="2000" b="1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clearList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856" y="936624"/>
            <a:ext cx="8229600" cy="578485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Notice that the code segment for clearing a list modifies the head pointer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This means that a </a:t>
            </a:r>
            <a:r>
              <a:rPr lang="en-US" altLang="en-US" b="1" i="1" dirty="0" smtClean="0"/>
              <a:t>function</a:t>
            </a:r>
            <a:r>
              <a:rPr lang="en-US" altLang="en-US" dirty="0" smtClean="0"/>
              <a:t> for this task must pass the pointer in by reference. </a:t>
            </a:r>
          </a:p>
          <a:p>
            <a:pPr eaLnBrk="1" hangingPunct="1"/>
            <a:r>
              <a:rPr lang="en-US" altLang="en-US" dirty="0" smtClean="0"/>
              <a:t>Here is the code: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template &lt;class E&gt;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clearList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&gt;* &amp;head){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&lt;E&gt;* hold;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while(head != NULL) {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hold = head;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head = head-&gt;next;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delete hold;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281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</a:t>
            </a:r>
          </a:p>
          <a:p>
            <a:pPr lvl="1" eaLnBrk="1" hangingPunct="1"/>
            <a:r>
              <a:rPr lang="en-US" altLang="en-US" smtClean="0"/>
              <a:t>linked </a:t>
            </a:r>
            <a:r>
              <a:rPr lang="en-US" altLang="en-US" dirty="0" smtClean="0"/>
              <a:t>lists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dirty="0" smtClean="0"/>
              <a:t>basic properties of linked lists</a:t>
            </a:r>
          </a:p>
          <a:p>
            <a:pPr lvl="1" eaLnBrk="1" hangingPunct="1"/>
            <a:r>
              <a:rPr lang="en-US" altLang="en-US" smtClean="0"/>
              <a:t>insertion </a:t>
            </a:r>
            <a:r>
              <a:rPr lang="en-US" altLang="en-US" dirty="0" smtClean="0"/>
              <a:t>and deletion operations on linked lists</a:t>
            </a:r>
          </a:p>
          <a:p>
            <a:pPr lvl="1" eaLnBrk="1" hangingPunct="1"/>
            <a:r>
              <a:rPr lang="en-US" altLang="en-US" smtClean="0"/>
              <a:t>clearing </a:t>
            </a:r>
            <a:r>
              <a:rPr lang="en-US" altLang="en-US" dirty="0" smtClean="0"/>
              <a:t>a linked list (make it empty)</a:t>
            </a:r>
          </a:p>
          <a:p>
            <a:pPr lvl="1" eaLnBrk="1" hangingPunct="1"/>
            <a:r>
              <a:rPr lang="en-US" altLang="en-US" smtClean="0"/>
              <a:t>to making </a:t>
            </a:r>
            <a:r>
              <a:rPr lang="en-US" altLang="en-US" dirty="0" smtClean="0"/>
              <a:t>a disjoint copy of a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Making a Disjoint Copy of a List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763000" cy="5784851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cs typeface="Courier New" panose="02070309020205020404" pitchFamily="49" charset="0"/>
              </a:rPr>
              <a:t>You should trace the following code step by step on a simple, small linked list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E&gt;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&lt;E&gt;*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copyList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&gt;* head){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 (head == nullptr)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head;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&lt;E&gt;*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newfirst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&lt;E&gt;*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newlast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newfirst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to_be_copied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p-&gt;next;</a:t>
            </a:r>
          </a:p>
          <a:p>
            <a:pPr marL="0" indent="0" eaLnBrk="1" hangingPunct="1"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while(to_be_copied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NULL) 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newlast-&gt;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= new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oldlast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newlast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newlast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to_be_copied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to_be_copied-&gt;next;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eaLnBrk="1" hangingPunct="1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newfirst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2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Homework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Write the code for the following functions. 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1.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inList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&lt;T&gt;* head, T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Precondition: head is the first-node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    pointer to a possibly empty list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Returns: true if there is a node in the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    list with </a:t>
            </a:r>
            <a:r>
              <a:rPr lang="en-US" alt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 equal to </a:t>
            </a:r>
            <a:r>
              <a:rPr lang="en-US" alt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    false otherwise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Generic Linked List Class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SNode { </a:t>
            </a:r>
            <a:r>
              <a:rPr lang="en-US" i="1">
                <a:solidFill>
                  <a:srgbClr val="4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singly linked list node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 E elem; </a:t>
            </a:r>
            <a:r>
              <a:rPr lang="en-US" i="1">
                <a:solidFill>
                  <a:srgbClr val="4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linked list element value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 SNode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next; </a:t>
            </a:r>
            <a:r>
              <a:rPr lang="en-US" i="1">
                <a:solidFill>
                  <a:srgbClr val="4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next item in the list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 SNode(E e, SNode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&gt;*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nullptr)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elem(e), next(n){}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Generic Linked List Class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SLinkedList { </a:t>
            </a:r>
            <a:r>
              <a:rPr lang="en-US" i="1">
                <a:solidFill>
                  <a:srgbClr val="408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a singly linked list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0A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SLinkedList();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SLinkedList();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>
                <a:solidFill>
                  <a:srgbClr val="B0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front() 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>
                <a:solidFill>
                  <a:srgbClr val="B0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addFront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e);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>
                <a:solidFill>
                  <a:srgbClr val="B0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removeFront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0A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SNode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&gt;*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head;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ea typeface="Times New Roman" panose="02020603050405020304" pitchFamily="18" charset="0"/>
              </a:rPr>
              <a:t>};</a:t>
            </a:r>
            <a:endParaRPr lang="en-US" altLang="en-US" b="1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Generic Linked List Class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SLinkedList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SLinkedList()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head(nullptr){}</a:t>
            </a:r>
            <a:endParaRPr lang="en-US" sz="8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0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SLinkedList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empty() 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head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nullptr;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SLinkedList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front() 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if empty()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 throw EmptyListException</a:t>
            </a:r>
            <a:endParaRPr 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head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elem;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Generic Linked List Class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SLinkedList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&gt;::~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SLinkedList()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empty())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removeFront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0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SLinkedList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addFront(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e)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SNode</a:t>
            </a:r>
            <a:r>
              <a:rPr lang="en-US" smtClean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&gt;*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new SNode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mtClean="0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&gt;(e,head)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  head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v;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Generic Linked List Class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0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SLinkedList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removeFront() 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if (empty())</a:t>
            </a:r>
            <a:b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  throw EmptyListException();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SNode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&gt;*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head;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head 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old</a:t>
            </a:r>
            <a:r>
              <a:rPr lang="en-US">
                <a:solidFill>
                  <a:srgbClr val="6666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  delete old;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55320" y="1371600"/>
            <a:ext cx="8001000" cy="2209800"/>
          </a:xfrm>
        </p:spPr>
        <p:txBody>
          <a:bodyPr/>
          <a:lstStyle/>
          <a:p>
            <a:r>
              <a:rPr lang="en-US" altLang="en-US" sz="4000" b="1" i="1" smtClean="0"/>
              <a:t>List Implementation of Stacks</a:t>
            </a:r>
            <a:endParaRPr lang="en-US" alt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7FFAD-8CCF-4216-9BB9-907F53FE9DF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5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 Stack Implementation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LinkedStack {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stack as a linked list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0A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LinkedStack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S() {};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constructor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is the stack empty?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top() 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top element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e);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push element onto stack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pop the stack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0A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member data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SLinkedList</a:t>
            </a:r>
            <a:r>
              <a:rPr lang="en-US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S;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linked list of elements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4495800"/>
            <a:ext cx="5867400" cy="381000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 Stack Implementation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LinkedStack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empty()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S.empty();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LinkedStack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top()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(empty()) throw StackEmpty();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S.front();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Singly-Linked </a:t>
            </a:r>
            <a:r>
              <a:rPr lang="en-US" altLang="en-US" dirty="0" smtClean="0"/>
              <a:t>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Collection of components (nodes)</a:t>
            </a:r>
          </a:p>
          <a:p>
            <a:pPr lvl="1" eaLnBrk="1" hangingPunct="1"/>
            <a:r>
              <a:rPr lang="en-US" altLang="en-US" dirty="0" smtClean="0"/>
              <a:t>Every node (except last)</a:t>
            </a:r>
          </a:p>
          <a:p>
            <a:pPr lvl="2" eaLnBrk="1" hangingPunct="1"/>
            <a:r>
              <a:rPr lang="en-US" altLang="en-US" dirty="0" smtClean="0"/>
              <a:t>Contains address of the next node</a:t>
            </a:r>
          </a:p>
          <a:p>
            <a:pPr lvl="2" eaLnBrk="1" hangingPunct="1"/>
            <a:r>
              <a:rPr lang="en-US" altLang="en-US" dirty="0" smtClean="0"/>
              <a:t>Last node contains </a:t>
            </a:r>
            <a:r>
              <a:rPr lang="en-US" altLang="en-US" smtClean="0"/>
              <a:t>address nullptr (NULL)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Node components</a:t>
            </a:r>
          </a:p>
          <a:p>
            <a:pPr lvl="1" eaLnBrk="1" hangingPunct="1"/>
            <a:r>
              <a:rPr lang="en-US" altLang="en-US" dirty="0" smtClean="0"/>
              <a:t>data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dirty="0" smtClean="0"/>
              <a:t>): stores relevant information</a:t>
            </a:r>
          </a:p>
          <a:p>
            <a:pPr lvl="1" eaLnBrk="1" hangingPunct="1"/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 smtClean="0"/>
              <a:t>: stores address of the following node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621F63-6A46-40A8-B001-416D014B886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 Stack Implementation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LinkedStack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S.addFront(e);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LinkedStack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(empty())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throw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StackEmpty();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S.removeFront();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en-US" sz="4000" b="1" i="1" smtClean="0"/>
              <a:t>Varieties of Linked Lists</a:t>
            </a:r>
            <a:endParaRPr lang="en-US" alt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7FFAD-8CCF-4216-9BB9-907F53FE9DF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en-US" sz="4000" b="1" i="1" smtClean="0"/>
              <a:t>Lists with</a:t>
            </a:r>
            <a:br>
              <a:rPr lang="en-US" altLang="en-US" sz="4000" b="1" i="1" smtClean="0"/>
            </a:br>
            <a:r>
              <a:rPr lang="en-US" altLang="en-US" sz="4000" b="1" i="1" smtClean="0"/>
              <a:t>header and trailer Nodes</a:t>
            </a:r>
            <a:endParaRPr lang="en-US" alt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7FFAD-8CCF-4216-9BB9-907F53FE9DF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3069A8-53CC-45C5-8EF8-58F8F07BB911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Lists with Header and Trailer Nodes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Header and trailer nodes</a:t>
            </a:r>
          </a:p>
          <a:p>
            <a:pPr lvl="1" eaLnBrk="1" hangingPunct="1"/>
            <a:r>
              <a:rPr lang="en-US" altLang="en-US" dirty="0" smtClean="0"/>
              <a:t>Serve to simplify insertion and deletion algorithms</a:t>
            </a:r>
          </a:p>
          <a:p>
            <a:pPr lvl="1" eaLnBrk="1" hangingPunct="1"/>
            <a:r>
              <a:rPr lang="en-US" altLang="en-US" dirty="0" smtClean="0"/>
              <a:t>Not part of the actual list</a:t>
            </a:r>
          </a:p>
          <a:p>
            <a:pPr eaLnBrk="1" hangingPunct="1"/>
            <a:r>
              <a:rPr lang="en-US" altLang="en-US" b="1" dirty="0" smtClean="0">
                <a:solidFill>
                  <a:srgbClr val="990033"/>
                </a:solidFill>
              </a:rPr>
              <a:t>Actual list located between these two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32842"/>
            <a:ext cx="7340935" cy="24345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86200" y="4650120"/>
            <a:ext cx="2286000" cy="683880"/>
          </a:xfrm>
          <a:prstGeom prst="round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Lists with Header and Trailer Nodes</a:t>
            </a:r>
            <a:endParaRPr lang="en-US" alt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8525"/>
            <a:ext cx="8458200" cy="5654675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Having a permanent header node simplifies insertion and deletion of the first node</a:t>
            </a:r>
          </a:p>
          <a:p>
            <a:pPr eaLnBrk="1" hangingPunct="1"/>
            <a:r>
              <a:rPr lang="en-US" altLang="en-US" sz="2200" smtClean="0"/>
              <a:t>Why?</a:t>
            </a:r>
          </a:p>
          <a:p>
            <a:pPr eaLnBrk="1" hangingPunct="1"/>
            <a:r>
              <a:rPr lang="en-US" altLang="en-US" sz="2200" smtClean="0"/>
              <a:t>The first node pointer never changes, since it points to the dummy header node, which is not part of the list</a:t>
            </a:r>
          </a:p>
          <a:p>
            <a:pPr eaLnBrk="1" hangingPunct="1"/>
            <a:r>
              <a:rPr lang="en-US" altLang="en-US" sz="2200" smtClean="0"/>
              <a:t>Modified traversal model:</a:t>
            </a:r>
          </a:p>
          <a:p>
            <a:pPr marL="0" lvl="0" indent="0" eaLnBrk="1" hangingPunct="1">
              <a:buNone/>
            </a:pPr>
            <a:r>
              <a:rPr lang="en-US" altLang="en-US" sz="22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SNode&lt;E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*cursor = </a:t>
            </a:r>
            <a:r>
              <a:rPr lang="en-US" altLang="en-US" sz="2200" b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head-&gt;next</a:t>
            </a:r>
            <a:endParaRPr lang="en-US" altLang="en-US" sz="2200" b="1">
              <a:solidFill>
                <a:srgbClr val="9900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</a:t>
            </a:r>
            <a:r>
              <a:rPr lang="en-US" altLang="en-US" sz="2200" b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2200" b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sz="2200" b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trailer</a:t>
            </a:r>
            <a:r>
              <a:rPr lang="en-US" altLang="en-US" sz="22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200" b="1" i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CURRENT</a:t>
            </a:r>
          </a:p>
          <a:p>
            <a:pPr marL="0" lvl="0" indent="0" eaLnBrk="1" hangingPunct="1">
              <a:buNone/>
            </a:pP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cursor = cursor-&gt;next;</a:t>
            </a:r>
            <a:b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20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200" smtClean="0"/>
          </a:p>
          <a:p>
            <a:pPr eaLnBrk="1" hangingPunct="1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Homework</a:t>
            </a:r>
            <a:endParaRPr lang="en-US" alt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8525"/>
            <a:ext cx="8458200" cy="5654675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Rewrite all the previous singly-linked list examples (and homeworks) assuming dummy header and trailer nodes.</a:t>
            </a:r>
            <a:endParaRPr lang="en-US" altLang="en-US" sz="220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200" smtClean="0"/>
          </a:p>
          <a:p>
            <a:pPr eaLnBrk="1" hangingPunct="1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58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en-US" sz="4000" b="1" i="1" dirty="0" smtClean="0"/>
              <a:t>Doubly-linked Lists</a:t>
            </a:r>
            <a:endParaRPr lang="en-US" alt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7FFAD-8CCF-4216-9BB9-907F53FE9DF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Doubly-linked Lists</a:t>
            </a:r>
            <a:endParaRPr lang="en-US" alt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8525"/>
            <a:ext cx="8458200" cy="25414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*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* next;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&lt;T&gt;(T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*n):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(p), next(n);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0" y="3680273"/>
            <a:ext cx="4527630" cy="1806127"/>
            <a:chOff x="685800" y="1851473"/>
            <a:chExt cx="4527630" cy="1806127"/>
          </a:xfrm>
        </p:grpSpPr>
        <p:grpSp>
          <p:nvGrpSpPr>
            <p:cNvPr id="3" name="Group 2"/>
            <p:cNvGrpSpPr/>
            <p:nvPr/>
          </p:nvGrpSpPr>
          <p:grpSpPr>
            <a:xfrm>
              <a:off x="1295400" y="2286000"/>
              <a:ext cx="3200400" cy="1371600"/>
              <a:chOff x="1295400" y="2286000"/>
              <a:chExt cx="533400" cy="30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295400" y="2286000"/>
                <a:ext cx="152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47800" y="2286000"/>
                <a:ext cx="2286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2286000"/>
                <a:ext cx="152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524000" y="1851473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r>
                <a:rPr lang="en-US" dirty="0" smtClean="0"/>
                <a:t>          </a:t>
              </a:r>
              <a:r>
                <a:rPr lang="en-US" dirty="0" err="1" smtClean="0"/>
                <a:t>elem</a:t>
              </a:r>
              <a:r>
                <a:rPr lang="en-US" dirty="0" smtClean="0"/>
                <a:t>           next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85800" y="2971800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14800" y="2971800"/>
              <a:ext cx="1098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57200" y="5791200"/>
            <a:ext cx="648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33"/>
                </a:solidFill>
              </a:rPr>
              <a:t>Note: the text definition does not include the constructor </a:t>
            </a:r>
          </a:p>
          <a:p>
            <a:r>
              <a:rPr lang="en-US" b="1" dirty="0" smtClean="0">
                <a:solidFill>
                  <a:srgbClr val="990033"/>
                </a:solidFill>
              </a:rPr>
              <a:t>but does declare the </a:t>
            </a:r>
            <a:r>
              <a:rPr lang="en-US" b="1" dirty="0" err="1" smtClean="0">
                <a:solidFill>
                  <a:srgbClr val="990033"/>
                </a:solidFill>
              </a:rPr>
              <a:t>DLinkedList</a:t>
            </a:r>
            <a:r>
              <a:rPr lang="en-US" b="1" dirty="0" smtClean="0">
                <a:solidFill>
                  <a:srgbClr val="990033"/>
                </a:solidFill>
              </a:rPr>
              <a:t> class as a friend</a:t>
            </a:r>
            <a:endParaRPr lang="en-US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Doubly-linked List Functions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8525"/>
            <a:ext cx="8458200" cy="5426075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We now will just examine some functions for manipulating doubly-linked lists.</a:t>
            </a:r>
          </a:p>
          <a:p>
            <a:pPr eaLnBrk="1" hangingPunct="1"/>
            <a:r>
              <a:rPr lang="en-US" altLang="en-US" sz="2200" dirty="0" smtClean="0"/>
              <a:t>For each function, you should trace the execution using diagrams</a:t>
            </a:r>
          </a:p>
          <a:p>
            <a:pPr eaLnBrk="1" hangingPunct="1"/>
            <a:r>
              <a:rPr lang="en-US" altLang="en-US" sz="2200" dirty="0" smtClean="0"/>
              <a:t>We omit the </a:t>
            </a:r>
            <a:r>
              <a:rPr lang="en-US" altLang="en-US" sz="2200" smtClean="0"/>
              <a:t>template declaration here:</a:t>
            </a:r>
            <a:endParaRPr lang="en-US" altLang="en-US" sz="2200" dirty="0" smtClean="0"/>
          </a:p>
          <a:p>
            <a:pPr marL="457200" lvl="1" indent="0" eaLnBrk="1" hangingPunct="1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insertAfter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 header,DNode *trailer,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current, T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deleteNode(DNode* header, DNode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*trailer,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current);</a:t>
            </a:r>
          </a:p>
          <a:p>
            <a:pPr marL="457200" lvl="1" indent="0" eaLnBrk="1" hangingPunct="1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deletePrev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header,Dnode *trailer,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current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deleteNext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head,Dnode *trailer,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current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7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4260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insertAfter(DNode* header,DNode *trailer,</a:t>
            </a: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DNode* current, </a:t>
            </a:r>
            <a:r>
              <a:rPr lang="en-US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newval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assert(current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!= trailer);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current-&gt;next = new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current,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current-&gt;next);</a:t>
            </a:r>
          </a:p>
          <a:p>
            <a:pPr marL="0" indent="0" eaLnBrk="1" hangingPunct="1">
              <a:buNone/>
            </a:pPr>
            <a:r>
              <a:rPr lang="en-US" altLang="en-US" b="1" i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to simplify following </a:t>
            </a:r>
            <a:r>
              <a:rPr lang="en-US" altLang="en-US" b="1" i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en-US" b="1" i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i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current = current-&gt;next;</a:t>
            </a:r>
          </a:p>
          <a:p>
            <a:pPr marL="0" indent="0" eaLnBrk="1" hangingPunct="1">
              <a:buNone/>
            </a:pPr>
            <a:r>
              <a:rPr lang="en-US" altLang="en-US" b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current-&gt;next-&gt;prev = current;</a:t>
            </a:r>
          </a:p>
          <a:p>
            <a:pPr marL="0" indent="0" eaLnBrk="1" hangingPunct="1">
              <a:buNone/>
            </a:pP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current-&gt;prev-&gt;next </a:t>
            </a: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en-US" b="1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   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6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F7DA3B-52B6-48C2-807B-1D0708A798B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Singly-Linked Lists</a:t>
            </a:r>
            <a:endParaRPr lang="en-US" alt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056" y="898524"/>
            <a:ext cx="7254875" cy="27543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dirty="0" smtClean="0"/>
              <a:t> (first)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Pointer to </a:t>
            </a:r>
            <a:r>
              <a:rPr lang="en-US" altLang="en-US" dirty="0" smtClean="0"/>
              <a:t>the first node in the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Arrow points to target of the node address stored in the node's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 smtClean="0"/>
              <a:t> field.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Down arrow in last node indicates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next field</a:t>
            </a:r>
            <a:br>
              <a:rPr lang="en-US" altLang="en-US" dirty="0" smtClean="0"/>
            </a:br>
            <a:r>
              <a:rPr lang="en-US" altLang="en-US" dirty="0" smtClean="0"/>
              <a:t>( text uses </a:t>
            </a:r>
            <a:r>
              <a:rPr lang="en-US" altLang="en-US" dirty="0" smtClean="0">
                <a:sym typeface="Symbol" panose="05050102010706020507" pitchFamily="18" charset="2"/>
              </a:rPr>
              <a:t>  )</a:t>
            </a:r>
            <a:endParaRPr lang="en-US" altLang="en-US" dirty="0" smtClean="0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752600" y="3973510"/>
            <a:ext cx="5073650" cy="946150"/>
            <a:chOff x="1968" y="2112"/>
            <a:chExt cx="3196" cy="596"/>
          </a:xfrm>
        </p:grpSpPr>
        <p:sp>
          <p:nvSpPr>
            <p:cNvPr id="7178" name="Rectangle 4"/>
            <p:cNvSpPr>
              <a:spLocks noChangeArrowheads="1"/>
            </p:cNvSpPr>
            <p:nvPr/>
          </p:nvSpPr>
          <p:spPr bwMode="auto">
            <a:xfrm>
              <a:off x="2928" y="2475"/>
              <a:ext cx="7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linked </a:t>
              </a:r>
              <a:r>
                <a:rPr lang="en-US" altLang="en-US" dirty="0"/>
                <a:t>list</a:t>
              </a:r>
            </a:p>
          </p:txBody>
        </p:sp>
        <p:pic>
          <p:nvPicPr>
            <p:cNvPr id="717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112"/>
              <a:ext cx="319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2209800" y="5116512"/>
            <a:ext cx="4008438" cy="1131888"/>
            <a:chOff x="1440" y="3168"/>
            <a:chExt cx="2525" cy="713"/>
          </a:xfrm>
        </p:grpSpPr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1582" y="3648"/>
              <a:ext cx="23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linked </a:t>
              </a:r>
              <a:r>
                <a:rPr lang="en-US" altLang="en-US" dirty="0"/>
                <a:t>list and values of the </a:t>
              </a:r>
              <a:r>
                <a:rPr lang="en-US" altLang="en-US" dirty="0" err="1" smtClean="0"/>
                <a:t>nexts</a:t>
              </a:r>
              <a:endParaRPr lang="en-US" altLang="en-US" dirty="0"/>
            </a:p>
          </p:txBody>
        </p:sp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168"/>
              <a:ext cx="2525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458200" cy="617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b="1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 DNode&lt;T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header,</a:t>
            </a:r>
            <a:b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DNode&lt;T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trailer,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DNode&lt;T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current)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assert(current != header &amp;&amp; </a:t>
            </a:r>
            <a:b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current 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trailer);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*hold = current;</a:t>
            </a:r>
          </a:p>
          <a:p>
            <a:pPr marL="0" indent="0" eaLnBrk="1" hangingPunct="1"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current-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current-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&gt;next-&gt;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current-&gt;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hold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200" dirty="0" smtClean="0"/>
              <a:t>   </a:t>
            </a:r>
            <a:endParaRPr lang="en-US" alt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D9BA0-2EF4-4762-AC98-98B455AB1E06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686800" cy="617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deleteNext(DNode&lt;T&gt;* header,</a:t>
            </a:r>
            <a:b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DNode&lt;T&gt;* trailer,</a:t>
            </a:r>
            <a:b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DNode&lt;T&gt;* current)</a:t>
            </a:r>
          </a:p>
          <a:p>
            <a:pPr marL="0" indent="0" eaLnBrk="1" hangingPunct="1">
              <a:buNone/>
            </a:pP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assert(current 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trailer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assert(current-&gt;next != trailer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(current-&gt;next);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T&gt;</a:t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void deletePrev(DNode&lt;T&gt;* header,</a:t>
            </a:r>
            <a:b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DNode&lt;T&gt;* trailer,</a:t>
            </a:r>
            <a:b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DNode&lt;T&gt;* current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assert(current != header);</a:t>
            </a:r>
            <a:b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assert(current-&gt;prev != header);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(current-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Homework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mtClean="0">
                <a:cs typeface="Courier New" panose="02070309020205020404" pitchFamily="49" charset="0"/>
              </a:rPr>
              <a:t>1. Rewrite </a:t>
            </a:r>
            <a:r>
              <a:rPr lang="en-US" altLang="en-US" dirty="0" smtClean="0">
                <a:cs typeface="Courier New" panose="02070309020205020404" pitchFamily="49" charset="0"/>
              </a:rPr>
              <a:t>the code for the doubly-linked </a:t>
            </a:r>
            <a:r>
              <a:rPr lang="en-US" altLang="en-US" smtClean="0">
                <a:cs typeface="Courier New" panose="02070309020205020404" pitchFamily="49" charset="0"/>
              </a:rPr>
              <a:t>list function </a:t>
            </a:r>
            <a:r>
              <a:rPr lang="en-US" altLang="en-US" err="1" smtClean="0">
                <a:cs typeface="Courier New" panose="02070309020205020404" pitchFamily="49" charset="0"/>
              </a:rPr>
              <a:t>insertAfter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mtClean="0">
                <a:cs typeface="Courier New" panose="02070309020205020404" pitchFamily="49" charset="0"/>
              </a:rPr>
              <a:t>without </a:t>
            </a:r>
            <a:r>
              <a:rPr lang="en-US" altLang="en-US" dirty="0" smtClean="0">
                <a:cs typeface="Courier New" panose="02070309020205020404" pitchFamily="49" charset="0"/>
              </a:rPr>
              <a:t>using the </a:t>
            </a:r>
            <a:r>
              <a:rPr lang="en-US" altLang="en-US" smtClean="0">
                <a:cs typeface="Courier New" panose="02070309020205020404" pitchFamily="49" charset="0"/>
              </a:rPr>
              <a:t>constructor.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5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Doubly-Linked List Class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mtClean="0">
                <a:cs typeface="Courier New" panose="02070309020205020404" pitchFamily="49" charset="0"/>
              </a:rPr>
              <a:t>To define a doubly-linked list class, the data attributes would be the header and trailer pointers.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Homework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Write the code for the </a:t>
            </a:r>
            <a:r>
              <a:rPr lang="en-US" altLang="en-US" smtClean="0"/>
              <a:t>following function. 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2.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File2List(istream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&amp;in,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 stopval</a:t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Dnode* &amp;h, Dnode* &amp;t)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b="1" u="sng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Precondition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connected to a file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 containing values of type T, and </a:t>
            </a:r>
            <a:r>
              <a:rPr lang="en-US" altLang="en-US" b="1" i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stopval</a:t>
            </a: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 is a value used to indicate end of input;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 </a:t>
            </a:r>
            <a:r>
              <a:rPr lang="en-US" altLang="en-US" b="1" i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stopval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guaranteed to appear in the 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 input file</a:t>
            </a:r>
            <a:b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b="1" u="sng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Postcondition</a:t>
            </a:r>
            <a: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 and t are the header and </a:t>
            </a:r>
            <a:b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trailer pointers, respectively, of a </a:t>
            </a:r>
            <a:b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doubly-linked list containing the values </a:t>
            </a:r>
            <a:b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in the input file in the order they appear </a:t>
            </a:r>
            <a:b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in the file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en-US" sz="4000" b="1" i="1" smtClean="0"/>
              <a:t>Circular Linked </a:t>
            </a:r>
            <a:r>
              <a:rPr lang="en-US" altLang="en-US" sz="4000" b="1" i="1" dirty="0" smtClean="0"/>
              <a:t>Lists</a:t>
            </a:r>
            <a:endParaRPr lang="en-US" alt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7FFAD-8CCF-4216-9BB9-907F53FE9DFB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8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ABFD8-BEA1-4BCD-BFC4-13EBF94F9419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Circular linked Lists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8229600" cy="5102225"/>
          </a:xfrm>
        </p:spPr>
        <p:txBody>
          <a:bodyPr/>
          <a:lstStyle/>
          <a:p>
            <a:pPr eaLnBrk="1" hangingPunct="1"/>
            <a:r>
              <a:rPr lang="en-US" altLang="en-US" smtClean="0"/>
              <a:t>Uses the same kind of nodes as a singly linked list</a:t>
            </a:r>
            <a:endParaRPr lang="en-US" altLang="en-US" dirty="0" smtClean="0"/>
          </a:p>
          <a:p>
            <a:pPr eaLnBrk="1" hangingPunct="1"/>
            <a:r>
              <a:rPr lang="en-US" altLang="en-US" smtClean="0"/>
              <a:t>Rather than have a head or tail, the nodes are linked into a cycle</a:t>
            </a:r>
          </a:p>
          <a:p>
            <a:pPr eaLnBrk="1" hangingPunct="1"/>
            <a:r>
              <a:rPr lang="en-US" altLang="en-US" smtClean="0"/>
              <a:t>Access to the list is provided by a special pointer called the </a:t>
            </a:r>
            <a:r>
              <a:rPr lang="en-US" altLang="en-US" i="1" smtClean="0"/>
              <a:t>cursor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Two positions of interest:</a:t>
            </a:r>
          </a:p>
          <a:p>
            <a:pPr lvl="1" eaLnBrk="1" hangingPunct="1"/>
            <a:r>
              <a:rPr lang="en-US" altLang="en-US" b="1" smtClean="0"/>
              <a:t>back</a:t>
            </a:r>
            <a:r>
              <a:rPr lang="en-US" altLang="en-US"/>
              <a:t>	</a:t>
            </a:r>
            <a:r>
              <a:rPr lang="en-US" altLang="en-US" smtClean="0"/>
              <a:t>the node referenced by the cursor</a:t>
            </a:r>
          </a:p>
          <a:p>
            <a:pPr lvl="1" eaLnBrk="1" hangingPunct="1"/>
            <a:r>
              <a:rPr lang="en-US" altLang="en-US" b="1" smtClean="0"/>
              <a:t>front</a:t>
            </a:r>
            <a:r>
              <a:rPr lang="en-US" altLang="en-US"/>
              <a:t>	</a:t>
            </a:r>
            <a:r>
              <a:rPr lang="en-US" altLang="en-US" smtClean="0"/>
              <a:t>the node immediately after the cursor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0" y="4953000"/>
            <a:ext cx="65187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ABFD8-BEA1-4BCD-BFC4-13EBF94F9419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Circular linked Lists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8229600" cy="5102225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Functions defined for a circularly linked list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b="1" smtClean="0"/>
              <a:t>front()</a:t>
            </a:r>
            <a:r>
              <a:rPr lang="en-US" altLang="en-US" smtClean="0"/>
              <a:t>	</a:t>
            </a:r>
            <a:br>
              <a:rPr lang="en-US" altLang="en-US" smtClean="0"/>
            </a:br>
            <a:r>
              <a:rPr lang="en-US" altLang="en-US" smtClean="0"/>
              <a:t>Return the element referenced by the cursor.</a:t>
            </a:r>
            <a:br>
              <a:rPr lang="en-US" altLang="en-US" smtClean="0"/>
            </a:br>
            <a:r>
              <a:rPr lang="en-US" altLang="en-US" smtClean="0"/>
              <a:t>Throws an exception if the list is empty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b="1" smtClean="0"/>
              <a:t>back()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Return </a:t>
            </a:r>
            <a:r>
              <a:rPr lang="en-US" altLang="en-US"/>
              <a:t>the element </a:t>
            </a:r>
            <a:r>
              <a:rPr lang="en-US" altLang="en-US" smtClean="0"/>
              <a:t>immediately after the cursor. Throws </a:t>
            </a:r>
            <a:r>
              <a:rPr lang="en-US" altLang="en-US"/>
              <a:t>an </a:t>
            </a:r>
            <a:r>
              <a:rPr lang="en-US" altLang="en-US" smtClean="0"/>
              <a:t>exception if </a:t>
            </a:r>
            <a:r>
              <a:rPr lang="en-US" altLang="en-US"/>
              <a:t>the list is </a:t>
            </a:r>
            <a:r>
              <a:rPr lang="en-US" altLang="en-US" smtClean="0"/>
              <a:t>empty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b="1" smtClean="0"/>
              <a:t>advance()</a:t>
            </a:r>
            <a:r>
              <a:rPr lang="en-US" altLang="en-US" smtClean="0"/>
              <a:t>	</a:t>
            </a:r>
            <a:br>
              <a:rPr lang="en-US" altLang="en-US" smtClean="0"/>
            </a:br>
            <a:r>
              <a:rPr lang="en-US" altLang="en-US" smtClean="0"/>
              <a:t>Advance the cursor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41813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ABFD8-BEA1-4BCD-BFC4-13EBF94F9419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Circular linked Lists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8229600" cy="5102225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Functions defined for a circularly linked list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b="1" smtClean="0"/>
              <a:t>add(e)</a:t>
            </a:r>
            <a:br>
              <a:rPr lang="en-US" altLang="en-US" b="1" smtClean="0"/>
            </a:br>
            <a:r>
              <a:rPr lang="en-US" altLang="en-US" smtClean="0"/>
              <a:t>Create a node with element e. If the list is empty, make the cursor reference this node, otherwise, insert the node immediately after the cursor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b="1" smtClean="0"/>
              <a:t>remove()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If there is only one node in the list, delete that node and set the cursor to NULL.  Otherwise, delete the node immediately after the cursor.</a:t>
            </a:r>
          </a:p>
          <a:p>
            <a:pPr eaLnBrk="1" hangingPunct="1"/>
            <a:r>
              <a:rPr lang="en-US" altLang="en-US" smtClean="0"/>
              <a:t>The specifications for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altLang="en-US" smtClean="0"/>
              <a:t> class are on the next few slides.</a:t>
            </a:r>
            <a:endParaRPr lang="en-US" altLang="en-US"/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89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ABFD8-BEA1-4BCD-BFC4-13EBF94F9419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altLang="en-US" b="1" smtClean="0"/>
              <a:t> Class</a:t>
            </a:r>
            <a:endParaRPr lang="en-US" altLang="en-US" b="1" dirty="0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8229600" cy="5102225"/>
          </a:xfrm>
        </p:spPr>
        <p:txBody>
          <a:bodyPr/>
          <a:lstStyle/>
          <a:p>
            <a:pPr eaLnBrk="1" hangingPunct="1"/>
            <a:r>
              <a:rPr lang="en-US" altLang="en-US" smtClean="0"/>
              <a:t>As before, we differ from the text in that we use a struct for the node class and do not use the friend declaration</a:t>
            </a:r>
          </a:p>
          <a:p>
            <a:pPr eaLnBrk="1" hangingPunct="1"/>
            <a:r>
              <a:rPr lang="en-US" altLang="en-US" smtClean="0"/>
              <a:t>Also, we add a constructor to simplify later code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 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elemType elem;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Cnode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next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Cnode(elemType e, Cnode *n=NULL): elem(e), next(n) {};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indent="0" eaLnBrk="1" hangingPunct="1">
              <a:buNone/>
            </a:pPr>
            <a:endParaRPr lang="en-US" altLang="en-US" smtClean="0"/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69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D4A2ED-E0E0-4276-AD68-5C11C941811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1"/>
            <a:ext cx="8610600" cy="6172200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E&gt; </a:t>
            </a:r>
            <a:r>
              <a:rPr lang="en-US" altLang="en-US" sz="24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or </a:t>
            </a:r>
            <a:r>
              <a:rPr lang="en-US" altLang="en-US" sz="2400" b="1" i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E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SNode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A node’s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/>
              <a:t> field stores information </a:t>
            </a:r>
          </a:p>
          <a:p>
            <a:pPr eaLnBrk="1" hangingPunct="1"/>
            <a:r>
              <a:rPr lang="en-US" altLang="en-US"/>
              <a:t>A node’s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/>
              <a:t> field stores the address of </a:t>
            </a:r>
            <a:r>
              <a:rPr lang="en-US" altLang="en-US"/>
              <a:t>next </a:t>
            </a:r>
            <a:r>
              <a:rPr lang="en-US" altLang="en-US" smtClean="0"/>
              <a:t>node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ABFD8-BEA1-4BCD-BFC4-13EBF94F9419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altLang="en-US" b="1" smtClean="0"/>
              <a:t> Class</a:t>
            </a:r>
            <a:endParaRPr lang="en-US" altLang="en-US" b="1" dirty="0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8525"/>
            <a:ext cx="8229600" cy="565467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 smtClean="0">
                <a:latin typeface="0"/>
                <a:ea typeface="Times New Roman" panose="02020603050405020304" pitchFamily="18" charset="0"/>
                <a:cs typeface="Liberation Serif"/>
              </a:rPr>
              <a:t>We will need an exception for illegal operations on an empy object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kern="50" smtClean="0">
              <a:latin typeface="0"/>
              <a:ea typeface="Times New Roman" panose="02020603050405020304" pitchFamily="18" charset="0"/>
              <a:cs typeface="Liberation Serif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 smtClean="0">
                <a:solidFill>
                  <a:srgbClr val="BC7A00"/>
                </a:solidFill>
                <a:latin typeface="0"/>
                <a:ea typeface="Times New Roman" panose="02020603050405020304" pitchFamily="18" charset="0"/>
                <a:cs typeface="Liberation Serif"/>
              </a:rPr>
              <a:t>include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i="1" kern="50">
                <a:solidFill>
                  <a:srgbClr val="408080"/>
                </a:solidFill>
                <a:latin typeface="0"/>
                <a:ea typeface="Times New Roman" panose="02020603050405020304" pitchFamily="18" charset="0"/>
                <a:cs typeface="Liberation Serif"/>
              </a:rPr>
              <a:t>&lt;exception&gt;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A0A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EmptyCircleList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what ()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BA2121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"Illegal operation on empty CircleList"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kern="5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29539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ABFD8-BEA1-4BCD-BFC4-13EBF94F9419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353629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CircleList();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CircleList();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CircleList(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 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other);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CircleList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 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other);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elemType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front() 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elemType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back() 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elemType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e);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200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Cnode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2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"/>
              </a:spcAft>
              <a:buNone/>
            </a:pPr>
            <a:endParaRPr lang="en-US" sz="2200" kern="5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13723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CircleList()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cursor(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 };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&gt;::~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CircleList()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remove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empty()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indent="0">
              <a:spcAft>
                <a:spcPts val="300"/>
              </a:spcAft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front()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(empty())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EmptyCircleList( 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back()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(empty())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EmptyCircleList();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7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e) </a:t>
            </a:r>
            <a:endParaRPr lang="en-US" kern="50" smtClean="0">
              <a:latin typeface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(e); </a:t>
            </a: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endParaRPr lang="en-US" b="1" kern="50" smtClean="0">
              <a:solidFill>
                <a:srgbClr val="008000"/>
              </a:solidFill>
              <a:latin typeface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kern="50" smtClean="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list is </a:t>
            </a:r>
            <a:r>
              <a:rPr lang="en-US" i="1" kern="50" smtClean="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v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v;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v points to itself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v;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cursor points to </a:t>
            </a:r>
            <a:r>
              <a:rPr lang="en-US" i="1" kern="50" smtClean="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list is </a:t>
            </a:r>
            <a:r>
              <a:rPr lang="en-US" i="1" kern="50" smtClean="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nonempty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link in v after cursor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v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v;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indent="0">
              <a:spcAft>
                <a:spcPts val="300"/>
              </a:spcAft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0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"/>
            <a:ext cx="8229600" cy="6569075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solidFill>
                  <a:srgbClr val="B0004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1" kern="50" smtClean="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deletes the node after the cursor (possibly itself)</a:t>
            </a:r>
            <a:endParaRPr lang="en-US" b="1" i="1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(empty())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EmptyCircleList();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remove node after cursor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(old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cursor)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removing only node?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list is now empty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link out the old node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old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kern="50">
                <a:solidFill>
                  <a:srgbClr val="7030A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delete the old node</a:t>
            </a:r>
            <a:endParaRPr lang="en-US" kern="50">
              <a:solidFill>
                <a:srgbClr val="7030A0"/>
              </a:solidFill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old;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indent="0">
              <a:spcAft>
                <a:spcPts val="300"/>
              </a:spcAft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1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"/>
            <a:ext cx="8229600" cy="6569075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CircleList(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other)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(other.cursor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other.cursor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Cnode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mylast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to_be_copied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other.cursor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 smtClean="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(to_be_copied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other.cursor) 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mylast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mylast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otherlast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mylast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mylast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to_be_copied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to_be_copied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mylast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indent="0">
              <a:spcAft>
                <a:spcPts val="300"/>
              </a:spcAft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7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"/>
            <a:ext cx="8229600" cy="6569075"/>
          </a:xfrm>
        </p:spPr>
        <p:txBody>
          <a:bodyPr/>
          <a:lstStyle/>
          <a:p>
            <a:pPr marL="0" marR="0" indent="0">
              <a:spcBef>
                <a:spcPts val="0"/>
              </a:spcBef>
              <a:buNone/>
            </a:pP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00FF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CircleList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CircleList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other)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other) 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800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sz="800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" kern="50" smtClean="0">
                <a:latin typeface="Liberation Serif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" kern="50" smtClean="0">
                <a:latin typeface="Liberation Serif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kern="50">
                <a:solidFill>
                  <a:srgbClr val="40808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// clear current dynamic memory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remove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9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"/>
            <a:ext cx="8229600" cy="6569075"/>
          </a:xfrm>
        </p:spPr>
        <p:txBody>
          <a:bodyPr/>
          <a:lstStyle/>
          <a:p>
            <a:pPr marL="0" marR="0" indent="0">
              <a:spcBef>
                <a:spcPts val="0"/>
              </a:spcBef>
              <a:buNone/>
            </a:pPr>
            <a:r>
              <a:rPr lang="en-US" b="1" kern="50" smtClean="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(other.cursor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cursor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other.cursor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Cnode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mylast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otherlast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other.cursor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kern="50" smtClean="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(otherlast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other.cursor) {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mylast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Cnode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mylast</a:t>
            </a:r>
            <a:r>
              <a:rPr lang="en-US" kern="50" smtClean="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otherlast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elem;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mylast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mylast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 smtClean="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  otherlast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otherlast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mylast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cursor;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50">
                <a:solidFill>
                  <a:srgbClr val="666666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kern="50">
                <a:solidFill>
                  <a:srgbClr val="008000"/>
                </a:solidFill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0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07BE4-B720-4E10-B958-D921C0A86898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Homework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6624"/>
            <a:ext cx="8610600" cy="57848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mtClean="0">
                <a:cs typeface="Courier New" panose="02070309020205020404" pitchFamily="49" charset="0"/>
              </a:rPr>
              <a:t>3.  We </a:t>
            </a:r>
            <a:r>
              <a:rPr lang="en-US" altLang="en-US" smtClean="0"/>
              <a:t>wish to add a </a:t>
            </a:r>
            <a:r>
              <a:rPr lang="en-US" altLang="en-US" i="1" smtClean="0"/>
              <a:t>size</a:t>
            </a:r>
            <a:r>
              <a:rPr lang="en-US" altLang="en-US" smtClean="0"/>
              <a:t> method to the CircleList class that returns the number of elements in the list.  Your job is to write the code for the new method.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CircleList::size()</a:t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5E8CBF-B6DC-4FB8-97D4-C356D85A471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1536"/>
            <a:ext cx="8229600" cy="600464"/>
          </a:xfrm>
        </p:spPr>
        <p:txBody>
          <a:bodyPr/>
          <a:lstStyle/>
          <a:p>
            <a:pPr eaLnBrk="1" hangingPunct="1"/>
            <a:r>
              <a:rPr lang="en-US" altLang="en-US" smtClean="0"/>
              <a:t>Simple Linked </a:t>
            </a:r>
            <a:r>
              <a:rPr lang="en-US" altLang="en-US" dirty="0" smtClean="0"/>
              <a:t>Lists: Some Properties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98526"/>
            <a:ext cx="8229600" cy="4283074"/>
          </a:xfrm>
        </p:spPr>
        <p:txBody>
          <a:bodyPr/>
          <a:lstStyle/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smtClean="0">
                <a:cs typeface="Courier New" panose="02070309020205020404" pitchFamily="49" charset="0"/>
              </a:rPr>
              <a:t>We will initially focus </a:t>
            </a:r>
            <a:r>
              <a:rPr lang="en-US" altLang="en-US" sz="2400">
                <a:cs typeface="Courier New" panose="02070309020205020404" pitchFamily="49" charset="0"/>
              </a:rPr>
              <a:t>on code for linked lists without declaring a linked list class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cs typeface="Courier New" panose="02070309020205020404" pitchFamily="49" charset="0"/>
              </a:rPr>
              <a:t>When you go to define a linked list class, you would adapt this code for some of the class methods.</a:t>
            </a:r>
          </a:p>
          <a:p>
            <a:pPr eaLnBrk="1" hangingPunct="1"/>
            <a:r>
              <a:rPr lang="en-US" altLang="en-US" smtClean="0"/>
              <a:t>A simple linked list normally uses a pointer to the first node of the list to specify the list.</a:t>
            </a:r>
          </a:p>
          <a:p>
            <a:pPr eaLnBrk="1" hangingPunct="1"/>
            <a:r>
              <a:rPr lang="en-US" altLang="en-US" smtClean="0"/>
              <a:t>This point is often called</a:t>
            </a:r>
            <a:r>
              <a:rPr lang="en-US" altLang="en-US" smtClean="0"/>
              <a:t> </a:t>
            </a:r>
            <a:r>
              <a:rPr lang="en-US" altLang="en-US" i="1" smtClean="0"/>
              <a:t>head</a:t>
            </a:r>
            <a:r>
              <a:rPr lang="en-US" altLang="en-US" smtClean="0"/>
              <a:t> or </a:t>
            </a:r>
            <a:r>
              <a:rPr lang="en-US" altLang="en-US" i="1" smtClean="0"/>
              <a:t>first</a:t>
            </a:r>
            <a:r>
              <a:rPr lang="en-US" altLang="en-US" smtClean="0"/>
              <a:t>)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cs typeface="Courier New" panose="02070309020205020404" pitchFamily="49" charset="0"/>
              </a:rPr>
              <a:t>In the </a:t>
            </a:r>
            <a:r>
              <a:rPr lang="en-US" altLang="en-US" sz="2400">
                <a:cs typeface="Courier New" panose="02070309020205020404" pitchFamily="49" charset="0"/>
              </a:rPr>
              <a:t>examples </a:t>
            </a:r>
            <a:r>
              <a:rPr lang="en-US" altLang="en-US" sz="2400" smtClean="0">
                <a:cs typeface="Courier New" panose="02070309020205020404" pitchFamily="49" charset="0"/>
              </a:rPr>
              <a:t>on the next slide, </a:t>
            </a:r>
            <a:r>
              <a:rPr lang="en-US" altLang="en-US" sz="2400">
                <a:cs typeface="Courier New" panose="02070309020205020404" pitchFamily="49" charset="0"/>
              </a:rPr>
              <a:t>we assume the type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>
                <a:cs typeface="Courier New" panose="02070309020205020404" pitchFamily="49" charset="0"/>
              </a:rPr>
              <a:t> is equal </a:t>
            </a:r>
            <a:r>
              <a:rPr lang="en-US" altLang="en-US" sz="2400">
                <a:cs typeface="Courier New" panose="02070309020205020404" pitchFamily="49" charset="0"/>
              </a:rPr>
              <a:t>to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ABFD8-BEA1-4BCD-BFC4-13EBF94F9419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Queue Implementation using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endParaRPr lang="en-US" altLang="en-US" b="1" dirty="0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8229600" cy="51022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CircleList class provides a very convenient implementation of the Queue class</a:t>
            </a:r>
            <a:endParaRPr lang="en-US" altLang="en-US"/>
          </a:p>
          <a:p>
            <a:pPr eaLnBrk="1" hangingPunct="1"/>
            <a:r>
              <a:rPr lang="en-US" altLang="en-US" smtClean="0"/>
              <a:t>We only need one private attribute: a CircleList</a:t>
            </a:r>
          </a:p>
          <a:p>
            <a:pPr eaLnBrk="1" hangingPunct="1"/>
            <a:r>
              <a:rPr lang="en-US" altLang="en-US" smtClean="0"/>
              <a:t>Moreover, we do not need to define a copy constructor or assignment operator</a:t>
            </a:r>
          </a:p>
          <a:p>
            <a:pPr eaLnBrk="1" hangingPunct="1"/>
            <a:r>
              <a:rPr lang="en-US" altLang="en-US" smtClean="0"/>
              <a:t>If an object x of class B is an attribute of class A, then the default copy constructor for A will attempt to call class B's copy constructor for x</a:t>
            </a:r>
          </a:p>
          <a:p>
            <a:pPr eaLnBrk="1" hangingPunct="1"/>
            <a:r>
              <a:rPr lang="en-US" altLang="en-US" smtClean="0"/>
              <a:t>The same holds for the assignment operator and the destructor</a:t>
            </a:r>
          </a:p>
        </p:txBody>
      </p:sp>
    </p:spTree>
    <p:extLst>
      <p:ext uri="{BB962C8B-B14F-4D97-AF65-F5344CB8AC3E}">
        <p14:creationId xmlns:p14="http://schemas.microsoft.com/office/powerpoint/2010/main" val="16711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"/>
            <a:ext cx="8229600" cy="65690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C7A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"CircleList.h"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Queue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0A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Queue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val);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0A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CircleList</a:t>
            </a:r>
            <a:r>
              <a:rPr lang="en-US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QL;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buNone/>
            </a:pP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2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"/>
            <a:ext cx="8229600" cy="65690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Queue()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Queue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 = Queue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CircleList();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enqueue(T val)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QL.add(val);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buNone/>
            </a:pP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4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"/>
            <a:ext cx="8229600" cy="65690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front()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QL.front();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empty()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QL.empty();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buNone/>
            </a:pPr>
            <a:endParaRPr lang="en-US" kern="50"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kern="50">
                <a:latin typeface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BE215-B567-40D2-B0AF-48ABCCAF70FD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E8DA99-2A56-4A65-AFE7-9B3785D7C96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Linked </a:t>
            </a:r>
            <a:r>
              <a:rPr lang="en-US" altLang="en-US" dirty="0" smtClean="0"/>
              <a:t>Lists: Some Properties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7630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Pointer </a:t>
            </a:r>
            <a:r>
              <a:rPr lang="en-US" altLang="en-US" b="1" dirty="0" smtClean="0">
                <a:latin typeface="Courier New" panose="02070309020205020404" pitchFamily="49" charset="0"/>
              </a:rPr>
              <a:t>current</a:t>
            </a:r>
            <a:r>
              <a:rPr lang="en-US" altLang="en-US" dirty="0" smtClean="0"/>
              <a:t>: same type as pointer </a:t>
            </a:r>
            <a:r>
              <a:rPr lang="en-US" altLang="en-US" b="1" dirty="0" smtClean="0">
                <a:latin typeface="Courier New" panose="02070309020205020404" pitchFamily="49" charset="0"/>
              </a:rPr>
              <a:t>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current = head;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Copies the address stored in head into current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current now contains 2000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current = current-&gt;next;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Copies value of </a:t>
            </a:r>
            <a:r>
              <a:rPr lang="en-US" altLang="en-US" b="1" dirty="0" smtClean="0">
                <a:latin typeface="Courier New" panose="02070309020205020404" pitchFamily="49" charset="0"/>
              </a:rPr>
              <a:t>current-&gt;next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dirty="0" smtClean="0"/>
              <a:t>2800) into </a:t>
            </a:r>
            <a:r>
              <a:rPr lang="en-US" altLang="en-US" b="1" dirty="0" smtClean="0">
                <a:latin typeface="Courier New" panose="02070309020205020404" pitchFamily="49" charset="0"/>
              </a:rPr>
              <a:t>current</a:t>
            </a:r>
          </a:p>
        </p:txBody>
      </p: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838200" y="4506912"/>
            <a:ext cx="7543800" cy="1512888"/>
            <a:chOff x="864" y="2592"/>
            <a:chExt cx="4113" cy="953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864" y="3312"/>
              <a:ext cx="40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List </a:t>
              </a:r>
              <a:r>
                <a:rPr lang="en-US" altLang="en-US" dirty="0"/>
                <a:t>after the </a:t>
              </a:r>
              <a:r>
                <a:rPr lang="en-US" altLang="en-US" dirty="0" smtClean="0"/>
                <a:t>execution of statement  </a:t>
              </a:r>
              <a:r>
                <a:rPr lang="en-US" altLang="en-US" b="1" dirty="0" smtClean="0">
                  <a:latin typeface="Courier New" panose="02070309020205020404" pitchFamily="49" charset="0"/>
                </a:rPr>
                <a:t>current </a:t>
              </a:r>
              <a:r>
                <a:rPr lang="en-US" altLang="en-US" b="1" dirty="0">
                  <a:latin typeface="Courier New" panose="02070309020205020404" pitchFamily="49" charset="0"/>
                </a:rPr>
                <a:t>= current-</a:t>
              </a:r>
              <a:r>
                <a:rPr lang="en-US" altLang="en-US" b="1" dirty="0" smtClean="0">
                  <a:latin typeface="Courier New" panose="02070309020205020404" pitchFamily="49" charset="0"/>
                </a:rPr>
                <a:t>&gt;next;</a:t>
              </a:r>
              <a:r>
                <a:rPr lang="en-US" altLang="en-US" b="1" dirty="0" smtClean="0"/>
                <a:t> </a:t>
              </a:r>
              <a:endParaRPr lang="en-US" altLang="en-US" b="1" dirty="0"/>
            </a:p>
          </p:txBody>
        </p:sp>
        <p:pic>
          <p:nvPicPr>
            <p:cNvPr id="1024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592"/>
              <a:ext cx="4065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Traversing </a:t>
            </a:r>
            <a:r>
              <a:rPr lang="en-US" altLang="en-US" smtClean="0"/>
              <a:t>a Simple Linked </a:t>
            </a:r>
            <a:r>
              <a:rPr lang="en-US" altLang="en-US" dirty="0" smtClean="0"/>
              <a:t>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 basic linked list operations</a:t>
            </a:r>
          </a:p>
          <a:p>
            <a:pPr lvl="1" eaLnBrk="1" hangingPunct="1"/>
            <a:r>
              <a:rPr lang="en-US" altLang="en-US" dirty="0" smtClean="0"/>
              <a:t>Search the list to determine if particular item is in the list</a:t>
            </a:r>
          </a:p>
          <a:p>
            <a:pPr lvl="1" eaLnBrk="1" hangingPunct="1"/>
            <a:r>
              <a:rPr lang="en-US" altLang="en-US" dirty="0" smtClean="0"/>
              <a:t>Insert an item in </a:t>
            </a:r>
            <a:r>
              <a:rPr lang="en-US" altLang="en-US" smtClean="0"/>
              <a:t>the list (front, after a given node)</a:t>
            </a:r>
            <a:endParaRPr lang="en-US" altLang="en-US" dirty="0" smtClean="0"/>
          </a:p>
          <a:p>
            <a:pPr lvl="1" eaLnBrk="1" hangingPunct="1"/>
            <a:r>
              <a:rPr lang="en-US" altLang="en-US" smtClean="0"/>
              <a:t>Remove </a:t>
            </a:r>
            <a:r>
              <a:rPr lang="en-US" altLang="en-US" dirty="0" smtClean="0"/>
              <a:t>an item from </a:t>
            </a:r>
            <a:r>
              <a:rPr lang="en-US" altLang="en-US" smtClean="0"/>
              <a:t>the list (front, after a given node)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Compute the length of the list</a:t>
            </a:r>
          </a:p>
          <a:p>
            <a:pPr eaLnBrk="1" hangingPunct="1"/>
            <a:r>
              <a:rPr lang="en-US" altLang="en-US" dirty="0" smtClean="0"/>
              <a:t>These </a:t>
            </a:r>
            <a:r>
              <a:rPr lang="en-US" altLang="en-US" smtClean="0"/>
              <a:t>operations often require </a:t>
            </a:r>
            <a:r>
              <a:rPr lang="en-US" altLang="en-US" i="1" dirty="0" smtClean="0"/>
              <a:t>list traversal</a:t>
            </a:r>
          </a:p>
          <a:p>
            <a:pPr lvl="1" eaLnBrk="1" hangingPunct="1"/>
            <a:r>
              <a:rPr lang="en-US" altLang="en-US" dirty="0" smtClean="0"/>
              <a:t>Given pointer to list first node, we must step through the list nodes, one after another</a:t>
            </a:r>
          </a:p>
          <a:p>
            <a:pPr lvl="1" eaLnBrk="1" hangingPunct="1"/>
            <a:r>
              <a:rPr lang="en-US" altLang="en-US" dirty="0" smtClean="0"/>
              <a:t>we do this by following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 smtClean="0"/>
              <a:t> pointers</a:t>
            </a:r>
          </a:p>
          <a:p>
            <a:pPr lvl="1" eaLnBrk="1" hangingPunct="1"/>
            <a:r>
              <a:rPr lang="en-US" altLang="en-US" dirty="0" smtClean="0"/>
              <a:t>"pointer hopping"</a:t>
            </a:r>
          </a:p>
          <a:p>
            <a:pPr lvl="1" eaLnBrk="1" hangingPunct="1"/>
            <a:r>
              <a:rPr lang="en-US" altLang="en-US" dirty="0" smtClean="0"/>
              <a:t>We stop when we "fall off" the list (pointer becomes NULL)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47E851-53C5-4C64-A84C-926C0E34E7D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Traversing </a:t>
            </a:r>
            <a:r>
              <a:rPr lang="en-US" altLang="en-US" smtClean="0"/>
              <a:t>a Simple Linked </a:t>
            </a:r>
            <a:r>
              <a:rPr lang="en-US" altLang="en-US" dirty="0" smtClean="0"/>
              <a:t>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dirty="0"/>
              <a:t> points to </a:t>
            </a:r>
            <a:r>
              <a:rPr lang="en-US" altLang="en-US" dirty="0" smtClean="0"/>
              <a:t>the first node of a linked </a:t>
            </a:r>
            <a:r>
              <a:rPr lang="en-US" altLang="en-US" dirty="0"/>
              <a:t>list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b="1" dirty="0" smtClean="0">
                <a:solidFill>
                  <a:srgbClr val="006600"/>
                </a:solidFill>
              </a:rPr>
              <a:t>traversal model</a:t>
            </a:r>
            <a:r>
              <a:rPr lang="en-US" altLang="en-US" dirty="0" smtClean="0"/>
              <a:t>: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SNode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*cursor =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while(cursor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NULL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i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200" b="1" i="1" u="sng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200" b="1" i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cursor-&gt;next != NULL</a:t>
            </a:r>
            <a:r>
              <a:rPr lang="en-US" altLang="en-US" sz="22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 eaLnBrk="1" hangingPunct="1"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2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altLang="en-US" sz="22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pPr marL="0" indent="0" eaLnBrk="1" hangingPunct="1"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cursor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cursor-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&gt;next;</a:t>
            </a:r>
            <a:b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200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lvl="2" eaLnBrk="1" hangingPunct="1"/>
            <a:endParaRPr lang="en-US" altLang="en-US" dirty="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47E851-53C5-4C64-A84C-926C0E34E7D7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9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Microsoft Office PowerPoint</Application>
  <PresentationFormat>On-screen Show (4:3)</PresentationFormat>
  <Paragraphs>591</Paragraphs>
  <Slides>63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0</vt:lpstr>
      <vt:lpstr>Arial</vt:lpstr>
      <vt:lpstr>Calibri</vt:lpstr>
      <vt:lpstr>Courier New</vt:lpstr>
      <vt:lpstr>Liberation Serif</vt:lpstr>
      <vt:lpstr>Symbol</vt:lpstr>
      <vt:lpstr>Times New Roman</vt:lpstr>
      <vt:lpstr>Default Design</vt:lpstr>
      <vt:lpstr>1_Default Design</vt:lpstr>
      <vt:lpstr>Linked Lists  Reading: sections 3.2-3.4 </vt:lpstr>
      <vt:lpstr>Objectives</vt:lpstr>
      <vt:lpstr>Basic Singly-Linked Lists</vt:lpstr>
      <vt:lpstr>Basic Singly-Linked Lists</vt:lpstr>
      <vt:lpstr>PowerPoint Presentation</vt:lpstr>
      <vt:lpstr>Simple Linked Lists: Some Properties</vt:lpstr>
      <vt:lpstr>Simple Linked Lists: Some Properties</vt:lpstr>
      <vt:lpstr>Traversing a Simple Linked List</vt:lpstr>
      <vt:lpstr>Traversing a Simple Linked List</vt:lpstr>
      <vt:lpstr>Output the Data Stored in Each Node</vt:lpstr>
      <vt:lpstr>Computing the Length of a linked List</vt:lpstr>
      <vt:lpstr>Insert Front</vt:lpstr>
      <vt:lpstr>Insert After a Node</vt:lpstr>
      <vt:lpstr>PowerPoint Presentation</vt:lpstr>
      <vt:lpstr>Deletion</vt:lpstr>
      <vt:lpstr>Memory Leak</vt:lpstr>
      <vt:lpstr>Remove Front</vt:lpstr>
      <vt:lpstr>Clearing a linked List</vt:lpstr>
      <vt:lpstr>Function clearList</vt:lpstr>
      <vt:lpstr>Making a Disjoint Copy of a List</vt:lpstr>
      <vt:lpstr>Homework</vt:lpstr>
      <vt:lpstr>A Generic Linked List Class</vt:lpstr>
      <vt:lpstr>A Generic Linked List Class</vt:lpstr>
      <vt:lpstr>A Generic Linked List Class</vt:lpstr>
      <vt:lpstr>A Generic Linked List Class</vt:lpstr>
      <vt:lpstr>A Generic Linked List Class</vt:lpstr>
      <vt:lpstr>List Implementation of Stacks</vt:lpstr>
      <vt:lpstr>Linked List Stack Implementation</vt:lpstr>
      <vt:lpstr>Linked List Stack Implementation</vt:lpstr>
      <vt:lpstr>Linked List Stack Implementation</vt:lpstr>
      <vt:lpstr>Varieties of Linked Lists</vt:lpstr>
      <vt:lpstr>Lists with header and trailer Nodes</vt:lpstr>
      <vt:lpstr>Linked Lists with Header and Trailer Nodes</vt:lpstr>
      <vt:lpstr>Linked Lists with Header and Trailer Nodes</vt:lpstr>
      <vt:lpstr>Homework</vt:lpstr>
      <vt:lpstr>Doubly-linked Lists</vt:lpstr>
      <vt:lpstr>Doubly-linked Lists</vt:lpstr>
      <vt:lpstr>Doubly-linked List Functions</vt:lpstr>
      <vt:lpstr>PowerPoint Presentation</vt:lpstr>
      <vt:lpstr>PowerPoint Presentation</vt:lpstr>
      <vt:lpstr>PowerPoint Presentation</vt:lpstr>
      <vt:lpstr>Homework</vt:lpstr>
      <vt:lpstr>Doubly-Linked List Class</vt:lpstr>
      <vt:lpstr>Homework</vt:lpstr>
      <vt:lpstr>Circular Linked Lists</vt:lpstr>
      <vt:lpstr>Circular linked Lists</vt:lpstr>
      <vt:lpstr>Circular linked Lists</vt:lpstr>
      <vt:lpstr>Circular linked Lists</vt:lpstr>
      <vt:lpstr>The CircleList Class</vt:lpstr>
      <vt:lpstr>The CircleList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Queue Implementation using CircleList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214</cp:revision>
  <dcterms:created xsi:type="dcterms:W3CDTF">2009-05-28T23:25:02Z</dcterms:created>
  <dcterms:modified xsi:type="dcterms:W3CDTF">2017-09-19T07:30:24Z</dcterms:modified>
</cp:coreProperties>
</file>