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62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332" r:id="rId14"/>
    <p:sldId id="333" r:id="rId15"/>
    <p:sldId id="334" r:id="rId16"/>
    <p:sldId id="268" r:id="rId17"/>
    <p:sldId id="364" r:id="rId18"/>
    <p:sldId id="365" r:id="rId19"/>
    <p:sldId id="366" r:id="rId20"/>
    <p:sldId id="367" r:id="rId21"/>
    <p:sldId id="269" r:id="rId22"/>
    <p:sldId id="292" r:id="rId23"/>
    <p:sldId id="270" r:id="rId24"/>
    <p:sldId id="368" r:id="rId25"/>
    <p:sldId id="295" r:id="rId26"/>
    <p:sldId id="361" r:id="rId27"/>
    <p:sldId id="349" r:id="rId28"/>
    <p:sldId id="381" r:id="rId29"/>
    <p:sldId id="274" r:id="rId30"/>
    <p:sldId id="362" r:id="rId31"/>
    <p:sldId id="350" r:id="rId32"/>
    <p:sldId id="347" r:id="rId33"/>
    <p:sldId id="348" r:id="rId34"/>
    <p:sldId id="351" r:id="rId35"/>
    <p:sldId id="346" r:id="rId36"/>
    <p:sldId id="296" r:id="rId37"/>
    <p:sldId id="297" r:id="rId38"/>
    <p:sldId id="276" r:id="rId39"/>
    <p:sldId id="277" r:id="rId40"/>
    <p:sldId id="278" r:id="rId41"/>
    <p:sldId id="279" r:id="rId42"/>
    <p:sldId id="352" r:id="rId43"/>
    <p:sldId id="353" r:id="rId44"/>
    <p:sldId id="335" r:id="rId45"/>
    <p:sldId id="354" r:id="rId46"/>
    <p:sldId id="355" r:id="rId47"/>
    <p:sldId id="356" r:id="rId48"/>
    <p:sldId id="363" r:id="rId49"/>
    <p:sldId id="371" r:id="rId50"/>
    <p:sldId id="369" r:id="rId51"/>
    <p:sldId id="370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87518"/>
    <a:srgbClr val="0000CE"/>
    <a:srgbClr val="FFFFFF"/>
    <a:srgbClr val="0000CC"/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>
      <p:cViewPr varScale="1">
        <p:scale>
          <a:sx n="57" d="100"/>
          <a:sy n="57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667D96-F5AD-4305-90D2-5C60ABAAD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06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B52C4-3D7D-4A45-95F2-95A8E7D0802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A9CC4B7-02D7-4972-B238-25E0549D9FE2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5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B6103C-29B9-4CFF-BA10-D3CE9FCAA2C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C5485-EE6F-4B02-A773-03C86498F29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7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C5485-EE6F-4B02-A773-03C86498F29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9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C5485-EE6F-4B02-A773-03C86498F29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C5485-EE6F-4B02-A773-03C86498F29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BF72BB-84AE-46F6-ACDB-EDCB1350DB95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0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E96BF3-F343-4FDD-B324-B4A4DB01D33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54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E96BF3-F343-4FDD-B324-B4A4DB01D33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7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E96BF3-F343-4FDD-B324-B4A4DB01D33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E96BF3-F343-4FDD-B324-B4A4DB01D331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3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45BC3B-D837-4652-BB7D-310AC61E9FC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7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1165C2-902B-4C6B-8D91-2741ECD40F2F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26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F9C91D-74CC-469A-ABFD-0BCCDA3E32C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69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0EDEA0-55BE-4E29-9F8F-067819AD0C59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89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BA7BF9-105B-4F68-A85F-251B7411ACAC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8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D8C16-DF01-4DC4-9DA7-F663DC2599C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28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D8C16-DF01-4DC4-9DA7-F663DC2599C8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40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D8C16-DF01-4DC4-9DA7-F663DC2599C8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4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D8C16-DF01-4DC4-9DA7-F663DC2599C8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85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47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8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8AC346-B556-4B37-A896-F7B8F8EA4D2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29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48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7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14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5F2B4-7DA7-4806-B060-9ECA6D5D69C9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33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080AE1-C2DC-4F1F-BD18-AC0F1D8C7858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0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29D1A5-8933-4E63-A064-D41EEBE7C082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394165-ADED-46FD-984E-CCB1CCB7ED28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63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F8E9BF-4AF5-48FD-9431-1ED9C076F4DC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53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B5684A-54F4-4644-BD94-E1EBF334720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6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9B961B-C8BF-40E3-B9CA-C052EC59AAE4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92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55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77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04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83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6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55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1F6265-CD93-45DB-A2DD-B737D25BFFDD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68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B52C4-3D7D-4A45-95F2-95A8E7D08029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A9CC4B7-02D7-4972-B238-25E0549D9FE2}" type="slidenum">
              <a:rPr lang="en-US" altLang="en-US"/>
              <a:pPr algn="r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B2B57B-87E2-4461-B741-66AA48130114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C27BB8-59A3-4E40-9303-AE64685A019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4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77FA45-A88B-47C0-9BB9-00C94B9C7A4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7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4AEFD-E2F9-44C6-A05C-3229EC4C839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2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764BC1-95A1-402F-A894-71A67CE9D65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34F78-C90A-4444-A822-121B0946D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53608-9D60-4D78-8A7B-E7794DC2C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3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5F8F-A290-4E0A-A026-3EE606F6C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07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5F48-7459-4155-829E-832B94CDA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1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F12DF-F1C9-4D3A-930A-5A0E413C3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13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E4E7-88A2-4213-9C93-4C65514C0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96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A71DB-34E2-4A44-AB32-FA8B46B5F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68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7B93-EF04-402B-9457-2612662DF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18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22543-1AE8-4997-88F5-23C29F180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77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934CD-D2F7-4550-AC45-18B460837D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809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F3F6-252F-4139-9734-FCB167D61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4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73BD56-7B00-4DFC-A21E-89D17FA42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11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03B4C-58A0-4FA0-8BE5-E0C491272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40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6359-1292-482D-9D4A-8242B5619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74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2B9C-9524-4A9C-A68E-B9DA030A1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807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AA14-3993-4896-A1B6-DC06014C9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7224D-6755-4915-8CC3-435405BE2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9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7602-DE57-41C7-9094-CFF8A3E853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38A1A-4E56-4582-84AB-8409876E4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1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2F605-40DF-46A3-A857-3240C1BBC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1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7E81-E937-4A6A-B39E-A07307FC4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6600E-C73A-408F-9CAD-4C15D7836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04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4731C-844B-4D63-B4EF-985D36461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67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B2B4DD2-E920-42A6-B228-A6399FC05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FB9F1EA0-50E7-4027-8064-54C02CF14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3276600"/>
          </a:xfrm>
        </p:spPr>
        <p:txBody>
          <a:bodyPr/>
          <a:lstStyle/>
          <a:p>
            <a:r>
              <a:rPr lang="en-US" altLang="en-US" b="1" dirty="0" smtClean="0"/>
              <a:t>Review:</a:t>
            </a:r>
            <a:br>
              <a:rPr lang="en-US" altLang="en-US" b="1" dirty="0" smtClean="0"/>
            </a:br>
            <a:r>
              <a:rPr lang="en-US" altLang="en-US" b="1" dirty="0" smtClean="0"/>
              <a:t>Pointers and </a:t>
            </a:r>
            <a:r>
              <a:rPr lang="en-US" altLang="en-US" b="1" smtClean="0"/>
              <a:t>Dynamic Arrays</a:t>
            </a:r>
            <a:br>
              <a:rPr lang="en-US" altLang="en-US" b="1" smtClean="0"/>
            </a:br>
            <a:r>
              <a:rPr lang="en-US" altLang="en-US" sz="800" b="1" smtClean="0"/>
              <a:t/>
            </a:r>
            <a:br>
              <a:rPr lang="en-US" altLang="en-US" sz="800" b="1" smtClean="0"/>
            </a:br>
            <a:r>
              <a:rPr lang="en-US" altLang="en-US" sz="2800" b="1" smtClean="0"/>
              <a:t>Reading: sections 1.5.2, 1.5.3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0E37F-3F13-497E-9453-FFB9809B7E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Variable Creation</a:t>
            </a:r>
            <a:endParaRPr lang="en-US" altLang="en-US" sz="3200" dirty="0" smtClean="0">
              <a:latin typeface="Courier New" panose="02070309020205020404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3150"/>
            <a:ext cx="82296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Operator </a:t>
            </a:r>
            <a:r>
              <a:rPr lang="en-US" altLang="en-US" b="1" dirty="0" smtClean="0">
                <a:latin typeface="Courier New" panose="02070309020205020404" pitchFamily="49" charset="0"/>
              </a:rPr>
              <a:t>new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Allocate memory space and returns </a:t>
            </a:r>
            <a:r>
              <a:rPr lang="en-US" altLang="en-US" dirty="0" smtClean="0"/>
              <a:t>a </a:t>
            </a:r>
            <a:r>
              <a:rPr lang="en-US" altLang="en-US" smtClean="0"/>
              <a:t>pointer  to the space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Allocate single variable: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dataType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Allocate array of variables: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dataType</a:t>
            </a:r>
            <a:r>
              <a:rPr lang="en-US" altLang="en-US" b="1" dirty="0" smtClean="0">
                <a:latin typeface="Courier New" panose="02070309020205020404" pitchFamily="49" charset="0"/>
              </a:rPr>
              <a:t>[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intExp</a:t>
            </a:r>
            <a:r>
              <a:rPr lang="en-US" altLang="en-US" b="1" dirty="0" smtClean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Allocates memory (variable) of designated type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Returns pointer to the first byte of the memory (allocated memory address)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Allocated memory: uninitialized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29751-2CCA-441D-96C7-B7CADE2DD0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Deallocating Dynamic Memory</a:t>
            </a:r>
            <a:endParaRPr lang="en-US" altLang="en-US" sz="3200" dirty="0" smtClean="0">
              <a:latin typeface="Courier New" panose="02070309020205020404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Operator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"</a:t>
            </a:r>
            <a:r>
              <a:rPr lang="en-US" altLang="en-US" smtClean="0"/>
              <a:t>Destroys" </a:t>
            </a:r>
            <a:r>
              <a:rPr lang="en-US" altLang="en-US" dirty="0" smtClean="0"/>
              <a:t>dynamic variables, releasing their memory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Syntax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pointerVariable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 ]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arrayPointerVariable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29751-2CCA-441D-96C7-B7CADE2DD0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Deallocating Dynamic Memory</a:t>
            </a:r>
            <a:endParaRPr lang="en-US" altLang="en-US" sz="3200" dirty="0" smtClean="0">
              <a:latin typeface="Courier New" panose="02070309020205020404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>
                <a:solidFill>
                  <a:srgbClr val="800000"/>
                </a:solidFill>
              </a:rPr>
              <a:t>Memory leak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memory </a:t>
            </a:r>
            <a:r>
              <a:rPr lang="en-US" altLang="en-US" sz="2400" dirty="0"/>
              <a:t>space that cannot be </a:t>
            </a:r>
            <a:r>
              <a:rPr lang="en-US" altLang="en-US" sz="2400" dirty="0" smtClean="0"/>
              <a:t>reallocated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new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*p = 10;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*p = 5;</a:t>
            </a:r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590800" y="2895600"/>
            <a:ext cx="1620157" cy="461665"/>
            <a:chOff x="4800600" y="2055167"/>
            <a:chExt cx="1620157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800600" y="2055167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2055167"/>
              <a:ext cx="5533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 flipV="1">
              <a:off x="5169612" y="2285999"/>
              <a:ext cx="697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90800" y="4810077"/>
            <a:ext cx="1531969" cy="1213640"/>
            <a:chOff x="4888788" y="3510760"/>
            <a:chExt cx="1531969" cy="1213640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3510760"/>
              <a:ext cx="553357" cy="461665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8788" y="426273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55588" y="4262735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V="1">
              <a:off x="5257800" y="4493567"/>
              <a:ext cx="697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7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29751-2CCA-441D-96C7-B7CADE2DD0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Deallocating Dynamic Memory</a:t>
            </a:r>
            <a:endParaRPr lang="en-US" altLang="en-US" sz="3200" dirty="0" smtClean="0">
              <a:latin typeface="Courier New" panose="02070309020205020404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b="1" i="1" dirty="0" smtClean="0">
                <a:solidFill>
                  <a:srgbClr val="800000"/>
                </a:solidFill>
              </a:rPr>
              <a:t>Dangling pointers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Pointer variables containing addresses of deallocated memory spaces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Avoid by setting deleted pointers to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after delete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438400"/>
            <a:ext cx="33185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10;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66443" y="2510135"/>
            <a:ext cx="1620157" cy="461665"/>
            <a:chOff x="5466443" y="2510135"/>
            <a:chExt cx="162015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466443" y="251013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33243" y="2510135"/>
              <a:ext cx="5533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5835455" y="2740967"/>
              <a:ext cx="697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486400" y="3424535"/>
            <a:ext cx="1620157" cy="461665"/>
            <a:chOff x="5486400" y="3424535"/>
            <a:chExt cx="1620157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342453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3200" y="3424535"/>
              <a:ext cx="5533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855412" y="3655367"/>
              <a:ext cx="697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600200" y="4876800"/>
            <a:ext cx="331853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10;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  <a:b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29751-2CCA-441D-96C7-B7CADE2DD0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Deallocating Dynamic Memory</a:t>
            </a:r>
            <a:endParaRPr lang="en-US" altLang="en-US" sz="3200" dirty="0" smtClean="0">
              <a:latin typeface="Courier New" panose="02070309020205020404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Dangling pointers: subtlety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Multiple pointers with </a:t>
            </a:r>
            <a:r>
              <a:rPr lang="en-US" altLang="en-US" smtClean="0"/>
              <a:t>same </a:t>
            </a:r>
            <a:r>
              <a:rPr lang="en-US" altLang="en-US" smtClean="0"/>
              <a:t>target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 = new int;</a:t>
            </a:r>
            <a:b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*q =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  <a:b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NULL;</a:t>
            </a:r>
            <a:endParaRPr lang="en-US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375407" y="2239950"/>
            <a:ext cx="1620157" cy="461665"/>
            <a:chOff x="5375407" y="2239950"/>
            <a:chExt cx="162015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375407" y="223995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42207" y="2239950"/>
              <a:ext cx="5533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5744419" y="2470782"/>
              <a:ext cx="69778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467580" y="2586199"/>
            <a:ext cx="974627" cy="953616"/>
            <a:chOff x="5467580" y="2586199"/>
            <a:chExt cx="974627" cy="953616"/>
          </a:xfrm>
        </p:grpSpPr>
        <p:sp>
          <p:nvSpPr>
            <p:cNvPr id="15" name="TextBox 14"/>
            <p:cNvSpPr txBox="1"/>
            <p:nvPr/>
          </p:nvSpPr>
          <p:spPr>
            <a:xfrm>
              <a:off x="5467580" y="3078150"/>
              <a:ext cx="369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 flipV="1">
              <a:off x="5836592" y="2586199"/>
              <a:ext cx="605615" cy="722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384506" y="3733800"/>
            <a:ext cx="1620157" cy="2057400"/>
            <a:chOff x="5384506" y="3733800"/>
            <a:chExt cx="1620157" cy="2057400"/>
          </a:xfrm>
        </p:grpSpPr>
        <p:sp>
          <p:nvSpPr>
            <p:cNvPr id="10" name="TextBox 9"/>
            <p:cNvSpPr txBox="1"/>
            <p:nvPr/>
          </p:nvSpPr>
          <p:spPr>
            <a:xfrm>
              <a:off x="5384506" y="4031766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306" y="4375919"/>
              <a:ext cx="5533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Elbow Connector 13"/>
            <p:cNvCxnSpPr/>
            <p:nvPr/>
          </p:nvCxnSpPr>
          <p:spPr>
            <a:xfrm flipV="1">
              <a:off x="5715000" y="3733800"/>
              <a:ext cx="727207" cy="52879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526780" y="4837584"/>
              <a:ext cx="974627" cy="953616"/>
              <a:chOff x="5619980" y="2738599"/>
              <a:chExt cx="974627" cy="95361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619980" y="3230550"/>
                <a:ext cx="369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8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sz="2400" b="1" dirty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24" idx="3"/>
              </p:cNvCxnSpPr>
              <p:nvPr/>
            </p:nvCxnSpPr>
            <p:spPr>
              <a:xfrm flipV="1">
                <a:off x="5988992" y="2738599"/>
                <a:ext cx="605615" cy="722784"/>
              </a:xfrm>
              <a:prstGeom prst="straightConnector1">
                <a:avLst/>
              </a:prstGeom>
              <a:ln w="28575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27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1FE5A0-247F-4A4D-B97C-47650B3C147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on Pointer Variables</a:t>
            </a:r>
            <a:endParaRPr lang="en-US" altLang="en-US" sz="3200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26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Operations on pointer variables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Operations allowed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Assignment, relational operations; some limited arithmetic operations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Can assign value of one pointer variable to another pointer variable of the same type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Can compare two pointer variables for equality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Can add and subtract integer values from pointer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Danger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Accidentally accessing other variables’ memory locations and changing content without warning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A8893-9144-4FAB-B12D-6FB80218F7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/>
              <a:t>Pointer </a:t>
            </a:r>
            <a:r>
              <a:rPr lang="en-US" altLang="en-US" smtClean="0"/>
              <a:t>Parameters</a:t>
            </a:r>
            <a:endParaRPr lang="en-US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546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/>
              <a:t>To declare a parameter to be a pointer, follow the type designator with an *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Example:</a:t>
            </a:r>
            <a:endParaRPr lang="en-US" altLang="en-US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void func(int* p</a:t>
            </a:r>
            <a:r>
              <a:rPr lang="en-US" altLang="en-US" b="1" i="1" smtClean="0">
                <a:solidFill>
                  <a:srgbClr val="7030A0"/>
                </a:solidFill>
              </a:rPr>
              <a:t>) // arbitrary space before and after *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Essentially like any other value parameter with the type being int* (or int *, …)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Given pointer q, when you make the call func(q), the address in q is copied into the local variable p.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This is the only mechanism in C for a function to modify an external variable via a </a:t>
            </a:r>
            <a:r>
              <a:rPr lang="en-US" altLang="en-US" smtClean="0"/>
              <a:t>parameter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/>
              <a:t>Declare pointer parameter, pass in address of variable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5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A8893-9144-4FAB-B12D-6FB80218F7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/>
              <a:t>Pointer </a:t>
            </a:r>
            <a:r>
              <a:rPr lang="en-US" altLang="en-US" smtClean="0"/>
              <a:t>Reference Parameters</a:t>
            </a:r>
            <a:endParaRPr lang="en-US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7842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/>
              <a:t>If you have a parameter of a pointer type, you can modify the target of the pointer argument but not the address in the pointer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Just like any other parameter, to modify the contents of the argument (which is an address), you must pass it in by reference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funcy(int *p1, </a:t>
            </a:r>
            <a:r>
              <a:rPr lang="en-US" altLang="en-US" b="1" smtClean="0">
                <a:solidFill>
                  <a:srgbClr val="1875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p2)</a:t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You can modify the target of p1</a:t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You can modify the contents of p2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A8893-9144-4FAB-B12D-6FB80218F7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/>
              <a:t>Pointer </a:t>
            </a:r>
            <a:r>
              <a:rPr lang="en-US" altLang="en-US" smtClean="0"/>
              <a:t>Reference Parameters</a:t>
            </a:r>
            <a:endParaRPr lang="en-US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7842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>
                <a:cs typeface="Courier New" panose="02070309020205020404" pitchFamily="49" charset="0"/>
              </a:rPr>
              <a:t>Interpreting a function parameter: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>
                <a:cs typeface="Courier New" panose="02070309020205020404" pitchFamily="49" charset="0"/>
              </a:rPr>
              <a:t>if the last symbol before the parameter name is a </a:t>
            </a:r>
            <a:r>
              <a:rPr lang="en-US" altLang="en-US" b="1" smtClean="0">
                <a:solidFill>
                  <a:srgbClr val="187518"/>
                </a:solidFill>
                <a:cs typeface="Courier New" panose="02070309020205020404" pitchFamily="49" charset="0"/>
              </a:rPr>
              <a:t>type</a:t>
            </a:r>
            <a:r>
              <a:rPr lang="en-US" altLang="en-US" smtClean="0">
                <a:cs typeface="Courier New" panose="02070309020205020404" pitchFamily="49" charset="0"/>
              </a:rPr>
              <a:t>, it is a value parameter; otherwise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>
                <a:cs typeface="Courier New" panose="02070309020205020404" pitchFamily="49" charset="0"/>
              </a:rPr>
              <a:t>if the last symbol before the parameter name is </a:t>
            </a:r>
            <a:r>
              <a:rPr lang="en-US" altLang="en-US" b="1" smtClean="0">
                <a:solidFill>
                  <a:srgbClr val="187518"/>
                </a:solidFill>
                <a:cs typeface="Courier New" panose="02070309020205020404" pitchFamily="49" charset="0"/>
              </a:rPr>
              <a:t>*</a:t>
            </a:r>
            <a:r>
              <a:rPr lang="en-US" altLang="en-US" smtClean="0">
                <a:cs typeface="Courier New" panose="02070309020205020404" pitchFamily="49" charset="0"/>
              </a:rPr>
              <a:t>, it is a pointer variable being passed by value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mtClean="0">
                <a:cs typeface="Courier New" panose="02070309020205020404" pitchFamily="49" charset="0"/>
              </a:rPr>
              <a:t>if the last symbol before the parameter name is </a:t>
            </a:r>
            <a:r>
              <a:rPr lang="en-US" altLang="en-US" b="1" smtClean="0">
                <a:solidFill>
                  <a:srgbClr val="800000"/>
                </a:solidFill>
                <a:cs typeface="Courier New" panose="02070309020205020404" pitchFamily="49" charset="0"/>
              </a:rPr>
              <a:t>&amp;</a:t>
            </a:r>
            <a:r>
              <a:rPr lang="en-US" altLang="en-US" smtClean="0">
                <a:cs typeface="Courier New" panose="02070309020205020404" pitchFamily="49" charset="0"/>
              </a:rPr>
              <a:t> it is a variable passed by reference and the type of the parameter is the expression before the &amp;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fun(</a:t>
            </a:r>
            <a:r>
              <a:rPr lang="en-US" altLang="en-US" b="1" smtClean="0">
                <a:solidFill>
                  <a:srgbClr val="1875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en-US" b="1" smtClean="0">
                <a:solidFill>
                  <a:srgbClr val="1875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p, </a:t>
            </a:r>
            <a:r>
              <a:rPr lang="en-US" altLang="en-US" b="1" smtClean="0">
                <a:solidFill>
                  <a:srgbClr val="1875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</a:p>
          <a:p>
            <a:pPr eaLnBrk="1" hangingPunct="1">
              <a:spcBef>
                <a:spcPts val="600"/>
              </a:spcBef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A8893-9144-4FAB-B12D-6FB80218F7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/>
              <a:t>Pointer </a:t>
            </a:r>
            <a:r>
              <a:rPr lang="en-US" altLang="en-US" smtClean="0"/>
              <a:t>Reference Parameters</a:t>
            </a:r>
            <a:endParaRPr lang="en-US" alt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7842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fun(int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alt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int * &amp;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mtClean="0">
                <a:cs typeface="Courier New" panose="02070309020205020404" pitchFamily="49" charset="0"/>
              </a:rPr>
              <a:t>integer variable passed by value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mtClean="0">
                <a:cs typeface="Courier New" panose="02070309020205020404" pitchFamily="49" charset="0"/>
              </a:rPr>
              <a:t>pointer variable </a:t>
            </a:r>
            <a:r>
              <a:rPr lang="en-US" altLang="en-US">
                <a:cs typeface="Courier New" panose="02070309020205020404" pitchFamily="49" charset="0"/>
              </a:rPr>
              <a:t>passed by </a:t>
            </a:r>
            <a:r>
              <a:rPr lang="en-US" altLang="en-US" smtClean="0">
                <a:cs typeface="Courier New" panose="02070309020205020404" pitchFamily="49" charset="0"/>
              </a:rPr>
              <a:t>value; may be used to </a:t>
            </a:r>
            <a:br>
              <a:rPr lang="en-US" altLang="en-US" smtClean="0">
                <a:cs typeface="Courier New" panose="02070309020205020404" pitchFamily="49" charset="0"/>
              </a:rPr>
            </a:br>
            <a:r>
              <a:rPr lang="en-US" altLang="en-US" smtClean="0">
                <a:cs typeface="Courier New" panose="02070309020205020404" pitchFamily="49" charset="0"/>
              </a:rPr>
              <a:t>      modify its target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mtClean="0">
                <a:cs typeface="Courier New" panose="02070309020205020404" pitchFamily="49" charset="0"/>
              </a:rPr>
              <a:t>pointer </a:t>
            </a:r>
            <a:r>
              <a:rPr lang="en-US" altLang="en-US">
                <a:cs typeface="Courier New" panose="02070309020205020404" pitchFamily="49" charset="0"/>
              </a:rPr>
              <a:t>variable passed by </a:t>
            </a:r>
            <a:r>
              <a:rPr lang="en-US" altLang="en-US" smtClean="0">
                <a:cs typeface="Courier New" panose="02070309020205020404" pitchFamily="49" charset="0"/>
              </a:rPr>
              <a:t>value; may modify the </a:t>
            </a:r>
            <a:br>
              <a:rPr lang="en-US" altLang="en-US" smtClean="0">
                <a:cs typeface="Courier New" panose="02070309020205020404" pitchFamily="49" charset="0"/>
              </a:rPr>
            </a:br>
            <a:r>
              <a:rPr lang="en-US" altLang="en-US" smtClean="0">
                <a:cs typeface="Courier New" panose="02070309020205020404" pitchFamily="49" charset="0"/>
              </a:rPr>
              <a:t>      address in the pointer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447A9-6552-41C3-A305-6E8DE6BD91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the pointer data type and pointer variables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declaration and manipulation of pointer variables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the address of and dereferencing operators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dynamic variables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the use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new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delete</a:t>
            </a:r>
            <a:r>
              <a:rPr lang="en-US" altLang="en-US" dirty="0" smtClean="0"/>
              <a:t> operators to manipulate dynamic variables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Explain the need for a destructor, copy constructor and overloaded assignment operator for classes that use dynamic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220D7-0B18-40DA-A905-BE1C166B9B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Arrays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Static array limitation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Fixed size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Not possible for same array to process different data sets of the same type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Solution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Declare array large enough to process a variety of data sets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Problem: potential memory waste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Dynamic array solution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Discover array size during 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37912-C49D-43B3-A0C5-FFA7C27BD1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Arrays</a:t>
            </a:r>
            <a:endParaRPr lang="en-US" alt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546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Dynamic 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An array created during program execution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Dynamic array creation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Use </a:t>
            </a:r>
            <a:r>
              <a:rPr lang="en-US" altLang="en-US" b="1" dirty="0" smtClean="0">
                <a:latin typeface="Courier New" panose="02070309020205020404" pitchFamily="49" charset="0"/>
              </a:rPr>
              <a:t>new</a:t>
            </a:r>
            <a:r>
              <a:rPr lang="en-US" altLang="en-US" dirty="0" smtClean="0"/>
              <a:t> operator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Example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 smtClean="0">
                <a:latin typeface="Courier New" panose="02070309020205020404" pitchFamily="49" charset="0"/>
              </a:rPr>
              <a:t>p = new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[10];</a:t>
            </a:r>
            <a:endParaRPr lang="en-US" altLang="en-US" b="1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Components may be accessed via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indexing :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p[2]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pointer arithmetic: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*(p+2)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Note: pointer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p+2 </a:t>
            </a:r>
            <a:r>
              <a:rPr lang="en-US" altLang="en-US" dirty="0" smtClean="0"/>
              <a:t>has value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E187B-86F7-481A-92D4-6195C8B8DE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Static Array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Static array name: a </a:t>
            </a:r>
            <a:r>
              <a:rPr lang="en-US" altLang="en-US" b="1" dirty="0" smtClean="0">
                <a:solidFill>
                  <a:srgbClr val="990033"/>
                </a:solidFill>
              </a:rPr>
              <a:t>constant pointer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Array name value: constant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Increment, decrement operations cannot be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0A7F12-A1BE-491F-ABA3-9187D1434B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Creation of a 4x6 array (</a:t>
            </a:r>
            <a:r>
              <a:rPr lang="en-US" altLang="en-US" sz="2400" b="1" i="1" smtClean="0"/>
              <a:t>mixed </a:t>
            </a:r>
            <a:r>
              <a:rPr lang="en-US" altLang="en-US" sz="2400" b="1" i="1" dirty="0" smtClean="0"/>
              <a:t>static and dynamic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*board[4];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array of pointers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// one for </a:t>
            </a:r>
            <a:r>
              <a:rPr lang="en-US" altLang="en-US" b="1" i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b="1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1-dimensional dynamic array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each row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4; ++row)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board[row] = new </a:t>
            </a:r>
            <a:r>
              <a:rPr lang="en-US" alt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  <a:b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Two-Dimensional Dynamic Arrays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89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47CC3-A01B-415C-BC5C-1F99F57A11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Two-Dimensional Dynamic Arrays</a:t>
            </a:r>
            <a:endParaRPr lang="en-US" altLang="en-US" dirty="0" smtClean="0"/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/>
              <a:t>Creation </a:t>
            </a:r>
            <a:r>
              <a:rPr lang="en-US" altLang="en-US"/>
              <a:t>of a 4x6 array </a:t>
            </a:r>
            <a:r>
              <a:rPr lang="en-US" altLang="en-US" smtClean="0"/>
              <a:t>(</a:t>
            </a:r>
            <a:r>
              <a:rPr lang="en-US" altLang="en-US" b="1" i="1" dirty="0" smtClean="0"/>
              <a:t>completely dynamic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Declare </a:t>
            </a:r>
            <a:r>
              <a:rPr lang="en-US" altLang="en-US" b="1" dirty="0" smtClean="0">
                <a:latin typeface="Courier New" panose="02070309020205020404" pitchFamily="49" charset="0"/>
              </a:rPr>
              <a:t>board</a:t>
            </a:r>
            <a:r>
              <a:rPr lang="en-US" altLang="en-US" dirty="0" smtClean="0"/>
              <a:t> to be a pointer to a pointer</a:t>
            </a:r>
          </a:p>
          <a:p>
            <a:pPr lvl="2" eaLnBrk="1" hangingPunct="1"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**board;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Declare </a:t>
            </a:r>
            <a:r>
              <a:rPr lang="en-US" altLang="en-US" b="1" dirty="0" smtClean="0">
                <a:latin typeface="Courier New" panose="02070309020205020404" pitchFamily="49" charset="0"/>
              </a:rPr>
              <a:t>board</a:t>
            </a:r>
            <a:r>
              <a:rPr lang="en-US" altLang="en-US" dirty="0" smtClean="0"/>
              <a:t> to be an array of 10 rows and 15 columns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board = new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*[10];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rows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10; ++row)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column slots for each row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board[row] = new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47CC3-A01B-415C-BC5C-1F99F57A11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Two-Dimensional Dynamic Arrays</a:t>
            </a:r>
            <a:endParaRPr lang="en-US" altLang="en-US" dirty="0" smtClean="0"/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16764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board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*[4];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rows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= 0; row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 4;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++row)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column slots for each row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board[row] =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 int[6];</a:t>
            </a:r>
            <a:endParaRPr lang="en-US" alt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07477"/>
              </p:ext>
            </p:extLst>
          </p:nvPr>
        </p:nvGraphicFramePr>
        <p:xfrm>
          <a:off x="1088533" y="3200400"/>
          <a:ext cx="5998067" cy="29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DGE Diagram" r:id="rId4" imgW="2386080" imgH="1182240" progId="Pacestar.Diagram">
                  <p:embed/>
                </p:oleObj>
              </mc:Choice>
              <mc:Fallback>
                <p:oleObj name="EDGE Diagram" r:id="rId4" imgW="2386080" imgH="1182240" progId="Pacestar.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8533" y="3200400"/>
                        <a:ext cx="5998067" cy="2973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9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47CC3-A01B-415C-BC5C-1F99F57A11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Default </a:t>
            </a:r>
            <a:r>
              <a:rPr lang="en-US" altLang="en-US" smtClean="0"/>
              <a:t>Copying </a:t>
            </a:r>
            <a:r>
              <a:rPr lang="en-US" altLang="en-US" smtClean="0"/>
              <a:t>of </a:t>
            </a:r>
            <a:r>
              <a:rPr lang="en-US" altLang="en-US" dirty="0" smtClean="0"/>
              <a:t>Objects</a:t>
            </a:r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4589" y="990600"/>
            <a:ext cx="8458200" cy="5638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When do we need to make a copy of an object?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when we pass the object to a function by value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when we return the object from a function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If you don't define your own methods for these actions, C++ uses default actions.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For making a copy, it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creates an new object and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copies the values stored in the </a:t>
            </a:r>
            <a:r>
              <a:rPr lang="en-US" altLang="en-US" smtClean="0"/>
              <a:t>original's </a:t>
            </a:r>
            <a:r>
              <a:rPr lang="en-US" altLang="en-US" smtClean="0"/>
              <a:t>attributes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47CC3-A01B-415C-BC5C-1F99F57A11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Default Assignment of Objects</a:t>
            </a:r>
            <a:endParaRPr lang="en-US" altLang="en-US" dirty="0" smtClean="0"/>
          </a:p>
        </p:txBody>
      </p:sp>
      <p:sp>
        <p:nvSpPr>
          <p:cNvPr id="4403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4589" y="990600"/>
            <a:ext cx="8458200" cy="5638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/>
              <a:t>For </a:t>
            </a:r>
            <a:r>
              <a:rPr lang="en-US" altLang="en-US" dirty="0" smtClean="0"/>
              <a:t>assignment</a:t>
            </a:r>
            <a:r>
              <a:rPr lang="en-US" altLang="en-US" smtClean="0"/>
              <a:t>, </a:t>
            </a:r>
            <a:r>
              <a:rPr lang="en-US" altLang="en-US" smtClean="0"/>
              <a:t>the default action: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smtClean="0"/>
              <a:t>overwrites </a:t>
            </a:r>
            <a:r>
              <a:rPr lang="en-US" altLang="en-US" sz="2400" dirty="0" smtClean="0"/>
              <a:t>the left hand side object's attribute values with those of the right hand </a:t>
            </a:r>
            <a:r>
              <a:rPr lang="en-US" altLang="en-US" sz="2400" smtClean="0"/>
              <a:t>side </a:t>
            </a:r>
            <a:r>
              <a:rPr lang="en-US" altLang="en-US" sz="2400" smtClean="0"/>
              <a:t>object;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smtClean="0"/>
              <a:t>then returns the assigned object (this is to enable multiple assignments like A = B = C)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96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with Dynamic Attributes</a:t>
            </a:r>
            <a:endParaRPr lang="en-US" altLang="en-US" sz="32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546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The default copy and assignment actions cause problems when a class has dynamic </a:t>
            </a:r>
            <a:r>
              <a:rPr lang="en-US" altLang="en-US" smtClean="0"/>
              <a:t>variable attributes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They copy the values of the argument's attributes directly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If they have dynamically allocated attributes, they now reference the same dynamically allocated object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mtClean="0"/>
              <a:t>The default copying makes a </a:t>
            </a:r>
            <a:r>
              <a:rPr lang="en-US" altLang="en-US" b="1" i="1" smtClean="0">
                <a:solidFill>
                  <a:srgbClr val="800000"/>
                </a:solidFill>
              </a:rPr>
              <a:t>shallow</a:t>
            </a:r>
            <a:r>
              <a:rPr lang="en-US" altLang="en-US" smtClean="0">
                <a:solidFill>
                  <a:srgbClr val="800000"/>
                </a:solidFill>
              </a:rPr>
              <a:t> </a:t>
            </a:r>
            <a:r>
              <a:rPr lang="en-US" altLang="en-US" smtClean="0"/>
              <a:t>copy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with Dynamic Attributes</a:t>
            </a:r>
            <a:endParaRPr lang="en-US" altLang="en-US" sz="32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546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mtClean="0"/>
              <a:t>On </a:t>
            </a:r>
            <a:r>
              <a:rPr lang="en-US" altLang="en-US" dirty="0" smtClean="0"/>
              <a:t>the next few slides we show a simple (and useless) class and some programs that use the class.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Our class will not define either a copy constructor or an overloaded assignment operator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Thus copies will be made using the </a:t>
            </a:r>
            <a:r>
              <a:rPr lang="en-US" altLang="en-US" smtClean="0"/>
              <a:t>default constructor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And assignment will be done by simple attribute copying</a:t>
            </a:r>
          </a:p>
        </p:txBody>
      </p:sp>
    </p:spTree>
    <p:extLst>
      <p:ext uri="{BB962C8B-B14F-4D97-AF65-F5344CB8AC3E}">
        <p14:creationId xmlns:p14="http://schemas.microsoft.com/office/powerpoint/2010/main" val="37130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5917B-BBF7-437E-BA8E-46ED927F52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Review dynamic arrays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Become aware of the shallow and deep copies of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Discover the peculiarities of classes with pointer data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404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/*---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---*/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operator[](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private: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77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928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/*--- dynarr.cpp ---*/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capacity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myArray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[capacity];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::operator[](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ndx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myArray[ndx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smtClean="0">
                <a:cs typeface="Courier New" panose="02070309020205020404" pitchFamily="49" charset="0"/>
              </a:rPr>
              <a:t>We then created </a:t>
            </a:r>
            <a:r>
              <a:rPr lang="en-US" altLang="en-US" sz="2000" dirty="0" smtClean="0">
                <a:cs typeface="Courier New" panose="02070309020205020404" pitchFamily="49" charset="0"/>
              </a:rPr>
              <a:t>a program that used the </a:t>
            </a:r>
            <a:r>
              <a:rPr lang="en-US" altLang="en-US" sz="2000" dirty="0" err="1" smtClean="0">
                <a:cs typeface="Courier New" panose="02070309020205020404" pitchFamily="49" charset="0"/>
              </a:rPr>
              <a:t>dynarr</a:t>
            </a:r>
            <a:r>
              <a:rPr lang="en-US" altLang="en-US" sz="2000" dirty="0" smtClean="0">
                <a:cs typeface="Courier New" panose="02070309020205020404" pitchFamily="49" charset="0"/>
              </a:rPr>
              <a:t> class that: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creates a </a:t>
            </a:r>
            <a:r>
              <a:rPr lang="en-US" altLang="en-US" sz="1800" dirty="0" err="1" smtClean="0">
                <a:cs typeface="Courier New" panose="02070309020205020404" pitchFamily="49" charset="0"/>
              </a:rPr>
              <a:t>dynarr</a:t>
            </a:r>
            <a:r>
              <a:rPr lang="en-US" altLang="en-US" sz="1800" dirty="0" smtClean="0">
                <a:cs typeface="Courier New" panose="02070309020205020404" pitchFamily="49" charset="0"/>
              </a:rPr>
              <a:t> A with capacity 4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fills A with the odd values 1, 3, 5, 7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prints the contents of A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creates a </a:t>
            </a:r>
            <a:r>
              <a:rPr lang="en-US" altLang="en-US" sz="1800" dirty="0" err="1" smtClean="0">
                <a:cs typeface="Courier New" panose="02070309020205020404" pitchFamily="49" charset="0"/>
              </a:rPr>
              <a:t>dynArr</a:t>
            </a:r>
            <a:r>
              <a:rPr lang="en-US" altLang="en-US" sz="1800" dirty="0" smtClean="0">
                <a:cs typeface="Courier New" panose="02070309020205020404" pitchFamily="49" charset="0"/>
              </a:rPr>
              <a:t> B as a copy of A </a:t>
            </a:r>
            <a:br>
              <a:rPr lang="en-US" altLang="en-US" sz="1800" dirty="0" smtClean="0">
                <a:cs typeface="Courier New" panose="02070309020205020404" pitchFamily="49" charset="0"/>
              </a:rPr>
            </a:br>
            <a:r>
              <a:rPr lang="en-US" altLang="en-US" sz="1800" dirty="0" smtClean="0"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B(A);</a:t>
            </a:r>
            <a:endParaRPr lang="en-US" altLang="en-US" sz="1800" b="1" dirty="0" smtClean="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changes the contents of B to be even values 0, 2, 4, 6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prints the contents of B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prints the contents of A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Assigns A to a new </a:t>
            </a:r>
            <a:r>
              <a:rPr lang="en-US" altLang="en-US" sz="1800" dirty="0" err="1" smtClean="0">
                <a:cs typeface="Courier New" panose="02070309020205020404" pitchFamily="49" charset="0"/>
              </a:rPr>
              <a:t>dynarr</a:t>
            </a:r>
            <a:r>
              <a:rPr lang="en-US" altLang="en-US" sz="1800" dirty="0" smtClean="0">
                <a:cs typeface="Courier New" panose="02070309020205020404" pitchFamily="49" charset="0"/>
              </a:rPr>
              <a:t> C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prints the contents of C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 smtClean="0">
                <a:cs typeface="Courier New" panose="02070309020205020404" pitchFamily="49" charset="0"/>
              </a:rPr>
              <a:t>print the contents of A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>
                <a:cs typeface="Courier New" panose="02070309020205020404" pitchFamily="49" charset="0"/>
              </a:rPr>
              <a:t>The output is shown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9130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928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Contents of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3 5 7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copy of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Changing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copy's entries to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evens: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modified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2 4 6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2 4 6 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new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assigning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squaring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 entries in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4 16 36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b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 </a:t>
            </a:r>
            <a:endParaRPr lang="en-US" altLang="en-US" sz="2000" b="1" dirty="0" smtClean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 smtClean="0">
                <a:cs typeface="Courier New" panose="02070309020205020404" pitchFamily="49" charset="0"/>
              </a:rPr>
              <a:t>Something's wrong here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 smtClean="0">
                <a:cs typeface="Courier New" panose="02070309020205020404" pitchFamily="49" charset="0"/>
              </a:rPr>
              <a:t>Modifying a copy of </a:t>
            </a:r>
            <a:r>
              <a:rPr lang="en-US" altLang="en-US" sz="2000" b="1" i="1" dirty="0" smtClean="0">
                <a:cs typeface="Courier New" panose="02070309020205020404" pitchFamily="49" charset="0"/>
              </a:rPr>
              <a:t>A</a:t>
            </a:r>
            <a:r>
              <a:rPr lang="en-US" altLang="en-US" sz="2000" b="1" dirty="0" smtClean="0">
                <a:cs typeface="Courier New" panose="02070309020205020404" pitchFamily="49" charset="0"/>
              </a:rPr>
              <a:t> should not modify </a:t>
            </a:r>
            <a:r>
              <a:rPr lang="en-US" altLang="en-US" sz="2000" b="1" i="1" dirty="0" smtClean="0">
                <a:cs typeface="Courier New" panose="02070309020205020404" pitchFamily="49" charset="0"/>
              </a:rPr>
              <a:t>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 smtClean="0">
                <a:cs typeface="Courier New" panose="02070309020205020404" pitchFamily="49" charset="0"/>
              </a:rPr>
              <a:t>Modifying an object to which </a:t>
            </a:r>
            <a:r>
              <a:rPr lang="en-US" altLang="en-US" sz="2000" b="1" i="1" dirty="0" smtClean="0">
                <a:cs typeface="Courier New" panose="02070309020205020404" pitchFamily="49" charset="0"/>
              </a:rPr>
              <a:t>A</a:t>
            </a:r>
            <a:r>
              <a:rPr lang="en-US" altLang="en-US" sz="2000" b="1" dirty="0" smtClean="0">
                <a:cs typeface="Courier New" panose="02070309020205020404" pitchFamily="49" charset="0"/>
              </a:rPr>
              <a:t> was assigned should not modify </a:t>
            </a:r>
            <a:r>
              <a:rPr lang="en-US" altLang="en-US" sz="2000" b="1" i="1" dirty="0" smtClean="0"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278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BB225-8182-4E48-A543-99AC257FB9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Shallow vs Deep Copy</a:t>
            </a:r>
            <a:endParaRPr lang="en-US" altLang="en-US" sz="32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Shallow vs. deep copy and pointers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Pointer arithmetic may create unsuspected or erroneous results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Shallow copy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dirty="0" smtClean="0"/>
              <a:t>Two or more pointers of same type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dirty="0" smtClean="0"/>
              <a:t>Points to same memory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dirty="0" smtClean="0"/>
              <a:t>Points to same data</a:t>
            </a:r>
          </a:p>
        </p:txBody>
      </p:sp>
    </p:spTree>
    <p:extLst>
      <p:ext uri="{BB962C8B-B14F-4D97-AF65-F5344CB8AC3E}">
        <p14:creationId xmlns:p14="http://schemas.microsoft.com/office/powerpoint/2010/main" val="21855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2E6EC0-A446-4411-AF01-2FCE0124F7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Shallow copy 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vs Deep Copy</a:t>
            </a:r>
            <a:endParaRPr lang="en-US" altLang="en-US" dirty="0" smtClean="0"/>
          </a:p>
        </p:txBody>
      </p:sp>
      <p:grpSp>
        <p:nvGrpSpPr>
          <p:cNvPr id="48133" name="Group 9"/>
          <p:cNvGrpSpPr>
            <a:grpSpLocks/>
          </p:cNvGrpSpPr>
          <p:nvPr/>
        </p:nvGrpSpPr>
        <p:grpSpPr bwMode="auto">
          <a:xfrm>
            <a:off x="2209800" y="2514600"/>
            <a:ext cx="4422775" cy="657225"/>
            <a:chOff x="1586" y="1872"/>
            <a:chExt cx="2786" cy="414"/>
          </a:xfrm>
        </p:grpSpPr>
        <p:pic>
          <p:nvPicPr>
            <p:cNvPr id="48140" name="Picture 7" descr="ch03-f-0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872"/>
              <a:ext cx="193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1" name="Rectangle 8"/>
            <p:cNvSpPr>
              <a:spLocks noChangeArrowheads="1"/>
            </p:cNvSpPr>
            <p:nvPr/>
          </p:nvSpPr>
          <p:spPr bwMode="auto">
            <a:xfrm>
              <a:off x="1586" y="2055"/>
              <a:ext cx="27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FIGURE 3-16</a:t>
              </a:r>
              <a:r>
                <a:rPr lang="en-US" altLang="en-US" sz="1800"/>
                <a:t> Pointer </a:t>
              </a:r>
              <a:r>
                <a:rPr lang="en-US" altLang="en-US" sz="1800">
                  <a:latin typeface="Courier New" panose="02070309020205020404" pitchFamily="49" charset="0"/>
                </a:rPr>
                <a:t>first</a:t>
              </a:r>
              <a:r>
                <a:rPr lang="en-US" altLang="en-US" sz="1800"/>
                <a:t> and its array</a:t>
              </a:r>
            </a:p>
          </p:txBody>
        </p:sp>
      </p:grpSp>
      <p:grpSp>
        <p:nvGrpSpPr>
          <p:cNvPr id="48134" name="Group 12"/>
          <p:cNvGrpSpPr>
            <a:grpSpLocks/>
          </p:cNvGrpSpPr>
          <p:nvPr/>
        </p:nvGrpSpPr>
        <p:grpSpPr bwMode="auto">
          <a:xfrm>
            <a:off x="2209800" y="3429000"/>
            <a:ext cx="5610225" cy="1190625"/>
            <a:chOff x="1392" y="2352"/>
            <a:chExt cx="3534" cy="750"/>
          </a:xfrm>
        </p:grpSpPr>
        <p:pic>
          <p:nvPicPr>
            <p:cNvPr id="48138" name="Picture 10" descr="ch03-f-0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2352"/>
              <a:ext cx="19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1392" y="2698"/>
              <a:ext cx="353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FIGURE 3-17</a:t>
              </a:r>
              <a:r>
                <a:rPr lang="en-US" altLang="en-US" sz="1800"/>
                <a:t> </a:t>
              </a:r>
              <a:r>
                <a:rPr lang="en-US" altLang="en-US" sz="1800">
                  <a:latin typeface="Courier New" panose="02070309020205020404" pitchFamily="49" charset="0"/>
                </a:rPr>
                <a:t>first</a:t>
              </a:r>
              <a:r>
                <a:rPr lang="en-US" altLang="en-US" sz="1800"/>
                <a:t> and </a:t>
              </a:r>
              <a:r>
                <a:rPr lang="en-US" altLang="en-US" sz="1800">
                  <a:latin typeface="Courier New" panose="02070309020205020404" pitchFamily="49" charset="0"/>
                </a:rPr>
                <a:t>second</a:t>
              </a:r>
              <a:r>
                <a:rPr lang="en-US" altLang="en-US" sz="1800"/>
                <a:t> after the statement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second = first;</a:t>
              </a:r>
              <a:r>
                <a:rPr lang="en-US" altLang="en-US" sz="1800"/>
                <a:t> executes</a:t>
              </a:r>
            </a:p>
          </p:txBody>
        </p:sp>
      </p:grpSp>
      <p:grpSp>
        <p:nvGrpSpPr>
          <p:cNvPr id="48135" name="Group 15"/>
          <p:cNvGrpSpPr>
            <a:grpSpLocks/>
          </p:cNvGrpSpPr>
          <p:nvPr/>
        </p:nvGrpSpPr>
        <p:grpSpPr bwMode="auto">
          <a:xfrm>
            <a:off x="2209800" y="4800600"/>
            <a:ext cx="5610225" cy="1250950"/>
            <a:chOff x="1392" y="3120"/>
            <a:chExt cx="3534" cy="788"/>
          </a:xfrm>
        </p:grpSpPr>
        <p:sp>
          <p:nvSpPr>
            <p:cNvPr id="48136" name="Rectangle 13"/>
            <p:cNvSpPr>
              <a:spLocks noChangeArrowheads="1"/>
            </p:cNvSpPr>
            <p:nvPr/>
          </p:nvSpPr>
          <p:spPr bwMode="auto">
            <a:xfrm>
              <a:off x="1392" y="3504"/>
              <a:ext cx="353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FIGURE 3-18</a:t>
              </a:r>
              <a:r>
                <a:rPr lang="en-US" altLang="en-US" sz="1800"/>
                <a:t> </a:t>
              </a:r>
              <a:r>
                <a:rPr lang="en-US" altLang="en-US" sz="1800">
                  <a:latin typeface="Courier New" panose="02070309020205020404" pitchFamily="49" charset="0"/>
                </a:rPr>
                <a:t>first</a:t>
              </a:r>
              <a:r>
                <a:rPr lang="en-US" altLang="en-US" sz="1800"/>
                <a:t> and </a:t>
              </a:r>
              <a:r>
                <a:rPr lang="en-US" altLang="en-US" sz="1800">
                  <a:latin typeface="Courier New" panose="02070309020205020404" pitchFamily="49" charset="0"/>
                </a:rPr>
                <a:t>second</a:t>
              </a:r>
              <a:r>
                <a:rPr lang="en-US" altLang="en-US" sz="1800"/>
                <a:t> after the statement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delete [] second; </a:t>
              </a:r>
              <a:r>
                <a:rPr lang="en-US" altLang="en-US" sz="1800"/>
                <a:t>executes</a:t>
              </a:r>
            </a:p>
          </p:txBody>
        </p:sp>
        <p:pic>
          <p:nvPicPr>
            <p:cNvPr id="48137" name="Picture 14" descr="ch03-f-0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3120"/>
              <a:ext cx="48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14355" y="5347295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   </a:t>
            </a:r>
            <a:r>
              <a:rPr lang="en-US" b="1" u="sng" dirty="0" smtClean="0">
                <a:solidFill>
                  <a:srgbClr val="800000"/>
                </a:solidFill>
              </a:rPr>
              <a:t>Warning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Dangling pointer:</a:t>
            </a:r>
          </a:p>
          <a:p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endParaRPr lang="en-US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4DF75-6AFB-4761-8CDA-5575B20089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vs Deep Copy</a:t>
            </a:r>
            <a:endParaRPr lang="en-US" altLang="en-US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Deep copy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Two or more pointers have their own data</a:t>
            </a:r>
          </a:p>
        </p:txBody>
      </p:sp>
      <p:grpSp>
        <p:nvGrpSpPr>
          <p:cNvPr id="50181" name="Group 7"/>
          <p:cNvGrpSpPr>
            <a:grpSpLocks/>
          </p:cNvGrpSpPr>
          <p:nvPr/>
        </p:nvGrpSpPr>
        <p:grpSpPr bwMode="auto">
          <a:xfrm>
            <a:off x="914400" y="2971798"/>
            <a:ext cx="6248400" cy="2286001"/>
            <a:chOff x="1056" y="2208"/>
            <a:chExt cx="3033" cy="499"/>
          </a:xfrm>
        </p:grpSpPr>
        <p:pic>
          <p:nvPicPr>
            <p:cNvPr id="50182" name="Picture 4" descr="ch03-f-0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208"/>
              <a:ext cx="188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1056" y="2592"/>
              <a:ext cx="30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Courier New" panose="02070309020205020404" pitchFamily="49" charset="0"/>
                </a:rPr>
                <a:t>first</a:t>
              </a:r>
              <a:r>
                <a:rPr lang="en-US" altLang="en-US" sz="1800" dirty="0" smtClean="0"/>
                <a:t> </a:t>
              </a:r>
              <a:r>
                <a:rPr lang="en-US" altLang="en-US" sz="1800" dirty="0"/>
                <a:t>and </a:t>
              </a:r>
              <a:r>
                <a:rPr lang="en-US" altLang="en-US" sz="1800" dirty="0">
                  <a:latin typeface="Courier New" panose="02070309020205020404" pitchFamily="49" charset="0"/>
                </a:rPr>
                <a:t>second</a:t>
              </a:r>
              <a:r>
                <a:rPr lang="en-US" altLang="en-US" sz="1800" dirty="0"/>
                <a:t> both pointing to their own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2C570-3607-4A9A-878E-79498D1EC6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229600" cy="3429000"/>
          </a:xfrm>
        </p:spPr>
        <p:txBody>
          <a:bodyPr/>
          <a:lstStyle/>
          <a:p>
            <a:pPr marL="344488" indent="-344488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dirty="0" smtClean="0"/>
              <a:t>Destructor</a:t>
            </a:r>
          </a:p>
          <a:p>
            <a:pPr marL="747713" lvl="1" indent="-288925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dirty="0" smtClean="0"/>
              <a:t>Could be used to prevent an array from staying marked as allocated</a:t>
            </a:r>
          </a:p>
          <a:p>
            <a:pPr marL="1258888" lvl="2" indent="-230188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dirty="0" smtClean="0"/>
              <a:t>Even though it cannot be accessed</a:t>
            </a:r>
          </a:p>
          <a:p>
            <a:pPr marL="747713" lvl="1" indent="-288925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dirty="0" smtClean="0"/>
              <a:t>If a </a:t>
            </a:r>
            <a:r>
              <a:rPr lang="en-US" altLang="en-US" b="1" dirty="0" smtClean="0">
                <a:latin typeface="Courier New" panose="02070309020205020404" pitchFamily="49" charset="0"/>
              </a:rPr>
              <a:t>class</a:t>
            </a:r>
            <a:r>
              <a:rPr lang="en-US" altLang="en-US" dirty="0" smtClean="0"/>
              <a:t> has a destructor</a:t>
            </a:r>
          </a:p>
          <a:p>
            <a:pPr marL="1258888" lvl="2" indent="-230188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sz="2400" dirty="0" smtClean="0"/>
              <a:t>Destructor automatically executes whenever a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class</a:t>
            </a:r>
            <a:r>
              <a:rPr lang="en-US" altLang="en-US" sz="2400" dirty="0" smtClean="0"/>
              <a:t> object goes out of scope</a:t>
            </a:r>
          </a:p>
          <a:p>
            <a:pPr marL="1258888" lvl="2" indent="-230188" eaLnBrk="1" hangingPunct="1">
              <a:spcBef>
                <a:spcPts val="600"/>
              </a:spcBef>
              <a:spcAft>
                <a:spcPts val="1200"/>
              </a:spcAft>
              <a:tabLst>
                <a:tab pos="1603375" algn="l"/>
              </a:tabLst>
            </a:pPr>
            <a:r>
              <a:rPr lang="en-US" altLang="en-US" sz="2400" dirty="0" smtClean="0"/>
              <a:t>Put code in destructor to deallocate memory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Classes and Pointers: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91EB0D-D629-4EE7-9ADD-F69BFEB632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and Pointers: Assignment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Assignment operator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Built-in assignment operators for classes with pointer member variables may lead to shallow copying of data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1371600" y="2743200"/>
            <a:ext cx="4025269" cy="1312410"/>
            <a:chOff x="1248" y="2016"/>
            <a:chExt cx="2349" cy="601"/>
          </a:xfrm>
        </p:grpSpPr>
        <p:sp>
          <p:nvSpPr>
            <p:cNvPr id="56329" name="Rectangle 4"/>
            <p:cNvSpPr>
              <a:spLocks noChangeArrowheads="1"/>
            </p:cNvSpPr>
            <p:nvPr/>
          </p:nvSpPr>
          <p:spPr bwMode="auto">
            <a:xfrm>
              <a:off x="1248" y="2448"/>
              <a:ext cx="234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Objects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objectOne</a:t>
              </a:r>
              <a:r>
                <a:rPr lang="en-US" altLang="en-US" sz="1800" dirty="0"/>
                <a:t> and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objectTwo</a:t>
              </a:r>
              <a:endParaRPr lang="en-US" altLang="en-US" sz="1800" dirty="0">
                <a:latin typeface="Courier New" panose="02070309020205020404" pitchFamily="49" charset="0"/>
              </a:endParaRPr>
            </a:p>
          </p:txBody>
        </p:sp>
        <p:pic>
          <p:nvPicPr>
            <p:cNvPr id="56330" name="Picture 6" descr="ch03-f-0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016"/>
              <a:ext cx="129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26" name="Group 9"/>
          <p:cNvGrpSpPr>
            <a:grpSpLocks/>
          </p:cNvGrpSpPr>
          <p:nvPr/>
        </p:nvGrpSpPr>
        <p:grpSpPr bwMode="auto">
          <a:xfrm>
            <a:off x="1371600" y="4513262"/>
            <a:ext cx="7086600" cy="1846005"/>
            <a:chOff x="1200" y="2928"/>
            <a:chExt cx="3984" cy="739"/>
          </a:xfrm>
        </p:grpSpPr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1200" y="3408"/>
              <a:ext cx="398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Objects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objectOne</a:t>
              </a:r>
              <a:r>
                <a:rPr lang="en-US" altLang="en-US" sz="1800" dirty="0"/>
                <a:t> and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objectTwo</a:t>
              </a:r>
              <a:r>
                <a:rPr lang="en-US" altLang="en-US" sz="1800" dirty="0"/>
                <a:t> after the statement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objectTwo</a:t>
              </a:r>
              <a:r>
                <a:rPr lang="en-US" altLang="en-US" sz="1800" dirty="0">
                  <a:latin typeface="Courier New" panose="02070309020205020404" pitchFamily="49" charset="0"/>
                </a:rPr>
                <a:t> =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objectOne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  <a:r>
                <a:rPr lang="en-US" altLang="en-US" sz="1800" dirty="0"/>
                <a:t> executes</a:t>
              </a:r>
            </a:p>
          </p:txBody>
        </p:sp>
        <p:pic>
          <p:nvPicPr>
            <p:cNvPr id="56328" name="Picture 8" descr="ch03-f-0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928"/>
              <a:ext cx="120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AA6DC-B39B-481B-BD71-6CE5CAAEF6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Pointers: Overloaded Assignment</a:t>
            </a:r>
            <a:endParaRPr lang="en-US" altLang="en-US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Assignment operator (cont’d.)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Overloading the assignment operator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Avoids shallow copying of data for classes with a pointer member variable</a:t>
            </a:r>
          </a:p>
        </p:txBody>
      </p:sp>
      <p:grpSp>
        <p:nvGrpSpPr>
          <p:cNvPr id="58373" name="Group 6"/>
          <p:cNvGrpSpPr>
            <a:grpSpLocks/>
          </p:cNvGrpSpPr>
          <p:nvPr/>
        </p:nvGrpSpPr>
        <p:grpSpPr bwMode="auto">
          <a:xfrm>
            <a:off x="1295400" y="3733800"/>
            <a:ext cx="4800600" cy="1981200"/>
            <a:chOff x="1152" y="2880"/>
            <a:chExt cx="2261" cy="597"/>
          </a:xfrm>
        </p:grpSpPr>
        <p:sp>
          <p:nvSpPr>
            <p:cNvPr id="58374" name="Rectangle 4"/>
            <p:cNvSpPr>
              <a:spLocks noChangeArrowheads="1"/>
            </p:cNvSpPr>
            <p:nvPr/>
          </p:nvSpPr>
          <p:spPr bwMode="auto">
            <a:xfrm>
              <a:off x="1152" y="3322"/>
              <a:ext cx="22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Objects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objectOne</a:t>
              </a:r>
              <a:r>
                <a:rPr lang="en-US" altLang="en-US" sz="1800" dirty="0"/>
                <a:t> and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objectTwo</a:t>
              </a:r>
              <a:endParaRPr lang="en-US" altLang="en-US" sz="1800" dirty="0">
                <a:latin typeface="Courier New" panose="02070309020205020404" pitchFamily="49" charset="0"/>
              </a:endParaRPr>
            </a:p>
          </p:txBody>
        </p:sp>
        <p:pic>
          <p:nvPicPr>
            <p:cNvPr id="58375" name="Picture 5" descr="ch03-f-0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880"/>
              <a:ext cx="182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D8E00-157F-4A6C-A19A-EBCBD6D7E2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Pointer Data Type and Pointer Variables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Pointer data types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Values are computer memory addresses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Pointer </a:t>
            </a:r>
            <a:r>
              <a:rPr lang="en-US" altLang="en-US" dirty="0" smtClean="0"/>
              <a:t>variable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Contains an address (memory address)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and Pointers: Copy Constructor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Copy constructor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When declaring the class object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Can initialize a class object by using the value of an existing object of the same type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b="1" dirty="0" smtClean="0"/>
              <a:t>Default</a:t>
            </a:r>
            <a:r>
              <a:rPr lang="en-US" altLang="en-US" dirty="0" smtClean="0"/>
              <a:t> member-wise initialization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May result from copy constructor provided by compiler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May lead to shallow copying of data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Correct by overriding copy constructor definition provided by compiler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and Pointers: Assignment Operator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Assignment Operator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b="1" dirty="0" smtClean="0"/>
              <a:t>Default</a:t>
            </a:r>
            <a:r>
              <a:rPr lang="en-US" altLang="en-US" dirty="0" smtClean="0"/>
              <a:t> member-wise initialization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May result from assignment operator provided by compiler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May lead to shallow copying of data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Correct by overriding assignment operator definition provided by compiler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b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operator=(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44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and Pointers: Destructor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When an object goes out of scope, all of its attributes are disappear (are "destroyed")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If your class uses dynamic memory, any memory that was allocated will not be deleted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MEMORY LEAK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Solution: destructor method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Frees all dynamic memory allocated </a:t>
            </a:r>
            <a:b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the object</a:t>
            </a:r>
          </a:p>
        </p:txBody>
      </p:sp>
    </p:spTree>
    <p:extLst>
      <p:ext uri="{BB962C8B-B14F-4D97-AF65-F5344CB8AC3E}">
        <p14:creationId xmlns:p14="http://schemas.microsoft.com/office/powerpoint/2010/main" val="3694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Classes with Dynamic Attributes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If you design a class that uses dynamic variables, you must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Define a destructor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Define a copy constructor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 smtClean="0"/>
              <a:t>Overload the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0413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Copy Constructor Design</a:t>
            </a:r>
            <a:endParaRPr lang="en-US" altLang="en-US" dirty="0" smtClean="0"/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Important to realize: a copy constructor is used to create a new object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Suppose we are making a copy of object X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First, the compiler will create a new, uninitialized object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Your code should do the following: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For all non-dynamic attributes of the class, copy the attributes of X to the attributes of the copy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For each dynamic attribute D: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Allocate memory to hold the values of that attribute in the copy object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Copy the data in X.D to the dynamic memory that was allocated.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6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Assignment Operator Design</a:t>
            </a:r>
            <a:endParaRPr lang="en-US" altLang="en-US" dirty="0" smtClean="0"/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In C++, assignment is an </a:t>
            </a:r>
            <a:r>
              <a:rPr lang="en-US" altLang="en-US" b="1" i="1" smtClean="0"/>
              <a:t>expression</a:t>
            </a:r>
            <a:r>
              <a:rPr lang="en-US" altLang="en-US" smtClean="0"/>
              <a:t> that yields a value, namely, the value that was assigned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This is why we can do A = B = C, which is interpreted as A = (B = C)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After this statement is executed, A and B will contain C's value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This means that when we overload the assignment operator it must return a reference to the value that was assigned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This is done by returning *this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THIS IS THE ONLY TIME THAT this SHOULD APPEAR IN A METHOD IMPLEMENTATION.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9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24E-66A7-455C-B05B-9E30281941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Assignment Operator Design</a:t>
            </a:r>
            <a:endParaRPr lang="en-US" altLang="en-US" dirty="0" smtClean="0"/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The code for the overloaded assignment operator contains statements that are the same as the copy constructor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The prototype is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classtype&amp; operator=(const classtype &amp;other);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The exception is that the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returns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deletes the dynamic memory components of the assigned object  before allocating new memory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mtClean="0"/>
              <a:t>To avoid work when A = A occurs, the code starts with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 (this == &amp;other)  return *this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4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3276600"/>
          </a:xfrm>
        </p:spPr>
        <p:txBody>
          <a:bodyPr/>
          <a:lstStyle/>
          <a:p>
            <a:r>
              <a:rPr lang="en-US" altLang="en-US" b="1" smtClean="0"/>
              <a:t>Dynamic Array Implementation</a:t>
            </a:r>
            <a:br>
              <a:rPr lang="en-US" altLang="en-US" b="1" smtClean="0"/>
            </a:br>
            <a:r>
              <a:rPr lang="en-US" altLang="en-US" b="1" smtClean="0"/>
              <a:t>of </a:t>
            </a:r>
            <a:br>
              <a:rPr lang="en-US" altLang="en-US" b="1" smtClean="0"/>
            </a:br>
            <a:r>
              <a:rPr lang="en-US" altLang="en-US" b="1" smtClean="0"/>
              <a:t>Stack ADT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8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4EF61-8766-476B-ADB3-C24D34E7CFAC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1278845"/>
          </a:xfrm>
        </p:spPr>
        <p:txBody>
          <a:bodyPr/>
          <a:lstStyle/>
          <a:p>
            <a:pPr eaLnBrk="1" hangingPunct="1"/>
            <a:r>
              <a:rPr lang="en-US" sz="4000" smtClean="0"/>
              <a:t>Dynamic Array </a:t>
            </a:r>
            <a:br>
              <a:rPr lang="en-US" sz="4000" smtClean="0"/>
            </a:br>
            <a:r>
              <a:rPr lang="en-US" sz="4000" smtClean="0"/>
              <a:t>to Store Stack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057" y="1538741"/>
            <a:ext cx="8229600" cy="50593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Issues </a:t>
            </a:r>
            <a:r>
              <a:rPr lang="en-US" sz="2400" dirty="0" smtClean="0"/>
              <a:t>regarding static arrays </a:t>
            </a:r>
            <a:r>
              <a:rPr lang="en-US" sz="2400" smtClean="0"/>
              <a:t>for stacks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Can run out of space if stack set too small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Can waste space if stack set too large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One solution: use a dynamic array to solve the problems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Note additional data members required</a:t>
            </a:r>
          </a:p>
        </p:txBody>
      </p:sp>
    </p:spTree>
    <p:extLst>
      <p:ext uri="{BB962C8B-B14F-4D97-AF65-F5344CB8AC3E}">
        <p14:creationId xmlns:p14="http://schemas.microsoft.com/office/powerpoint/2010/main" val="33073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D4F7F-C923-496F-9D99-780A28C33580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0"/>
            <a:ext cx="8496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template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&lt;class T&gt;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Stack   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/***** Data Members *****/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capacity of stack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myTop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top of stack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myArray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2400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dynamic array </a:t>
            </a:r>
            <a:b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2400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 store elements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i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4C3BB-1C83-4E33-A668-3149DF28723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Pointer Variables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Declaring pointer variables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Specify data type of value stored in the memory location that pointer references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General syntax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smtClean="0">
                <a:latin typeface="Courier New" panose="02070309020205020404" pitchFamily="49" charset="0"/>
              </a:rPr>
              <a:t>identifier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Asterisk symbol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/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Between data type and variable name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Can appear anywhere between the two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C preference: attach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/>
              <a:t> to variable name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Examples: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*p;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char *ch1, *ch2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800000"/>
                </a:solidFill>
              </a:rPr>
              <a:t>has a different meaning when not part of a variable declaration</a:t>
            </a:r>
            <a:endParaRPr lang="en-US" altLang="en-US" b="1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D4F7F-C923-496F-9D99-780A28C33580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0"/>
            <a:ext cx="8496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last part of Stack class declaration</a:t>
            </a:r>
            <a:endParaRPr lang="en-US" sz="2200" b="1" i="1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Stack&lt;T&gt;(int numElements = 128</a:t>
            </a:r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Stack&lt;T&gt;(const Stack&lt;T&gt; &amp;other);</a:t>
            </a:r>
          </a:p>
          <a:p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~Stack&lt;T&gt;()</a:t>
            </a:r>
          </a:p>
          <a:p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Stack&lt;T&gt; operator=(</a:t>
            </a:r>
            <a:r>
              <a:rPr lang="en-US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const Stack&lt;T&gt; &amp;other</a:t>
            </a:r>
            <a:r>
              <a:rPr lang="en-US" sz="22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>
                <a:latin typeface="Courier New" pitchFamily="49" charset="0"/>
                <a:cs typeface="Courier New" pitchFamily="49" charset="0"/>
              </a:rPr>
              <a:t>  void push(const T &amp; value);</a:t>
            </a:r>
            <a:br>
              <a:rPr lang="en-US" sz="2200" b="1">
                <a:latin typeface="Courier New" pitchFamily="49" charset="0"/>
                <a:cs typeface="Courier New" pitchFamily="49" charset="0"/>
              </a:rPr>
            </a:br>
            <a:r>
              <a:rPr lang="en-US" sz="2200" b="1">
                <a:latin typeface="Courier New" pitchFamily="49" charset="0"/>
                <a:cs typeface="Courier New" pitchFamily="49" charset="0"/>
              </a:rPr>
              <a:t>  bool empty() const;</a:t>
            </a: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  T top() const;</a:t>
            </a: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  void pop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endParaRPr lang="en-US" sz="2200" b="1" i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D82F7E-7641-4C8C-9749-11058094223C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685482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0000"/>
                </a:solidFill>
              </a:rPr>
              <a:t>Constructor</a:t>
            </a:r>
            <a:endParaRPr lang="en-US" sz="3200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7580"/>
            <a:ext cx="8686800" cy="513207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Constructor: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Stack&lt;T&gt;(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128);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Must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Check that specified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numElements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</a:rPr>
              <a:t>&gt; 0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Set capacity to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numElements</a:t>
            </a:r>
            <a:endParaRPr lang="en-US" sz="2400" b="1" dirty="0" smtClean="0">
              <a:solidFill>
                <a:srgbClr val="6666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Allocate an array pointed to by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 dirty="0" smtClean="0"/>
              <a:t> with </a:t>
            </a:r>
            <a:br>
              <a:rPr lang="en-US" sz="2400" dirty="0" smtClean="0"/>
            </a:br>
            <a:r>
              <a:rPr lang="en-US" sz="2400" dirty="0" smtClean="0"/>
              <a:t>capacity =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myCapacity</a:t>
            </a:r>
            <a:endParaRPr lang="en-US" sz="2400" b="1" dirty="0" smtClean="0">
              <a:solidFill>
                <a:srgbClr val="6666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Set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6666FF"/>
                </a:solidFill>
                <a:latin typeface="Courier New" pitchFamily="49" charset="0"/>
                <a:ea typeface="+mn-ea"/>
                <a:cs typeface="+mn-cs"/>
              </a:rPr>
              <a:t>-1</a:t>
            </a:r>
            <a:r>
              <a:rPr lang="en-US" sz="2400" dirty="0" smtClean="0"/>
              <a:t> if allocation goes OK</a:t>
            </a:r>
          </a:p>
        </p:txBody>
      </p:sp>
    </p:spTree>
    <p:extLst>
      <p:ext uri="{BB962C8B-B14F-4D97-AF65-F5344CB8AC3E}">
        <p14:creationId xmlns:p14="http://schemas.microsoft.com/office/powerpoint/2010/main" val="27554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B6E120-04EC-45E1-B1E1-3B82E68BDB00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798"/>
            <a:ext cx="8229600" cy="670242"/>
          </a:xfrm>
        </p:spPr>
        <p:txBody>
          <a:bodyPr/>
          <a:lstStyle/>
          <a:p>
            <a:pPr eaLnBrk="1" hangingPunct="1"/>
            <a:r>
              <a:rPr lang="en-US" sz="2800" b="1" smtClean="0"/>
              <a:t>Destructor</a:t>
            </a:r>
            <a:endParaRPr lang="en-US" sz="2800" b="1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2504"/>
            <a:ext cx="8686800" cy="55162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Class Destructor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Avoids memory leak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Deallocates</a:t>
            </a:r>
            <a:r>
              <a:rPr lang="en-US" sz="2400" dirty="0" smtClean="0"/>
              <a:t> array allocated by constructor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29" y="2686690"/>
            <a:ext cx="4170362" cy="15382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575050" y="2118570"/>
            <a:ext cx="1426608" cy="1296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" y="4660166"/>
            <a:ext cx="512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Stack&lt;T&gt;::~Stack&lt;T&gt;()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3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D613EC2-6961-4163-A82E-272442D700AA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06120"/>
            <a:ext cx="8686800" cy="56375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Copy Constructor needed for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Initializations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Passing value parameter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Returning a function value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Creating a temporary storage value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Provides for </a:t>
            </a:r>
            <a:br>
              <a:rPr lang="en-US" sz="2400" dirty="0" smtClean="0"/>
            </a:br>
            <a:r>
              <a:rPr lang="en-US" sz="2400" dirty="0" smtClean="0"/>
              <a:t>deep copy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688245"/>
            <a:ext cx="2951163" cy="1803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Freeform 5"/>
          <p:cNvSpPr>
            <a:spLocks/>
          </p:cNvSpPr>
          <p:nvPr/>
        </p:nvSpPr>
        <p:spPr bwMode="auto">
          <a:xfrm>
            <a:off x="3054350" y="4362262"/>
            <a:ext cx="2898775" cy="614363"/>
          </a:xfrm>
          <a:custGeom>
            <a:avLst/>
            <a:gdLst>
              <a:gd name="T0" fmla="*/ 0 w 1826"/>
              <a:gd name="T1" fmla="*/ 80645066 h 387"/>
              <a:gd name="T2" fmla="*/ 2008565325 w 1826"/>
              <a:gd name="T3" fmla="*/ 50403166 h 387"/>
              <a:gd name="T4" fmla="*/ 2147483647 w 1826"/>
              <a:gd name="T5" fmla="*/ 388104378 h 387"/>
              <a:gd name="T6" fmla="*/ 2147483647 w 1826"/>
              <a:gd name="T7" fmla="*/ 975302056 h 387"/>
              <a:gd name="T8" fmla="*/ 0 60000 65536"/>
              <a:gd name="T9" fmla="*/ 0 60000 65536"/>
              <a:gd name="T10" fmla="*/ 0 60000 65536"/>
              <a:gd name="T11" fmla="*/ 0 60000 65536"/>
              <a:gd name="T12" fmla="*/ 0 w 1826"/>
              <a:gd name="T13" fmla="*/ 0 h 387"/>
              <a:gd name="T14" fmla="*/ 1826 w 1826"/>
              <a:gd name="T15" fmla="*/ 387 h 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6" h="387">
                <a:moveTo>
                  <a:pt x="0" y="32"/>
                </a:moveTo>
                <a:cubicBezTo>
                  <a:pt x="266" y="16"/>
                  <a:pt x="532" y="0"/>
                  <a:pt x="797" y="20"/>
                </a:cubicBezTo>
                <a:cubicBezTo>
                  <a:pt x="1062" y="40"/>
                  <a:pt x="1422" y="93"/>
                  <a:pt x="1593" y="154"/>
                </a:cubicBezTo>
                <a:cubicBezTo>
                  <a:pt x="1764" y="215"/>
                  <a:pt x="1795" y="301"/>
                  <a:pt x="1826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685482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0000"/>
                </a:solidFill>
              </a:rPr>
              <a:t>Copy Constructor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64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D4F7F-C923-496F-9D99-780A28C33580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20040" y="133886"/>
            <a:ext cx="848106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Stack&lt;T&gt;::Stack(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Stack &amp; original)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sz="2400" b="1" err="1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sz="2400" b="1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err="1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>original.myCapacity</a:t>
            </a:r>
            <a:r>
              <a:rPr lang="en-US" sz="2400" b="1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4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//copy </a:t>
            </a:r>
            <a:r>
              <a:rPr lang="en-US" sz="2400" b="1" dirty="0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rgbClr val="187518"/>
                </a:solidFill>
                <a:latin typeface="Courier New" pitchFamily="49" charset="0"/>
                <a:cs typeface="Courier New" pitchFamily="49" charset="0"/>
              </a:rPr>
              <a:t>    myTop(original.myTop)    </a:t>
            </a:r>
            <a:r>
              <a:rPr lang="en-US" sz="24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static data</a:t>
            </a:r>
            <a:br>
              <a:rPr lang="en-US" sz="24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</a:br>
            <a:endParaRPr lang="en-US" sz="8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2400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deep copy dynamic data </a:t>
            </a:r>
            <a:endParaRPr lang="en-US" sz="2400" b="1" i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nothrow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T[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  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2400" b="1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    cerr &lt;&lt; "Stack memory allocate failed";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    exit(1);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else {  </a:t>
            </a:r>
          </a:p>
          <a:p>
            <a:r>
              <a:rPr lang="en-US" sz="2400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400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copy original's array into new array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err="1" smtClean="0">
                <a:latin typeface="Courier New" pitchFamily="49" charset="0"/>
                <a:cs typeface="Courier New" pitchFamily="49" charset="0"/>
              </a:rPr>
              <a:t>original.myArray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B5B2C9-B7C3-4B09-8B44-55EE2B9FE5E4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5289"/>
            <a:ext cx="8686800" cy="47434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Assignment operator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Again, deep copy needed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copies member-by-member, not just address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685482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0000"/>
                </a:solidFill>
              </a:rPr>
              <a:t>Assignment Operator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65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D4F7F-C923-496F-9D99-780A28C33580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20040" y="133886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Stack&lt;T&gt; &amp; Stack&lt;T&gt;::operator=(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Stack&lt;T&gt; &amp; original)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this =</a:t>
            </a:r>
            <a:r>
              <a:rPr lang="en-US" sz="8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&amp;original)    </a:t>
            </a:r>
            <a:r>
              <a:rPr lang="en-US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check for st = st</a:t>
            </a:r>
          </a:p>
          <a:p>
            <a:r>
              <a:rPr lang="en-US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 *this</a:t>
            </a:r>
            <a:endParaRPr lang="en-US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//copy static data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myCapacity = original.myCapacity;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myTop = original.myTop  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//-- delete current dynamic array</a:t>
            </a:r>
            <a:endParaRPr lang="en-US" b="1" i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delete[] myArray;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 allocate dynamic array</a:t>
            </a:r>
            <a:endParaRPr lang="en-US" b="1" i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myArray = new (nothrow)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== 0) {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   cerr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&lt;&lt; "*** Inadequate memory ***\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exit(1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myCapacity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original.myArray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 *this;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9BE60D-3783-40E6-B3E3-F6472376ED00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Considerations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056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What if dynamic array initially allocated for stack is too small?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Terminate execution?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Replace with larger array!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Creating a larger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Allocate </a:t>
            </a:r>
            <a:r>
              <a:rPr lang="en-US" sz="2400" smtClean="0"/>
              <a:t>larger array (typical: double the size)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Use loop to copy elements into new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Delete old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Point </a:t>
            </a:r>
            <a:r>
              <a:rPr lang="en-US" sz="2400" b="1" dirty="0" err="1" smtClean="0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 dirty="0" smtClean="0"/>
              <a:t> variable at this new array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4651375" y="1857772"/>
            <a:ext cx="466725" cy="466725"/>
          </a:xfrm>
          <a:custGeom>
            <a:avLst/>
            <a:gdLst>
              <a:gd name="T0" fmla="*/ 108954402 w 21600"/>
              <a:gd name="T1" fmla="*/ 0 h 21600"/>
              <a:gd name="T2" fmla="*/ 31909599 w 21600"/>
              <a:gd name="T3" fmla="*/ 31909599 h 21600"/>
              <a:gd name="T4" fmla="*/ 0 w 21600"/>
              <a:gd name="T5" fmla="*/ 108954402 h 21600"/>
              <a:gd name="T6" fmla="*/ 31909599 w 21600"/>
              <a:gd name="T7" fmla="*/ 185999658 h 21600"/>
              <a:gd name="T8" fmla="*/ 108954402 w 21600"/>
              <a:gd name="T9" fmla="*/ 217909257 h 21600"/>
              <a:gd name="T10" fmla="*/ 185999658 w 21600"/>
              <a:gd name="T11" fmla="*/ 185999658 h 21600"/>
              <a:gd name="T12" fmla="*/ 217909257 w 21600"/>
              <a:gd name="T13" fmla="*/ 108954402 h 21600"/>
              <a:gd name="T14" fmla="*/ 185999658 w 21600"/>
              <a:gd name="T15" fmla="*/ 319095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5118100" y="2447925"/>
            <a:ext cx="603250" cy="6032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0" grpId="1" animBg="1"/>
      <p:bldP spid="6554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D4F7F-C923-496F-9D99-780A28C33580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20040" y="133886"/>
            <a:ext cx="8625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Stack&lt;T&gt;::push(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T&amp;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value)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err="1" smtClean="0">
                <a:latin typeface="Courier New" pitchFamily="49" charset="0"/>
                <a:cs typeface="Courier New" pitchFamily="49" charset="0"/>
              </a:rPr>
              <a:t>myTop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== myCapacity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T *newarr = new (nothrow) T[2*myCapacity];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if ( T ==0) {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stackException(</a:t>
            </a:r>
            <a:br>
              <a:rPr lang="en-US" sz="2400" b="1">
                <a:latin typeface="Courier New" pitchFamily="49" charset="0"/>
                <a:cs typeface="Courier New" pitchFamily="49" charset="0"/>
              </a:rPr>
            </a:br>
            <a:r>
              <a:rPr lang="en-US" sz="2400" b="1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unable to expand capacity");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    exit(1);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for(int i = 0; i &lt; myCapacity; ++i)</a:t>
            </a:r>
            <a:br>
              <a:rPr lang="en-US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   newarr[i] = myArray[i];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[] myArray;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myArray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= newarr;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++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myTop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myArray[myTop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value;</a:t>
            </a:r>
          </a:p>
          <a:p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675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B5B2C9-B7C3-4B09-8B44-55EE2B9FE5E4}" type="slidenum">
              <a:rPr lang="en-US" smtClean="0"/>
              <a:pPr eaLnBrk="1" hangingPunct="1"/>
              <a:t>59</a:t>
            </a:fld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5289"/>
            <a:ext cx="8686800" cy="1890311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What about using a dynamic array to implement the Queue class?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The problem is the wrap </a:t>
            </a:r>
            <a:r>
              <a:rPr lang="en-US" smtClean="0"/>
              <a:t>around.  </a:t>
            </a:r>
            <a:r>
              <a:rPr lang="en-US" smtClean="0"/>
              <a:t>The </a:t>
            </a:r>
            <a:r>
              <a:rPr lang="en-US" smtClean="0"/>
              <a:t>diagrams </a:t>
            </a:r>
            <a:r>
              <a:rPr lang="en-US" smtClean="0"/>
              <a:t>below </a:t>
            </a:r>
            <a:r>
              <a:rPr lang="en-US" smtClean="0"/>
              <a:t>show </a:t>
            </a:r>
            <a:r>
              <a:rPr lang="en-US" smtClean="0"/>
              <a:t>the problem and the solution!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Now write the code for enqueue assuming a dynamic array implementation</a:t>
            </a:r>
            <a:endParaRPr 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685482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0000"/>
                </a:solidFill>
              </a:rPr>
              <a:t>Challenge Problem (Optional)</a:t>
            </a:r>
            <a:endParaRPr lang="en-US" sz="32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62736"/>
              </p:ext>
            </p:extLst>
          </p:nvPr>
        </p:nvGraphicFramePr>
        <p:xfrm>
          <a:off x="893762" y="4192270"/>
          <a:ext cx="77930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DGE Diagram" r:id="rId3" imgW="4707720" imgH="421560" progId="Pacestar.Diagram">
                  <p:embed/>
                </p:oleObj>
              </mc:Choice>
              <mc:Fallback>
                <p:oleObj name="EDGE Diagram" r:id="rId3" imgW="4707720" imgH="421560" progId="Pacestar.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762" y="4192270"/>
                        <a:ext cx="77930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72273"/>
              </p:ext>
            </p:extLst>
          </p:nvPr>
        </p:nvGraphicFramePr>
        <p:xfrm>
          <a:off x="933450" y="3103880"/>
          <a:ext cx="573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DGE Diagram" r:id="rId5" imgW="3464640" imgH="414360" progId="Pacestar.Diagram">
                  <p:embed/>
                </p:oleObj>
              </mc:Choice>
              <mc:Fallback>
                <p:oleObj name="EDGE Diagram" r:id="rId5" imgW="3464640" imgH="414360" progId="Pacestar.Diagram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3103880"/>
                        <a:ext cx="57340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0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F9CDB-9D7D-458E-9D1B-3D605ED10F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Pointer Variable Operators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i="1" dirty="0" smtClean="0"/>
              <a:t>Address of operator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Unary operator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Returns address of its operand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Note: &amp; also used to denote a reference parameter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i="1" dirty="0" smtClean="0"/>
              <a:t>Dereferencing operator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 smtClean="0">
                <a:cs typeface="Courier New" panose="02070309020205020404" pitchFamily="49" charset="0"/>
              </a:rPr>
              <a:t>(outside of a variable declaration)</a:t>
            </a:r>
            <a:endParaRPr lang="en-US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Unary operator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Different from binary multiplication operator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Also known as </a:t>
            </a:r>
            <a:r>
              <a:rPr lang="en-US" altLang="en-US" i="1" dirty="0" smtClean="0"/>
              <a:t>indirection</a:t>
            </a:r>
            <a:r>
              <a:rPr lang="en-US" altLang="en-US" dirty="0" smtClean="0"/>
              <a:t> operator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*p is a name for the object whose address is contained in the </a:t>
            </a:r>
            <a:r>
              <a:rPr lang="en-US" altLang="en-US" smtClean="0"/>
              <a:t>pointer </a:t>
            </a:r>
            <a:r>
              <a:rPr lang="en-US" altLang="en-US" smtClean="0"/>
              <a:t>p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My terminology: *p is the target of the pointer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73DF0C-E32E-46C2-BF9D-3E812DA9DC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Pointers and Classes</a:t>
            </a:r>
            <a:endParaRPr lang="en-US" altLang="en-US" sz="3200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Pointers and classes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Dot operator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smtClean="0"/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Higher precedence than dereferencing operator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Member access operator arrow (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smtClean="0"/>
              <a:t>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Simplifies access of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smtClean="0"/>
              <a:t>or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components via a pointer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Consists of two consecutive symbols: hyphen and ‘‘greater than’’ symbol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Syntax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pointerVariableName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classMemberName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D3CD97-844B-4000-9125-2395500838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Pointer Initialization</a:t>
            </a:r>
            <a:endParaRPr lang="en-US" altLang="en-US" sz="3200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0593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Initializing pointer variables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No automatic variable initialization in C++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Pointer variables must be initialized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If not initialized, they may contain some random address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dereferencing could </a:t>
            </a:r>
            <a:r>
              <a:rPr lang="en-US" altLang="en-US" smtClean="0"/>
              <a:t>cause the program </a:t>
            </a:r>
            <a:r>
              <a:rPr lang="en-US" altLang="en-US" dirty="0" smtClean="0"/>
              <a:t>to crash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 smtClean="0"/>
              <a:t>If target not yet known, Initialize using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Constant value 0 (null pointer)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 smtClean="0"/>
              <a:t>Named </a:t>
            </a:r>
            <a:r>
              <a:rPr lang="en-US" altLang="en-US" smtClean="0"/>
              <a:t>constant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mtClean="0">
                <a:cs typeface="Courier New" panose="02070309020205020404" pitchFamily="49" charset="0"/>
              </a:rPr>
              <a:t>Constant named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en-US" altLang="en-US" smtClean="0"/>
              <a:t>(c++14)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0</a:t>
            </a:r>
            <a:r>
              <a:rPr lang="en-US" altLang="en-US"/>
              <a:t> </a:t>
            </a:r>
            <a:r>
              <a:rPr lang="en-US" altLang="en-US" smtClean="0"/>
              <a:t>is the only </a:t>
            </a:r>
            <a:r>
              <a:rPr lang="en-US" altLang="en-US" dirty="0" smtClean="0"/>
              <a:t>number directly assignable to a pointer variable</a:t>
            </a:r>
          </a:p>
          <a:p>
            <a:pPr lvl="3"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5CFC6-37A3-42D0-8BAB-7530F9871F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Dynamic Variables</a:t>
            </a:r>
            <a:endParaRPr lang="en-US" altLang="en-US" sz="32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Dynamic variables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The real power of pointers is the possibility of creating variables during program execution (</a:t>
            </a:r>
            <a:r>
              <a:rPr lang="en-US" altLang="en-US" i="1" smtClean="0"/>
              <a:t>dynamically</a:t>
            </a:r>
            <a:r>
              <a:rPr lang="en-US" altLang="en-US" smtClean="0"/>
              <a:t>)</a:t>
            </a:r>
            <a:endParaRPr lang="en-US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Two </a:t>
            </a:r>
            <a:r>
              <a:rPr lang="en-US" altLang="en-US" dirty="0" smtClean="0"/>
              <a:t>operators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b="1" dirty="0" smtClean="0">
                <a:latin typeface="Courier New" panose="02070309020205020404" pitchFamily="49" charset="0"/>
              </a:rPr>
              <a:t>new</a:t>
            </a:r>
            <a:r>
              <a:rPr lang="en-US" altLang="en-US" dirty="0" smtClean="0"/>
              <a:t>: creates </a:t>
            </a:r>
            <a:r>
              <a:rPr lang="en-US" altLang="en-US" smtClean="0"/>
              <a:t>dynamic variables (i.e., allocates space for the variable)</a:t>
            </a:r>
            <a:endParaRPr lang="en-US" altLang="en-US" dirty="0" smtClean="0"/>
          </a:p>
          <a:p>
            <a:pPr lvl="2" eaLnBrk="1" hangingPunct="1">
              <a:spcBef>
                <a:spcPct val="0"/>
              </a:spcBef>
            </a:pPr>
            <a:r>
              <a:rPr lang="en-US" altLang="en-US" b="1" dirty="0" smtClean="0">
                <a:latin typeface="Courier New" panose="02070309020205020404" pitchFamily="49" charset="0"/>
              </a:rPr>
              <a:t>delete</a:t>
            </a:r>
            <a:r>
              <a:rPr lang="en-US" altLang="en-US" dirty="0" smtClean="0"/>
              <a:t>: destroys </a:t>
            </a:r>
            <a:r>
              <a:rPr lang="en-US" altLang="en-US" smtClean="0"/>
              <a:t>dynamic variables (frees allocated space)</a:t>
            </a:r>
            <a:endParaRPr lang="en-US" altLang="en-US" dirty="0" smtClean="0"/>
          </a:p>
          <a:p>
            <a:pPr lvl="2" eaLnBrk="1" hangingPunct="1">
              <a:spcBef>
                <a:spcPct val="0"/>
              </a:spcBef>
            </a:pPr>
            <a:r>
              <a:rPr lang="en-US" altLang="en-US" b="1">
                <a:latin typeface="Courier New" panose="02070309020205020404" pitchFamily="49" charset="0"/>
              </a:rPr>
              <a:t>new </a:t>
            </a:r>
            <a:r>
              <a:rPr lang="en-US" altLang="en-US" smtClean="0"/>
              <a:t>and </a:t>
            </a:r>
            <a:r>
              <a:rPr lang="en-US" altLang="en-US" b="1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are reserved </a:t>
            </a:r>
            <a:r>
              <a:rPr lang="en-US" altLang="en-US" dirty="0" smtClean="0"/>
              <a:t>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Microsoft Office PowerPoint</Application>
  <PresentationFormat>On-screen Show (4:3)</PresentationFormat>
  <Paragraphs>546</Paragraphs>
  <Slides>59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Courier New</vt:lpstr>
      <vt:lpstr>Times New Roman</vt:lpstr>
      <vt:lpstr>Default Design</vt:lpstr>
      <vt:lpstr>1_Default Design</vt:lpstr>
      <vt:lpstr>EDGE Diagram</vt:lpstr>
      <vt:lpstr>Review: Pointers and Dynamic Arrays  Reading: sections 1.5.2, 1.5.3</vt:lpstr>
      <vt:lpstr>Objectives</vt:lpstr>
      <vt:lpstr>Objectives</vt:lpstr>
      <vt:lpstr>The Pointer Data Type and Pointer Variables</vt:lpstr>
      <vt:lpstr>Declaring Pointer Variables</vt:lpstr>
      <vt:lpstr>Pointer Variable Operators</vt:lpstr>
      <vt:lpstr>Pointers and Classes</vt:lpstr>
      <vt:lpstr>Pointer Initialization</vt:lpstr>
      <vt:lpstr>Dynamic Variables</vt:lpstr>
      <vt:lpstr>Dynamic Variable Creation</vt:lpstr>
      <vt:lpstr>Deallocating Dynamic Memory</vt:lpstr>
      <vt:lpstr>Deallocating Dynamic Memory</vt:lpstr>
      <vt:lpstr>Deallocating Dynamic Memory</vt:lpstr>
      <vt:lpstr>Deallocating Dynamic Memory</vt:lpstr>
      <vt:lpstr>Operations on Pointer Variables</vt:lpstr>
      <vt:lpstr>Pointer Parameters</vt:lpstr>
      <vt:lpstr>Pointer Reference Parameters</vt:lpstr>
      <vt:lpstr>Pointer Reference Parameters</vt:lpstr>
      <vt:lpstr>Pointer Reference Parameters</vt:lpstr>
      <vt:lpstr>Dynamic Arrays</vt:lpstr>
      <vt:lpstr>Dynamic Arrays</vt:lpstr>
      <vt:lpstr>Static Array</vt:lpstr>
      <vt:lpstr>Two-Dimensional Dynamic Arrays</vt:lpstr>
      <vt:lpstr>Two-Dimensional Dynamic Arrays</vt:lpstr>
      <vt:lpstr>Two-Dimensional Dynamic Arrays</vt:lpstr>
      <vt:lpstr>Default Copying of Objects</vt:lpstr>
      <vt:lpstr>Default Assignment of Objects</vt:lpstr>
      <vt:lpstr>Classes with Dynamic Attributes</vt:lpstr>
      <vt:lpstr>Classes with Dynamic Attributes</vt:lpstr>
      <vt:lpstr>PowerPoint Presentation</vt:lpstr>
      <vt:lpstr>PowerPoint Presentation</vt:lpstr>
      <vt:lpstr>PowerPoint Presentation</vt:lpstr>
      <vt:lpstr>PowerPoint Presentation</vt:lpstr>
      <vt:lpstr>Shallow vs Deep Copy</vt:lpstr>
      <vt:lpstr>Shallow vs Deep Copy</vt:lpstr>
      <vt:lpstr>Shallow vs Deep Copy</vt:lpstr>
      <vt:lpstr>Classes and Pointers: Destructor</vt:lpstr>
      <vt:lpstr>Classes and Pointers: Assignment</vt:lpstr>
      <vt:lpstr>Classes and Pointers: Overloaded Assignment</vt:lpstr>
      <vt:lpstr>Classes and Pointers: Copy Constructor</vt:lpstr>
      <vt:lpstr>Classes and Pointers: Assignment Operator</vt:lpstr>
      <vt:lpstr>Classes and Pointers: Destructor</vt:lpstr>
      <vt:lpstr>Classes with Dynamic Attributes</vt:lpstr>
      <vt:lpstr>General Copy Constructor Design</vt:lpstr>
      <vt:lpstr>General Assignment Operator Design</vt:lpstr>
      <vt:lpstr>General Assignment Operator Design</vt:lpstr>
      <vt:lpstr>Dynamic Array Implementation of  Stack ADT</vt:lpstr>
      <vt:lpstr>Dynamic Array  to Store Stack Elements</vt:lpstr>
      <vt:lpstr>PowerPoint Presentation</vt:lpstr>
      <vt:lpstr>PowerPoint Presentation</vt:lpstr>
      <vt:lpstr>Constructor</vt:lpstr>
      <vt:lpstr>Destructor</vt:lpstr>
      <vt:lpstr>Copy Constructor</vt:lpstr>
      <vt:lpstr>PowerPoint Presentation</vt:lpstr>
      <vt:lpstr>Assignment Operator</vt:lpstr>
      <vt:lpstr>PowerPoint Presentation</vt:lpstr>
      <vt:lpstr>Further Considerations</vt:lpstr>
      <vt:lpstr>PowerPoint Presentation</vt:lpstr>
      <vt:lpstr>Challenge Problem (Optional)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132</cp:revision>
  <dcterms:created xsi:type="dcterms:W3CDTF">2009-05-28T23:25:02Z</dcterms:created>
  <dcterms:modified xsi:type="dcterms:W3CDTF">2017-09-05T13:17:57Z</dcterms:modified>
</cp:coreProperties>
</file>