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6" r:id="rId3"/>
    <p:sldId id="402" r:id="rId4"/>
    <p:sldId id="403" r:id="rId5"/>
    <p:sldId id="404" r:id="rId6"/>
    <p:sldId id="338" r:id="rId7"/>
    <p:sldId id="405" r:id="rId8"/>
    <p:sldId id="337" r:id="rId9"/>
    <p:sldId id="406" r:id="rId10"/>
    <p:sldId id="407" r:id="rId11"/>
    <p:sldId id="40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402"/>
            <p14:sldId id="403"/>
            <p14:sldId id="404"/>
            <p14:sldId id="338"/>
            <p14:sldId id="405"/>
            <p14:sldId id="337"/>
            <p14:sldId id="406"/>
            <p14:sldId id="407"/>
            <p14:sldId id="408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79" d="100"/>
          <a:sy n="7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1B53-05CB-4681-B89F-2C0956B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0B1BF-889C-49EF-ACB3-041CD72511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08012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아래 왼쪽 화면에서 </a:t>
            </a:r>
            <a:r>
              <a:rPr lang="ko-KR" altLang="en-US" sz="2000" dirty="0" err="1">
                <a:latin typeface="+mn-ea"/>
              </a:rPr>
              <a:t>답보기</a:t>
            </a:r>
            <a:r>
              <a:rPr lang="ko-KR" altLang="en-US" sz="2000" dirty="0">
                <a:latin typeface="+mn-ea"/>
              </a:rPr>
              <a:t> 버튼을 누르면 오른쪽 화면과 같이 정답이 출력되도록 자바스크립트 코드를 </a:t>
            </a:r>
            <a:r>
              <a:rPr lang="ko-KR" altLang="en-US" sz="2000" dirty="0" err="1">
                <a:latin typeface="+mn-ea"/>
              </a:rPr>
              <a:t>작성하시오</a:t>
            </a:r>
            <a:r>
              <a:rPr lang="en-US" altLang="ko-KR" sz="2000" dirty="0">
                <a:latin typeface="+mn-ea"/>
              </a:rPr>
              <a:t>.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6DB0C-9FAB-4DFC-8937-15CDD6F1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4B828-5BB7-407D-9310-AEEA77BE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63" y="3127342"/>
            <a:ext cx="3610244" cy="2408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F62F4C-6433-4C0C-8818-4C9BDF59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40" y="3079282"/>
            <a:ext cx="4325516" cy="3140821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95775141-B509-4DC2-AFAB-ABF48ECF9B52}"/>
              </a:ext>
            </a:extLst>
          </p:cNvPr>
          <p:cNvSpPr/>
          <p:nvPr/>
        </p:nvSpPr>
        <p:spPr>
          <a:xfrm>
            <a:off x="1115616" y="4509152"/>
            <a:ext cx="553394" cy="288000"/>
          </a:xfrm>
          <a:prstGeom prst="wedgeRoundRectCallout">
            <a:avLst>
              <a:gd name="adj1" fmla="val -69865"/>
              <a:gd name="adj2" fmla="val -800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클릭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FA3759C9-6A2A-4DBC-B692-50440531B37B}"/>
              </a:ext>
            </a:extLst>
          </p:cNvPr>
          <p:cNvSpPr/>
          <p:nvPr/>
        </p:nvSpPr>
        <p:spPr>
          <a:xfrm>
            <a:off x="5292080" y="5088320"/>
            <a:ext cx="540000" cy="288000"/>
          </a:xfrm>
          <a:prstGeom prst="wedgeRoundRectCallout">
            <a:avLst>
              <a:gd name="adj1" fmla="val -69865"/>
              <a:gd name="adj2" fmla="val -800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414723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1B53-05CB-4681-B89F-2C0956B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0B1BF-889C-49EF-ACB3-041CD72511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28863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altLang="ko-KR" sz="1600" dirty="0">
                <a:latin typeface="+mn-ea"/>
              </a:rPr>
              <a:t>(1) </a:t>
            </a:r>
            <a:r>
              <a:rPr lang="ko-KR" altLang="en-US" sz="1600" dirty="0">
                <a:latin typeface="+mn-ea"/>
              </a:rPr>
              <a:t>정답은 아래 코드에서 </a:t>
            </a:r>
            <a:r>
              <a:rPr lang="en-US" altLang="ko-KR" sz="1600" dirty="0">
                <a:latin typeface="+mn-ea"/>
              </a:rPr>
              <a:t>&lt;p&gt; </a:t>
            </a:r>
            <a:r>
              <a:rPr lang="ko-KR" altLang="en-US" sz="1600" dirty="0">
                <a:latin typeface="+mn-ea"/>
              </a:rPr>
              <a:t>객체를 동적으로 생성하여 삽입한다</a:t>
            </a:r>
            <a:r>
              <a:rPr lang="en-US" altLang="ko-KR" sz="1600" dirty="0">
                <a:latin typeface="+mn-ea"/>
              </a:rPr>
              <a:t>. prog14-05-1.html</a:t>
            </a:r>
            <a:r>
              <a:rPr lang="ko-KR" altLang="en-US" sz="1600" dirty="0">
                <a:latin typeface="+mn-ea"/>
              </a:rPr>
              <a:t>에 코드를 </a:t>
            </a:r>
            <a:r>
              <a:rPr lang="ko-KR" altLang="en-US" sz="1600" dirty="0" err="1">
                <a:latin typeface="+mn-ea"/>
              </a:rPr>
              <a:t>완성하시오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708660" lvl="1" indent="-342900">
              <a:buAutoNum type="arabicParenBoth"/>
            </a:pPr>
            <a:endParaRPr lang="en-US" altLang="ko-KR" sz="1600" dirty="0">
              <a:latin typeface="+mn-ea"/>
            </a:endParaRPr>
          </a:p>
          <a:p>
            <a:pPr marL="708660" lvl="1" indent="-342900">
              <a:buAutoNum type="arabicParenBoth"/>
            </a:pPr>
            <a:endParaRPr lang="en-US" altLang="ko-KR" sz="1600" dirty="0">
              <a:latin typeface="+mn-ea"/>
            </a:endParaRPr>
          </a:p>
          <a:p>
            <a:pPr marL="708660" lvl="1" indent="-342900">
              <a:buAutoNum type="arabicParenBoth"/>
            </a:pPr>
            <a:endParaRPr lang="en-US" altLang="ko-KR" sz="1600" dirty="0">
              <a:latin typeface="+mn-ea"/>
            </a:endParaRPr>
          </a:p>
          <a:p>
            <a:pPr marL="708660" lvl="1" indent="-342900">
              <a:buAutoNum type="arabicParenBoth"/>
            </a:pPr>
            <a:endParaRPr lang="en-US" altLang="ko-KR" sz="1600" dirty="0">
              <a:latin typeface="+mn-ea"/>
            </a:endParaRPr>
          </a:p>
          <a:p>
            <a:pPr marL="708660" lvl="1" indent="-342900">
              <a:buAutoNum type="arabicParenBoth"/>
            </a:pPr>
            <a:endParaRPr lang="en-US" altLang="ko-KR" sz="1600" dirty="0">
              <a:latin typeface="+mn-ea"/>
            </a:endParaRPr>
          </a:p>
          <a:p>
            <a:pPr marL="708660" lvl="1" indent="-342900">
              <a:buAutoNum type="arabicParenBoth"/>
            </a:pPr>
            <a:endParaRPr lang="en-US" altLang="ko-KR" sz="1600" dirty="0">
              <a:latin typeface="+mn-ea"/>
            </a:endParaRPr>
          </a:p>
          <a:p>
            <a:pPr marL="708660" lvl="1" indent="-342900">
              <a:buAutoNum type="arabicParenBoth"/>
            </a:pPr>
            <a:endParaRPr lang="en-US" altLang="ko-KR" sz="1600" dirty="0">
              <a:latin typeface="+mn-ea"/>
            </a:endParaRPr>
          </a:p>
          <a:p>
            <a:pPr marL="708660" lvl="1" indent="-342900">
              <a:buAutoNum type="arabicParenBoth"/>
            </a:pPr>
            <a:endParaRPr lang="en-US" altLang="ko-KR" sz="1600" dirty="0">
              <a:latin typeface="+mn-ea"/>
            </a:endParaRPr>
          </a:p>
          <a:p>
            <a:pPr marL="708660" lvl="1" indent="-342900">
              <a:buAutoNum type="arabicParenBoth"/>
            </a:pPr>
            <a:endParaRPr lang="en-US" altLang="ko-KR" sz="1600" dirty="0">
              <a:latin typeface="+mn-ea"/>
            </a:endParaRPr>
          </a:p>
          <a:p>
            <a:pPr marL="708660" lvl="1" indent="-342900">
              <a:buAutoNum type="arabicParenBoth"/>
            </a:pPr>
            <a:endParaRPr lang="en-US" altLang="ko-KR" sz="1600" dirty="0">
              <a:latin typeface="+mn-ea"/>
            </a:endParaRPr>
          </a:p>
          <a:p>
            <a:pPr marL="708660" lvl="1" indent="-342900">
              <a:buAutoNum type="arabicParenBoth"/>
            </a:pPr>
            <a:endParaRPr lang="en-US" altLang="ko-KR" sz="1600" dirty="0">
              <a:latin typeface="+mn-ea"/>
            </a:endParaRPr>
          </a:p>
          <a:p>
            <a:pPr marL="365760" lvl="1" indent="0">
              <a:buNone/>
            </a:pPr>
            <a:endParaRPr lang="en-US" altLang="ko-KR" sz="1600" dirty="0">
              <a:latin typeface="+mn-ea"/>
            </a:endParaRPr>
          </a:p>
          <a:p>
            <a:pPr marL="365760" lvl="1" indent="0">
              <a:buNone/>
            </a:pPr>
            <a:r>
              <a:rPr lang="en-US" altLang="ko-KR" sz="1600">
                <a:latin typeface="+mn-ea"/>
              </a:rPr>
              <a:t>(2)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문제 </a:t>
            </a:r>
            <a:r>
              <a:rPr lang="en-US" altLang="ko-KR" sz="1600" dirty="0">
                <a:latin typeface="+mn-ea"/>
              </a:rPr>
              <a:t>(1)</a:t>
            </a:r>
            <a:r>
              <a:rPr lang="ko-KR" altLang="en-US" sz="1600" dirty="0">
                <a:latin typeface="+mn-ea"/>
              </a:rPr>
              <a:t>의 코드를 수정하여 정답으로 출력된 </a:t>
            </a: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>
                <a:latin typeface="+mn-ea"/>
              </a:rPr>
              <a:t>백설 공주</a:t>
            </a:r>
            <a:r>
              <a:rPr lang="en-US" altLang="ko-KR" sz="1600" dirty="0">
                <a:latin typeface="+mn-ea"/>
              </a:rPr>
              <a:t>＇</a:t>
            </a:r>
            <a:r>
              <a:rPr lang="ko-KR" altLang="en-US" sz="1600" dirty="0">
                <a:latin typeface="+mn-ea"/>
              </a:rPr>
              <a:t>나 </a:t>
            </a:r>
            <a:r>
              <a:rPr lang="en-US" altLang="ko-KR" sz="1600" dirty="0">
                <a:latin typeface="+mn-ea"/>
              </a:rPr>
              <a:t>‘</a:t>
            </a:r>
            <a:r>
              <a:rPr lang="ko-KR" altLang="en-US" sz="1600" dirty="0" err="1">
                <a:latin typeface="+mn-ea"/>
              </a:rPr>
              <a:t>둘다</a:t>
            </a:r>
            <a:r>
              <a:rPr lang="en-US" altLang="ko-KR" sz="1600" dirty="0">
                <a:latin typeface="+mn-ea"/>
              </a:rPr>
              <a:t>＇</a:t>
            </a:r>
            <a:r>
              <a:rPr lang="ko-KR" altLang="en-US" sz="1600" dirty="0">
                <a:latin typeface="+mn-ea"/>
              </a:rPr>
              <a:t>를 클릭하면 정답이 다시 제거되게 </a:t>
            </a:r>
            <a:r>
              <a:rPr lang="ko-KR" altLang="en-US" sz="1600" dirty="0" err="1">
                <a:latin typeface="+mn-ea"/>
              </a:rPr>
              <a:t>하시오</a:t>
            </a:r>
            <a:r>
              <a:rPr lang="en-US" altLang="ko-KR" sz="1600" dirty="0">
                <a:latin typeface="+mn-ea"/>
              </a:rPr>
              <a:t>.  </a:t>
            </a:r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6DB0C-9FAB-4DFC-8937-15CDD6F1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28C292-7051-4309-97D3-6FDE3860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132856"/>
            <a:ext cx="4725938" cy="32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</a:t>
            </a:r>
            <a:r>
              <a:rPr lang="ko-KR" altLang="en-US" sz="1400" dirty="0" err="1">
                <a:solidFill>
                  <a:srgbClr val="FF0000"/>
                </a:solidFill>
              </a:rPr>
              <a:t>캡쳐하여</a:t>
            </a:r>
            <a:r>
              <a:rPr lang="ko-KR" altLang="en-US" sz="1400" dirty="0">
                <a:solidFill>
                  <a:srgbClr val="FF0000"/>
                </a:solidFill>
              </a:rPr>
              <a:t> 하나의 문서파일에 제출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혹은 잘못 작성한 경우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2E58-4234-4DEB-A8CA-BAD10957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ACEA0-46C4-4124-84B6-F8CEDF8A55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HTML </a:t>
            </a:r>
            <a:r>
              <a:rPr lang="ko-KR" altLang="en-US" dirty="0"/>
              <a:t>페이지와 브라우저의 출력 결과이다</a:t>
            </a:r>
            <a:r>
              <a:rPr lang="en-US" altLang="ko-KR" dirty="0"/>
              <a:t>. </a:t>
            </a:r>
          </a:p>
          <a:p>
            <a:pPr marL="822960" lvl="1" indent="-457200">
              <a:buAutoNum type="arabicParenBoth"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03D41-9812-49BE-BCD1-1CA8898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78BD9F-8CBA-4F22-B847-735C8AF9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80" y="2461614"/>
            <a:ext cx="4533900" cy="3086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8FC5B4-95C6-4080-87A7-D93207BC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91" y="2711735"/>
            <a:ext cx="3382405" cy="25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34A68-2A62-4543-B2F3-C91AE50D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62BB5-51C2-4F40-A232-2AACE3AEA0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2322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(1) HTML </a:t>
            </a:r>
            <a:r>
              <a:rPr lang="ko-KR" altLang="en-US" dirty="0"/>
              <a:t>페이지의 </a:t>
            </a:r>
            <a:r>
              <a:rPr lang="en-US" altLang="ko-KR" dirty="0"/>
              <a:t>HTML DOM </a:t>
            </a:r>
            <a:r>
              <a:rPr lang="ko-KR" altLang="en-US" dirty="0"/>
              <a:t>트리를 </a:t>
            </a:r>
            <a:r>
              <a:rPr lang="ko-KR" altLang="en-US" dirty="0" err="1"/>
              <a:t>그리시오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(2) prog14-01-2.html </a:t>
            </a:r>
            <a:r>
              <a:rPr lang="ko-KR" altLang="en-US" dirty="0"/>
              <a:t>에 </a:t>
            </a:r>
            <a:r>
              <a:rPr lang="en-US" altLang="ko-KR" dirty="0"/>
              <a:t>&lt;script&gt; </a:t>
            </a:r>
            <a:r>
              <a:rPr lang="ko-KR" altLang="en-US" dirty="0"/>
              <a:t>코드를 작성하여 모든 </a:t>
            </a:r>
            <a:r>
              <a:rPr lang="en-US" altLang="ko-KR" dirty="0"/>
              <a:t>&lt;li&gt; </a:t>
            </a:r>
            <a:r>
              <a:rPr lang="ko-KR" altLang="en-US" dirty="0"/>
              <a:t>태그를 찾아 글자 색을 </a:t>
            </a:r>
            <a:r>
              <a:rPr lang="en-US" altLang="ko-KR" dirty="0"/>
              <a:t>green</a:t>
            </a:r>
            <a:r>
              <a:rPr lang="ko-KR" altLang="en-US" dirty="0"/>
              <a:t>으로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hint) </a:t>
            </a:r>
            <a:r>
              <a:rPr lang="en-US" altLang="ko-KR" dirty="0" err="1"/>
              <a:t>document.getElementByTagName</a:t>
            </a:r>
            <a:r>
              <a:rPr lang="en-US" altLang="ko-KR" dirty="0"/>
              <a:t>(“li”) </a:t>
            </a:r>
            <a:r>
              <a:rPr lang="ko-KR" altLang="en-US" dirty="0"/>
              <a:t>메소드 이용</a:t>
            </a:r>
            <a:r>
              <a:rPr lang="en-US" altLang="ko-KR" dirty="0"/>
              <a:t>, </a:t>
            </a:r>
            <a:r>
              <a:rPr lang="ko-KR" altLang="en-US" dirty="0"/>
              <a:t>배열로 리턴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리스트가 출력된 공간 아무 곳이나 클릭하면 리스트 전체의 배경색을 </a:t>
            </a:r>
            <a:r>
              <a:rPr lang="en-US" altLang="ko-KR" dirty="0" err="1"/>
              <a:t>yellowgreen</a:t>
            </a:r>
            <a:r>
              <a:rPr lang="ko-KR" altLang="en-US" dirty="0"/>
              <a:t>으로 바뀌도록 </a:t>
            </a:r>
            <a:r>
              <a:rPr lang="en-US" altLang="ko-KR" dirty="0"/>
              <a:t>prog14-01-3.html </a:t>
            </a:r>
            <a:r>
              <a:rPr lang="ko-KR" altLang="en-US" dirty="0"/>
              <a:t>에 자바스크립트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18C65B-62D7-4893-B3DD-9B657B1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51B1EA-DEB4-4DAF-8E7A-F53C815A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965426"/>
            <a:ext cx="2865512" cy="2447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543080-2E98-4B6F-9B99-8F2683F0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28" y="3990095"/>
            <a:ext cx="2775432" cy="2447625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FB502095-04C1-4B26-9A4D-30E8FD4D974E}"/>
              </a:ext>
            </a:extLst>
          </p:cNvPr>
          <p:cNvSpPr/>
          <p:nvPr/>
        </p:nvSpPr>
        <p:spPr>
          <a:xfrm>
            <a:off x="7776356" y="5589240"/>
            <a:ext cx="612068" cy="356904"/>
          </a:xfrm>
          <a:prstGeom prst="wedgeRoundRectCallout">
            <a:avLst>
              <a:gd name="adj1" fmla="val -69865"/>
              <a:gd name="adj2" fmla="val -800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0239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AD6E9-20D5-4693-A2CD-B26474F5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AE761-EFEB-4B53-897E-18C14AF6CA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다음은 예제 </a:t>
            </a:r>
            <a:r>
              <a:rPr lang="en-US" altLang="ko-KR" dirty="0"/>
              <a:t>5-7</a:t>
            </a:r>
            <a:r>
              <a:rPr lang="ko-KR" altLang="en-US" dirty="0"/>
              <a:t>을 수정하여 출력한 결과이다</a:t>
            </a:r>
            <a:r>
              <a:rPr lang="en-US" altLang="ko-KR" dirty="0"/>
              <a:t>. </a:t>
            </a:r>
            <a:r>
              <a:rPr lang="ko-KR" altLang="en-US" dirty="0"/>
              <a:t>예제에 버튼을 추가하고 자바스크립트 코드를 삽입하여 버튼을 클릭하면 답이 보이게 하고</a:t>
            </a:r>
            <a:r>
              <a:rPr lang="en-US" altLang="ko-KR" dirty="0"/>
              <a:t>, </a:t>
            </a:r>
            <a:r>
              <a:rPr lang="ko-KR" altLang="en-US" dirty="0"/>
              <a:t>다시 클릭하면 숨기도록 </a:t>
            </a:r>
            <a:r>
              <a:rPr lang="en-US" altLang="ko-KR" dirty="0"/>
              <a:t>prog14-02.html </a:t>
            </a:r>
            <a:r>
              <a:rPr lang="ko-KR" altLang="en-US" dirty="0"/>
              <a:t>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D4C62-3227-4BA5-B390-7BF37D49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515775-FCF7-4D5C-9E19-BBBD922B4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3" y="3197552"/>
            <a:ext cx="4630668" cy="2304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C3F262-B0BF-47CA-B259-A947E708E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94" y="3197552"/>
            <a:ext cx="4661665" cy="2319680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7825DA76-9827-4824-B874-1FED283B98EB}"/>
              </a:ext>
            </a:extLst>
          </p:cNvPr>
          <p:cNvSpPr/>
          <p:nvPr/>
        </p:nvSpPr>
        <p:spPr>
          <a:xfrm>
            <a:off x="7236296" y="4077072"/>
            <a:ext cx="612068" cy="356904"/>
          </a:xfrm>
          <a:prstGeom prst="wedgeRoundRectCallout">
            <a:avLst>
              <a:gd name="adj1" fmla="val -69865"/>
              <a:gd name="adj2" fmla="val -800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86031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1781" y="1628800"/>
            <a:ext cx="4319874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&lt;head&gt;&lt;title&gt;visibility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span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visibility : hidden;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다음 빈 곳에 숨은 단어</a:t>
            </a:r>
            <a:r>
              <a:rPr lang="en-US" altLang="ko-KR" sz="1200" dirty="0"/>
              <a:t>?&lt;/h3&gt;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&lt;li&gt;I (</a:t>
            </a:r>
            <a:r>
              <a:rPr lang="en-US" altLang="ko-KR" sz="1200" b="1" dirty="0"/>
              <a:t>&lt;span&gt;love&lt;/span&gt;</a:t>
            </a:r>
            <a:r>
              <a:rPr lang="en-US" altLang="ko-KR" sz="1200" dirty="0"/>
              <a:t>) you.	</a:t>
            </a:r>
          </a:p>
          <a:p>
            <a:pPr defTabSz="180000"/>
            <a:r>
              <a:rPr lang="en-US" altLang="ko-KR" sz="1200" dirty="0"/>
              <a:t>	&lt;li&gt;CSS is Cascading (</a:t>
            </a:r>
            <a:r>
              <a:rPr lang="en-US" altLang="ko-KR" sz="1200" b="1" dirty="0"/>
              <a:t>&lt;span&gt;Style&lt;/span&gt;</a:t>
            </a:r>
            <a:r>
              <a:rPr lang="en-US" altLang="ko-KR" sz="1200" dirty="0"/>
              <a:t>) Sheet.</a:t>
            </a:r>
          </a:p>
          <a:p>
            <a:pPr defTabSz="180000"/>
            <a:r>
              <a:rPr lang="en-US" altLang="ko-KR" sz="1200" dirty="0"/>
              <a:t>	&lt;li&gt;</a:t>
            </a:r>
            <a:r>
              <a:rPr lang="ko-KR" altLang="en-US" sz="1200" dirty="0"/>
              <a:t>응답하라 </a:t>
            </a:r>
            <a:r>
              <a:rPr lang="en-US" altLang="ko-KR" sz="1200" dirty="0"/>
              <a:t>(</a:t>
            </a:r>
            <a:r>
              <a:rPr lang="en-US" altLang="ko-KR" sz="1200" b="1" dirty="0"/>
              <a:t>&lt;span&gt;1988&lt;/span&gt;</a:t>
            </a:r>
            <a:r>
              <a:rPr lang="en-US" altLang="ko-KR" sz="1200" dirty="0"/>
              <a:t>).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5-7 visibility</a:t>
            </a:r>
            <a:r>
              <a:rPr lang="ko-KR" altLang="en-US" dirty="0"/>
              <a:t>로 텍스트 숨기기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149" y="1761677"/>
            <a:ext cx="2772147" cy="23867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0293" y="4397042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</a:rPr>
              <a:t>공간은 차지하지만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ko-KR" altLang="en-US" sz="1000" dirty="0">
                <a:solidFill>
                  <a:srgbClr val="C00000"/>
                </a:solidFill>
              </a:rPr>
              <a:t>텍스트는 보이지 않음</a:t>
            </a:r>
          </a:p>
        </p:txBody>
      </p:sp>
      <p:sp>
        <p:nvSpPr>
          <p:cNvPr id="10" name="자유형 9"/>
          <p:cNvSpPr/>
          <p:nvPr/>
        </p:nvSpPr>
        <p:spPr>
          <a:xfrm>
            <a:off x="3312021" y="3789040"/>
            <a:ext cx="2520280" cy="1041974"/>
          </a:xfrm>
          <a:custGeom>
            <a:avLst/>
            <a:gdLst>
              <a:gd name="connsiteX0" fmla="*/ 0 w 2584174"/>
              <a:gd name="connsiteY0" fmla="*/ 954157 h 1157958"/>
              <a:gd name="connsiteX1" fmla="*/ 485030 w 2584174"/>
              <a:gd name="connsiteY1" fmla="*/ 1152939 h 1157958"/>
              <a:gd name="connsiteX2" fmla="*/ 2313830 w 2584174"/>
              <a:gd name="connsiteY2" fmla="*/ 993913 h 1157958"/>
              <a:gd name="connsiteX3" fmla="*/ 2584174 w 2584174"/>
              <a:gd name="connsiteY3" fmla="*/ 0 h 11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174" h="1157958">
                <a:moveTo>
                  <a:pt x="0" y="954157"/>
                </a:moveTo>
                <a:cubicBezTo>
                  <a:pt x="49696" y="1050235"/>
                  <a:pt x="99392" y="1146313"/>
                  <a:pt x="485030" y="1152939"/>
                </a:cubicBezTo>
                <a:cubicBezTo>
                  <a:pt x="870668" y="1159565"/>
                  <a:pt x="1963973" y="1186069"/>
                  <a:pt x="2313830" y="993913"/>
                </a:cubicBezTo>
                <a:cubicBezTo>
                  <a:pt x="2663687" y="801757"/>
                  <a:pt x="2524539" y="129871"/>
                  <a:pt x="2584174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51981" y="4414810"/>
            <a:ext cx="432048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45038" y="4199004"/>
            <a:ext cx="1197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>
                <a:solidFill>
                  <a:srgbClr val="C00000"/>
                </a:solidFill>
              </a:rPr>
              <a:t>visibility : hidden;</a:t>
            </a:r>
          </a:p>
        </p:txBody>
      </p:sp>
    </p:spTree>
    <p:extLst>
      <p:ext uri="{BB962C8B-B14F-4D97-AF65-F5344CB8AC3E}">
        <p14:creationId xmlns:p14="http://schemas.microsoft.com/office/powerpoint/2010/main" val="112008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12AB6-2450-45AB-980F-39213A82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5B57A4-EE4E-4C1E-8659-9CE7D012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327F656-6BD7-4C3E-B0A2-49BBFC2D2861}"/>
              </a:ext>
            </a:extLst>
          </p:cNvPr>
          <p:cNvSpPr txBox="1">
            <a:spLocks/>
          </p:cNvSpPr>
          <p:nvPr/>
        </p:nvSpPr>
        <p:spPr>
          <a:xfrm>
            <a:off x="612648" y="1340769"/>
            <a:ext cx="8153400" cy="2232247"/>
          </a:xfrm>
          <a:prstGeom prst="rect">
            <a:avLst/>
          </a:prstGeom>
        </p:spPr>
        <p:txBody>
          <a:bodyPr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HTML </a:t>
            </a:r>
            <a:r>
              <a:rPr lang="ko-KR" altLang="en-US" sz="2000" dirty="0"/>
              <a:t>페이지를 출력하면 동일한 크기의 카드 </a:t>
            </a:r>
            <a:r>
              <a:rPr lang="en-US" altLang="ko-KR" sz="2000" dirty="0"/>
              <a:t>4</a:t>
            </a:r>
            <a:r>
              <a:rPr lang="ko-KR" altLang="en-US" sz="2000" dirty="0"/>
              <a:t>개가 겹쳐 있어</a:t>
            </a:r>
            <a:r>
              <a:rPr lang="en-US" altLang="ko-KR" sz="2000" dirty="0"/>
              <a:t>, </a:t>
            </a:r>
            <a:r>
              <a:rPr lang="ko-KR" altLang="en-US" sz="2000" dirty="0"/>
              <a:t>맨 위의 배치된 카드만 보인다</a:t>
            </a:r>
            <a:r>
              <a:rPr lang="en-US" altLang="ko-KR" sz="2000" dirty="0"/>
              <a:t>. (</a:t>
            </a:r>
            <a:r>
              <a:rPr lang="ko-KR" altLang="en-US" sz="2000" dirty="0"/>
              <a:t>예제 </a:t>
            </a:r>
            <a:r>
              <a:rPr lang="en-US" altLang="ko-KR" sz="2000" dirty="0"/>
              <a:t>5-6 </a:t>
            </a:r>
            <a:r>
              <a:rPr lang="ko-KR" altLang="en-US" sz="2000" dirty="0"/>
              <a:t>참고</a:t>
            </a:r>
            <a:r>
              <a:rPr lang="en-US" altLang="ko-KR" sz="2000" dirty="0"/>
              <a:t>: </a:t>
            </a:r>
            <a:r>
              <a:rPr lang="ko-KR" altLang="en-US" sz="2000" dirty="0"/>
              <a:t>각 카드 이미지의 </a:t>
            </a:r>
            <a:r>
              <a:rPr lang="en-US" altLang="ko-KR" sz="2000" dirty="0"/>
              <a:t>z-index </a:t>
            </a:r>
            <a:r>
              <a:rPr lang="ko-KR" altLang="en-US" sz="2000" dirty="0"/>
              <a:t>스타일 프로퍼티 값을 다르게 설정하여 값이 클수록 위에 배치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카드 이미지를 클릭하면 클릭된 카드가 맨 밑으로 들어가고 바로 밑의 카드가 나타나도록 </a:t>
            </a:r>
            <a:r>
              <a:rPr lang="en-US" altLang="ko-KR" sz="2000" dirty="0"/>
              <a:t>prog14-03.html</a:t>
            </a:r>
            <a:r>
              <a:rPr lang="ko-KR" altLang="en-US" sz="2000" dirty="0"/>
              <a:t>에 자바스크립트 코드를 </a:t>
            </a:r>
            <a:r>
              <a:rPr lang="ko-KR" altLang="en-US" sz="2000" dirty="0" err="1"/>
              <a:t>작성하시오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1D8CB-0F7E-40A9-97CB-76C950D8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89040"/>
            <a:ext cx="4180522" cy="2733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BD5DDD-BDC8-47DF-9E9D-5A06C7FE5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789040"/>
            <a:ext cx="4180522" cy="2733675"/>
          </a:xfrm>
          <a:prstGeom prst="rect">
            <a:avLst/>
          </a:prstGeom>
        </p:spPr>
      </p:pic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95FC8AB7-8B46-473A-9374-D3A1FBEEE42E}"/>
              </a:ext>
            </a:extLst>
          </p:cNvPr>
          <p:cNvSpPr/>
          <p:nvPr/>
        </p:nvSpPr>
        <p:spPr>
          <a:xfrm>
            <a:off x="1907704" y="5589240"/>
            <a:ext cx="612068" cy="356904"/>
          </a:xfrm>
          <a:prstGeom prst="wedgeRoundRectCallout">
            <a:avLst>
              <a:gd name="adj1" fmla="val -69865"/>
              <a:gd name="adj2" fmla="val -800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9326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85" y="1377876"/>
            <a:ext cx="2619158" cy="38513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0256" y="1389456"/>
            <a:ext cx="4032448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div { position : absolute; }</a:t>
            </a:r>
          </a:p>
          <a:p>
            <a:pPr defTabSz="180000"/>
            <a:r>
              <a:rPr lang="en-US" altLang="ko-KR" sz="1200" dirty="0" err="1"/>
              <a:t>img</a:t>
            </a:r>
            <a:r>
              <a:rPr lang="en-US" altLang="ko-KR" sz="1200" dirty="0"/>
              <a:t> { </a:t>
            </a:r>
            <a:r>
              <a:rPr lang="en-US" altLang="ko-KR" sz="1200" b="1" dirty="0"/>
              <a:t>position : absolute;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</a:t>
            </a:r>
            <a:r>
              <a:rPr lang="en-US" altLang="ko-KR" sz="1200" dirty="0" err="1"/>
              <a:t>spadeA</a:t>
            </a:r>
            <a:r>
              <a:rPr lang="en-US" altLang="ko-KR" sz="1200" dirty="0"/>
              <a:t> { </a:t>
            </a:r>
            <a:r>
              <a:rPr lang="en-US" altLang="ko-KR" sz="1200" b="1" dirty="0"/>
              <a:t>z-index : -3</a:t>
            </a:r>
            <a:r>
              <a:rPr lang="en-US" altLang="ko-KR" sz="1200" dirty="0"/>
              <a:t>; left : 10px; top : 20px; }</a:t>
            </a:r>
          </a:p>
          <a:p>
            <a:pPr defTabSz="180000"/>
            <a:r>
              <a:rPr lang="en-US" altLang="ko-KR" sz="1200" dirty="0"/>
              <a:t>#spade2 { </a:t>
            </a:r>
            <a:r>
              <a:rPr lang="en-US" altLang="ko-KR" sz="1200" b="1" dirty="0"/>
              <a:t>z-index : 2</a:t>
            </a:r>
            <a:r>
              <a:rPr lang="en-US" altLang="ko-KR" sz="1200" dirty="0"/>
              <a:t>; left : 40px; top : 30px; }</a:t>
            </a:r>
          </a:p>
          <a:p>
            <a:pPr defTabSz="180000"/>
            <a:r>
              <a:rPr lang="en-US" altLang="ko-KR" sz="1200" dirty="0"/>
              <a:t>#spade3 { </a:t>
            </a:r>
            <a:r>
              <a:rPr lang="en-US" altLang="ko-KR" sz="1200" b="1" dirty="0"/>
              <a:t>z-index : 3</a:t>
            </a:r>
            <a:r>
              <a:rPr lang="en-US" altLang="ko-KR" sz="1200" dirty="0"/>
              <a:t>; left : 80px; top : 40px; }</a:t>
            </a:r>
          </a:p>
          <a:p>
            <a:pPr defTabSz="180000"/>
            <a:r>
              <a:rPr lang="en-US" altLang="ko-KR" sz="1200" dirty="0"/>
              <a:t>#spade7 { </a:t>
            </a:r>
            <a:r>
              <a:rPr lang="en-US" altLang="ko-KR" sz="1200" b="1" dirty="0"/>
              <a:t>z-index : 7</a:t>
            </a:r>
            <a:r>
              <a:rPr lang="en-US" altLang="ko-KR" sz="1200" dirty="0"/>
              <a:t>; left : 120px; top : 50px; 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pl-PL" altLang="ko-KR" sz="1200" b="1" dirty="0"/>
              <a:t>&lt;img</a:t>
            </a:r>
            <a:r>
              <a:rPr lang="pl-PL" altLang="ko-KR" sz="1200" dirty="0"/>
              <a:t> </a:t>
            </a:r>
            <a:r>
              <a:rPr lang="pl-PL" altLang="ko-KR" sz="1200" b="1" dirty="0"/>
              <a:t>id="spadeA" </a:t>
            </a:r>
            <a:r>
              <a:rPr lang="pl-PL" altLang="ko-KR" sz="1200" dirty="0"/>
              <a:t>src="media/spade-A.png"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A"&gt;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id="spade2"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="media/spade-2.png"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2"&gt;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id="spade3"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="media/spade-3.png"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3"&gt;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id="spade7"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="media/spade-7.png"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7"&gt;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5-6 z-index</a:t>
            </a:r>
            <a:r>
              <a:rPr lang="ko-KR" altLang="en-US" dirty="0"/>
              <a:t>로 카드 쌓기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97951" y="5863009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-3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5644" y="5587209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2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5267" y="5047225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7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7266008" y="4742952"/>
            <a:ext cx="75878" cy="304273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H="1">
            <a:off x="5676003" y="4387001"/>
            <a:ext cx="293860" cy="1513287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H="1">
            <a:off x="6096850" y="4583529"/>
            <a:ext cx="355543" cy="1034924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20564" y="5351498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 flipH="1">
            <a:off x="6475499" y="4613432"/>
            <a:ext cx="365563" cy="782800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8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245A-6532-4C75-A715-63AFE655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E94844A-8B65-4C08-A3CB-3CC916F81E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656184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다음과 같이 </a:t>
            </a:r>
            <a:r>
              <a:rPr lang="en-US" altLang="ko-KR" sz="1800" dirty="0"/>
              <a:t>&lt;p&gt; </a:t>
            </a:r>
            <a:r>
              <a:rPr lang="ko-KR" altLang="en-US" sz="1800" dirty="0"/>
              <a:t>태그로 출력된 텍스트에 마우스를 클릭하면</a:t>
            </a:r>
            <a:r>
              <a:rPr lang="en-US" altLang="ko-KR" sz="1800" dirty="0"/>
              <a:t>, prompt() </a:t>
            </a:r>
            <a:r>
              <a:rPr lang="ko-KR" altLang="en-US" sz="1800" dirty="0"/>
              <a:t>창을 출력하고 사용자가 입력한 </a:t>
            </a:r>
            <a:r>
              <a:rPr lang="en-US" altLang="ko-KR" sz="1800" dirty="0"/>
              <a:t>HTML </a:t>
            </a:r>
            <a:r>
              <a:rPr lang="ko-KR" altLang="en-US" sz="1800" dirty="0"/>
              <a:t>텍스트로 </a:t>
            </a:r>
            <a:r>
              <a:rPr lang="en-US" altLang="ko-KR" sz="1800" dirty="0"/>
              <a:t>&lt;p&gt; </a:t>
            </a:r>
            <a:r>
              <a:rPr lang="ko-KR" altLang="en-US" sz="1800" dirty="0"/>
              <a:t>태그의 내용을 바꾸도록 </a:t>
            </a:r>
            <a:r>
              <a:rPr lang="en-US" altLang="ko-KR" sz="1800" dirty="0"/>
              <a:t>prog14-04.html</a:t>
            </a:r>
            <a:r>
              <a:rPr lang="ko-KR" altLang="en-US" sz="1800" dirty="0"/>
              <a:t>에  자바스크립트 코드를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DEEF3F-7DCC-4975-9BE7-C1665C41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FF925-61A1-41B4-AE4B-DE6B22F7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" y="3489055"/>
            <a:ext cx="3561596" cy="16364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854645-C6A0-4E08-AA8F-94316673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20" y="2418226"/>
            <a:ext cx="3384402" cy="1875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9AD19D-94CE-4D11-8122-EF2D05308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39" y="2418226"/>
            <a:ext cx="4160487" cy="17373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187B48-DD9A-4216-8AEC-5A1F045C2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909" y="4555087"/>
            <a:ext cx="3477030" cy="19242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EA49D1-95A2-4837-A78F-5C2D6B482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849" y="4555087"/>
            <a:ext cx="4160487" cy="17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7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14035</TotalTime>
  <Words>778</Words>
  <Application>Microsoft Office PowerPoint</Application>
  <PresentationFormat>화면 슬라이드 쇼(4:3)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HY나무L</vt:lpstr>
      <vt:lpstr>맑은 고딕</vt:lpstr>
      <vt:lpstr>휴먼편지체</vt:lpstr>
      <vt:lpstr>Wingdings</vt:lpstr>
      <vt:lpstr>Wingdings 2</vt:lpstr>
      <vt:lpstr>가을</vt:lpstr>
      <vt:lpstr>14. 실습</vt:lpstr>
      <vt:lpstr>실습 유의사항 </vt:lpstr>
      <vt:lpstr>문제 1</vt:lpstr>
      <vt:lpstr>문제 1 (계속)</vt:lpstr>
      <vt:lpstr>문제 2</vt:lpstr>
      <vt:lpstr>예제 5-7 visibility로 텍스트 숨기기</vt:lpstr>
      <vt:lpstr>문제 3</vt:lpstr>
      <vt:lpstr>예제 5-6 z-index로 카드 쌓기</vt:lpstr>
      <vt:lpstr>문제 4</vt:lpstr>
      <vt:lpstr>문제 5</vt:lpstr>
      <vt:lpstr>문제 5 (계속)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624</cp:revision>
  <dcterms:created xsi:type="dcterms:W3CDTF">2011-08-27T14:53:28Z</dcterms:created>
  <dcterms:modified xsi:type="dcterms:W3CDTF">2021-04-26T02:18:50Z</dcterms:modified>
</cp:coreProperties>
</file>