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6"/>
  </p:notesMasterIdLst>
  <p:sldIdLst>
    <p:sldId id="256" r:id="rId2"/>
    <p:sldId id="258" r:id="rId3"/>
    <p:sldId id="260" r:id="rId4"/>
    <p:sldId id="259" r:id="rId5"/>
    <p:sldId id="263" r:id="rId6"/>
    <p:sldId id="265" r:id="rId7"/>
    <p:sldId id="269" r:id="rId8"/>
    <p:sldId id="262" r:id="rId9"/>
    <p:sldId id="270" r:id="rId10"/>
    <p:sldId id="279" r:id="rId11"/>
    <p:sldId id="280" r:id="rId12"/>
    <p:sldId id="271" r:id="rId13"/>
    <p:sldId id="272" r:id="rId14"/>
    <p:sldId id="273" r:id="rId15"/>
    <p:sldId id="274" r:id="rId16"/>
    <p:sldId id="276" r:id="rId17"/>
    <p:sldId id="281" r:id="rId18"/>
    <p:sldId id="283" r:id="rId19"/>
    <p:sldId id="284" r:id="rId20"/>
    <p:sldId id="288" r:id="rId21"/>
    <p:sldId id="289" r:id="rId22"/>
    <p:sldId id="292" r:id="rId23"/>
    <p:sldId id="294" r:id="rId24"/>
    <p:sldId id="304" r:id="rId25"/>
    <p:sldId id="306" r:id="rId26"/>
    <p:sldId id="308" r:id="rId27"/>
    <p:sldId id="309" r:id="rId28"/>
    <p:sldId id="310" r:id="rId29"/>
    <p:sldId id="311" r:id="rId30"/>
    <p:sldId id="312" r:id="rId31"/>
    <p:sldId id="317" r:id="rId32"/>
    <p:sldId id="319" r:id="rId33"/>
    <p:sldId id="320" r:id="rId34"/>
    <p:sldId id="321" r:id="rId35"/>
    <p:sldId id="322" r:id="rId36"/>
    <p:sldId id="326" r:id="rId37"/>
    <p:sldId id="327" r:id="rId38"/>
    <p:sldId id="328" r:id="rId39"/>
    <p:sldId id="329" r:id="rId40"/>
    <p:sldId id="330" r:id="rId41"/>
    <p:sldId id="331" r:id="rId42"/>
    <p:sldId id="333" r:id="rId43"/>
    <p:sldId id="335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54" r:id="rId52"/>
    <p:sldId id="355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A60E-5D13-4BEE-A710-77390AE27D1A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471D-0903-4A63-938A-140762AE00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012" y="228600"/>
            <a:ext cx="8699988" cy="381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62708" y="836613"/>
            <a:ext cx="8018585" cy="5281612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341438"/>
            <a:ext cx="4000500" cy="48307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341438"/>
            <a:ext cx="4000500" cy="48307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2339975" y="6586538"/>
            <a:ext cx="6770688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432800" y="115888"/>
            <a:ext cx="504825" cy="360362"/>
          </a:xfrm>
        </p:spPr>
        <p:txBody>
          <a:bodyPr/>
          <a:lstStyle>
            <a:lvl1pPr>
              <a:defRPr/>
            </a:lvl1pPr>
          </a:lstStyle>
          <a:p>
            <a:fld id="{CBC6EC54-FCD2-4915-B1C0-31DA4E3B49A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33400" y="1341438"/>
            <a:ext cx="4000500" cy="48307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86300" y="1341438"/>
            <a:ext cx="4000500" cy="2338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86300" y="3832225"/>
            <a:ext cx="4000500" cy="23399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0"/>
          </p:nvPr>
        </p:nvSpPr>
        <p:spPr>
          <a:xfrm>
            <a:off x="2339975" y="6586538"/>
            <a:ext cx="6770688" cy="2603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>
          <a:xfrm>
            <a:off x="8432800" y="115888"/>
            <a:ext cx="504825" cy="360362"/>
          </a:xfrm>
        </p:spPr>
        <p:txBody>
          <a:bodyPr/>
          <a:lstStyle>
            <a:lvl1pPr>
              <a:defRPr/>
            </a:lvl1pPr>
          </a:lstStyle>
          <a:p>
            <a:fld id="{B0C1D8AC-9063-4F5B-AFBD-8534A4BAB59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C66AE9-7596-440F-880D-EF2930C11F88}" type="datetimeFigureOut">
              <a:rPr lang="ko-KR" altLang="en-US" smtClean="0"/>
              <a:pPr/>
              <a:t>2019-09-02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B4C19D-66B4-4DBC-8F32-D1A6CA9941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C</a:t>
            </a:r>
            <a:r>
              <a:rPr lang="ko-KR" altLang="en-US" dirty="0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언어 실습 </a:t>
            </a:r>
            <a:r>
              <a:rPr lang="en-US" altLang="ko-KR" dirty="0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II</a:t>
            </a:r>
            <a:endParaRPr lang="ko-KR" altLang="en-US" dirty="0">
              <a:solidFill>
                <a:srgbClr val="FFFF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자료형과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변수의 관계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628800"/>
            <a:ext cx="1152129" cy="131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573016"/>
            <a:ext cx="1280143" cy="105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5301208"/>
            <a:ext cx="1152129" cy="145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924944"/>
            <a:ext cx="103870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1340768"/>
            <a:ext cx="1708224" cy="119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62740" y="1628800"/>
            <a:ext cx="12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난 밥</a:t>
            </a:r>
            <a:endParaRPr lang="ko-KR" altLang="en-US" sz="2800" b="1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5577" y="5373216"/>
            <a:ext cx="1728192" cy="133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41106" y="3367878"/>
            <a:ext cx="14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난 맥주</a:t>
            </a:r>
            <a:endParaRPr lang="ko-KR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5517232"/>
            <a:ext cx="14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먹는 물</a:t>
            </a:r>
            <a:endParaRPr lang="ko-KR" altLang="en-US" sz="2800" b="1" dirty="0"/>
          </a:p>
        </p:txBody>
      </p:sp>
      <p:cxnSp>
        <p:nvCxnSpPr>
          <p:cNvPr id="14" name="직선 화살표 연결선 13"/>
          <p:cNvCxnSpPr>
            <a:stCxn id="9" idx="3"/>
            <a:endCxn id="6" idx="1"/>
          </p:cNvCxnSpPr>
          <p:nvPr/>
        </p:nvCxnSpPr>
        <p:spPr>
          <a:xfrm>
            <a:off x="2247776" y="1936366"/>
            <a:ext cx="4700488" cy="2163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3"/>
            <a:endCxn id="7" idx="1"/>
          </p:cNvCxnSpPr>
          <p:nvPr/>
        </p:nvCxnSpPr>
        <p:spPr>
          <a:xfrm>
            <a:off x="2082314" y="3825044"/>
            <a:ext cx="4937958" cy="2202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5" idx="1"/>
          </p:cNvCxnSpPr>
          <p:nvPr/>
        </p:nvCxnSpPr>
        <p:spPr>
          <a:xfrm flipV="1">
            <a:off x="2483769" y="2288610"/>
            <a:ext cx="4536503" cy="3751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59832" y="1556792"/>
            <a:ext cx="3384376" cy="50405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어디에 먹는 게</a:t>
            </a:r>
            <a:endParaRPr lang="en-US" altLang="ko-KR" sz="4000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endParaRPr lang="en-US" altLang="ko-KR" sz="4000" dirty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4000" dirty="0" smtClean="0">
                <a:latin typeface="휴먼모음T" pitchFamily="18" charset="-127"/>
                <a:ea typeface="휴먼모음T" pitchFamily="18" charset="-127"/>
              </a:rPr>
              <a:t>가장 좋을까</a:t>
            </a:r>
            <a:r>
              <a:rPr lang="en-US" altLang="ko-KR" sz="40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40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자료형과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변수의 관계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5" y="3356992"/>
            <a:ext cx="1152129" cy="145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1484784"/>
            <a:ext cx="47625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구부러진 연결선 7"/>
          <p:cNvCxnSpPr>
            <a:stCxn id="19" idx="3"/>
            <a:endCxn id="18" idx="0"/>
          </p:cNvCxnSpPr>
          <p:nvPr/>
        </p:nvCxnSpPr>
        <p:spPr>
          <a:xfrm flipV="1">
            <a:off x="5446067" y="3356992"/>
            <a:ext cx="2366293" cy="704305"/>
          </a:xfrm>
          <a:prstGeom prst="curvedConnector4">
            <a:avLst>
              <a:gd name="adj1" fmla="val 37828"/>
              <a:gd name="adj2" fmla="val 29695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연산자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산술연산자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더하기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(+),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빼기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(-),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곱하기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(*),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나누기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(/),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나머지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(%)</a:t>
            </a:r>
          </a:p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증감연산자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씩증가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(++), 1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씩감소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(--)</a:t>
            </a:r>
          </a:p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단축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축약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연산자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a = a + 1;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a += 1;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a = a – 1;  a -= 1;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a = a * 1;  a *= 1;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a = a / 1;  a /= 1;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a = a % 1;  a %= 1;</a:t>
            </a: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364088" y="3717032"/>
            <a:ext cx="3024336" cy="158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a = a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연산자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b</a:t>
            </a:r>
          </a:p>
          <a:p>
            <a:pPr algn="ctr"/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</a:t>
            </a:r>
          </a:p>
          <a:p>
            <a:pPr algn="ctr"/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a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연산자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= b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95443" y="6105171"/>
            <a:ext cx="7776864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a = a + 1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과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같은 결과를 가질 수 있는 코드는 몇 개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연산자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증감연산자의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이해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a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10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이였을 때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b = a++;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b = ++a;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란 코드에서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b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의 값은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 b </a:t>
            </a:r>
            <a:endParaRPr lang="ko-KR" altLang="en-US" sz="3500" u="sng" dirty="0"/>
          </a:p>
        </p:txBody>
      </p:sp>
      <p:sp>
        <p:nvSpPr>
          <p:cNvPr id="7" name="직사각형 6"/>
          <p:cNvSpPr/>
          <p:nvPr/>
        </p:nvSpPr>
        <p:spPr>
          <a:xfrm>
            <a:off x="1979712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=</a:t>
            </a:r>
            <a:endParaRPr lang="ko-KR" altLang="en-US" sz="3500" dirty="0"/>
          </a:p>
        </p:txBody>
      </p:sp>
      <p:sp>
        <p:nvSpPr>
          <p:cNvPr id="8" name="직사각형 7"/>
          <p:cNvSpPr/>
          <p:nvPr/>
        </p:nvSpPr>
        <p:spPr>
          <a:xfrm>
            <a:off x="2699792" y="3212976"/>
            <a:ext cx="5040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 a </a:t>
            </a:r>
            <a:endParaRPr lang="ko-KR" altLang="en-US" sz="3500" u="sng" dirty="0"/>
          </a:p>
        </p:txBody>
      </p:sp>
      <p:sp>
        <p:nvSpPr>
          <p:cNvPr id="9" name="직사각형 8"/>
          <p:cNvSpPr/>
          <p:nvPr/>
        </p:nvSpPr>
        <p:spPr>
          <a:xfrm>
            <a:off x="3023449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++</a:t>
            </a:r>
            <a:endParaRPr lang="ko-KR" altLang="en-US" sz="3500" u="sng" dirty="0"/>
          </a:p>
        </p:txBody>
      </p:sp>
      <p:cxnSp>
        <p:nvCxnSpPr>
          <p:cNvPr id="11" name="꺾인 연결선 10"/>
          <p:cNvCxnSpPr>
            <a:stCxn id="8" idx="2"/>
            <a:endCxn id="6" idx="2"/>
          </p:cNvCxnSpPr>
          <p:nvPr/>
        </p:nvCxnSpPr>
        <p:spPr>
          <a:xfrm rot="5400000">
            <a:off x="2339752" y="3032956"/>
            <a:ext cx="1588" cy="122413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0"/>
            <a:endCxn id="9" idx="0"/>
          </p:cNvCxnSpPr>
          <p:nvPr/>
        </p:nvCxnSpPr>
        <p:spPr>
          <a:xfrm rot="5400000" flipH="1" flipV="1">
            <a:off x="3185656" y="2979140"/>
            <a:ext cx="1588" cy="467673"/>
          </a:xfrm>
          <a:prstGeom prst="bentConnector3">
            <a:avLst>
              <a:gd name="adj1" fmla="val 10656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2194978" y="37526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17" name="타원 16"/>
          <p:cNvSpPr/>
          <p:nvPr/>
        </p:nvSpPr>
        <p:spPr>
          <a:xfrm>
            <a:off x="3059074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19" name="직사각형 18"/>
          <p:cNvSpPr/>
          <p:nvPr/>
        </p:nvSpPr>
        <p:spPr>
          <a:xfrm>
            <a:off x="4896415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 b </a:t>
            </a:r>
            <a:endParaRPr lang="ko-KR" altLang="en-US" sz="3500" u="sng" dirty="0"/>
          </a:p>
        </p:txBody>
      </p:sp>
      <p:sp>
        <p:nvSpPr>
          <p:cNvPr id="20" name="직사각형 19"/>
          <p:cNvSpPr/>
          <p:nvPr/>
        </p:nvSpPr>
        <p:spPr>
          <a:xfrm>
            <a:off x="5544487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=</a:t>
            </a:r>
            <a:endParaRPr lang="ko-KR" altLang="en-US" sz="3500" dirty="0"/>
          </a:p>
        </p:txBody>
      </p:sp>
      <p:sp>
        <p:nvSpPr>
          <p:cNvPr id="21" name="직사각형 20"/>
          <p:cNvSpPr/>
          <p:nvPr/>
        </p:nvSpPr>
        <p:spPr>
          <a:xfrm>
            <a:off x="6804248" y="3212976"/>
            <a:ext cx="5040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 a </a:t>
            </a:r>
            <a:endParaRPr lang="ko-KR" altLang="en-US" sz="3500" u="sng" dirty="0"/>
          </a:p>
        </p:txBody>
      </p:sp>
      <p:sp>
        <p:nvSpPr>
          <p:cNvPr id="22" name="직사각형 21"/>
          <p:cNvSpPr/>
          <p:nvPr/>
        </p:nvSpPr>
        <p:spPr>
          <a:xfrm>
            <a:off x="6228184" y="3212976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500" u="sng" dirty="0" smtClean="0"/>
              <a:t>++</a:t>
            </a:r>
            <a:endParaRPr lang="ko-KR" altLang="en-US" sz="3500" u="sng" dirty="0"/>
          </a:p>
        </p:txBody>
      </p:sp>
      <p:cxnSp>
        <p:nvCxnSpPr>
          <p:cNvPr id="23" name="꺾인 연결선 22"/>
          <p:cNvCxnSpPr>
            <a:stCxn id="21" idx="2"/>
            <a:endCxn id="19" idx="2"/>
          </p:cNvCxnSpPr>
          <p:nvPr/>
        </p:nvCxnSpPr>
        <p:spPr>
          <a:xfrm rot="5400000">
            <a:off x="6174368" y="2763116"/>
            <a:ext cx="1588" cy="1763817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1" idx="0"/>
            <a:endCxn id="22" idx="0"/>
          </p:cNvCxnSpPr>
          <p:nvPr/>
        </p:nvCxnSpPr>
        <p:spPr>
          <a:xfrm rot="16200000" flipV="1">
            <a:off x="6840252" y="2996952"/>
            <a:ext cx="1588" cy="432048"/>
          </a:xfrm>
          <a:prstGeom prst="bent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796136" y="375265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26" name="타원 25"/>
          <p:cNvSpPr/>
          <p:nvPr/>
        </p:nvSpPr>
        <p:spPr>
          <a:xfrm>
            <a:off x="6706974" y="28529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187624" y="4149080"/>
            <a:ext cx="266429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a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값이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b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 전달된 후에 증가연산이 시작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60032" y="4149080"/>
            <a:ext cx="31683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변수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a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에 증가연산을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먼저 한 후  결과 값을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b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 전달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253708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10</a:t>
            </a:r>
            <a:endParaRPr lang="ko-KR" altLang="en-US" sz="3000" dirty="0"/>
          </a:p>
        </p:txBody>
      </p:sp>
      <p:sp>
        <p:nvSpPr>
          <p:cNvPr id="31" name="타원 30"/>
          <p:cNvSpPr/>
          <p:nvPr/>
        </p:nvSpPr>
        <p:spPr>
          <a:xfrm>
            <a:off x="1403648" y="518245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34" name="타원 33"/>
          <p:cNvSpPr/>
          <p:nvPr/>
        </p:nvSpPr>
        <p:spPr>
          <a:xfrm>
            <a:off x="1403648" y="60465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35" name="직사각형 34"/>
          <p:cNvSpPr/>
          <p:nvPr/>
        </p:nvSpPr>
        <p:spPr>
          <a:xfrm>
            <a:off x="1907704" y="4941168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36" name="직사각형 35"/>
          <p:cNvSpPr/>
          <p:nvPr/>
        </p:nvSpPr>
        <p:spPr>
          <a:xfrm>
            <a:off x="2771800" y="5254466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10</a:t>
            </a:r>
            <a:endParaRPr lang="ko-KR" altLang="en-US" sz="3000" dirty="0"/>
          </a:p>
        </p:txBody>
      </p:sp>
      <p:sp>
        <p:nvSpPr>
          <p:cNvPr id="37" name="직사각형 36"/>
          <p:cNvSpPr/>
          <p:nvPr/>
        </p:nvSpPr>
        <p:spPr>
          <a:xfrm>
            <a:off x="2771800" y="4941926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a</a:t>
            </a:r>
            <a:endParaRPr lang="ko-KR" altLang="en-US" sz="3000" dirty="0"/>
          </a:p>
        </p:txBody>
      </p:sp>
      <p:sp>
        <p:nvSpPr>
          <p:cNvPr id="38" name="직사각형 37"/>
          <p:cNvSpPr/>
          <p:nvPr/>
        </p:nvSpPr>
        <p:spPr>
          <a:xfrm>
            <a:off x="1907704" y="6143070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10</a:t>
            </a:r>
            <a:endParaRPr lang="ko-KR" altLang="en-US" sz="3000" dirty="0"/>
          </a:p>
        </p:txBody>
      </p:sp>
      <p:sp>
        <p:nvSpPr>
          <p:cNvPr id="39" name="직사각형 38"/>
          <p:cNvSpPr/>
          <p:nvPr/>
        </p:nvSpPr>
        <p:spPr>
          <a:xfrm>
            <a:off x="1907704" y="5830530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40" name="직사각형 39"/>
          <p:cNvSpPr/>
          <p:nvPr/>
        </p:nvSpPr>
        <p:spPr>
          <a:xfrm>
            <a:off x="2771800" y="6143828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11</a:t>
            </a:r>
            <a:endParaRPr lang="ko-KR" altLang="en-US" sz="3000" dirty="0"/>
          </a:p>
        </p:txBody>
      </p:sp>
      <p:sp>
        <p:nvSpPr>
          <p:cNvPr id="41" name="직사각형 40"/>
          <p:cNvSpPr/>
          <p:nvPr/>
        </p:nvSpPr>
        <p:spPr>
          <a:xfrm>
            <a:off x="2771800" y="5831288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a</a:t>
            </a:r>
            <a:endParaRPr lang="ko-KR" altLang="en-US" sz="3000" dirty="0"/>
          </a:p>
        </p:txBody>
      </p:sp>
      <p:sp>
        <p:nvSpPr>
          <p:cNvPr id="42" name="직사각형 41"/>
          <p:cNvSpPr/>
          <p:nvPr/>
        </p:nvSpPr>
        <p:spPr>
          <a:xfrm>
            <a:off x="5724128" y="5253708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sp>
        <p:nvSpPr>
          <p:cNvPr id="43" name="타원 42"/>
          <p:cNvSpPr/>
          <p:nvPr/>
        </p:nvSpPr>
        <p:spPr>
          <a:xfrm>
            <a:off x="5220072" y="518245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</a:t>
            </a:r>
            <a:endParaRPr lang="ko-KR" altLang="en-US" sz="3000" dirty="0"/>
          </a:p>
        </p:txBody>
      </p:sp>
      <p:sp>
        <p:nvSpPr>
          <p:cNvPr id="44" name="타원 43"/>
          <p:cNvSpPr/>
          <p:nvPr/>
        </p:nvSpPr>
        <p:spPr>
          <a:xfrm>
            <a:off x="5220072" y="604655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2</a:t>
            </a:r>
            <a:endParaRPr lang="ko-KR" altLang="en-US" sz="3000" dirty="0"/>
          </a:p>
        </p:txBody>
      </p:sp>
      <p:sp>
        <p:nvSpPr>
          <p:cNvPr id="45" name="직사각형 44"/>
          <p:cNvSpPr/>
          <p:nvPr/>
        </p:nvSpPr>
        <p:spPr>
          <a:xfrm>
            <a:off x="5724128" y="4941168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46" name="직사각형 45"/>
          <p:cNvSpPr/>
          <p:nvPr/>
        </p:nvSpPr>
        <p:spPr>
          <a:xfrm>
            <a:off x="6588224" y="5254466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11</a:t>
            </a:r>
            <a:endParaRPr lang="ko-KR" altLang="en-US" sz="3000" dirty="0"/>
          </a:p>
        </p:txBody>
      </p:sp>
      <p:sp>
        <p:nvSpPr>
          <p:cNvPr id="47" name="직사각형 46"/>
          <p:cNvSpPr/>
          <p:nvPr/>
        </p:nvSpPr>
        <p:spPr>
          <a:xfrm>
            <a:off x="6588224" y="4941926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a</a:t>
            </a:r>
            <a:endParaRPr lang="ko-KR" altLang="en-US" sz="3000" dirty="0"/>
          </a:p>
        </p:txBody>
      </p:sp>
      <p:sp>
        <p:nvSpPr>
          <p:cNvPr id="48" name="직사각형 47"/>
          <p:cNvSpPr/>
          <p:nvPr/>
        </p:nvSpPr>
        <p:spPr>
          <a:xfrm>
            <a:off x="5724128" y="6143070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11</a:t>
            </a:r>
            <a:endParaRPr lang="ko-KR" altLang="en-US" sz="3000" dirty="0"/>
          </a:p>
        </p:txBody>
      </p:sp>
      <p:sp>
        <p:nvSpPr>
          <p:cNvPr id="49" name="직사각형 48"/>
          <p:cNvSpPr/>
          <p:nvPr/>
        </p:nvSpPr>
        <p:spPr>
          <a:xfrm>
            <a:off x="5724128" y="5830530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b</a:t>
            </a:r>
            <a:endParaRPr lang="ko-KR" altLang="en-US" sz="3000" dirty="0"/>
          </a:p>
        </p:txBody>
      </p:sp>
      <p:sp>
        <p:nvSpPr>
          <p:cNvPr id="50" name="직사각형 49"/>
          <p:cNvSpPr/>
          <p:nvPr/>
        </p:nvSpPr>
        <p:spPr>
          <a:xfrm>
            <a:off x="6588224" y="6143828"/>
            <a:ext cx="57606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11</a:t>
            </a:r>
            <a:endParaRPr lang="ko-KR" altLang="en-US" sz="3000" dirty="0"/>
          </a:p>
        </p:txBody>
      </p:sp>
      <p:sp>
        <p:nvSpPr>
          <p:cNvPr id="51" name="직사각형 50"/>
          <p:cNvSpPr/>
          <p:nvPr/>
        </p:nvSpPr>
        <p:spPr>
          <a:xfrm>
            <a:off x="6588224" y="5831288"/>
            <a:ext cx="57606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a</a:t>
            </a:r>
            <a:endParaRPr lang="ko-KR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연산자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논리형자료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이름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bool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크기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1byte</a:t>
            </a:r>
          </a:p>
          <a:p>
            <a:pPr lvl="1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사용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true(1), false(0)</a:t>
            </a:r>
          </a:p>
          <a:p>
            <a:pPr lvl="2">
              <a:buNone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연산자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관계연산자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보다 크다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크거나 같다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&gt; ,  &gt;=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보다 작다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작거나 같다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&lt; ,  &lt;=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같다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==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같지않다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!=</a:t>
            </a: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논리연산자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논리곱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(AND) : &amp;&amp;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모두가 참일 때 참 값을 가짐</a:t>
            </a:r>
            <a:endParaRPr lang="en-US" altLang="ko-KR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논리합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(OR)  : || 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조건모두가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거짓일 때 거짓을 가짐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논리부정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(NOT) : !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참일 때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거짓을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거짓일 때 참을 가짐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연산자 우선순위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1340768"/>
            <a:ext cx="6995120" cy="5256584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5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형변환연산자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a++, a– (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후치연산자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++a, --a 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전치연산자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!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*, / , %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+ , -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&lt; , &lt;= , &gt; , &gt;=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== , !=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&amp;&amp;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||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= , += , -= , *= , /= , %= 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899592" y="4293096"/>
            <a:ext cx="57606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911467" y="2276872"/>
            <a:ext cx="576064" cy="1512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1628800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높음</a:t>
            </a:r>
            <a:endParaRPr lang="ko-KR" altLang="en-US" sz="3200" dirty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87727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낮음</a:t>
            </a:r>
            <a:endParaRPr lang="ko-KR" altLang="en-US" sz="3200" dirty="0">
              <a:solidFill>
                <a:schemeClr val="tx2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조건문</a:t>
            </a:r>
            <a:endParaRPr lang="ko-KR" altLang="en-US" dirty="0">
              <a:solidFill>
                <a:srgbClr val="FFFF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if</a:t>
            </a:r>
            <a:r>
              <a:rPr lang="ko-KR" altLang="en-US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3714752"/>
            <a:ext cx="7056784" cy="2666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if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란 주어진 조건이 참 인경우 명령어를 수행하는 명령어 이다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활용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if(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참인경우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수행할 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조건은 단일 조건과 복합조건으로 이루어 진다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     if(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&amp;&amp;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~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     if(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||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~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조건이 참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일때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수행할 문장이 두 개 이상이면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{  }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블록으로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감싸 주어야 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단순 </a:t>
            </a:r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조건문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: if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if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if(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참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일때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수행할 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if(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>
              <a:buNone/>
            </a:pP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	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참일 때 수행할 문장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1;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참일 때 수행할 문장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2;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       …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참일 때 수행할 문장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n;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상수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3933056"/>
            <a:ext cx="7056784" cy="24482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상수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란 기억장소에 저장되는 값으로 프로그램에서 한번 지정되면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종료 할 때 까지 변하지 않는 수를 말한다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       즉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값이 정해지면 더 이상 변경할 수 없는 고정된 값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변수에 저장될 수도 있고 프로그램 코드에 삽입형태로 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존재할 수도 있다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if ~ else if ~ else if ~ … else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조건이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여러 개 있을 때 사용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입력된 숫자가 음수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 0,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양수를 판별할 때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만약 입력된 수가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0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보다 크면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양수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그렇지 않으면 만약 입력된 수가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0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이면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: 0</a:t>
            </a:r>
          </a:p>
          <a:p>
            <a:pPr lvl="1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그렇지 않으면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음수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if(num &gt; 0)   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양수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\n”); </a:t>
            </a:r>
          </a:p>
          <a:p>
            <a:pPr lvl="1">
              <a:buNone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else if(num == 0)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(“0\n”);</a:t>
            </a:r>
          </a:p>
          <a:p>
            <a:pPr lvl="1">
              <a:buNone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else         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음수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\n”); </a:t>
            </a:r>
          </a:p>
          <a:p>
            <a:pPr lvl="1">
              <a:buNone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if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문을 이용한 예제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학점출력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입력된 점수가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90~100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사이이면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A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출력하고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       80~89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사이이면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B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 출력하고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       70~79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사이이면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 출력하고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       60~69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사이이면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D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 출력하고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         60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미만이면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F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 출력하는 프로그램을 작성하시오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933056"/>
            <a:ext cx="3384376" cy="18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933056"/>
            <a:ext cx="3339681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상수조건문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switch ~ case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학점출력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예제에서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100~90-&gt;‘A’, 80~89-&gt;‘B’… ‘F’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를 출력하는 프로그램을 작성하였다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여러 개의 비교문장을 사용할 때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if ~ else if ~ else if ~ … else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문장을 사용하는 것 보다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switch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~ case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문을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사용하는 것이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실행속도가 빠르기 때문에 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더 좋다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lang="en-US" altLang="ko-KR" sz="2400" dirty="0" err="1" smtClean="0">
                <a:latin typeface="휴먼모음T" pitchFamily="18" charset="-127"/>
                <a:ea typeface="휴먼모음T" pitchFamily="18" charset="-127"/>
              </a:rPr>
              <a:t>swhtch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~ case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문은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조건의 결과값이 </a:t>
            </a: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상수값으로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나와야 한다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 </a:t>
            </a: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상수값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: ‘A’, ‘B’, 1, 2, 3, … 100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등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문자상수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‘A’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가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메모리에 저장되는 방법을 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1Byte </a:t>
            </a:r>
          </a:p>
          <a:p>
            <a:pPr>
              <a:buNone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 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상수가 된다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>
              <a:buNone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>
              <a:buNone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switch ~ case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형식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swhtch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 //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조건에는 수식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상수 가 올 수 있다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case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과 같을 때 수행할 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case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와 같을 때 수행할 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      …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case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결과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과 같을 때 수행할 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default 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모든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조건결과가 같지 않을 때 수행문장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switch ~ case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예제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32859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다음 알파벳의 첫 글자가 입력되면 단어를 출력하는 프로그램을 만드시오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A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Apple, B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Ball,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Car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D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Duck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E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Egg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85105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err="1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반복문</a:t>
            </a:r>
            <a:endParaRPr lang="ko-KR" altLang="en-US" dirty="0">
              <a:solidFill>
                <a:srgbClr val="FFFF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8000" dirty="0" err="1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반복문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4365104"/>
            <a:ext cx="7056784" cy="15841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반복문</a:t>
            </a:r>
            <a:r>
              <a:rPr lang="en-US" altLang="ko-KR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이란 동일한 형태의 명령문을 여러 번 사용하도록 하는 명령문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반복문의 종류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for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while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do ~ while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반복문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사용을 위한 고려사항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프로그램에서 동일한 형태의 작업이 여러 번 발생하는지 파악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반복의 대상이 무엇인지 확인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반복의 횟수를 어떻게 할지 결정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반복의 대상이 동일한 명령문들인지 확인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반복의 횟수를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카운터하기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위한 변수가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반복문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내에 있어야    하는지 아닌지 결정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70408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 for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520" y="1556668"/>
            <a:ext cx="8662987" cy="5112692"/>
            <a:chOff x="167" y="497"/>
            <a:chExt cx="3156" cy="1700"/>
          </a:xfrm>
        </p:grpSpPr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167" y="504"/>
              <a:ext cx="3156" cy="1693"/>
            </a:xfrm>
            <a:custGeom>
              <a:avLst/>
              <a:gdLst/>
              <a:ahLst/>
              <a:cxnLst>
                <a:cxn ang="0">
                  <a:pos x="3155" y="0"/>
                </a:cxn>
                <a:cxn ang="0">
                  <a:pos x="0" y="0"/>
                </a:cxn>
                <a:cxn ang="0">
                  <a:pos x="0" y="1692"/>
                </a:cxn>
              </a:cxnLst>
              <a:rect l="0" t="0" r="r" b="b"/>
              <a:pathLst>
                <a:path w="3156" h="1693">
                  <a:moveTo>
                    <a:pt x="3155" y="0"/>
                  </a:moveTo>
                  <a:lnTo>
                    <a:pt x="0" y="0"/>
                  </a:lnTo>
                  <a:lnTo>
                    <a:pt x="0" y="1692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167" y="497"/>
              <a:ext cx="3156" cy="1700"/>
            </a:xfrm>
            <a:custGeom>
              <a:avLst/>
              <a:gdLst/>
              <a:ahLst/>
              <a:cxnLst>
                <a:cxn ang="0">
                  <a:pos x="0" y="1699"/>
                </a:cxn>
                <a:cxn ang="0">
                  <a:pos x="3155" y="1699"/>
                </a:cxn>
                <a:cxn ang="0">
                  <a:pos x="3155" y="0"/>
                </a:cxn>
              </a:cxnLst>
              <a:rect l="0" t="0" r="r" b="b"/>
              <a:pathLst>
                <a:path w="3156" h="1700">
                  <a:moveTo>
                    <a:pt x="0" y="1699"/>
                  </a:moveTo>
                  <a:lnTo>
                    <a:pt x="3155" y="1699"/>
                  </a:lnTo>
                  <a:lnTo>
                    <a:pt x="3155" y="0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2957" y="1917030"/>
            <a:ext cx="8518525" cy="4680322"/>
            <a:chOff x="258" y="841"/>
            <a:chExt cx="2965" cy="1274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0" y="1273"/>
                </a:cxn>
                <a:cxn ang="0">
                  <a:pos x="0" y="0"/>
                </a:cxn>
                <a:cxn ang="0">
                  <a:pos x="2964" y="0"/>
                </a:cxn>
              </a:cxnLst>
              <a:rect l="0" t="0" r="r" b="b"/>
              <a:pathLst>
                <a:path w="2965" h="1274">
                  <a:moveTo>
                    <a:pt x="0" y="1273"/>
                  </a:moveTo>
                  <a:lnTo>
                    <a:pt x="0" y="0"/>
                  </a:lnTo>
                  <a:lnTo>
                    <a:pt x="2964" y="0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2964" y="0"/>
                </a:cxn>
                <a:cxn ang="0">
                  <a:pos x="2964" y="1273"/>
                </a:cxn>
                <a:cxn ang="0">
                  <a:pos x="0" y="1273"/>
                </a:cxn>
              </a:cxnLst>
              <a:rect l="0" t="0" r="r" b="b"/>
              <a:pathLst>
                <a:path w="2965" h="1274">
                  <a:moveTo>
                    <a:pt x="2964" y="0"/>
                  </a:moveTo>
                  <a:lnTo>
                    <a:pt x="2964" y="1273"/>
                  </a:lnTo>
                  <a:lnTo>
                    <a:pt x="0" y="1273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345182" y="1340768"/>
            <a:ext cx="5400675" cy="427037"/>
          </a:xfrm>
          <a:prstGeom prst="bevel">
            <a:avLst>
              <a:gd name="adj" fmla="val 12500"/>
            </a:avLst>
          </a:prstGeom>
          <a:solidFill>
            <a:srgbClr val="3366FF">
              <a:alpha val="50000"/>
            </a:srgbClr>
          </a:soli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ko-KR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for </a:t>
            </a:r>
            <a:r>
              <a:rPr lang="ko-KR" altLang="en-US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문</a:t>
            </a:r>
          </a:p>
        </p:txBody>
      </p:sp>
      <p:graphicFrame>
        <p:nvGraphicFramePr>
          <p:cNvPr id="28" name="Group 14"/>
          <p:cNvGraphicFramePr>
            <a:graphicFrameLocks noGrp="1"/>
          </p:cNvGraphicFramePr>
          <p:nvPr/>
        </p:nvGraphicFramePr>
        <p:xfrm>
          <a:off x="489645" y="2061493"/>
          <a:ext cx="8137525" cy="1828800"/>
        </p:xfrm>
        <a:graphic>
          <a:graphicData uri="http://schemas.openxmlformats.org/drawingml/2006/table">
            <a:tbl>
              <a:tblPr/>
              <a:tblGrid>
                <a:gridCol w="81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■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for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문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형식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</a:t>
                      </a:r>
                      <a:r>
                        <a:rPr kumimoji="1" lang="ko-KR" alt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초기식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</a:t>
                      </a:r>
                      <a:r>
                        <a:rPr kumimoji="1" lang="ko-KR" alt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조건식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</a:t>
                      </a:r>
                      <a:r>
                        <a:rPr kumimoji="1" lang="ko-KR" altLang="en-US" sz="1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증감식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</a:t>
                      </a:r>
                    </a:p>
                    <a:p>
                      <a:pPr marL="0" marR="0" lvl="0" indent="1270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    </a:t>
                      </a:r>
                      <a:r>
                        <a:rPr kumimoji="1" lang="ko-KR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명령어 </a:t>
                      </a:r>
                      <a:r>
                        <a:rPr kumimoji="1" lang="en-US" altLang="ko-KR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1;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  <a:r>
                        <a:rPr kumimoji="1" lang="en-US" altLang="ko-KR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   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명령어   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62670" y="4221881"/>
            <a:ext cx="3743325" cy="2303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int i, sum;</a:t>
            </a:r>
          </a:p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sum = 0;</a:t>
            </a:r>
          </a:p>
          <a:p>
            <a:pPr algn="just"/>
            <a:endParaRPr lang="en-US" altLang="ko-KR" sz="1600" b="1">
              <a:latin typeface="Tahoma" pitchFamily="34" charset="0"/>
              <a:ea typeface="돋움" pitchFamily="50" charset="-127"/>
            </a:endParaRPr>
          </a:p>
          <a:p>
            <a:pPr algn="just"/>
            <a:r>
              <a:rPr lang="en-US" altLang="ko-KR" sz="1600" b="1">
                <a:solidFill>
                  <a:srgbClr val="3366FF"/>
                </a:solidFill>
                <a:latin typeface="Tahoma" pitchFamily="34" charset="0"/>
                <a:ea typeface="돋움" pitchFamily="50" charset="-127"/>
              </a:rPr>
              <a:t>for</a:t>
            </a:r>
            <a:r>
              <a:rPr lang="en-US" altLang="ko-KR" sz="1600" b="1">
                <a:latin typeface="Tahoma" pitchFamily="34" charset="0"/>
                <a:ea typeface="돋움" pitchFamily="50" charset="-127"/>
              </a:rPr>
              <a:t> (i = 1;  i &lt;= 10;  i++)</a:t>
            </a:r>
          </a:p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{</a:t>
            </a:r>
          </a:p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  sum += i;</a:t>
            </a:r>
          </a:p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}</a:t>
            </a:r>
          </a:p>
          <a:p>
            <a:pPr algn="just"/>
            <a:r>
              <a:rPr lang="en-US" altLang="ko-KR" sz="1600" b="1">
                <a:latin typeface="Tahoma" pitchFamily="34" charset="0"/>
                <a:ea typeface="돋움" pitchFamily="50" charset="-127"/>
              </a:rPr>
              <a:t>printf(“sum = %d”, sum);</a:t>
            </a:r>
            <a:endParaRPr lang="en-US" altLang="ko-KR" sz="1600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875407" y="5336306"/>
            <a:ext cx="704850" cy="317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1758057" y="5336306"/>
            <a:ext cx="8826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2815332" y="5336306"/>
            <a:ext cx="5302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9195" y="4777506"/>
            <a:ext cx="530225" cy="279400"/>
            <a:chOff x="621" y="2646"/>
            <a:chExt cx="334" cy="176"/>
          </a:xfrm>
        </p:grpSpPr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955" y="2646"/>
              <a:ext cx="0" cy="17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Oval 28"/>
            <p:cNvSpPr>
              <a:spLocks noChangeArrowheads="1"/>
            </p:cNvSpPr>
            <p:nvPr/>
          </p:nvSpPr>
          <p:spPr bwMode="auto">
            <a:xfrm>
              <a:off x="621" y="2646"/>
              <a:ext cx="222" cy="17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altLang="ko-KR" sz="1400" b="1">
                  <a:latin typeface="Tahoma" pitchFamily="34" charset="0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229420" y="4636219"/>
            <a:ext cx="1057275" cy="420687"/>
            <a:chOff x="955" y="2557"/>
            <a:chExt cx="666" cy="265"/>
          </a:xfrm>
        </p:grpSpPr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955" y="2646"/>
              <a:ext cx="666" cy="176"/>
            </a:xfrm>
            <a:prstGeom prst="curvedDownArrow">
              <a:avLst>
                <a:gd name="adj1" fmla="val 17957"/>
                <a:gd name="adj2" fmla="val 93639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Oval 31"/>
            <p:cNvSpPr>
              <a:spLocks noChangeArrowheads="1"/>
            </p:cNvSpPr>
            <p:nvPr/>
          </p:nvSpPr>
          <p:spPr bwMode="auto">
            <a:xfrm>
              <a:off x="1176" y="2557"/>
              <a:ext cx="223" cy="17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altLang="ko-KR" sz="1400" b="1">
                  <a:latin typeface="Tahoma" pitchFamily="34" charset="0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934270" y="5198194"/>
            <a:ext cx="352425" cy="841375"/>
            <a:chOff x="1399" y="2911"/>
            <a:chExt cx="222" cy="530"/>
          </a:xfrm>
        </p:grpSpPr>
        <p:sp>
          <p:nvSpPr>
            <p:cNvPr id="40" name="Line 33"/>
            <p:cNvSpPr>
              <a:spLocks noChangeShapeType="1"/>
            </p:cNvSpPr>
            <p:nvPr/>
          </p:nvSpPr>
          <p:spPr bwMode="auto">
            <a:xfrm flipH="1">
              <a:off x="1509" y="2911"/>
              <a:ext cx="2" cy="35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1399" y="3263"/>
              <a:ext cx="222" cy="17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altLang="ko-KR" sz="1400" b="1">
                  <a:latin typeface="Tahoma" pitchFamily="34" charset="0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599432" y="5198194"/>
            <a:ext cx="922338" cy="1063625"/>
            <a:chOff x="1818" y="2911"/>
            <a:chExt cx="581" cy="670"/>
          </a:xfrm>
        </p:grpSpPr>
        <p:sp>
          <p:nvSpPr>
            <p:cNvPr id="43" name="AutoShape 36"/>
            <p:cNvSpPr>
              <a:spLocks noChangeArrowheads="1"/>
            </p:cNvSpPr>
            <p:nvPr/>
          </p:nvSpPr>
          <p:spPr bwMode="auto">
            <a:xfrm rot="-3025567">
              <a:off x="1726" y="3100"/>
              <a:ext cx="573" cy="389"/>
            </a:xfrm>
            <a:prstGeom prst="curvedUpArrow">
              <a:avLst>
                <a:gd name="adj1" fmla="val 3758"/>
                <a:gd name="adj2" fmla="val 33218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2177" y="2911"/>
              <a:ext cx="222" cy="176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altLang="ko-KR" sz="1400" b="1">
                  <a:latin typeface="Tahoma" pitchFamily="34" charset="0"/>
                  <a:ea typeface="돋움" pitchFamily="50" charset="-127"/>
                </a:rPr>
                <a:t>4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432745" y="4636219"/>
            <a:ext cx="741362" cy="328612"/>
            <a:chOff x="1713" y="2557"/>
            <a:chExt cx="467" cy="207"/>
          </a:xfrm>
        </p:grpSpPr>
        <p:sp>
          <p:nvSpPr>
            <p:cNvPr id="46" name="AutoShape 39"/>
            <p:cNvSpPr>
              <a:spLocks noChangeArrowheads="1"/>
            </p:cNvSpPr>
            <p:nvPr/>
          </p:nvSpPr>
          <p:spPr bwMode="auto">
            <a:xfrm rot="21453455" flipH="1">
              <a:off x="1713" y="2646"/>
              <a:ext cx="467" cy="118"/>
            </a:xfrm>
            <a:prstGeom prst="curvedDownArrow">
              <a:avLst>
                <a:gd name="adj1" fmla="val 19257"/>
                <a:gd name="adj2" fmla="val 98409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1844" y="2557"/>
              <a:ext cx="221" cy="178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altLang="ko-KR" sz="1400" b="1">
                  <a:latin typeface="Tahoma" pitchFamily="34" charset="0"/>
                  <a:ea typeface="돋움" pitchFamily="50" charset="-127"/>
                </a:rPr>
                <a:t>5</a:t>
              </a:r>
            </a:p>
          </p:txBody>
        </p:sp>
      </p:grp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3767832" y="4486994"/>
            <a:ext cx="5002213" cy="1751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/>
          <a:lstStyle/>
          <a:p>
            <a:pPr>
              <a:buFont typeface="Wingdings" pitchFamily="2" charset="2"/>
              <a:buChar char="l"/>
            </a:pPr>
            <a:r>
              <a:rPr lang="en-US" altLang="ko-KR" sz="1800" b="1" dirty="0">
                <a:latin typeface="Tahoma" pitchFamily="34" charset="0"/>
                <a:ea typeface="돋움" pitchFamily="50" charset="-127"/>
              </a:rPr>
              <a:t> 1~2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 err="1">
                <a:latin typeface="Tahoma" pitchFamily="34" charset="0"/>
                <a:ea typeface="돋움" pitchFamily="50" charset="-127"/>
              </a:rPr>
              <a:t>초기치로</a:t>
            </a:r>
            <a:r>
              <a:rPr lang="ko-KR" altLang="en-US" sz="1800" dirty="0">
                <a:latin typeface="Tahoma" pitchFamily="34" charset="0"/>
                <a:ea typeface="돋움" pitchFamily="50" charset="-127"/>
              </a:rPr>
              <a:t> 단 한 번만 수행</a:t>
            </a:r>
            <a:endParaRPr lang="ko-KR" altLang="en-US" sz="1800" b="1" dirty="0">
              <a:latin typeface="Tahoma" pitchFamily="34" charset="0"/>
              <a:ea typeface="돋움" pitchFamily="50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1800" b="1" dirty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sz="1800" b="1" dirty="0">
                <a:latin typeface="Tahoma" pitchFamily="34" charset="0"/>
                <a:ea typeface="돋움" pitchFamily="50" charset="-127"/>
              </a:rPr>
              <a:t>3,4,5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 err="1">
                <a:latin typeface="Tahoma" pitchFamily="34" charset="0"/>
                <a:ea typeface="돋움" pitchFamily="50" charset="-127"/>
              </a:rPr>
              <a:t>조건식을</a:t>
            </a:r>
            <a:r>
              <a:rPr lang="ko-KR" altLang="en-US" sz="1800" dirty="0">
                <a:latin typeface="Tahoma" pitchFamily="34" charset="0"/>
                <a:ea typeface="돋움" pitchFamily="50" charset="-127"/>
              </a:rPr>
              <a:t> 만족하는 동안은 반복 수행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800" b="1" dirty="0">
                <a:latin typeface="Tahoma" pitchFamily="34" charset="0"/>
                <a:ea typeface="돋움" pitchFamily="50" charset="-127"/>
              </a:rPr>
              <a:t> 변수 </a:t>
            </a:r>
            <a:r>
              <a:rPr lang="en-US" altLang="ko-KR" sz="1800" b="1" dirty="0" err="1">
                <a:latin typeface="Tahoma" pitchFamily="34" charset="0"/>
                <a:ea typeface="돋움" pitchFamily="50" charset="-127"/>
              </a:rPr>
              <a:t>i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>
                <a:latin typeface="Tahoma" pitchFamily="34" charset="0"/>
                <a:ea typeface="돋움" pitchFamily="50" charset="-127"/>
              </a:rPr>
              <a:t>반복 제어변수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800" b="1" dirty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sz="1800" b="1" dirty="0" err="1">
                <a:latin typeface="Tahoma" pitchFamily="34" charset="0"/>
                <a:ea typeface="돋움" pitchFamily="50" charset="-127"/>
              </a:rPr>
              <a:t>i</a:t>
            </a:r>
            <a:r>
              <a:rPr lang="en-US" altLang="ko-KR" sz="1800" b="1" dirty="0">
                <a:latin typeface="Tahoma" pitchFamily="34" charset="0"/>
                <a:ea typeface="돋움" pitchFamily="50" charset="-127"/>
              </a:rPr>
              <a:t> = 0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>
                <a:latin typeface="Tahoma" pitchFamily="34" charset="0"/>
                <a:ea typeface="돋움" pitchFamily="50" charset="-127"/>
              </a:rPr>
              <a:t>초기화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800" b="1" dirty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sz="1800" b="1" dirty="0" err="1">
                <a:latin typeface="Tahoma" pitchFamily="34" charset="0"/>
                <a:ea typeface="돋움" pitchFamily="50" charset="-127"/>
              </a:rPr>
              <a:t>i</a:t>
            </a:r>
            <a:r>
              <a:rPr lang="en-US" altLang="ko-KR" sz="1800" b="1" dirty="0">
                <a:latin typeface="Tahoma" pitchFamily="34" charset="0"/>
                <a:ea typeface="돋움" pitchFamily="50" charset="-127"/>
              </a:rPr>
              <a:t> &lt;= 10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>
                <a:latin typeface="Tahoma" pitchFamily="34" charset="0"/>
                <a:ea typeface="돋움" pitchFamily="50" charset="-127"/>
              </a:rPr>
              <a:t>조건부</a:t>
            </a:r>
          </a:p>
          <a:p>
            <a:pPr>
              <a:buFont typeface="Wingdings" pitchFamily="2" charset="2"/>
              <a:buChar char="l"/>
            </a:pPr>
            <a:r>
              <a:rPr lang="ko-KR" altLang="en-US" sz="1800" b="1" dirty="0">
                <a:latin typeface="Tahoma" pitchFamily="34" charset="0"/>
                <a:ea typeface="돋움" pitchFamily="50" charset="-127"/>
              </a:rPr>
              <a:t> </a:t>
            </a:r>
            <a:r>
              <a:rPr lang="en-US" altLang="ko-KR" sz="1800" b="1" dirty="0" err="1">
                <a:latin typeface="Tahoma" pitchFamily="34" charset="0"/>
                <a:ea typeface="돋움" pitchFamily="50" charset="-127"/>
              </a:rPr>
              <a:t>i</a:t>
            </a:r>
            <a:r>
              <a:rPr lang="en-US" altLang="ko-KR" sz="1800" b="1" dirty="0">
                <a:latin typeface="Tahoma" pitchFamily="34" charset="0"/>
                <a:ea typeface="돋움" pitchFamily="50" charset="-127"/>
              </a:rPr>
              <a:t>++</a:t>
            </a:r>
            <a:r>
              <a:rPr lang="en-US" altLang="ko-KR" sz="1800" dirty="0">
                <a:latin typeface="Tahoma" pitchFamily="34" charset="0"/>
                <a:ea typeface="돋움" pitchFamily="50" charset="-127"/>
              </a:rPr>
              <a:t> : </a:t>
            </a:r>
            <a:r>
              <a:rPr lang="ko-KR" altLang="en-US" sz="1800" dirty="0" err="1">
                <a:latin typeface="Tahoma" pitchFamily="34" charset="0"/>
                <a:ea typeface="돋움" pitchFamily="50" charset="-127"/>
              </a:rPr>
              <a:t>증감식</a:t>
            </a:r>
            <a:endParaRPr lang="ko-KR" altLang="en-US" sz="1800" dirty="0"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67944" y="2708920"/>
            <a:ext cx="4752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반복에 해당하는 명령어가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개이면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{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블록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}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생략 가능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반복에 해당하는 명령어가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개 이상이면 반드시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{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블록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}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설정할 것</a:t>
            </a:r>
            <a:endParaRPr lang="en-US" altLang="ko-KR" sz="1600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f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or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반복에 해당하는 명령어가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개이면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{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블록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}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생략 가능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반복에 해당하는 명령어가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개 이상이면 반드시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{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블록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}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설정할 것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1520" y="980455"/>
            <a:ext cx="8662987" cy="5760913"/>
            <a:chOff x="167" y="497"/>
            <a:chExt cx="3156" cy="1700"/>
          </a:xfrm>
        </p:grpSpPr>
        <p:sp>
          <p:nvSpPr>
            <p:cNvPr id="6" name="Freeform 19"/>
            <p:cNvSpPr>
              <a:spLocks/>
            </p:cNvSpPr>
            <p:nvPr/>
          </p:nvSpPr>
          <p:spPr bwMode="auto">
            <a:xfrm>
              <a:off x="167" y="504"/>
              <a:ext cx="3156" cy="1693"/>
            </a:xfrm>
            <a:custGeom>
              <a:avLst/>
              <a:gdLst/>
              <a:ahLst/>
              <a:cxnLst>
                <a:cxn ang="0">
                  <a:pos x="3155" y="0"/>
                </a:cxn>
                <a:cxn ang="0">
                  <a:pos x="0" y="0"/>
                </a:cxn>
                <a:cxn ang="0">
                  <a:pos x="0" y="1692"/>
                </a:cxn>
              </a:cxnLst>
              <a:rect l="0" t="0" r="r" b="b"/>
              <a:pathLst>
                <a:path w="3156" h="1693">
                  <a:moveTo>
                    <a:pt x="3155" y="0"/>
                  </a:moveTo>
                  <a:lnTo>
                    <a:pt x="0" y="0"/>
                  </a:lnTo>
                  <a:lnTo>
                    <a:pt x="0" y="1692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67" y="497"/>
              <a:ext cx="3156" cy="1700"/>
            </a:xfrm>
            <a:custGeom>
              <a:avLst/>
              <a:gdLst/>
              <a:ahLst/>
              <a:cxnLst>
                <a:cxn ang="0">
                  <a:pos x="0" y="1699"/>
                </a:cxn>
                <a:cxn ang="0">
                  <a:pos x="3155" y="1699"/>
                </a:cxn>
                <a:cxn ang="0">
                  <a:pos x="3155" y="0"/>
                </a:cxn>
              </a:cxnLst>
              <a:rect l="0" t="0" r="r" b="b"/>
              <a:pathLst>
                <a:path w="3156" h="1700">
                  <a:moveTo>
                    <a:pt x="0" y="1699"/>
                  </a:moveTo>
                  <a:lnTo>
                    <a:pt x="3155" y="1699"/>
                  </a:lnTo>
                  <a:lnTo>
                    <a:pt x="3155" y="0"/>
                  </a:lnTo>
                </a:path>
              </a:pathLst>
            </a:custGeom>
            <a:solidFill>
              <a:srgbClr val="B2B2B2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2957" y="1051892"/>
            <a:ext cx="8518525" cy="5617468"/>
            <a:chOff x="258" y="841"/>
            <a:chExt cx="2965" cy="1274"/>
          </a:xfrm>
        </p:grpSpPr>
        <p:sp>
          <p:nvSpPr>
            <p:cNvPr id="12" name="Freeform 22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0" y="1273"/>
                </a:cxn>
                <a:cxn ang="0">
                  <a:pos x="0" y="0"/>
                </a:cxn>
                <a:cxn ang="0">
                  <a:pos x="2964" y="0"/>
                </a:cxn>
              </a:cxnLst>
              <a:rect l="0" t="0" r="r" b="b"/>
              <a:pathLst>
                <a:path w="2965" h="1274">
                  <a:moveTo>
                    <a:pt x="0" y="1273"/>
                  </a:moveTo>
                  <a:lnTo>
                    <a:pt x="0" y="0"/>
                  </a:lnTo>
                  <a:lnTo>
                    <a:pt x="2964" y="0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2964" y="0"/>
                </a:cxn>
                <a:cxn ang="0">
                  <a:pos x="2964" y="1273"/>
                </a:cxn>
                <a:cxn ang="0">
                  <a:pos x="0" y="1273"/>
                </a:cxn>
              </a:cxnLst>
              <a:rect l="0" t="0" r="r" b="b"/>
              <a:pathLst>
                <a:path w="2965" h="1274">
                  <a:moveTo>
                    <a:pt x="2964" y="0"/>
                  </a:moveTo>
                  <a:lnTo>
                    <a:pt x="2964" y="1273"/>
                  </a:lnTo>
                  <a:lnTo>
                    <a:pt x="0" y="1273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14" name="Group 24"/>
          <p:cNvGraphicFramePr>
            <a:graphicFrameLocks noGrp="1"/>
          </p:cNvGraphicFramePr>
          <p:nvPr/>
        </p:nvGraphicFramePr>
        <p:xfrm>
          <a:off x="562670" y="1269380"/>
          <a:ext cx="8064500" cy="22875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7588"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(1)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초기화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생략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i=1; 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sum = 0;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 ; i&lt;=10; i++)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sum += i;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i++;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(2)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조건식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생략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sum=0;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(i=1; ;i++)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sum += i;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(3)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증감식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생략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(sum=0, i=1; i&lt;=10; 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sum += i;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i++;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49"/>
          <p:cNvGraphicFramePr>
            <a:graphicFrameLocks noGrp="1"/>
          </p:cNvGraphicFramePr>
          <p:nvPr/>
        </p:nvGraphicFramePr>
        <p:xfrm>
          <a:off x="562670" y="3717032"/>
          <a:ext cx="3529012" cy="2834640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588"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(4)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초기치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조건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증감식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모두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생략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= 1;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sum=0;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 ; ; 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sum +=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++;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printf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“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무한반복 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%d   %d\n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I,sum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);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50"/>
          <p:cNvGraphicFramePr>
            <a:graphicFrameLocks noGrp="1"/>
          </p:cNvGraphicFramePr>
          <p:nvPr/>
        </p:nvGraphicFramePr>
        <p:xfrm>
          <a:off x="4234557" y="3717032"/>
          <a:ext cx="4319588" cy="2808288"/>
        </p:xfrm>
        <a:graphic>
          <a:graphicData uri="http://schemas.openxmlformats.org/drawingml/2006/table">
            <a:tbl>
              <a:tblPr/>
              <a:tblGrid>
                <a:gridCol w="431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8"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 = 1;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sum=0;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(; ;)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{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if (i &gt; 10)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break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  /*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탈출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돋움" pitchFamily="50" charset="-127"/>
                          <a:ea typeface="굴림" charset="-127"/>
                        </a:rPr>
                        <a:t>조건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*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sum += i++;</a:t>
                      </a: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 printf(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“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무한반복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%d   %d\n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”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, I,sum);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7906445" y="3717305"/>
            <a:ext cx="793750" cy="485775"/>
            <a:chOff x="5161" y="1207"/>
            <a:chExt cx="500" cy="306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auto">
            <a:xfrm flipH="1">
              <a:off x="5161" y="1207"/>
              <a:ext cx="500" cy="306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5161" y="1241"/>
              <a:ext cx="4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ko-KR" altLang="en-US" sz="1600">
                  <a:solidFill>
                    <a:schemeClr val="bg1"/>
                  </a:solidFill>
                  <a:latin typeface="Tahoma" pitchFamily="34" charset="0"/>
                  <a:ea typeface="HY견고딕" pitchFamily="18" charset="-127"/>
                </a:rPr>
                <a:t>주의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상수의 종류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문자상수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상수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하나만으로 이루어진 상수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‘A’ , ‘a’ …   </a:t>
            </a: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single  quotation  mark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안에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있는 문자 하나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문자열 상수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여러개가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나열되어 있는 상수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“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Seoil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”,   “Hello World…   Hi”</a:t>
            </a: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double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quotation  mark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사용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숫자상수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정수형 상수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소수점 이하를 취급하지 않는 상수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123  ,    -123  ,   0</a:t>
            </a:r>
          </a:p>
          <a:p>
            <a:pPr lvl="1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실수형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상수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소수점 이하를 취급하는 상수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12.34  ,     -12.34  ,     0.0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f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or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1520" y="1124744"/>
            <a:ext cx="8782121" cy="5400675"/>
            <a:chOff x="258" y="841"/>
            <a:chExt cx="2965" cy="1274"/>
          </a:xfrm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0" y="1273"/>
                </a:cxn>
                <a:cxn ang="0">
                  <a:pos x="0" y="0"/>
                </a:cxn>
                <a:cxn ang="0">
                  <a:pos x="2964" y="0"/>
                </a:cxn>
              </a:cxnLst>
              <a:rect l="0" t="0" r="r" b="b"/>
              <a:pathLst>
                <a:path w="2965" h="1274">
                  <a:moveTo>
                    <a:pt x="0" y="1273"/>
                  </a:moveTo>
                  <a:lnTo>
                    <a:pt x="0" y="0"/>
                  </a:lnTo>
                  <a:lnTo>
                    <a:pt x="2964" y="0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258" y="841"/>
              <a:ext cx="2965" cy="1274"/>
            </a:xfrm>
            <a:custGeom>
              <a:avLst/>
              <a:gdLst/>
              <a:ahLst/>
              <a:cxnLst>
                <a:cxn ang="0">
                  <a:pos x="2964" y="0"/>
                </a:cxn>
                <a:cxn ang="0">
                  <a:pos x="2964" y="1273"/>
                </a:cxn>
                <a:cxn ang="0">
                  <a:pos x="0" y="1273"/>
                </a:cxn>
              </a:cxnLst>
              <a:rect l="0" t="0" r="r" b="b"/>
              <a:pathLst>
                <a:path w="2965" h="1274">
                  <a:moveTo>
                    <a:pt x="2964" y="0"/>
                  </a:moveTo>
                  <a:lnTo>
                    <a:pt x="2964" y="1273"/>
                  </a:lnTo>
                  <a:lnTo>
                    <a:pt x="0" y="1273"/>
                  </a:lnTo>
                </a:path>
              </a:pathLst>
            </a:custGeom>
            <a:solidFill>
              <a:srgbClr val="EAEAEA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aphicFrame>
        <p:nvGraphicFramePr>
          <p:cNvPr id="23" name="Group 12"/>
          <p:cNvGraphicFramePr>
            <a:graphicFrameLocks noGrp="1"/>
          </p:cNvGraphicFramePr>
          <p:nvPr/>
        </p:nvGraphicFramePr>
        <p:xfrm>
          <a:off x="347217" y="1629494"/>
          <a:ext cx="8064500" cy="863600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(i=0; i&lt; 100;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i+=10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{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}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(i=4096; i&gt;1;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i/=2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{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18"/>
          <p:cNvGraphicFramePr>
            <a:graphicFrameLocks noGrp="1"/>
          </p:cNvGraphicFramePr>
          <p:nvPr/>
        </p:nvGraphicFramePr>
        <p:xfrm>
          <a:off x="347217" y="3429719"/>
          <a:ext cx="8064500" cy="1008063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float f;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(f=0.; f&lt; 100.32;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f+=3.5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 {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4"/>
          <p:cNvGraphicFramePr>
            <a:graphicFrameLocks noGrp="1"/>
          </p:cNvGraphicFramePr>
          <p:nvPr/>
        </p:nvGraphicFramePr>
        <p:xfrm>
          <a:off x="347217" y="5085481"/>
          <a:ext cx="8064500" cy="1296988"/>
        </p:xfrm>
        <a:graphic>
          <a:graphicData uri="http://schemas.openxmlformats.org/drawingml/2006/table">
            <a:tbl>
              <a:tblPr/>
              <a:tblGrid>
                <a:gridCol w="80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char ch;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ch=getch()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ch&lt;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‘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\x7F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’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ch++) { putch(ch); }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for (i=0;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(ch=getch()) ==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‘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\r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’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; i++) {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굴림" charset="-127"/>
                        </a:rPr>
                        <a:t>…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02754" y="1197694"/>
            <a:ext cx="8280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Char char=""/>
            </a:pP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반복제어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변수를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+1, -1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이외의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단위로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증감시킬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수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있다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202754" y="2637556"/>
            <a:ext cx="88042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Char char=""/>
            </a:pP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증감식에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사용하는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데이터형은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제한이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없다</a:t>
            </a:r>
            <a:r>
              <a:rPr lang="en-US" altLang="ko-KR" sz="1800" b="1">
                <a:solidFill>
                  <a:srgbClr val="000000"/>
                </a:solidFill>
              </a:rPr>
              <a:t>.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즉</a:t>
            </a:r>
            <a:r>
              <a:rPr lang="en-US" altLang="ko-KR" sz="1800" b="1">
                <a:solidFill>
                  <a:srgbClr val="000000"/>
                </a:solidFill>
              </a:rPr>
              <a:t>, float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이나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en-US" altLang="ko-KR" sz="1800" b="1">
                <a:solidFill>
                  <a:srgbClr val="000000"/>
                </a:solidFill>
              </a:rPr>
              <a:t>double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을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사용해도</a:t>
            </a:r>
            <a:r>
              <a:rPr lang="ko-KR" altLang="en-US" sz="1800" b="1">
                <a:solidFill>
                  <a:srgbClr val="000000"/>
                </a:solidFill>
              </a:rPr>
              <a:t> </a:t>
            </a:r>
            <a:r>
              <a:rPr lang="ko-KR" altLang="en-US" sz="1800" b="1">
                <a:solidFill>
                  <a:srgbClr val="000000"/>
                </a:solidFill>
                <a:latin typeface="돋움" pitchFamily="50" charset="-127"/>
              </a:rPr>
              <a:t>된다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02754" y="4582244"/>
            <a:ext cx="82804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Wingdings" pitchFamily="2" charset="2"/>
              <a:buChar char=""/>
            </a:pPr>
            <a:r>
              <a:rPr lang="ko-KR" altLang="en-US" sz="1800" b="1">
                <a:solidFill>
                  <a:srgbClr val="000000"/>
                </a:solidFill>
              </a:rPr>
              <a:t>초기화와 조건 사용 형식에도 크게 제한이 없다</a:t>
            </a:r>
            <a:r>
              <a:rPr lang="en-US" altLang="ko-KR" sz="1800" b="1">
                <a:solidFill>
                  <a:srgbClr val="000000"/>
                </a:solidFill>
              </a:rPr>
              <a:t>.</a:t>
            </a:r>
            <a:r>
              <a:rPr lang="en-US" altLang="ko-KR" sz="1800" b="1">
                <a:solidFill>
                  <a:srgbClr val="000000"/>
                </a:solidFill>
                <a:latin typeface="돋움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다음과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같은 결과를 얻기 위한 소스코드를 작성하시오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16832"/>
            <a:ext cx="4248472" cy="441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break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err="1" smtClean="0">
                <a:latin typeface="휴먼모음T" pitchFamily="18" charset="-127"/>
                <a:ea typeface="휴먼모음T" pitchFamily="18" charset="-127"/>
              </a:rPr>
              <a:t>반복문에서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break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명령을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만나면 반복주기를 무조건 탈출한다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for(;;)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cout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&lt;&lt; 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정수를 입력하세요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: “;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scanf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(“%d”, &amp;</a:t>
            </a:r>
            <a:r>
              <a:rPr kumimoji="0" lang="en-US" altLang="ko-KR" sz="2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num);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if(num == 0) break;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sum += num;</a:t>
            </a:r>
            <a:endParaRPr kumimoji="0" lang="en-US" altLang="ko-KR" sz="2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}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입력숫자의 누적은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: %d\n”, sum);</a:t>
            </a:r>
            <a:endParaRPr lang="en-US" altLang="ko-KR" sz="2200" baseline="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무한 루프를 사용할 때 특정조건이 만족하면 탈출할 수 있는 문장이다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continue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dirty="0" err="1" smtClean="0">
                <a:latin typeface="휴먼모음T" pitchFamily="18" charset="-127"/>
                <a:ea typeface="휴먼모음T" pitchFamily="18" charset="-127"/>
              </a:rPr>
              <a:t>반복문에서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continue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문을 만나면 더 이상 밑의 명령어를 수행하지 않고 반복문의 처음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반복변수의 계산으로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으로 이동하게 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for(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=1;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&lt;=10;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{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if(i%2) continue;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(“%d\n”,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);</a:t>
            </a:r>
            <a:endParaRPr kumimoji="0" lang="en-US" altLang="ko-KR" sz="2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}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baseline="0" dirty="0" smtClean="0">
                <a:latin typeface="휴먼모음T" pitchFamily="18" charset="-127"/>
                <a:ea typeface="휴먼모음T" pitchFamily="18" charset="-127"/>
              </a:rPr>
              <a:t>반복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문의 수행도중에 특정한 조건 시 명령어를 수행하지 않을 때 사용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continue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다음 프로그램을 수행한 결과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변수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sum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의 값은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#include &lt;</a:t>
            </a:r>
            <a:r>
              <a:rPr kumimoji="0" lang="en-US" altLang="ko-KR" sz="2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iostream.h</a:t>
            </a:r>
            <a:r>
              <a:rPr kumimoji="0" lang="en-US" altLang="ko-KR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&gt;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void main()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, sum=0; </a:t>
            </a:r>
            <a:endParaRPr kumimoji="0" lang="en-US" altLang="ko-KR" sz="2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for(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=1;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&lt;=10;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{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continue;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sum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+=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;</a:t>
            </a:r>
            <a:endParaRPr kumimoji="0" lang="en-US" altLang="ko-KR" sz="2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   }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(“%d\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t%d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\n”,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, sum);</a:t>
            </a:r>
            <a:endParaRPr lang="en-US" altLang="ko-KR" sz="2200" baseline="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이중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for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문의 반복 주기 속에 또 다른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for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문이 있는 경우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for(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=0;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&lt;3; </a:t>
            </a:r>
            <a:r>
              <a:rPr kumimoji="0" lang="en-US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i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 for(j=0; j&lt;5; j++)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(“*\n”);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 }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404197" y="3759564"/>
            <a:ext cx="2880320" cy="360040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j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값이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변하는 블록</a:t>
            </a:r>
            <a:endParaRPr lang="ko-KR" altLang="en-US" sz="2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71538" y="2714620"/>
            <a:ext cx="3960440" cy="2071702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500166" y="3566176"/>
            <a:ext cx="3096344" cy="72008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932040" y="2924944"/>
            <a:ext cx="43447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7" idx="1"/>
          </p:cNvCxnSpPr>
          <p:nvPr/>
        </p:nvCxnSpPr>
        <p:spPr>
          <a:xfrm>
            <a:off x="4596510" y="3926216"/>
            <a:ext cx="807687" cy="133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85354" y="2749029"/>
            <a:ext cx="2931062" cy="3600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값이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변하는 블록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772816"/>
            <a:ext cx="362347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이중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이중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for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문을 이용하여 다음의 결과를 갖는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소스를 작성하시오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362347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149080"/>
            <a:ext cx="339432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이중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2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단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~ 9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단까지 출력하는 프로그램을 작성하시오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40850"/>
            <a:ext cx="2304256" cy="505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88640"/>
            <a:ext cx="216024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6516216" y="332656"/>
            <a:ext cx="2160240" cy="2520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2"/>
            <a:endCxn id="5124" idx="3"/>
          </p:cNvCxnSpPr>
          <p:nvPr/>
        </p:nvCxnSpPr>
        <p:spPr>
          <a:xfrm flipH="1">
            <a:off x="3131840" y="1592796"/>
            <a:ext cx="3384376" cy="2675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317989" y="903288"/>
            <a:ext cx="7583365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2~100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사이의 소수를 만드시오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467544" y="1556792"/>
            <a:ext cx="7444154" cy="4524315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#include 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b="1" dirty="0" err="1" smtClean="0">
                <a:latin typeface="휴먼모음T" pitchFamily="18" charset="-127"/>
                <a:ea typeface="휴먼모음T" pitchFamily="18" charset="-127"/>
              </a:rPr>
              <a:t>stdio.h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&gt; </a:t>
            </a:r>
          </a:p>
          <a:p>
            <a:endParaRPr lang="en-US" altLang="ko-KR" b="1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void main() </a:t>
            </a:r>
            <a:endParaRPr lang="en-US" altLang="ko-KR" b="1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{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en-US" altLang="ko-KR" b="1" dirty="0" err="1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b="1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, j, count = 0;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for (</a:t>
            </a:r>
            <a:r>
              <a:rPr lang="en-US" altLang="ko-KR" b="1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= 2; </a:t>
            </a:r>
            <a:r>
              <a:rPr lang="en-US" altLang="ko-KR" b="1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&lt;= 100; </a:t>
            </a:r>
            <a:r>
              <a:rPr lang="en-US" altLang="ko-KR" b="1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++) </a:t>
            </a:r>
            <a:endParaRPr lang="en-US" altLang="ko-KR" b="1" dirty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{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     </a:t>
            </a:r>
            <a:r>
              <a:rPr lang="en-US" altLang="ko-KR" b="1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for( j=2; </a:t>
            </a:r>
            <a:r>
              <a:rPr lang="en-US" altLang="ko-KR" b="1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i%j</a:t>
            </a:r>
            <a:r>
              <a:rPr lang="en-US" altLang="ko-KR" b="1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; j++);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     if (j == </a:t>
            </a:r>
            <a:r>
              <a:rPr lang="en-US" altLang="ko-KR" b="1" dirty="0" err="1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    {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	     count++;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	     </a:t>
            </a:r>
            <a:r>
              <a:rPr lang="en-US" altLang="ko-KR" b="1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(“%d\t”, </a:t>
            </a:r>
            <a:r>
              <a:rPr lang="en-US" altLang="ko-KR" b="1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); </a:t>
            </a:r>
          </a:p>
          <a:p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            </a:t>
            </a:r>
            <a:r>
              <a:rPr lang="en-US" altLang="ko-KR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if(count % 5 == 0) </a:t>
            </a:r>
            <a:r>
              <a:rPr lang="en-US" altLang="ko-KR" b="1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lang="en-US" altLang="ko-KR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(“\n”);</a:t>
            </a:r>
          </a:p>
          <a:p>
            <a:r>
              <a:rPr lang="en-US" altLang="ko-KR" b="1" dirty="0" smtClean="0">
                <a:latin typeface="휴먼모음T" pitchFamily="18" charset="-127"/>
                <a:ea typeface="휴먼모음T" pitchFamily="18" charset="-127"/>
              </a:rPr>
              <a:t>         </a:t>
            </a:r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}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     } </a:t>
            </a:r>
          </a:p>
          <a:p>
            <a:r>
              <a:rPr lang="en-US" altLang="ko-KR" b="1" dirty="0">
                <a:latin typeface="휴먼모음T" pitchFamily="18" charset="-127"/>
                <a:ea typeface="휴먼모음T" pitchFamily="18" charset="-127"/>
              </a:rPr>
              <a:t>}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 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이중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85926"/>
            <a:ext cx="4023613" cy="250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이중 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for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두 정수를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입력하여 작은 수에서 큰 수 사이에 있는 소수를 모두 구하시오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132856"/>
            <a:ext cx="424087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변수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3933056"/>
            <a:ext cx="7056784" cy="17281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변수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란 상수를 기억시키는 메모리의 이름을 말한다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프로그램 수행 중 임의의 값을 저장하기 위해 할당된 메모리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공간의 이름이다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while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형식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while(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조건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  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반복할 명령어 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       </a:t>
            </a:r>
            <a:r>
              <a:rPr lang="ko-KR" altLang="en-US" sz="2200" baseline="0" dirty="0" smtClean="0">
                <a:latin typeface="휴먼모음T" pitchFamily="18" charset="-127"/>
                <a:ea typeface="휴먼모음T" pitchFamily="18" charset="-127"/>
              </a:rPr>
              <a:t>반복할 명령어 </a:t>
            </a: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2;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반복할 명령어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n;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}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초기값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: while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문이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시작되기 전에 정의되어야 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증감식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: while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문의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반복구간 내에 존재하여야 한다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while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2564904"/>
            <a:ext cx="2880320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for(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=0; 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&lt;10; 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++ 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cout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&lt;&lt;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&lt;&lt;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endl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}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4048" y="2564904"/>
            <a:ext cx="2880320" cy="20162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=0; 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while(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&lt;10 )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cout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&lt;&lt;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&lt;&lt;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endl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++;</a:t>
            </a: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}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59632" y="2708920"/>
            <a:ext cx="432048" cy="432048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148064" y="2636912"/>
            <a:ext cx="432048" cy="432048"/>
          </a:xfrm>
          <a:prstGeom prst="ellipse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97070" y="2687654"/>
            <a:ext cx="586697" cy="504056"/>
          </a:xfrm>
          <a:prstGeom prst="ellipse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68144" y="2903678"/>
            <a:ext cx="586697" cy="504056"/>
          </a:xfrm>
          <a:prstGeom prst="ellipse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617151" y="2730186"/>
            <a:ext cx="432048" cy="432048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29370" y="3789040"/>
            <a:ext cx="432048" cy="432048"/>
          </a:xfrm>
          <a:prstGeom prst="ellipse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do ~ while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형식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do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   {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kumimoji="0" lang="ko-KR" alt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반복할 명령어 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1;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        </a:t>
            </a:r>
            <a:r>
              <a:rPr lang="ko-KR" altLang="en-US" sz="2200" baseline="0" dirty="0" smtClean="0">
                <a:latin typeface="휴먼모음T" pitchFamily="18" charset="-127"/>
                <a:ea typeface="휴먼모음T" pitchFamily="18" charset="-127"/>
              </a:rPr>
              <a:t>반복할 명령어 </a:t>
            </a:r>
            <a:r>
              <a:rPr lang="en-US" altLang="ko-KR" sz="2200" baseline="0" dirty="0" smtClean="0">
                <a:latin typeface="휴먼모음T" pitchFamily="18" charset="-127"/>
                <a:ea typeface="휴먼모음T" pitchFamily="18" charset="-127"/>
              </a:rPr>
              <a:t>2;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      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반복할 명령어 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n;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   } while(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조건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반복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구간을 무조건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회는 수행한다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for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문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, while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문은 처음에 조건이 거짓이면 반복구간을 한번도 수행하지 않는다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배열</a:t>
            </a:r>
            <a:endParaRPr lang="ko-KR" altLang="en-US" dirty="0">
              <a:solidFill>
                <a:srgbClr val="FFFF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배열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4365104"/>
            <a:ext cx="7128792" cy="15841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배열</a:t>
            </a:r>
            <a:r>
              <a:rPr lang="en-US" altLang="ko-KR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이란 동일한 데이터타입이 연속적인 공간을 할당하게 되는 자료구조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        1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차원배열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2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차원배열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3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차원배열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문자배열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1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차원 배열의 선언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배열이란 연속적인 기억공간에 동일한 데이터타입을 선언할 수 있는 자료구조이다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배열의 선언은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score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라는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이름의 배열로 정수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개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(4byteX3=12byte)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를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저장할 수 있는 공간이 만들어 진다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3499" y="379078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37890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score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723" y="379967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[3]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683568" y="4653136"/>
            <a:ext cx="792088" cy="432048"/>
          </a:xfrm>
          <a:prstGeom prst="borderCallout1">
            <a:avLst>
              <a:gd name="adj1" fmla="val -938"/>
              <a:gd name="adj2" fmla="val 49388"/>
              <a:gd name="adj3" fmla="val -70490"/>
              <a:gd name="adj4" fmla="val 824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1907704" y="4653136"/>
            <a:ext cx="792088" cy="432048"/>
          </a:xfrm>
          <a:prstGeom prst="borderCallout1">
            <a:avLst>
              <a:gd name="adj1" fmla="val -938"/>
              <a:gd name="adj2" fmla="val 49388"/>
              <a:gd name="adj3" fmla="val -72951"/>
              <a:gd name="adj4" fmla="val 50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배열명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2987824" y="4653136"/>
            <a:ext cx="936104" cy="432048"/>
          </a:xfrm>
          <a:prstGeom prst="borderCallout1">
            <a:avLst>
              <a:gd name="adj1" fmla="val -938"/>
              <a:gd name="adj2" fmla="val 49388"/>
              <a:gd name="adj3" fmla="val -75412"/>
              <a:gd name="adj4" fmla="val 44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배열크기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88224" y="3212976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88224" y="3357008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88224" y="3501008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88224" y="3645040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88224" y="3789040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88224" y="3933056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8224" y="4077072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8224" y="4221088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8224" y="4365120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588224" y="4509136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88224" y="4653152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588224" y="4797168"/>
            <a:ext cx="1584176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13" idx="1"/>
          </p:cNvCxnSpPr>
          <p:nvPr/>
        </p:nvCxnSpPr>
        <p:spPr>
          <a:xfrm flipV="1">
            <a:off x="6588224" y="2924944"/>
            <a:ext cx="0" cy="360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172400" y="2924944"/>
            <a:ext cx="0" cy="360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588224" y="4869168"/>
            <a:ext cx="0" cy="360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8172400" y="4869168"/>
            <a:ext cx="0" cy="36003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04248" y="27716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메인메모리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7886" y="33264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score[0]</a:t>
            </a:r>
            <a:endParaRPr lang="ko-KR" altLang="en-US" dirty="0"/>
          </a:p>
        </p:txBody>
      </p:sp>
      <p:cxnSp>
        <p:nvCxnSpPr>
          <p:cNvPr id="34" name="꺾인 연결선 33"/>
          <p:cNvCxnSpPr>
            <a:stCxn id="13" idx="1"/>
            <a:endCxn id="16" idx="1"/>
          </p:cNvCxnSpPr>
          <p:nvPr/>
        </p:nvCxnSpPr>
        <p:spPr>
          <a:xfrm rot="10800000" flipV="1">
            <a:off x="6588224" y="3284976"/>
            <a:ext cx="12700" cy="432064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7" idx="1"/>
            <a:endCxn id="20" idx="1"/>
          </p:cNvCxnSpPr>
          <p:nvPr/>
        </p:nvCxnSpPr>
        <p:spPr>
          <a:xfrm rot="10800000" flipV="1">
            <a:off x="6588224" y="3861040"/>
            <a:ext cx="12700" cy="43204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36096" y="38929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score[1]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6096" y="44371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score[2]</a:t>
            </a:r>
            <a:endParaRPr lang="ko-KR" altLang="en-US" dirty="0"/>
          </a:p>
        </p:txBody>
      </p:sp>
      <p:cxnSp>
        <p:nvCxnSpPr>
          <p:cNvPr id="41" name="꺾인 연결선 40"/>
          <p:cNvCxnSpPr>
            <a:stCxn id="21" idx="1"/>
            <a:endCxn id="24" idx="1"/>
          </p:cNvCxnSpPr>
          <p:nvPr/>
        </p:nvCxnSpPr>
        <p:spPr>
          <a:xfrm rot="10800000" flipV="1">
            <a:off x="6588224" y="4437120"/>
            <a:ext cx="12700" cy="432048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7" idx="3"/>
          </p:cNvCxnSpPr>
          <p:nvPr/>
        </p:nvCxnSpPr>
        <p:spPr>
          <a:xfrm flipH="1" flipV="1">
            <a:off x="5940152" y="3037602"/>
            <a:ext cx="669338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48064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score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70408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1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j-cs"/>
              </a:rPr>
              <a:t>차원배열의 선언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9552" y="141451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  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1749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score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55776" y="1423409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 smtClean="0">
                <a:latin typeface="휴먼모음T" pitchFamily="18" charset="-127"/>
                <a:ea typeface="휴먼모음T" pitchFamily="18" charset="-127"/>
              </a:rPr>
              <a:t>[3]</a:t>
            </a:r>
            <a:endParaRPr lang="ko-KR" altLang="en-US" sz="3600" u="sng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8" name="내용 개체 틀 2"/>
          <p:cNvSpPr txBox="1">
            <a:spLocks/>
          </p:cNvSpPr>
          <p:nvPr/>
        </p:nvSpPr>
        <p:spPr>
          <a:xfrm>
            <a:off x="467544" y="1340768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score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는 배열의 이름으로 배열이 시작되는 메인메모리의 주소를 가지고 있는 상수이다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주소상수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=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포인터상수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배열의 각 요소에 접근하려면 대괄호와 첨자를 이용하여 접근한다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.([0])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배열의 첨자는 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</a:rPr>
              <a:t>0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</a:rPr>
              <a:t>부터 시작한다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score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라는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배열은 정수를 저장할 수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있는 공간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개를 확보하고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score[0],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score[1], score[2]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라는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공간이름을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가지고 접근한다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</p:txBody>
      </p:sp>
      <p:grpSp>
        <p:nvGrpSpPr>
          <p:cNvPr id="2" name="그룹 127"/>
          <p:cNvGrpSpPr/>
          <p:nvPr/>
        </p:nvGrpSpPr>
        <p:grpSpPr>
          <a:xfrm>
            <a:off x="1438371" y="4549229"/>
            <a:ext cx="5005837" cy="1727972"/>
            <a:chOff x="1438371" y="4549229"/>
            <a:chExt cx="5005837" cy="1727972"/>
          </a:xfrm>
        </p:grpSpPr>
        <p:grpSp>
          <p:nvGrpSpPr>
            <p:cNvPr id="3" name="그룹 97"/>
            <p:cNvGrpSpPr/>
            <p:nvPr/>
          </p:nvGrpSpPr>
          <p:grpSpPr>
            <a:xfrm>
              <a:off x="2123888" y="5157272"/>
              <a:ext cx="4320320" cy="720000"/>
              <a:chOff x="2123888" y="4941248"/>
              <a:chExt cx="4320320" cy="720000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2123888" y="4941248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2123888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2481270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2838652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3553415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3196034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3564048" y="4941248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3564048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3921430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278812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4993575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4636194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92" name="직사각형 91"/>
              <p:cNvSpPr/>
              <p:nvPr/>
            </p:nvSpPr>
            <p:spPr>
              <a:xfrm>
                <a:off x="5004208" y="4941248"/>
                <a:ext cx="1440000" cy="7200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3" name="직선 연결선 92"/>
              <p:cNvCxnSpPr/>
              <p:nvPr/>
            </p:nvCxnSpPr>
            <p:spPr>
              <a:xfrm>
                <a:off x="5004208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5361590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5718972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>
                <a:off x="6433735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>
                <a:off x="6076354" y="4941248"/>
                <a:ext cx="0" cy="720000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126"/>
            <p:cNvGrpSpPr/>
            <p:nvPr/>
          </p:nvGrpSpPr>
          <p:grpSpPr>
            <a:xfrm>
              <a:off x="1438371" y="4549229"/>
              <a:ext cx="4832167" cy="1727972"/>
              <a:chOff x="1438371" y="4549229"/>
              <a:chExt cx="4832167" cy="1727972"/>
            </a:xfrm>
          </p:grpSpPr>
          <p:cxnSp>
            <p:nvCxnSpPr>
              <p:cNvPr id="100" name="직선 화살표 연결선 99"/>
              <p:cNvCxnSpPr/>
              <p:nvPr/>
            </p:nvCxnSpPr>
            <p:spPr>
              <a:xfrm>
                <a:off x="2123728" y="4797152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1438371" y="4549229"/>
                <a:ext cx="736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휴먼모음T" pitchFamily="18" charset="-127"/>
                    <a:ea typeface="휴먼모음T" pitchFamily="18" charset="-127"/>
                  </a:rPr>
                  <a:t>score</a:t>
                </a:r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7" name="꺾인 연결선 116"/>
              <p:cNvCxnSpPr/>
              <p:nvPr/>
            </p:nvCxnSpPr>
            <p:spPr>
              <a:xfrm rot="16200000" flipH="1">
                <a:off x="2843808" y="5358478"/>
                <a:ext cx="12700" cy="1080120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꺾인 연결선 117"/>
              <p:cNvCxnSpPr/>
              <p:nvPr/>
            </p:nvCxnSpPr>
            <p:spPr>
              <a:xfrm rot="16200000" flipH="1">
                <a:off x="4283968" y="5358478"/>
                <a:ext cx="12700" cy="1080120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꺾인 연결선 120"/>
              <p:cNvCxnSpPr/>
              <p:nvPr/>
            </p:nvCxnSpPr>
            <p:spPr>
              <a:xfrm rot="16200000" flipH="1">
                <a:off x="5724128" y="5358478"/>
                <a:ext cx="12700" cy="1080120"/>
              </a:xfrm>
              <a:prstGeom prst="bentConnector3">
                <a:avLst>
                  <a:gd name="adj1" fmla="val 180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직사각형 123"/>
              <p:cNvSpPr/>
              <p:nvPr/>
            </p:nvSpPr>
            <p:spPr>
              <a:xfrm>
                <a:off x="2401223" y="5938647"/>
                <a:ext cx="8640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휴먼모음T" pitchFamily="18" charset="-127"/>
                    <a:ea typeface="휴먼모음T" pitchFamily="18" charset="-127"/>
                  </a:rPr>
                  <a:t>score[0]</a:t>
                </a:r>
                <a:endParaRPr lang="ko-KR" altLang="en-US" sz="1600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3851920" y="5928014"/>
                <a:ext cx="8640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휴먼모음T" pitchFamily="18" charset="-127"/>
                    <a:ea typeface="휴먼모음T" pitchFamily="18" charset="-127"/>
                  </a:rPr>
                  <a:t>score[1]</a:t>
                </a:r>
                <a:endParaRPr lang="ko-KR" altLang="en-US" sz="1600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5313346" y="5928014"/>
                <a:ext cx="86400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휴먼모음T" pitchFamily="18" charset="-127"/>
                    <a:ea typeface="휴먼모음T" pitchFamily="18" charset="-127"/>
                  </a:rPr>
                  <a:t>score[2]</a:t>
                </a:r>
                <a:endParaRPr lang="ko-KR" altLang="en-US" sz="1600" dirty="0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선언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340768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일반 변수의 선언과 배열의 선언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noProof="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</a:rPr>
              <a:t> num;    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변수 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을 선언 </a:t>
            </a:r>
            <a:r>
              <a:rPr lang="en-US" altLang="ko-KR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: 4byte </a:t>
            </a:r>
            <a:r>
              <a:rPr lang="ko-KR" altLang="en-US" sz="2200" noProof="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메모리 확보</a:t>
            </a:r>
            <a:endParaRPr lang="en-US" altLang="ko-KR" sz="2200" noProof="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num[3]; 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을 선언 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560320" lvl="5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  <a:sym typeface="Wingdings" pitchFamily="2" charset="2"/>
              </a:rPr>
              <a:t>num[0],</a:t>
            </a:r>
            <a:r>
              <a:rPr kumimoji="0" lang="en-US" altLang="ko-K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  <a:sym typeface="Wingdings" pitchFamily="2" charset="2"/>
              </a:rPr>
              <a:t> num[1], num[2] : 12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byte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메모리 확보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560320" lvl="5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  <a:sym typeface="Wingdings" pitchFamily="2" charset="2"/>
            </a:endParaRPr>
          </a:p>
          <a:p>
            <a:pPr marL="274320" lvl="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일반 변수의 초기화와 배열의 초기화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num=10;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저장공간이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하나이기 때문에 바로 초기값 사용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num[3]={10,20,30};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저장공간이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세 개이기 때문에 집합표시를 하고 순서적으로 입력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초기화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323528" y="1340768"/>
            <a:ext cx="8568952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num[3]; 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배열을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선언만 하고 초기화 하지 않음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: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쓰레기 값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 = {10,20,30}; 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배열의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크기만큼 초기화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 = {10};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하나만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초기화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: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나머지는 기본값으로 초기화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 = {10,20,30</a:t>
            </a:r>
            <a:r>
              <a:rPr lang="en-US" altLang="ko-KR" sz="22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,40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};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크기보다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더 많이 초기화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=&gt; </a:t>
            </a:r>
            <a:r>
              <a:rPr lang="en-US" altLang="ko-KR" sz="22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error C2078: too many </a:t>
            </a:r>
            <a:r>
              <a:rPr lang="en-US" altLang="ko-KR" sz="2200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initializers</a:t>
            </a:r>
            <a:endParaRPr lang="en-US" altLang="ko-KR" sz="22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30689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39752" y="30689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30689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30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664" y="414908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39752" y="414908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31840" y="414908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191683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39752" y="191683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31840" y="191683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개별적 초기화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340768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배열의 초기화</a:t>
            </a:r>
            <a:endParaRPr kumimoji="0" lang="en-US" altLang="ko-K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모음T" pitchFamily="18" charset="-127"/>
              <a:ea typeface="휴먼모음T" pitchFamily="18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num[3];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num[0] = 10;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num[2] = 30;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만약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num[100]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을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선언하고 모든 원소를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0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으로 초기화 하고 싶다면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? 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num[100] = {0};  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또는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, num[100];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for(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=0;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&lt;100;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  num[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] = 0;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19872" y="2564904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960" y="2564904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04048" y="2564904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30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변수명의 규칙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"/>
            </a:pP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영문자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(A~Z, </a:t>
            </a:r>
            <a:r>
              <a:rPr lang="en-US" altLang="ko-KR" sz="2300" dirty="0" err="1" smtClean="0">
                <a:latin typeface="휴먼모음T" pitchFamily="18" charset="-127"/>
                <a:ea typeface="휴먼모음T" pitchFamily="18" charset="-127"/>
              </a:rPr>
              <a:t>a~z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와 숫자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(0~9)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와 밑줄문자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(_)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의 조합으로 만든다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"/>
            </a:pP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변수의 첫 글자는 반드시 영문자나 ‘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_’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로 시작 한다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.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342900" indent="-342900" eaLnBrk="0" latinLnBrk="0" hangingPunct="0">
              <a:lnSpc>
                <a:spcPct val="150000"/>
              </a:lnSpc>
              <a:buFont typeface="Wingdings" pitchFamily="2" charset="2"/>
              <a:buChar char=""/>
            </a:pP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변수 이름에 공백을 포함하거나 ‘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_’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를 제외한 특수문자를 포함 할 수는 없다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.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342900" indent="-342900" eaLnBrk="0" latinLnBrk="0" hangingPunct="0">
              <a:lnSpc>
                <a:spcPct val="150000"/>
              </a:lnSpc>
              <a:buFont typeface="Wingdings" pitchFamily="2" charset="2"/>
              <a:buChar char=""/>
            </a:pP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변수는 대소문자를 구분한다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342900" indent="-342900" eaLnBrk="0" latinLnBrk="0" hangingPunct="0">
              <a:lnSpc>
                <a:spcPct val="150000"/>
              </a:lnSpc>
              <a:buFont typeface="Wingdings" pitchFamily="2" charset="2"/>
              <a:buChar char=""/>
            </a:pP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변수는 사용 전에 반드시 그 </a:t>
            </a:r>
            <a:r>
              <a:rPr lang="ko-KR" altLang="en-US" sz="2300" dirty="0" err="1" smtClean="0">
                <a:latin typeface="휴먼모음T" pitchFamily="18" charset="-127"/>
                <a:ea typeface="휴먼모음T" pitchFamily="18" charset="-127"/>
              </a:rPr>
              <a:t>데이터형과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 함께 선언하여야 한다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marL="342900" indent="-342900" eaLnBrk="0" latinLnBrk="0" hangingPunct="0">
              <a:lnSpc>
                <a:spcPct val="150000"/>
              </a:lnSpc>
              <a:buFont typeface="Wingdings" pitchFamily="2" charset="2"/>
              <a:buChar char=""/>
            </a:pP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C++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에서 내부적으로 정의된 키워드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(keyword)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를 </a:t>
            </a:r>
            <a:r>
              <a:rPr lang="ko-KR" altLang="en-US" sz="2300" dirty="0" err="1" smtClean="0">
                <a:latin typeface="휴먼모음T" pitchFamily="18" charset="-127"/>
                <a:ea typeface="휴먼모음T" pitchFamily="18" charset="-127"/>
              </a:rPr>
              <a:t>변수명으로</a:t>
            </a:r>
            <a:r>
              <a:rPr lang="ko-KR" altLang="en-US" sz="2300" dirty="0" smtClean="0">
                <a:latin typeface="휴먼모음T" pitchFamily="18" charset="-127"/>
                <a:ea typeface="휴먼모음T" pitchFamily="18" charset="-127"/>
              </a:rPr>
              <a:t> 사용할 수는 없다</a:t>
            </a:r>
            <a:r>
              <a:rPr lang="en-US" altLang="ko-KR" sz="23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변수명은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가급적이면 자기 역할에 맞는 이름을 부여한다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3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개별적 초기화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340768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만약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num[100]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을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선언하고 모든 원소를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10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으로 초기화 하고 싶다면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? 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num[100] = {10};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   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처음원소만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10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으로 초기화 되고 나머지는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0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으로 초기화 됨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이런 경우에는 반드시 </a:t>
            </a:r>
            <a:r>
              <a:rPr lang="ko-KR" altLang="en-US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반복문을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이용하여 초기화 하여야 함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, num[100];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for(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=0;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&lt;100;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++)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  num[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] = 10;</a:t>
            </a: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문자배열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문자열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C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언어는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차원 배열을 이용하여 문자열을 저장한다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모든 문자 배열은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null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문자로 끝나야 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배열의 크기는 저장하고자 하는 문자열 보다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1byte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더 커야 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 algn="just">
              <a:lnSpc>
                <a:spcPct val="110000"/>
              </a:lnSpc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char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arr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[10];   //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문자배열의 선언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char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arr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[10] = {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t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r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g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};  //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문자배열 선언과 초기화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char </a:t>
            </a:r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arr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[10] = 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string</a:t>
            </a:r>
            <a:r>
              <a:rPr lang="en-US" altLang="ko-KR" dirty="0" smtClean="0">
                <a:latin typeface="Arial"/>
                <a:ea typeface="휴먼모음T" pitchFamily="18" charset="-127"/>
              </a:rPr>
              <a:t>”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;           //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문자배열 선언과 초기화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547813" y="4437063"/>
            <a:ext cx="6100762" cy="1800225"/>
            <a:chOff x="975" y="2659"/>
            <a:chExt cx="3843" cy="113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37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s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15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t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801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187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i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565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n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943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g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321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\0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699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\0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077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\0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455" y="2885"/>
              <a:ext cx="363" cy="22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800" b="0">
                  <a:ea typeface="휴먼모음T" pitchFamily="18" charset="-127"/>
                </a:rPr>
                <a:t>\0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75" y="3200"/>
              <a:ext cx="499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1byte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037" y="3112"/>
              <a:ext cx="0" cy="68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399" y="3112"/>
              <a:ext cx="0" cy="40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817" y="3112"/>
              <a:ext cx="0" cy="68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579" y="3537"/>
              <a:ext cx="816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10byte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082" y="3673"/>
              <a:ext cx="158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259" y="3673"/>
              <a:ext cx="149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037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 dirty="0">
                  <a:ea typeface="휴먼모음T" pitchFamily="18" charset="-127"/>
                </a:rPr>
                <a:t>[0]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445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[1]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808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[2]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200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[3]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579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[4]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958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[5]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313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[6]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713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[7]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076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[8]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471" y="2659"/>
              <a:ext cx="31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b="0">
                  <a:ea typeface="휴먼모음T" pitchFamily="18" charset="-127"/>
                </a:rPr>
                <a:t>[9]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57200" y="344048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문자배열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‘s’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와 “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s”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는 서로 다르다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‘s’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는 문자상수 이며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“s”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는 문자열 상수이다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‘s’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1byte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의 저장공간이 필요하다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“s”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2byte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의 저장공간이 필요하다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 : s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를 저장할 공간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+ null(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종료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99592" y="2880270"/>
            <a:ext cx="7632700" cy="386109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/>
            <a:r>
              <a:rPr lang="en-US" altLang="ko-KR" sz="1800" b="0" dirty="0"/>
              <a:t>#include </a:t>
            </a:r>
            <a:r>
              <a:rPr lang="en-US" altLang="ko-KR" sz="1800" b="0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sz="1800" b="0" dirty="0" err="1" smtClean="0"/>
              <a:t>.h</a:t>
            </a:r>
            <a:r>
              <a:rPr lang="en-US" altLang="ko-KR" sz="1800" b="0" dirty="0"/>
              <a:t>&gt;</a:t>
            </a:r>
          </a:p>
          <a:p>
            <a:pPr marL="342900" indent="-342900" algn="l"/>
            <a:r>
              <a:rPr lang="en-US" altLang="ko-KR" sz="1800" b="0" dirty="0"/>
              <a:t> void main()</a:t>
            </a:r>
          </a:p>
          <a:p>
            <a:pPr marL="342900" indent="-342900" algn="l"/>
            <a:r>
              <a:rPr lang="en-US" altLang="ko-KR" sz="1800" b="0" dirty="0"/>
              <a:t> {</a:t>
            </a:r>
          </a:p>
          <a:p>
            <a:pPr marL="342900" indent="-342900" algn="l"/>
            <a:r>
              <a:rPr lang="en-US" altLang="ko-KR" sz="1800" b="0" dirty="0"/>
              <a:t>    </a:t>
            </a:r>
            <a:r>
              <a:rPr lang="en-US" altLang="ko-KR" sz="1800" b="0" dirty="0" smtClean="0"/>
              <a:t>  </a:t>
            </a:r>
            <a:r>
              <a:rPr lang="en-US" altLang="ko-KR" sz="1800" b="0" dirty="0" err="1" smtClean="0"/>
              <a:t>int</a:t>
            </a:r>
            <a:r>
              <a:rPr lang="en-US" altLang="ko-KR" sz="1800" b="0" dirty="0" smtClean="0"/>
              <a:t>  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;</a:t>
            </a:r>
          </a:p>
          <a:p>
            <a:pPr marL="342900" indent="-342900" algn="l"/>
            <a:r>
              <a:rPr lang="en-US" altLang="ko-KR" sz="1800" b="0" dirty="0" smtClean="0"/>
              <a:t>      char </a:t>
            </a:r>
            <a:r>
              <a:rPr lang="en-US" altLang="ko-KR" sz="1800" b="0" dirty="0"/>
              <a:t>arr0[10] = {</a:t>
            </a:r>
            <a:r>
              <a:rPr lang="en-US" altLang="ko-KR" sz="1800" b="0" dirty="0" smtClean="0"/>
              <a:t>'</a:t>
            </a:r>
            <a:r>
              <a:rPr lang="en-US" altLang="ko-KR" sz="1800" b="0" dirty="0" err="1" smtClean="0"/>
              <a:t>s‘,'t</a:t>
            </a:r>
            <a:r>
              <a:rPr lang="en-US" altLang="ko-KR" sz="1800" b="0" dirty="0" err="1"/>
              <a:t>','r','i','n','g</a:t>
            </a:r>
            <a:r>
              <a:rPr lang="en-US" altLang="ko-KR" sz="1800" b="0" dirty="0"/>
              <a:t>'};   	char arr1[10] = "string";</a:t>
            </a:r>
          </a:p>
          <a:p>
            <a:pPr marL="342900" indent="-342900" algn="l"/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&lt;&lt; "</a:t>
            </a:r>
            <a:r>
              <a:rPr lang="en-US" altLang="ko-KR" sz="1800" b="0" dirty="0"/>
              <a:t>arr0 : </a:t>
            </a:r>
            <a:r>
              <a:rPr lang="en-US" altLang="ko-KR" sz="1800" b="0" dirty="0" smtClean="0"/>
              <a:t>“;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for (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=0; 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&lt;10; 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++)  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 &lt;&lt; </a:t>
            </a:r>
            <a:r>
              <a:rPr lang="en-US" altLang="ko-KR" sz="1800" b="0" dirty="0"/>
              <a:t>arr0[</a:t>
            </a:r>
            <a:r>
              <a:rPr lang="en-US" altLang="ko-KR" sz="1800" b="0" dirty="0" err="1"/>
              <a:t>i</a:t>
            </a:r>
            <a:r>
              <a:rPr lang="en-US" altLang="ko-KR" sz="1800" b="0" dirty="0" smtClean="0"/>
              <a:t>];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&lt;&lt;</a:t>
            </a:r>
            <a:r>
              <a:rPr lang="en-US" altLang="ko-KR" dirty="0" err="1" smtClean="0"/>
              <a:t>endl</a:t>
            </a:r>
            <a:r>
              <a:rPr lang="en-US" altLang="ko-KR" sz="1800" b="0" dirty="0" smtClean="0"/>
              <a:t>&lt;&lt;“arr0 </a:t>
            </a:r>
            <a:r>
              <a:rPr lang="en-US" altLang="ko-KR" sz="1800" b="0" dirty="0"/>
              <a:t>: </a:t>
            </a:r>
            <a:r>
              <a:rPr lang="en-US" altLang="ko-KR" sz="1800" b="0" dirty="0" smtClean="0"/>
              <a:t>“&lt;&lt; arr0&lt;&lt;</a:t>
            </a:r>
            <a:r>
              <a:rPr lang="en-US" altLang="ko-KR" sz="1800" b="0" dirty="0" err="1" smtClean="0"/>
              <a:t>endl</a:t>
            </a:r>
            <a:r>
              <a:rPr lang="en-US" altLang="ko-KR" sz="1800" b="0" dirty="0" smtClean="0"/>
              <a:t>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 &lt;&lt;"=============================“&lt;&lt;</a:t>
            </a:r>
            <a:r>
              <a:rPr lang="en-US" altLang="ko-KR" sz="1800" b="0" dirty="0" err="1" smtClean="0"/>
              <a:t>endl</a:t>
            </a:r>
            <a:r>
              <a:rPr lang="en-US" altLang="ko-KR" sz="1800" b="0" dirty="0" smtClean="0"/>
              <a:t>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 &lt;&lt;</a:t>
            </a:r>
            <a:r>
              <a:rPr lang="en-US" altLang="ko-KR" dirty="0" err="1" smtClean="0"/>
              <a:t>endl</a:t>
            </a:r>
            <a:r>
              <a:rPr lang="en-US" altLang="ko-KR" sz="1800" b="0" dirty="0" smtClean="0"/>
              <a:t> &lt;&lt;“arr1 </a:t>
            </a:r>
            <a:r>
              <a:rPr lang="en-US" altLang="ko-KR" sz="1800" b="0" dirty="0"/>
              <a:t>: </a:t>
            </a:r>
            <a:r>
              <a:rPr lang="en-US" altLang="ko-KR" sz="1800" b="0" dirty="0" smtClean="0"/>
              <a:t>”;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	for (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=0; 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&lt;10; 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++)  	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 &lt;&lt; </a:t>
            </a:r>
            <a:r>
              <a:rPr lang="en-US" altLang="ko-KR" sz="1800" b="0" dirty="0"/>
              <a:t>arr1[</a:t>
            </a:r>
            <a:r>
              <a:rPr lang="en-US" altLang="ko-KR" sz="1800" b="0" dirty="0" err="1"/>
              <a:t>i</a:t>
            </a:r>
            <a:r>
              <a:rPr lang="en-US" altLang="ko-KR" sz="1800" b="0" dirty="0" smtClean="0"/>
              <a:t>];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    </a:t>
            </a:r>
            <a:r>
              <a:rPr lang="en-US" altLang="ko-KR" sz="1800" b="0" dirty="0" smtClean="0"/>
              <a:t>  </a:t>
            </a:r>
            <a:r>
              <a:rPr lang="en-US" altLang="ko-KR" sz="1800" b="0" dirty="0" err="1" smtClean="0"/>
              <a:t>cout</a:t>
            </a:r>
            <a:r>
              <a:rPr lang="en-US" altLang="ko-KR" sz="1800" b="0" dirty="0" smtClean="0"/>
              <a:t> &lt;&lt; </a:t>
            </a:r>
            <a:r>
              <a:rPr lang="en-US" altLang="ko-KR" sz="1800" b="0" dirty="0" err="1" smtClean="0"/>
              <a:t>endl</a:t>
            </a:r>
            <a:r>
              <a:rPr lang="en-US" altLang="ko-KR" sz="1800" b="0" dirty="0" smtClean="0"/>
              <a:t> &lt;&lt;  "\</a:t>
            </a:r>
            <a:r>
              <a:rPr lang="en-US" altLang="ko-KR" sz="1800" b="0" dirty="0"/>
              <a:t>narr1 : </a:t>
            </a:r>
            <a:r>
              <a:rPr lang="en-US" altLang="ko-KR" sz="1800" b="0" dirty="0" smtClean="0"/>
              <a:t>", arr1 &lt;&lt; </a:t>
            </a:r>
            <a:r>
              <a:rPr lang="en-US" altLang="ko-KR" sz="1800" b="0" dirty="0" err="1" smtClean="0"/>
              <a:t>endl</a:t>
            </a:r>
            <a:r>
              <a:rPr lang="en-US" altLang="ko-KR" sz="1800" b="0" dirty="0" smtClean="0"/>
              <a:t> ;</a:t>
            </a:r>
            <a:endParaRPr lang="en-US" altLang="ko-KR" sz="1800" b="0" dirty="0"/>
          </a:p>
          <a:p>
            <a:pPr marL="342900" indent="-342900" algn="l"/>
            <a:r>
              <a:rPr lang="en-US" altLang="ko-KR" sz="1800" b="0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 연습문제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2051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num[5]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로 선언된 배열에 정수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개를 입력 받아 최소값과   최대값을 출력하시오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5549931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 연습문제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2051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num[7] = {12, 54, 72, 80, 63, 7, 55}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으로 선언된 배열을 정의하고 배열을 소트하여 출력하시오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내림차순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오름차순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784298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선언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2051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차원 배열이 여러 개 모여있는 배열을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2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차원 배열이라 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차원 배열을 다음과 같이 선언하면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	 	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num0[5], num1[5], num2[5];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num[0], num[1], num[2]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는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 데이터를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5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개 저장할 수 있는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차원 배열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즉 같은 데이터 타입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같은 크기의 연속된 메모리 공간을 확보한다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그렇다면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num[5]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3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개 있으면 되는 구조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55776" y="2852936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47864" y="2852936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39952" y="2852936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2040" y="2852936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4128" y="2852936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776" y="335699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335699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952" y="335699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32040" y="335699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3356992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3861048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47864" y="3861048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39952" y="3861048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2040" y="3861048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4128" y="3861048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31640" y="2852936"/>
            <a:ext cx="93610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num[0]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31640" y="3356992"/>
            <a:ext cx="93610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num[1]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31640" y="3861048"/>
            <a:ext cx="93610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num[2]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선언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2051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num[3][5];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배열은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행과 열로 구분하여 접근한다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배열의 첫 번째 요소 접근은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num[0][0]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으로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접근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배열의 두 번째 요소 접근은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num[0][1]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로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접근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즉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0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행에 대한 열이 다 변화 되고 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행으로 이동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63688" y="450912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450912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47864" y="450912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450912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2040" y="450912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3688" y="48691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5776" y="48691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7864" y="48691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9952" y="48691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32040" y="486916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3688" y="522920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5776" y="522920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522920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39952" y="522920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2040" y="5229200"/>
            <a:ext cx="79208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???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3608" y="4509120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[0]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43608" y="4869160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[1]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3608" y="5229200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[2]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16853" y="4119604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[0]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13652" y="4119604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[1]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04048" y="4119604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[4]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10451" y="4119604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[2]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7250" y="4119604"/>
            <a:ext cx="669338" cy="36004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[3]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763688" y="4653136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7" idx="3"/>
            <a:endCxn id="18" idx="1"/>
          </p:cNvCxnSpPr>
          <p:nvPr/>
        </p:nvCxnSpPr>
        <p:spPr>
          <a:xfrm flipH="1">
            <a:off x="1763688" y="4689140"/>
            <a:ext cx="3960440" cy="360040"/>
          </a:xfrm>
          <a:prstGeom prst="curvedConnector5">
            <a:avLst>
              <a:gd name="adj1" fmla="val -1208"/>
              <a:gd name="adj2" fmla="val 39256"/>
              <a:gd name="adj3" fmla="val 10577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763688" y="5034442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flipH="1">
            <a:off x="1763688" y="5045075"/>
            <a:ext cx="3960440" cy="360040"/>
          </a:xfrm>
          <a:prstGeom prst="curvedConnector5">
            <a:avLst>
              <a:gd name="adj1" fmla="val -1208"/>
              <a:gd name="adj2" fmla="val 39256"/>
              <a:gd name="adj3" fmla="val 105772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763688" y="5373216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그룹 113"/>
          <p:cNvGrpSpPr/>
          <p:nvPr/>
        </p:nvGrpSpPr>
        <p:grpSpPr>
          <a:xfrm>
            <a:off x="6228184" y="692696"/>
            <a:ext cx="2376264" cy="5904656"/>
            <a:chOff x="6012160" y="548680"/>
            <a:chExt cx="2376264" cy="5904656"/>
          </a:xfrm>
        </p:grpSpPr>
        <p:sp>
          <p:nvSpPr>
            <p:cNvPr id="88" name="직사각형 87"/>
            <p:cNvSpPr/>
            <p:nvPr/>
          </p:nvSpPr>
          <p:spPr>
            <a:xfrm>
              <a:off x="6012160" y="548680"/>
              <a:ext cx="2376264" cy="59046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88"/>
            <p:cNvGrpSpPr/>
            <p:nvPr/>
          </p:nvGrpSpPr>
          <p:grpSpPr>
            <a:xfrm>
              <a:off x="6156176" y="1124744"/>
              <a:ext cx="2016224" cy="5184576"/>
              <a:chOff x="7020272" y="1268760"/>
              <a:chExt cx="2016224" cy="518457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8028384" y="3573016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[1][0]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8028384" y="3861048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[1][1]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8028384" y="4149080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[1][2]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8028384" y="4437112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[1][3]</a:t>
                </a: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8028384" y="4725144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[1][4]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8028384" y="5013176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[2][0]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8028384" y="5301208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[2][1]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8028384" y="5589240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[2][2]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8028384" y="5877272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[2][3]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8028384" y="6165304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[2][4]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028384" y="2132856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[0][0]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8028384" y="2420888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[0][1]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8028384" y="2708920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[0][2]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8028384" y="2996952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[0][3]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028384" y="3284984"/>
                <a:ext cx="100811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[0][4]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524328" y="1268760"/>
                <a:ext cx="669338" cy="3600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num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cxnSp>
            <p:nvCxnSpPr>
              <p:cNvPr id="106" name="직선 화살표 연결선 105"/>
              <p:cNvCxnSpPr>
                <a:endCxn id="105" idx="2"/>
              </p:cNvCxnSpPr>
              <p:nvPr/>
            </p:nvCxnSpPr>
            <p:spPr>
              <a:xfrm flipH="1" flipV="1">
                <a:off x="7858997" y="1628800"/>
                <a:ext cx="169387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꺾인 연결선 106"/>
              <p:cNvCxnSpPr>
                <a:stCxn id="100" idx="1"/>
                <a:endCxn id="104" idx="1"/>
              </p:cNvCxnSpPr>
              <p:nvPr/>
            </p:nvCxnSpPr>
            <p:spPr>
              <a:xfrm rot="10800000" flipV="1">
                <a:off x="8028384" y="2276872"/>
                <a:ext cx="12700" cy="1152128"/>
              </a:xfrm>
              <a:prstGeom prst="bentConnector3">
                <a:avLst>
                  <a:gd name="adj1" fmla="val 180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/>
              <p:cNvSpPr/>
              <p:nvPr/>
            </p:nvSpPr>
            <p:spPr>
              <a:xfrm>
                <a:off x="7030905" y="2687654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num[0]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cxnSp>
            <p:nvCxnSpPr>
              <p:cNvPr id="109" name="꺾인 연결선 108"/>
              <p:cNvCxnSpPr>
                <a:stCxn id="90" idx="1"/>
                <a:endCxn id="94" idx="1"/>
              </p:cNvCxnSpPr>
              <p:nvPr/>
            </p:nvCxnSpPr>
            <p:spPr>
              <a:xfrm rot="10800000" flipV="1">
                <a:off x="8028384" y="3717032"/>
                <a:ext cx="12700" cy="1152128"/>
              </a:xfrm>
              <a:prstGeom prst="bentConnector3">
                <a:avLst>
                  <a:gd name="adj1" fmla="val 180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직사각형 109"/>
              <p:cNvSpPr/>
              <p:nvPr/>
            </p:nvSpPr>
            <p:spPr>
              <a:xfrm>
                <a:off x="7020272" y="407707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num[1]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  <p:cxnSp>
            <p:nvCxnSpPr>
              <p:cNvPr id="111" name="꺾인 연결선 110"/>
              <p:cNvCxnSpPr>
                <a:stCxn id="95" idx="1"/>
                <a:endCxn id="99" idx="1"/>
              </p:cNvCxnSpPr>
              <p:nvPr/>
            </p:nvCxnSpPr>
            <p:spPr>
              <a:xfrm rot="10800000" flipV="1">
                <a:off x="8028384" y="5157192"/>
                <a:ext cx="12700" cy="1152128"/>
              </a:xfrm>
              <a:prstGeom prst="bentConnector3">
                <a:avLst>
                  <a:gd name="adj1" fmla="val 180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직사각형 111"/>
              <p:cNvSpPr/>
              <p:nvPr/>
            </p:nvSpPr>
            <p:spPr>
              <a:xfrm>
                <a:off x="7020272" y="5527865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휴먼모음T" pitchFamily="18" charset="-127"/>
                    <a:ea typeface="휴먼모음T" pitchFamily="18" charset="-127"/>
                  </a:rPr>
                  <a:t>num[2]</a:t>
                </a:r>
                <a:endParaRPr lang="ko-KR" altLang="en-US" dirty="0">
                  <a:latin typeface="휴먼모음T" pitchFamily="18" charset="-127"/>
                  <a:ea typeface="휴먼모음T" pitchFamily="18" charset="-127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444208" y="62068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메인메모리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선언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124744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차원 배열의 선언과 초기화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a[3][3] = { {10, 20, 30}, {40, 50, 60}, {70, 80, 90} };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a[3][3] = { 10, 20, 30, 40, 50, 60, 70, 80, 90 };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ko-KR" altLang="en-US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a[ ][3] = { {10, 20, 30}, {40, 50, 60}, {70, 80, 90} };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ko-KR" altLang="en-US" sz="22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좋지 않은 초기화 방법</a:t>
            </a:r>
            <a:r>
              <a:rPr lang="en-US" altLang="ko-KR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( </a:t>
            </a: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배열의 초기값을 예상하기 힘들다 </a:t>
            </a:r>
            <a:r>
              <a:rPr lang="en-US" altLang="ko-KR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)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ahoma" pitchFamily="34" charset="0"/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400" b="1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Tahoma" pitchFamily="34" charset="0"/>
              </a:rPr>
              <a:t>	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a[3][3]   = {{1,2,3}, {4,5}}; 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	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 ][3]   = {{1},{2},{3}};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	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a[2][2][3] = {0};</a:t>
            </a:r>
          </a:p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잘못된 초기화 방법</a:t>
            </a:r>
            <a:r>
              <a:rPr lang="en-US" altLang="ko-KR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( </a:t>
            </a: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에러 </a:t>
            </a:r>
            <a:r>
              <a:rPr lang="en-US" altLang="ko-KR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)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ahoma" pitchFamily="34" charset="0"/>
            </a:endParaRPr>
          </a:p>
          <a:p>
            <a:pPr lvl="1" fontAlgn="base" latinLnBrk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a[3][3] = {{1,2,3}, {4,5,7,</a:t>
            </a:r>
            <a:r>
              <a:rPr lang="en-US" altLang="ko-KR" sz="2200" dirty="0" smtClean="0">
                <a:solidFill>
                  <a:srgbClr val="3366FF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8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}};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a[3]</a:t>
            </a:r>
            <a:r>
              <a:rPr lang="en-US" altLang="ko-KR" sz="2200" dirty="0" smtClean="0">
                <a:solidFill>
                  <a:srgbClr val="3366FF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[]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  <a:cs typeface="Tahoma" pitchFamily="34" charset="0"/>
              </a:rPr>
              <a:t> = {{1},{2},{3}};</a:t>
            </a: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  <a:cs typeface="Times New Roman" pitchFamily="18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SzPct val="80000"/>
            </a:pPr>
            <a:r>
              <a:rPr lang="en-US" altLang="ko-KR" sz="2200" b="1" dirty="0" err="1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 a</a:t>
            </a:r>
            <a:r>
              <a:rPr lang="en-US" altLang="ko-KR" sz="2200" dirty="0" smtClean="0">
                <a:solidFill>
                  <a:srgbClr val="3366FF"/>
                </a:solidFill>
                <a:latin typeface="휴먼모음T" pitchFamily="18" charset="-127"/>
                <a:ea typeface="휴먼모음T" pitchFamily="18" charset="-127"/>
              </a:rPr>
              <a:t>[][]</a:t>
            </a:r>
            <a:r>
              <a:rPr lang="en-US" altLang="ko-KR" sz="2200" b="1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[3] = {{1,2,3},{4,5,6},{7,8,9},{10,11,12}};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선언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7544" y="1124744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문자열을 사용하기 위한 </a:t>
            </a:r>
            <a:r>
              <a:rPr lang="en-US" altLang="ko-KR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차원 배열</a:t>
            </a:r>
            <a:endParaRPr lang="en-US" altLang="ko-KR" sz="220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문자열을 </a:t>
            </a: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</a:rPr>
              <a:t>사용하기위해서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C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언어에서는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차원 배열을 사용하였다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ex) char names[10] = “</a:t>
            </a: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</a:rPr>
              <a:t>김말동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”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  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cout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&lt;&lt; names &lt;&lt;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</a:rPr>
              <a:t>endl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여러 개의 문자열을 사용하기 원한다면 여러 개의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차원 배열이 필요하다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 -&gt; 2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차원 배열을 사용한다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.(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테이블 이라고도 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).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ex) char names[5][10];</a:t>
            </a: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      : char names[10];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과 같은 배열이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개 있는 것을 의미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buClr>
                <a:schemeClr val="accent2"/>
              </a:buClr>
            </a:pPr>
            <a:endParaRPr lang="ko-KR" altLang="en-US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buClr>
                <a:schemeClr val="accent2"/>
              </a:buClr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  </a:t>
            </a:r>
          </a:p>
          <a:p>
            <a:pPr marL="742950" lvl="1" indent="-285750">
              <a:buClr>
                <a:schemeClr val="accent2"/>
              </a:buClr>
              <a:buFont typeface="Arial" pitchFamily="34" charset="0"/>
              <a:buChar char="•"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187624" y="4293096"/>
            <a:ext cx="7129463" cy="2311400"/>
            <a:chOff x="657" y="2700"/>
            <a:chExt cx="4491" cy="145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74" y="2745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74" y="2940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74" y="3139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74" y="3334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474" y="3537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775" y="2745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75" y="2940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75" y="3139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775" y="3334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75" y="3537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085" y="2745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085" y="2940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085" y="3139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85" y="3334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085" y="3537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34" y="2724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334" y="2919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334" y="3118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334" y="3313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334" y="3516"/>
              <a:ext cx="272" cy="182"/>
            </a:xfrm>
            <a:prstGeom prst="rect">
              <a:avLst/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endParaRPr lang="ko-KR" altLang="ko-KR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57" y="2700"/>
              <a:ext cx="90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names[0]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657" y="2899"/>
              <a:ext cx="90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names[1]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657" y="3104"/>
              <a:ext cx="90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names[2]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657" y="3291"/>
              <a:ext cx="90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dirty="0"/>
                <a:t>names[3]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657" y="3496"/>
              <a:ext cx="907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names[4]</a:t>
              </a:r>
            </a:p>
          </p:txBody>
        </p:sp>
        <p:sp>
          <p:nvSpPr>
            <p:cNvPr id="35" name="Oval 31"/>
            <p:cNvSpPr>
              <a:spLocks noChangeArrowheads="1"/>
            </p:cNvSpPr>
            <p:nvPr/>
          </p:nvSpPr>
          <p:spPr bwMode="auto">
            <a:xfrm>
              <a:off x="1586" y="2823"/>
              <a:ext cx="46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1586" y="3019"/>
              <a:ext cx="46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Oval 33"/>
            <p:cNvSpPr>
              <a:spLocks noChangeArrowheads="1"/>
            </p:cNvSpPr>
            <p:nvPr/>
          </p:nvSpPr>
          <p:spPr bwMode="auto">
            <a:xfrm>
              <a:off x="1587" y="3215"/>
              <a:ext cx="46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1587" y="3411"/>
              <a:ext cx="46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586" y="3608"/>
              <a:ext cx="46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2154" y="3834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names[0][0]</a:t>
              </a:r>
            </a:p>
          </p:txBody>
        </p:sp>
        <p:cxnSp>
          <p:nvCxnSpPr>
            <p:cNvPr id="41" name="AutoShape 37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 rot="16200000" flipH="1">
              <a:off x="1345" y="3141"/>
              <a:ext cx="1089" cy="529"/>
            </a:xfrm>
            <a:prstGeom prst="curvedConnector2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884" y="3925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names[4][0]</a:t>
              </a:r>
            </a:p>
          </p:txBody>
        </p:sp>
        <p:cxnSp>
          <p:nvCxnSpPr>
            <p:cNvPr id="43" name="AutoShape 39"/>
            <p:cNvCxnSpPr>
              <a:cxnSpLocks noChangeShapeType="1"/>
              <a:stCxn id="39" idx="3"/>
              <a:endCxn id="42" idx="0"/>
            </p:cNvCxnSpPr>
            <p:nvPr/>
          </p:nvCxnSpPr>
          <p:spPr bwMode="auto">
            <a:xfrm rot="5400000">
              <a:off x="1348" y="3681"/>
              <a:ext cx="279" cy="210"/>
            </a:xfrm>
            <a:prstGeom prst="curvedConnector3">
              <a:avLst>
                <a:gd name="adj1" fmla="val 51255"/>
              </a:avLst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4059" y="3059"/>
              <a:ext cx="1089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 dirty="0"/>
                <a:t>names[0</a:t>
              </a:r>
              <a:r>
                <a:rPr lang="en-US" altLang="ko-KR" sz="1800" dirty="0" smtClean="0"/>
                <a:t>][9</a:t>
              </a:r>
              <a:r>
                <a:rPr lang="en-US" altLang="ko-KR" sz="1800" dirty="0"/>
                <a:t>]</a:t>
              </a:r>
            </a:p>
          </p:txBody>
        </p:sp>
        <p:cxnSp>
          <p:nvCxnSpPr>
            <p:cNvPr id="45" name="AutoShape 41"/>
            <p:cNvCxnSpPr>
              <a:cxnSpLocks noChangeShapeType="1"/>
              <a:stCxn id="25" idx="3"/>
              <a:endCxn id="44" idx="0"/>
            </p:cNvCxnSpPr>
            <p:nvPr/>
          </p:nvCxnSpPr>
          <p:spPr bwMode="auto">
            <a:xfrm>
              <a:off x="3606" y="2815"/>
              <a:ext cx="998" cy="244"/>
            </a:xfrm>
            <a:prstGeom prst="curvedConnector2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336" y="2728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…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2336" y="2914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…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2336" y="3100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…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336" y="3286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…</a:t>
              </a: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336" y="3471"/>
              <a:ext cx="998" cy="2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80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395536" y="332656"/>
            <a:ext cx="8229600" cy="564672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  <a:cs typeface="+mj-cs"/>
              </a:rPr>
              <a:t> </a:t>
            </a:r>
            <a:r>
              <a:rPr lang="en-US" altLang="ko-KR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36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차원배열의 응용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57200" y="1052736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ts val="23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nn-NO" altLang="ko-KR" sz="22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124744"/>
            <a:ext cx="8435280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다음과 같은 데이터가 있을 때 순위를 구하여 출력하시오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							(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성명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중간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기말</a:t>
            </a:r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강감찬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85, 75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김유신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95, 88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김시민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73, 92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이순신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99, 98</a:t>
            </a:r>
          </a:p>
          <a:p>
            <a:pPr lvl="1" algn="just">
              <a:lnSpc>
                <a:spcPct val="110000"/>
              </a:lnSpc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홍길동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73, 64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200" b="1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852936"/>
            <a:ext cx="5134063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변수의 종류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문자를 저장할 수 있는 변수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char, unsigned char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변수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하나의 문자만 저장할 수 있는 변수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변수를 선언할 때 </a:t>
            </a:r>
            <a:r>
              <a:rPr lang="en-US" altLang="ko-KR" u="sng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char</a:t>
            </a:r>
            <a:r>
              <a:rPr lang="ko-KR" altLang="en-US" u="sng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u="sng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으로 선언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문자열 변수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여러 개를 저장 할 수 있는 변수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변수를 선언할 때 </a:t>
            </a:r>
            <a:r>
              <a:rPr lang="en-US" altLang="ko-KR" u="sng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char</a:t>
            </a:r>
            <a:r>
              <a:rPr lang="ko-KR" altLang="en-US" u="sng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u="sng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배열명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으로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선언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숫자변수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정수형 변수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정수형 상수를 저장하는 변수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선언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short </a:t>
            </a:r>
            <a:r>
              <a:rPr lang="en-US" altLang="ko-KR" sz="1800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8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long </a:t>
            </a:r>
            <a:r>
              <a:rPr lang="en-US" altLang="ko-KR" sz="1800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8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unsigned </a:t>
            </a:r>
            <a:r>
              <a:rPr lang="en-US" altLang="ko-KR" sz="1800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8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, unsigned short </a:t>
            </a:r>
            <a:r>
              <a:rPr lang="en-US" altLang="ko-KR" sz="1800" dirty="0" err="1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lvl="1"/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실수형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변수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실수형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상수를 저장하는 변수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2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float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선언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8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double , long double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solidFill>
                  <a:srgbClr val="FFFF00"/>
                </a:solidFill>
                <a:latin typeface="안상수2006굵은" pitchFamily="18" charset="-127"/>
                <a:ea typeface="안상수2006굵은" pitchFamily="18" charset="-127"/>
              </a:rPr>
              <a:t>함수</a:t>
            </a:r>
            <a:endParaRPr lang="ko-KR" altLang="en-US" dirty="0">
              <a:solidFill>
                <a:srgbClr val="FFFF00"/>
              </a:solidFill>
              <a:latin typeface="안상수2006굵은" pitchFamily="18" charset="-127"/>
              <a:ea typeface="안상수2006굵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ko-KR" altLang="en-US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함수</a:t>
            </a:r>
            <a:r>
              <a:rPr lang="en-US" altLang="ko-KR" sz="8000" dirty="0" smtClean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?</a:t>
            </a:r>
            <a:endParaRPr lang="ko-KR" altLang="en-US" sz="8000" dirty="0">
              <a:solidFill>
                <a:schemeClr val="tx2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4365104"/>
            <a:ext cx="7128792" cy="15841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함수</a:t>
            </a:r>
            <a:r>
              <a:rPr lang="en-US" altLang="ko-KR" sz="2800" b="1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란 특정한 </a:t>
            </a:r>
            <a:r>
              <a:rPr lang="ko-KR" altLang="en-US" b="1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기능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을 수행하는 독립모듈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프로그램을 작성할 때 반복적으로 사용되는 코드를 미리 작성해 놓고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0"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  call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하여 사용하는 코드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함수란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함수란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? 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특정한 기능을 수행하는 독립적인 단위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프로그램을 작성할 때 반복적으로 사용되는 코드를 미리 작성해 놓고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call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하여  사용하는 코드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프로그램을 하나의 함수로 구성하면 안 되는 이유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함수의 크기가 너무 커진다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함수의 실행 시 속도가 늦다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프로그램의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가독성이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떨어진다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오류가 있을 때 수정하기 어렵다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일부분만 재 호출하여 사용할 수 없다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함수란</a:t>
            </a:r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함수를 기능별로 나누어 기술해야 하는 이유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함수를 사용하여 논리적으로 독립된 단위로 나누어 구성할 수 있다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따라서 유지보수 및 관리가 쉬워진다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만들어 놓은 함수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코드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는 기능별로 언제나 호출 할 수 있다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의미 있는 영역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으로 나누어 관리하기 때문에 </a:t>
            </a: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</a:rPr>
              <a:t>가독성이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향상된다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</a:rPr>
              <a:t>가독성이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좋아지기 때문에 에러 검출이 용이하다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2195736" y="3936254"/>
            <a:ext cx="2592288" cy="2589089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#include &lt;</a:t>
            </a:r>
            <a:r>
              <a:rPr lang="en-US" altLang="ko-KR" sz="1600" dirty="0" err="1">
                <a:latin typeface="Tahoma" pitchFamily="34" charset="0"/>
              </a:rPr>
              <a:t>stdio.h</a:t>
            </a:r>
            <a:r>
              <a:rPr lang="en-US" altLang="ko-KR" sz="1600" dirty="0">
                <a:latin typeface="Tahoma" pitchFamily="34" charset="0"/>
              </a:rPr>
              <a:t>&gt;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void main()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   func01();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   func02();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   func03();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ko-KR" sz="1600" dirty="0">
                <a:latin typeface="Tahoma" pitchFamily="34" charset="0"/>
              </a:rPr>
              <a:t> }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6227986" y="3406030"/>
            <a:ext cx="2808288" cy="10731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func01()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    func01</a:t>
            </a:r>
            <a:r>
              <a:rPr lang="ko-KR" altLang="en-US" sz="1600">
                <a:latin typeface="Tahoma" pitchFamily="34" charset="0"/>
              </a:rPr>
              <a:t>에 해당하는 코드</a:t>
            </a:r>
          </a:p>
          <a:p>
            <a:pPr marL="342900" indent="-342900" algn="l">
              <a:lnSpc>
                <a:spcPct val="80000"/>
              </a:lnSpc>
            </a:pPr>
            <a:r>
              <a:rPr lang="ko-KR" altLang="en-US" sz="1600">
                <a:latin typeface="Tahoma" pitchFamily="34" charset="0"/>
              </a:rPr>
              <a:t> </a:t>
            </a:r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6224811" y="4541093"/>
            <a:ext cx="2808288" cy="10731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func02()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    func02</a:t>
            </a:r>
            <a:r>
              <a:rPr lang="ko-KR" altLang="en-US" sz="1600">
                <a:latin typeface="Tahoma" pitchFamily="34" charset="0"/>
              </a:rPr>
              <a:t>에 해당하는 코드</a:t>
            </a:r>
          </a:p>
          <a:p>
            <a:pPr marL="342900" indent="-342900" algn="l">
              <a:lnSpc>
                <a:spcPct val="80000"/>
              </a:lnSpc>
            </a:pPr>
            <a:r>
              <a:rPr lang="ko-KR" altLang="en-US" sz="1600">
                <a:latin typeface="Tahoma" pitchFamily="34" charset="0"/>
              </a:rPr>
              <a:t> </a:t>
            </a:r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6220049" y="5668218"/>
            <a:ext cx="2808287" cy="10731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func03()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     func03</a:t>
            </a:r>
            <a:r>
              <a:rPr lang="ko-KR" altLang="en-US" sz="1600">
                <a:latin typeface="Tahoma" pitchFamily="34" charset="0"/>
              </a:rPr>
              <a:t>에 해당하는 코드</a:t>
            </a:r>
          </a:p>
          <a:p>
            <a:pPr marL="342900" indent="-342900" algn="l">
              <a:lnSpc>
                <a:spcPct val="80000"/>
              </a:lnSpc>
            </a:pPr>
            <a:r>
              <a:rPr lang="ko-KR" altLang="en-US" sz="1600">
                <a:latin typeface="Tahoma" pitchFamily="34" charset="0"/>
              </a:rPr>
              <a:t> </a:t>
            </a:r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2403550" y="5125293"/>
            <a:ext cx="1296988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</a:rPr>
              <a:t> func01();</a:t>
            </a: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2392917" y="5495966"/>
            <a:ext cx="1296988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</a:rPr>
              <a:t> func02();</a:t>
            </a: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2392917" y="5877272"/>
            <a:ext cx="1296987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solidFill>
                  <a:srgbClr val="FF0000"/>
                </a:solidFill>
                <a:latin typeface="Tahoma" pitchFamily="34" charset="0"/>
              </a:rPr>
              <a:t> func03();</a:t>
            </a:r>
          </a:p>
        </p:txBody>
      </p:sp>
      <p:cxnSp>
        <p:nvCxnSpPr>
          <p:cNvPr id="13" name="AutoShape 50"/>
          <p:cNvCxnSpPr>
            <a:cxnSpLocks noChangeShapeType="1"/>
            <a:stCxn id="10" idx="3"/>
            <a:endCxn id="7" idx="1"/>
          </p:cNvCxnSpPr>
          <p:nvPr/>
        </p:nvCxnSpPr>
        <p:spPr bwMode="auto">
          <a:xfrm flipV="1">
            <a:off x="3700538" y="3942605"/>
            <a:ext cx="2527448" cy="132635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" name="AutoShape 51"/>
          <p:cNvCxnSpPr>
            <a:cxnSpLocks noChangeShapeType="1"/>
            <a:stCxn id="11" idx="3"/>
            <a:endCxn id="8" idx="1"/>
          </p:cNvCxnSpPr>
          <p:nvPr/>
        </p:nvCxnSpPr>
        <p:spPr bwMode="auto">
          <a:xfrm flipV="1">
            <a:off x="3689905" y="5077668"/>
            <a:ext cx="2534906" cy="561967"/>
          </a:xfrm>
          <a:prstGeom prst="bentConnector3">
            <a:avLst>
              <a:gd name="adj1" fmla="val 63422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" name="AutoShape 52"/>
          <p:cNvCxnSpPr>
            <a:cxnSpLocks noChangeShapeType="1"/>
            <a:stCxn id="12" idx="3"/>
            <a:endCxn id="9" idx="1"/>
          </p:cNvCxnSpPr>
          <p:nvPr/>
        </p:nvCxnSpPr>
        <p:spPr bwMode="auto">
          <a:xfrm>
            <a:off x="3689904" y="6020941"/>
            <a:ext cx="2530145" cy="183852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선언과 정의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함수의 선언과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정의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선언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000" dirty="0" smtClean="0">
                <a:latin typeface="굴림체"/>
                <a:ea typeface="휴먼모음T" pitchFamily="18" charset="-127"/>
              </a:rPr>
              <a:t>‘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컴파일러에게 알린다</a:t>
            </a:r>
            <a:r>
              <a:rPr lang="ko-KR" altLang="en-US" sz="2000" dirty="0" smtClean="0">
                <a:latin typeface="굴림체"/>
                <a:ea typeface="휴먼모음T" pitchFamily="18" charset="-127"/>
              </a:rPr>
              <a:t>’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의 개념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정의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en-US" altLang="ko-KR" sz="2000" dirty="0" smtClean="0">
                <a:latin typeface="굴림체"/>
                <a:ea typeface="휴먼모음T" pitchFamily="18" charset="-127"/>
              </a:rPr>
              <a:t>‘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만든다</a:t>
            </a:r>
            <a:r>
              <a:rPr lang="ko-KR" altLang="en-US" sz="2000" dirty="0" smtClean="0">
                <a:latin typeface="굴림체"/>
                <a:ea typeface="휴먼모음T" pitchFamily="18" charset="-127"/>
              </a:rPr>
              <a:t>’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 의 개념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함수에서 선언은 함수형을 명시한다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함수에서 정의는 함수를 위한 기억공간을 생성한다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1535509" y="3644602"/>
            <a:ext cx="3887787" cy="2952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indent="180975" algn="l" latinLnBrk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 err="1">
                <a:latin typeface="Tahoma" pitchFamily="34" charset="0"/>
                <a:cs typeface="Times New Roman" pitchFamily="18" charset="0"/>
              </a:rPr>
              <a:t>int</a:t>
            </a: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 </a:t>
            </a:r>
            <a:r>
              <a:rPr kumimoji="1" lang="en-US" altLang="ko-KR" sz="1800" b="0" dirty="0" smtClean="0">
                <a:latin typeface="Tahoma" pitchFamily="34" charset="0"/>
                <a:cs typeface="Times New Roman" pitchFamily="18" charset="0"/>
              </a:rPr>
              <a:t>func1(); </a:t>
            </a:r>
            <a:endParaRPr kumimoji="1" lang="en-US" altLang="ko-KR" sz="1800" b="0" dirty="0">
              <a:latin typeface="Tahoma" pitchFamily="34" charset="0"/>
              <a:cs typeface="Times New Roman" pitchFamily="18" charset="0"/>
            </a:endParaRPr>
          </a:p>
          <a:p>
            <a:pPr indent="180975" algn="l" latinLnBrk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 err="1">
                <a:latin typeface="Tahoma" pitchFamily="34" charset="0"/>
                <a:cs typeface="Times New Roman" pitchFamily="18" charset="0"/>
              </a:rPr>
              <a:t>int</a:t>
            </a: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 main(void)</a:t>
            </a: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{</a:t>
            </a: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    func1();   //</a:t>
            </a:r>
            <a:r>
              <a:rPr kumimoji="1" lang="ko-KR" altLang="en-US" sz="1800" b="0" dirty="0">
                <a:latin typeface="Tahoma" pitchFamily="34" charset="0"/>
                <a:cs typeface="Times New Roman" pitchFamily="18" charset="0"/>
              </a:rPr>
              <a:t>함수의 호출</a:t>
            </a:r>
            <a:endParaRPr kumimoji="1" lang="ko-KR" altLang="en-US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b="0" dirty="0">
                <a:latin typeface="Tahoma" pitchFamily="34" charset="0"/>
                <a:cs typeface="Times New Roman" pitchFamily="18" charset="0"/>
              </a:rPr>
              <a:t>    </a:t>
            </a: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return 0 ;</a:t>
            </a: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}</a:t>
            </a: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 err="1">
                <a:latin typeface="Tahoma" pitchFamily="34" charset="0"/>
                <a:cs typeface="Times New Roman" pitchFamily="18" charset="0"/>
              </a:rPr>
              <a:t>int</a:t>
            </a: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 </a:t>
            </a:r>
            <a:r>
              <a:rPr kumimoji="1" lang="en-US" altLang="ko-KR" sz="1800" b="0" dirty="0" smtClean="0">
                <a:latin typeface="Tahoma" pitchFamily="34" charset="0"/>
                <a:cs typeface="Times New Roman" pitchFamily="18" charset="0"/>
              </a:rPr>
              <a:t>func1()</a:t>
            </a: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{</a:t>
            </a:r>
            <a:endParaRPr kumimoji="1" lang="en-US" altLang="ko-KR" sz="1800" b="0" dirty="0">
              <a:latin typeface="Tahoma" pitchFamily="34" charset="0"/>
            </a:endParaRPr>
          </a:p>
          <a:p>
            <a:pPr lvl="1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 err="1" smtClean="0">
                <a:latin typeface="Tahoma" pitchFamily="34" charset="0"/>
                <a:cs typeface="Times New Roman" pitchFamily="18" charset="0"/>
              </a:rPr>
              <a:t>Printf</a:t>
            </a:r>
            <a:r>
              <a:rPr kumimoji="1" lang="en-US" altLang="ko-KR" dirty="0" smtClean="0">
                <a:latin typeface="Tahoma" pitchFamily="34" charset="0"/>
                <a:cs typeface="Times New Roman" pitchFamily="18" charset="0"/>
              </a:rPr>
              <a:t>(</a:t>
            </a:r>
            <a:r>
              <a:rPr kumimoji="1" lang="en-US" altLang="ko-KR" sz="1800" b="0" dirty="0" smtClean="0">
                <a:latin typeface="Tahoma" pitchFamily="34" charset="0"/>
                <a:cs typeface="Times New Roman" pitchFamily="18" charset="0"/>
              </a:rPr>
              <a:t>“C++ </a:t>
            </a:r>
            <a:r>
              <a:rPr kumimoji="1" lang="ko-KR" altLang="en-US" sz="1800" b="0" dirty="0">
                <a:latin typeface="Tahoma" pitchFamily="34" charset="0"/>
                <a:cs typeface="Times New Roman" pitchFamily="18" charset="0"/>
              </a:rPr>
              <a:t>언어</a:t>
            </a: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. \n</a:t>
            </a:r>
            <a:r>
              <a:rPr kumimoji="1" lang="en-US" altLang="ko-KR" sz="1800" b="0" dirty="0" smtClean="0">
                <a:latin typeface="Tahoma" pitchFamily="34" charset="0"/>
                <a:cs typeface="Times New Roman" pitchFamily="18" charset="0"/>
              </a:rPr>
              <a:t>”);</a:t>
            </a:r>
            <a:endParaRPr kumimoji="1" lang="en-US" altLang="ko-KR" sz="1800" b="0" dirty="0">
              <a:latin typeface="Tahoma" pitchFamily="34" charset="0"/>
            </a:endParaRPr>
          </a:p>
          <a:p>
            <a:pPr lvl="1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return 0;</a:t>
            </a:r>
            <a:endParaRPr kumimoji="1" lang="en-US" altLang="ko-KR" sz="1800" b="0" dirty="0">
              <a:latin typeface="Tahoma" pitchFamily="34" charset="0"/>
            </a:endParaRPr>
          </a:p>
          <a:p>
            <a:pPr indent="180975" algn="l" eaLnBrk="0" hangingPunct="0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b="0" dirty="0">
                <a:latin typeface="Tahoma" pitchFamily="34" charset="0"/>
                <a:cs typeface="Times New Roman" pitchFamily="18" charset="0"/>
              </a:rPr>
              <a:t>}</a:t>
            </a:r>
            <a:endParaRPr kumimoji="1" lang="en-US" altLang="ko-KR" sz="1800" b="0" dirty="0">
              <a:latin typeface="Tahoma" pitchFamily="34" charset="0"/>
            </a:endParaRPr>
          </a:p>
        </p:txBody>
      </p:sp>
      <p:sp>
        <p:nvSpPr>
          <p:cNvPr id="7" name="AutoShape 41"/>
          <p:cNvSpPr>
            <a:spLocks/>
          </p:cNvSpPr>
          <p:nvPr/>
        </p:nvSpPr>
        <p:spPr bwMode="auto">
          <a:xfrm>
            <a:off x="5572521" y="3498552"/>
            <a:ext cx="2455863" cy="357188"/>
          </a:xfrm>
          <a:prstGeom prst="borderCallout1">
            <a:avLst>
              <a:gd name="adj1" fmla="val 121333"/>
              <a:gd name="adj2" fmla="val 95347"/>
              <a:gd name="adj3" fmla="val 121333"/>
              <a:gd name="adj4" fmla="val -152681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/>
            <a:r>
              <a:rPr lang="ko-KR" altLang="en-US" sz="1600">
                <a:solidFill>
                  <a:schemeClr val="tx2"/>
                </a:solidFill>
              </a:rPr>
              <a:t>함수의 선언</a:t>
            </a:r>
            <a:r>
              <a:rPr lang="en-US" altLang="ko-KR" sz="1600">
                <a:solidFill>
                  <a:schemeClr val="tx2"/>
                </a:solidFill>
              </a:rPr>
              <a:t>(</a:t>
            </a:r>
            <a:r>
              <a:rPr lang="ko-KR" altLang="en-US" sz="1600">
                <a:solidFill>
                  <a:schemeClr val="tx2"/>
                </a:solidFill>
              </a:rPr>
              <a:t>원형</a:t>
            </a:r>
            <a:r>
              <a:rPr lang="en-US" altLang="ko-KR" sz="16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679971" y="5373390"/>
            <a:ext cx="3036045" cy="12239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AutoShape 44"/>
          <p:cNvSpPr>
            <a:spLocks/>
          </p:cNvSpPr>
          <p:nvPr/>
        </p:nvSpPr>
        <p:spPr bwMode="auto">
          <a:xfrm>
            <a:off x="5920184" y="5297190"/>
            <a:ext cx="1879600" cy="914400"/>
          </a:xfrm>
          <a:prstGeom prst="borderCallout1">
            <a:avLst>
              <a:gd name="adj1" fmla="val 108333"/>
              <a:gd name="adj2" fmla="val 93917"/>
              <a:gd name="adj3" fmla="val 108333"/>
              <a:gd name="adj4" fmla="val -6268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342900" indent="-342900"/>
            <a:r>
              <a:rPr lang="ko-KR" altLang="en-US" sz="1600">
                <a:solidFill>
                  <a:schemeClr val="tx2"/>
                </a:solidFill>
              </a:rPr>
              <a:t>함수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호출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함수의 호출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함수는 호출 이전에 선언되어야 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§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컴파일러에게 함수가 있다는 것을 알려주어야 함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함수의 정의는 호출 이후 어느 곳에 기술되어도 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§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main()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 이전에는 선언과 정의가 같이 이루어 져도 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7088" y="3717875"/>
            <a:ext cx="3455987" cy="2807469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Ex 1&gt;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#include </a:t>
            </a:r>
            <a:r>
              <a:rPr lang="en-US" altLang="ko-KR" sz="1600" dirty="0" smtClean="0">
                <a:latin typeface="Tahoma" pitchFamily="34" charset="0"/>
              </a:rPr>
              <a:t>&lt;</a:t>
            </a:r>
            <a:r>
              <a:rPr lang="en-US" altLang="ko-KR" sz="1600" dirty="0" err="1" smtClean="0">
                <a:latin typeface="Tahoma" pitchFamily="34" charset="0"/>
              </a:rPr>
              <a:t>stdio.h</a:t>
            </a:r>
            <a:r>
              <a:rPr lang="en-US" altLang="ko-KR" sz="1600" dirty="0" smtClean="0">
                <a:latin typeface="Tahoma" pitchFamily="34" charset="0"/>
              </a:rPr>
              <a:t>&gt;</a:t>
            </a:r>
            <a:endParaRPr lang="en-US" altLang="ko-KR" sz="1600" dirty="0"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void func01()</a:t>
            </a:r>
            <a:r>
              <a:rPr lang="en-US" altLang="ko-KR" sz="1600" dirty="0">
                <a:solidFill>
                  <a:srgbClr val="FF0000"/>
                </a:solidFill>
                <a:latin typeface="Tahoma" pitchFamily="34" charset="0"/>
              </a:rPr>
              <a:t>;</a:t>
            </a:r>
          </a:p>
          <a:p>
            <a:pPr marL="342900" indent="-342900" algn="l">
              <a:lnSpc>
                <a:spcPct val="90000"/>
              </a:lnSpc>
            </a:pPr>
            <a:endParaRPr lang="en-US" altLang="ko-KR" sz="1600" dirty="0"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void main()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    func01();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}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void func01()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1600" dirty="0" smtClean="0">
                <a:latin typeface="Tahoma" pitchFamily="34" charset="0"/>
              </a:rPr>
              <a:t>	 </a:t>
            </a:r>
            <a:r>
              <a:rPr lang="en-US" altLang="ko-KR" sz="1600" dirty="0" err="1" smtClean="0">
                <a:latin typeface="Tahoma" pitchFamily="34" charset="0"/>
              </a:rPr>
              <a:t>printf</a:t>
            </a:r>
            <a:r>
              <a:rPr lang="en-US" altLang="ko-KR" sz="1600" dirty="0" smtClean="0">
                <a:latin typeface="Tahoma" pitchFamily="34" charset="0"/>
              </a:rPr>
              <a:t>(“function call\n”);</a:t>
            </a:r>
            <a:endParaRPr lang="en-US" altLang="ko-KR" sz="1600" dirty="0"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076825" y="3717875"/>
            <a:ext cx="3455988" cy="2735461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Ex 2&gt;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#include </a:t>
            </a:r>
            <a:r>
              <a:rPr lang="en-US" altLang="ko-KR" sz="1600" dirty="0" smtClean="0">
                <a:latin typeface="Tahoma" pitchFamily="34" charset="0"/>
              </a:rPr>
              <a:t>&lt;</a:t>
            </a:r>
            <a:r>
              <a:rPr lang="en-US" altLang="ko-KR" sz="1600" dirty="0" err="1" smtClean="0">
                <a:latin typeface="Tahoma" pitchFamily="34" charset="0"/>
              </a:rPr>
              <a:t>stdio.h</a:t>
            </a:r>
            <a:r>
              <a:rPr lang="en-US" altLang="ko-KR" sz="1600" dirty="0" smtClean="0">
                <a:latin typeface="Tahoma" pitchFamily="34" charset="0"/>
              </a:rPr>
              <a:t>&gt;</a:t>
            </a:r>
            <a:endParaRPr lang="en-US" altLang="ko-KR" sz="1600" dirty="0"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void func01()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{</a:t>
            </a:r>
          </a:p>
          <a:p>
            <a:pPr marL="342900" indent="-342900"/>
            <a:r>
              <a:rPr lang="en-US" altLang="ko-KR" sz="1600" dirty="0" smtClean="0">
                <a:latin typeface="Tahoma" pitchFamily="34" charset="0"/>
              </a:rPr>
              <a:t>      </a:t>
            </a:r>
            <a:r>
              <a:rPr lang="en-US" altLang="ko-KR" sz="1600" dirty="0" err="1" smtClean="0">
                <a:latin typeface="Tahoma" pitchFamily="34" charset="0"/>
              </a:rPr>
              <a:t>printf</a:t>
            </a:r>
            <a:r>
              <a:rPr lang="en-US" altLang="ko-KR" sz="1600" dirty="0" smtClean="0">
                <a:latin typeface="Tahoma" pitchFamily="34" charset="0"/>
              </a:rPr>
              <a:t>(“function call\n”);</a:t>
            </a:r>
            <a:endParaRPr lang="en-US" altLang="ko-KR" sz="1600" dirty="0">
              <a:latin typeface="Tahoma" pitchFamily="34" charset="0"/>
            </a:endParaRPr>
          </a:p>
          <a:p>
            <a:pPr marL="342900" indent="-342900" algn="l"/>
            <a:r>
              <a:rPr lang="en-US" altLang="ko-KR" sz="1600" dirty="0">
                <a:latin typeface="Tahoma" pitchFamily="34" charset="0"/>
              </a:rPr>
              <a:t> }</a:t>
            </a:r>
          </a:p>
          <a:p>
            <a:pPr marL="342900" indent="-342900" algn="l">
              <a:lnSpc>
                <a:spcPct val="90000"/>
              </a:lnSpc>
            </a:pPr>
            <a:endParaRPr lang="en-US" altLang="ko-KR" sz="1600" dirty="0"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void main()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{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    func01();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 dirty="0">
                <a:latin typeface="Tahoma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선언과 정의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3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함수의 선언은 함수의 머리</a:t>
            </a:r>
            <a:r>
              <a:rPr lang="en-US" altLang="ko-KR" sz="23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(head)</a:t>
            </a:r>
            <a:r>
              <a:rPr lang="ko-KR" altLang="en-US" sz="23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를 그대로 적고 세미콜론을 붙인다</a:t>
            </a:r>
            <a:r>
              <a:rPr lang="en-US" altLang="ko-KR" sz="23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300" dirty="0" smtClean="0">
              <a:solidFill>
                <a:srgbClr val="0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274320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300" dirty="0" smtClean="0">
                <a:solidFill>
                  <a:srgbClr val="000000"/>
                </a:solidFill>
                <a:latin typeface="휴먼모음T" pitchFamily="18" charset="-127"/>
                <a:ea typeface="휴먼모음T" pitchFamily="18" charset="-127"/>
              </a:rPr>
              <a:t>성적계산 프로그램을 함수의 선언을 사용하여 작성하는 경우</a:t>
            </a:r>
            <a:endParaRPr lang="en-US" altLang="ko-KR" sz="23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8" name="Picture 5" descr="8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4608512" cy="576064"/>
          </a:xfrm>
          <a:prstGeom prst="rect">
            <a:avLst/>
          </a:prstGeom>
          <a:noFill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71600" y="3284984"/>
            <a:ext cx="4039888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 dirty="0">
                <a:latin typeface="휴먼모음T" pitchFamily="18" charset="-127"/>
                <a:ea typeface="휴먼모음T" pitchFamily="18" charset="-127"/>
              </a:rPr>
              <a:t>#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include 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stdio.h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algn="l" latinLnBrk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total(</a:t>
            </a:r>
            <a:r>
              <a:rPr kumimoji="1" lang="en-US" altLang="ko-KR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en-US" altLang="ko-KR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en-US" altLang="ko-KR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);</a:t>
            </a: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double average(</a:t>
            </a:r>
            <a:r>
              <a:rPr kumimoji="1" lang="en-US" altLang="ko-KR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);</a:t>
            </a:r>
          </a:p>
          <a:p>
            <a:pPr algn="l" latinLnBrk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 err="1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main()</a:t>
            </a: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{</a:t>
            </a: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>
                <a:latin typeface="Times New Roman"/>
                <a:ea typeface="휴먼모음T" pitchFamily="18" charset="-127"/>
              </a:rPr>
              <a:t>…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   tot=total(</a:t>
            </a:r>
            <a:r>
              <a:rPr kumimoji="1" lang="en-US" altLang="ko-KR" dirty="0" err="1">
                <a:latin typeface="휴먼모음T" pitchFamily="18" charset="-127"/>
                <a:ea typeface="휴먼모음T" pitchFamily="18" charset="-127"/>
              </a:rPr>
              <a:t>kor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, eng, mat);</a:t>
            </a: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 err="1">
                <a:latin typeface="휴먼모음T" pitchFamily="18" charset="-127"/>
                <a:ea typeface="휴먼모음T" pitchFamily="18" charset="-127"/>
              </a:rPr>
              <a:t>avg</a:t>
            </a: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=average(tot);</a:t>
            </a: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(“%d\t%.2f\n”, tot,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avg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);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>
                <a:latin typeface="Times New Roman"/>
                <a:ea typeface="휴먼모음T" pitchFamily="18" charset="-127"/>
              </a:rPr>
              <a:t>…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휴먼모음T" pitchFamily="18" charset="-127"/>
                <a:ea typeface="휴먼모음T" pitchFamily="18" charset="-127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47864" y="3645024"/>
            <a:ext cx="547260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// total</a:t>
            </a:r>
            <a:r>
              <a:rPr kumimoji="1" lang="ko-KR" altLang="en-US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함수의 선언</a:t>
            </a:r>
            <a:r>
              <a:rPr kumimoji="1" lang="en-US" altLang="ko-KR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2000" dirty="0" err="1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매개변수명은</a:t>
            </a:r>
            <a:r>
              <a:rPr kumimoji="1" lang="ko-KR" altLang="en-US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 생략할 수 있다</a:t>
            </a:r>
            <a:r>
              <a:rPr kumimoji="1" lang="en-US" altLang="ko-KR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 latinLnBrk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// average</a:t>
            </a:r>
            <a:r>
              <a:rPr kumimoji="1" lang="ko-KR" altLang="en-US" sz="2000" dirty="0">
                <a:solidFill>
                  <a:schemeClr val="accent2"/>
                </a:solidFill>
                <a:latin typeface="휴먼모음T" pitchFamily="18" charset="-127"/>
                <a:ea typeface="휴먼모음T" pitchFamily="18" charset="-127"/>
              </a:rPr>
              <a:t>함수의 선언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20762" y="6418593"/>
            <a:ext cx="568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latinLnBrk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000">
                <a:solidFill>
                  <a:srgbClr val="FF3300"/>
                </a:solidFill>
                <a:latin typeface="휴먼모음T" pitchFamily="18" charset="-127"/>
                <a:ea typeface="휴먼모음T" pitchFamily="18" charset="-127"/>
              </a:rPr>
              <a:t>total, average</a:t>
            </a:r>
            <a:r>
              <a:rPr kumimoji="1" lang="ko-KR" altLang="en-US" sz="2000">
                <a:solidFill>
                  <a:srgbClr val="FF3300"/>
                </a:solidFill>
                <a:latin typeface="휴먼모음T" pitchFamily="18" charset="-127"/>
                <a:ea typeface="휴먼모음T" pitchFamily="18" charset="-127"/>
              </a:rPr>
              <a:t>함수의 정의는 메인 함수 뒤에 한다</a:t>
            </a:r>
            <a:r>
              <a:rPr kumimoji="1" lang="en-US" altLang="ko-KR" sz="2000">
                <a:solidFill>
                  <a:srgbClr val="FF3300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373062" y="6599568"/>
            <a:ext cx="6477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lg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선언과 정의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함수의 동작원리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함수는 입력단자를 가질 수 있으며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무엇인가를 처리하여 출력단자를    가지는 행위를 말한다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X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Y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를 입력단자로 받아들여서 두 수를 나눈 값인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Z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를 출력단자로    제공한다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75856" y="2924415"/>
            <a:ext cx="2664271" cy="1944745"/>
            <a:chOff x="1429" y="2011"/>
            <a:chExt cx="2222" cy="1555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1429" y="2414"/>
              <a:ext cx="2222" cy="749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31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r>
                <a:rPr lang="en-US" altLang="ko-KR" sz="1800" dirty="0">
                  <a:latin typeface="Tahoma" pitchFamily="34" charset="0"/>
                </a:rPr>
                <a:t>Z = X / Y</a:t>
              </a:r>
            </a:p>
          </p:txBody>
        </p:sp>
        <p:sp>
          <p:nvSpPr>
            <p:cNvPr id="7" name="AutoShape 19"/>
            <p:cNvSpPr>
              <a:spLocks noChangeArrowheads="1"/>
            </p:cNvSpPr>
            <p:nvPr/>
          </p:nvSpPr>
          <p:spPr bwMode="auto">
            <a:xfrm>
              <a:off x="1738" y="2011"/>
              <a:ext cx="726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r>
                <a:rPr lang="en-US" altLang="ko-KR" sz="1800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8" name="AutoShape 20"/>
            <p:cNvSpPr>
              <a:spLocks noChangeArrowheads="1"/>
            </p:cNvSpPr>
            <p:nvPr/>
          </p:nvSpPr>
          <p:spPr bwMode="auto">
            <a:xfrm>
              <a:off x="2653" y="2011"/>
              <a:ext cx="726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r>
                <a:rPr lang="en-US" altLang="ko-KR" sz="1800" dirty="0">
                  <a:latin typeface="Tahoma" pitchFamily="34" charset="0"/>
                </a:rPr>
                <a:t>Y</a:t>
              </a:r>
            </a:p>
          </p:txBody>
        </p:sp>
        <p:sp>
          <p:nvSpPr>
            <p:cNvPr id="9" name="AutoShape 21"/>
            <p:cNvSpPr>
              <a:spLocks noChangeArrowheads="1"/>
            </p:cNvSpPr>
            <p:nvPr/>
          </p:nvSpPr>
          <p:spPr bwMode="auto">
            <a:xfrm>
              <a:off x="2154" y="3203"/>
              <a:ext cx="726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CECFF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/>
              <a:r>
                <a:rPr lang="en-US" altLang="ko-KR" sz="1800" dirty="0">
                  <a:latin typeface="Tahoma" pitchFamily="34" charset="0"/>
                </a:rPr>
                <a:t>Z</a:t>
              </a:r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340" y="3158"/>
              <a:ext cx="355" cy="136"/>
            </a:xfrm>
            <a:prstGeom prst="rect">
              <a:avLst/>
            </a:prstGeom>
            <a:solidFill>
              <a:srgbClr val="CCECFF"/>
            </a:solidFill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선언과 정의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4428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함수를 호출해서 이름을 출력해 보자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첫째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함수의 이름을 생각해야 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 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Name </a:t>
            </a:r>
            <a:r>
              <a:rPr lang="ko-KR" altLang="en-US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이라고 하자</a:t>
            </a:r>
            <a:r>
              <a:rPr lang="en-US" altLang="ko-KR" sz="2000" dirty="0" smtClean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둘째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호출할 때 함수에게 보낼 값이 있는지 생각하자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 </a:t>
            </a:r>
            <a:r>
              <a:rPr lang="ko-KR" altLang="en-US" sz="2000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여기서는 없음</a:t>
            </a:r>
            <a:endParaRPr lang="en-US" altLang="ko-KR" sz="2000" dirty="0" smtClean="0">
              <a:solidFill>
                <a:srgbClr val="FF0000"/>
              </a:solidFill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셋째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함수가 끝나고 호출한 쪽으로 보낼 값이 있는지 생각하자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 </a:t>
            </a:r>
            <a:r>
              <a:rPr lang="ko-KR" altLang="en-US" sz="2000" dirty="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있다면 보내고자 하는 데이터형 이 함수의 </a:t>
            </a:r>
            <a:r>
              <a:rPr lang="ko-KR" altLang="en-US" sz="2000" dirty="0" err="1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자료형</a:t>
            </a:r>
            <a:r>
              <a:rPr lang="ko-KR" altLang="en-US" sz="2000" dirty="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이고 없다면 </a:t>
            </a:r>
            <a:r>
              <a:rPr lang="en-US" altLang="ko-KR" sz="2000" dirty="0" smtClean="0">
                <a:solidFill>
                  <a:srgbClr val="7030A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void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넷째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,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함수의 본체를 만든다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(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정의한다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.) 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선언한 것과 똑같이 만들되  마지막 세미콜론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(;)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을 빼고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{   } 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코딩 할 수 있는 블록을 만든다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 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void Name()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{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printf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(“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홍길동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\n”);</a:t>
            </a:r>
          </a:p>
          <a:p>
            <a:pPr marL="731520" lvl="1" indent="-27432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}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7795" y="306896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Name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307959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()</a:t>
            </a:r>
            <a:r>
              <a:rPr lang="en-US" altLang="ko-KR" sz="3600" dirty="0" smtClean="0"/>
              <a:t>;</a:t>
            </a:r>
            <a:endParaRPr lang="ko-KR" alt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2587675" y="306896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7030A0"/>
                </a:solidFill>
              </a:rPr>
              <a:t>void</a:t>
            </a:r>
            <a:endParaRPr lang="ko-KR" alt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선언과 정의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매개변수가 있는 함수 만들기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두 정수의 합을 구하는 함수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</a:rPr>
              <a:t>함수의 이름을 정한다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Add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보낼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데이터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두 정수이므로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… (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n1,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n2);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리턴할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데이터 </a:t>
            </a: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자료형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정수형으로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리턴 하므로 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… 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함수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본체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  <a:sym typeface="Wingdings" pitchFamily="2" charset="2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Add(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n1,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n2)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{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</a:t>
            </a:r>
            <a:r>
              <a:rPr lang="en-US" altLang="ko-KR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int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res;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res = n1 + n2;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 return res;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}</a:t>
            </a:r>
            <a:endParaRPr lang="en-US" altLang="ko-KR" sz="20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3699" y="29249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Add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93383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(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3600" dirty="0" smtClean="0">
                <a:solidFill>
                  <a:srgbClr val="FF0000"/>
                </a:solidFill>
              </a:rPr>
              <a:t> n1, </a:t>
            </a:r>
            <a:r>
              <a:rPr lang="en-US" altLang="ko-KR" sz="36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3600" dirty="0" smtClean="0">
                <a:solidFill>
                  <a:srgbClr val="FF0000"/>
                </a:solidFill>
              </a:rPr>
              <a:t> n2)</a:t>
            </a:r>
            <a:r>
              <a:rPr lang="en-US" altLang="ko-KR" sz="3600" dirty="0" smtClean="0"/>
              <a:t>;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293383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7030A0"/>
                </a:solidFill>
              </a:rPr>
              <a:t>int</a:t>
            </a:r>
            <a:endParaRPr lang="ko-KR" alt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데이터를 처리할 때 처리하고자 하는 자료의 형태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상수가 가질 수 있는 자료의 형태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변수에 저장할 수 있는 자료의 형태</a:t>
            </a:r>
            <a:endParaRPr lang="en-US" altLang="ko-KR" sz="2800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숫자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정수형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실수형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문자형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문자열형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함수의 호출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256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함수를 호출할 때</a:t>
            </a:r>
            <a:endParaRPr lang="en-US" altLang="ko-KR" sz="2400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리턴된</a:t>
            </a: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데이터를 저장할 변수가 필요하다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함수이름과 매개변수에 해당하는 값을 적는다</a:t>
            </a:r>
            <a:r>
              <a:rPr lang="en-US" altLang="ko-KR" sz="2000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795" y="292494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Add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93383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(val1, val2)</a:t>
            </a:r>
            <a:r>
              <a:rPr lang="en-US" altLang="ko-KR" sz="3600" dirty="0" smtClean="0"/>
              <a:t>;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293383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7030A0"/>
                </a:solidFill>
              </a:rPr>
              <a:t>returnValue</a:t>
            </a:r>
            <a:r>
              <a:rPr lang="en-US" altLang="ko-KR" sz="3600" dirty="0" smtClean="0">
                <a:solidFill>
                  <a:srgbClr val="7030A0"/>
                </a:solidFill>
              </a:rPr>
              <a:t> =</a:t>
            </a:r>
            <a:endParaRPr lang="ko-KR" altLang="en-US" sz="36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7795" y="421393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/>
                </a:solidFill>
              </a:rPr>
              <a:t>Add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22282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(100, 200)</a:t>
            </a:r>
            <a:r>
              <a:rPr lang="en-US" altLang="ko-KR" sz="3600" dirty="0" smtClean="0"/>
              <a:t>;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22282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7030A0"/>
                </a:solidFill>
              </a:rPr>
              <a:t>returnValue</a:t>
            </a:r>
            <a:r>
              <a:rPr lang="en-US" altLang="ko-KR" sz="3600" dirty="0" smtClean="0">
                <a:solidFill>
                  <a:srgbClr val="7030A0"/>
                </a:solidFill>
              </a:rPr>
              <a:t> =</a:t>
            </a:r>
            <a:endParaRPr lang="ko-KR" alt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난수구하기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난수만들기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난수란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컴퓨터에서 규칙 없이 발생시키는 무작위 수를 말한다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1"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 발생시키려면 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rand()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함수를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이용한다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rand()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함수는 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stdlib.h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안에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들어 있다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1"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stdio.h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stdlib.h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void main()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{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for(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=0;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&lt;10;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++)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(“%d\n”, rand());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}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1"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</a:rPr>
              <a:t>위의 코드를 반복 실행시키면 항상 같은 수가 나온다 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</a:t>
            </a:r>
            <a:r>
              <a:rPr kumimoji="1" lang="ko-KR" altLang="en-US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난수가</a:t>
            </a:r>
            <a:r>
              <a:rPr kumimoji="1"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아니다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.</a:t>
            </a:r>
            <a:endParaRPr kumimoji="1" lang="ko-KR" altLang="en-US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난수구하기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난수만들기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발생시키려면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seed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값을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먼저 줘서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난수의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발생을 초기화 하여야 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kumimoji="1"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iostream.h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stdlib.h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</a:t>
            </a:r>
            <a:r>
              <a:rPr kumimoji="1"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#include &lt;</a:t>
            </a:r>
            <a:r>
              <a:rPr kumimoji="1" lang="en-US" altLang="ko-KR" dirty="0" err="1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time.h</a:t>
            </a:r>
            <a:r>
              <a:rPr kumimoji="1"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void main()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{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</a:t>
            </a:r>
            <a:r>
              <a:rPr kumimoji="1" lang="en-US" altLang="ko-KR" dirty="0" smtClean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seed((unsigned)time(NULL));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for(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=0;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&lt;10;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++)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printf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(“%d\n”, rand()  );;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난수구하기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난수만들기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–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범위를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지정해서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0 ~ 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사이의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발생하려면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 rand() % 101;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1~100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사이의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발행하려면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 rand() % 100 + 1;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2~100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사이의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발행하려면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rand() % 99 + 2;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3~100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사이의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발행하려면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rand() % 98 + 3;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4~100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사이의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발행하려면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rand() % 97 + 4;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7~100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사이의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발행하려면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ko-KR" dirty="0" smtClean="0"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     rand() % 94 + 7;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306896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m1 ~ m2 </a:t>
            </a:r>
            <a:r>
              <a:rPr lang="ko-KR" altLang="en-US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까지의 </a:t>
            </a:r>
            <a:r>
              <a:rPr lang="ko-KR" altLang="en-US" dirty="0" err="1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난수를</a:t>
            </a:r>
            <a:r>
              <a:rPr lang="ko-KR" altLang="en-US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</a:rPr>
              <a:t> 발행하려면</a:t>
            </a:r>
            <a:endParaRPr lang="en-US" altLang="ko-KR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휴먼모음T" pitchFamily="18" charset="-127"/>
                <a:ea typeface="휴먼모음T" pitchFamily="18" charset="-127"/>
                <a:sym typeface="Wingdings" pitchFamily="2" charset="2"/>
              </a:rPr>
              <a:t> rand() % (m2 - m1 + 1) + m1;</a:t>
            </a:r>
            <a:endParaRPr lang="ko-KR" altLang="en-US" dirty="0">
              <a:solidFill>
                <a:srgbClr val="00206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함수 예제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340768"/>
            <a:ext cx="8507288" cy="5400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23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부터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77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사이의 </a:t>
            </a:r>
            <a:r>
              <a:rPr lang="ko-KR" altLang="en-US" sz="2400" dirty="0" err="1" smtClean="0">
                <a:latin typeface="휴먼모음T" pitchFamily="18" charset="-127"/>
                <a:ea typeface="휴먼모음T" pitchFamily="18" charset="-127"/>
              </a:rPr>
              <a:t>난수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400" dirty="0" smtClean="0">
                <a:latin typeface="휴먼모음T" pitchFamily="18" charset="-127"/>
                <a:ea typeface="휴먼모음T" pitchFamily="18" charset="-127"/>
              </a:rPr>
              <a:t>개를 발행하여 홀수의 합과 짝수의 합을 구하는 프로그램을 작성하시오</a:t>
            </a:r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. 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단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홀수와 짝수의 구분은 함수를 이용하시오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iostream.h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stdlib.h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#include &lt;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time.h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&gt;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evenoddchk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n1);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void main()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, num,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esum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=0,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osum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=0,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chk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srand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((unsigned)time(NULL));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for(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=0;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&lt;10;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i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++)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{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num = rand()%(77-23+1)+23;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chk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=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evenoddchk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(num);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if(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chk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== 0)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esum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+= num;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   else        </a:t>
            </a:r>
            <a:r>
              <a:rPr kumimoji="1" lang="en-US" altLang="ko-KR" dirty="0" err="1" smtClean="0">
                <a:latin typeface="휴먼모음T" pitchFamily="18" charset="-127"/>
                <a:ea typeface="휴먼모음T" pitchFamily="18" charset="-127"/>
              </a:rPr>
              <a:t>osum</a:t>
            </a: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+= num; 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   }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1" lang="en-US" altLang="ko-KR" dirty="0" smtClean="0">
                <a:latin typeface="휴먼모음T" pitchFamily="18" charset="-127"/>
                <a:ea typeface="휴먼모음T" pitchFamily="18" charset="-127"/>
              </a:rPr>
              <a:t> }</a:t>
            </a:r>
            <a:endParaRPr kumimoji="1" lang="ko-KR" altLang="en-US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212976"/>
            <a:ext cx="29523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7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700" dirty="0" err="1" smtClean="0">
                <a:latin typeface="휴먼모음T" pitchFamily="18" charset="-127"/>
                <a:ea typeface="휴먼모음T" pitchFamily="18" charset="-127"/>
              </a:rPr>
              <a:t>evenoddchk</a:t>
            </a:r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17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n1)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{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lang="en-US" altLang="ko-KR" sz="17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res;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   if(n1%2==0) res = 0;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   else        res = 1;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   return res;</a:t>
            </a:r>
          </a:p>
          <a:p>
            <a:r>
              <a:rPr lang="en-US" altLang="ko-KR" sz="1700" dirty="0" smtClean="0">
                <a:latin typeface="휴먼모음T" pitchFamily="18" charset="-127"/>
                <a:ea typeface="휴먼모음T" pitchFamily="18" charset="-127"/>
              </a:rPr>
              <a:t> }</a:t>
            </a:r>
            <a:endParaRPr lang="ko-KR" altLang="en-US" sz="17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9775" cy="4824412"/>
          </a:xfrm>
        </p:spPr>
        <p:txBody>
          <a:bodyPr/>
          <a:lstStyle/>
          <a:p>
            <a:r>
              <a:rPr lang="en-US" altLang="ko-KR" sz="2000" b="1">
                <a:latin typeface="Tahoma" pitchFamily="34" charset="0"/>
                <a:ea typeface="굴림" pitchFamily="50" charset="-127"/>
              </a:rPr>
              <a:t>Call by Value –</a:t>
            </a:r>
            <a:r>
              <a:rPr lang="en-US" altLang="ko-KR" sz="2000" b="1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1">
                <a:latin typeface="휴먼모음T" pitchFamily="18" charset="-127"/>
                <a:ea typeface="휴먼모음T" pitchFamily="18" charset="-127"/>
              </a:rPr>
              <a:t>값에 의한 전달</a:t>
            </a:r>
          </a:p>
          <a:p>
            <a:pPr lvl="1"/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C </a:t>
            </a:r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언어에서 일반적인 매개변수 전달방식</a:t>
            </a:r>
          </a:p>
          <a:p>
            <a:pPr lvl="1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실 매개변수와 형식 매개변수가 별도의 기억장소를 유지한다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2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실 매개변수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함수를 호출하는 쪽에 있는 변수</a:t>
            </a:r>
          </a:p>
          <a:p>
            <a:pPr lvl="2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형식 매개변수 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함수가 호출되었을 때 호출되는 함수에 있는 변수</a:t>
            </a:r>
          </a:p>
          <a:p>
            <a:pPr lvl="2"/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Ex&gt;</a:t>
            </a:r>
            <a:endParaRPr lang="en-US" altLang="ko-KR" sz="1800">
              <a:latin typeface="Tahoma" pitchFamily="34" charset="0"/>
              <a:ea typeface="휴먼모음T" pitchFamily="18" charset="-127"/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468313" y="23495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함수에서 값 전달 방식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71608" y="3584278"/>
            <a:ext cx="5284600" cy="265303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#include </a:t>
            </a:r>
            <a:r>
              <a:rPr lang="en-US" altLang="ko-KR" sz="1600" dirty="0" smtClean="0">
                <a:latin typeface="Tahoma" pitchFamily="34" charset="0"/>
              </a:rPr>
              <a:t>&lt;</a:t>
            </a:r>
            <a:r>
              <a:rPr lang="en-US" altLang="ko-KR" sz="1600" dirty="0" err="1" smtClean="0">
                <a:latin typeface="Tahoma" pitchFamily="34" charset="0"/>
              </a:rPr>
              <a:t>iostream.h</a:t>
            </a:r>
            <a:r>
              <a:rPr lang="en-US" altLang="ko-KR" sz="1600" dirty="0">
                <a:latin typeface="Tahoma" pitchFamily="34" charset="0"/>
              </a:rPr>
              <a:t>&gt;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 </a:t>
            </a:r>
            <a:r>
              <a:rPr lang="en-US" altLang="ko-KR" sz="1600" dirty="0" err="1">
                <a:latin typeface="Tahoma" pitchFamily="34" charset="0"/>
              </a:rPr>
              <a:t>int</a:t>
            </a:r>
            <a:r>
              <a:rPr lang="en-US" altLang="ko-KR" sz="1600" dirty="0">
                <a:latin typeface="Tahoma" pitchFamily="34" charset="0"/>
              </a:rPr>
              <a:t> </a:t>
            </a:r>
            <a:r>
              <a:rPr lang="en-US" altLang="ko-KR" sz="1600" dirty="0" err="1">
                <a:latin typeface="Tahoma" pitchFamily="34" charset="0"/>
              </a:rPr>
              <a:t>Fsum</a:t>
            </a:r>
            <a:r>
              <a:rPr lang="en-US" altLang="ko-KR" sz="1600" dirty="0">
                <a:latin typeface="Tahoma" pitchFamily="34" charset="0"/>
              </a:rPr>
              <a:t>(</a:t>
            </a:r>
            <a:r>
              <a:rPr lang="en-US" altLang="ko-KR" sz="1600" dirty="0" err="1">
                <a:latin typeface="Tahoma" pitchFamily="34" charset="0"/>
              </a:rPr>
              <a:t>int</a:t>
            </a:r>
            <a:r>
              <a:rPr lang="en-US" altLang="ko-KR" sz="1600" dirty="0">
                <a:latin typeface="Tahoma" pitchFamily="34" charset="0"/>
              </a:rPr>
              <a:t> a, </a:t>
            </a:r>
            <a:r>
              <a:rPr lang="en-US" altLang="ko-KR" sz="1600" dirty="0" err="1">
                <a:latin typeface="Tahoma" pitchFamily="34" charset="0"/>
              </a:rPr>
              <a:t>int</a:t>
            </a:r>
            <a:r>
              <a:rPr lang="en-US" altLang="ko-KR" sz="1600" dirty="0">
                <a:latin typeface="Tahoma" pitchFamily="34" charset="0"/>
              </a:rPr>
              <a:t> b);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 void main()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{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   </a:t>
            </a:r>
            <a:r>
              <a:rPr lang="en-US" altLang="ko-KR" sz="1600" dirty="0" err="1">
                <a:latin typeface="Tahoma" pitchFamily="34" charset="0"/>
              </a:rPr>
              <a:t>int</a:t>
            </a:r>
            <a:r>
              <a:rPr lang="en-US" altLang="ko-KR" sz="1600" dirty="0">
                <a:latin typeface="Tahoma" pitchFamily="34" charset="0"/>
              </a:rPr>
              <a:t> </a:t>
            </a:r>
            <a:r>
              <a:rPr lang="en-US" altLang="ko-KR" sz="1600" dirty="0" err="1">
                <a:latin typeface="Tahoma" pitchFamily="34" charset="0"/>
              </a:rPr>
              <a:t>i</a:t>
            </a:r>
            <a:r>
              <a:rPr lang="en-US" altLang="ko-KR" sz="1600" dirty="0">
                <a:latin typeface="Tahoma" pitchFamily="34" charset="0"/>
              </a:rPr>
              <a:t> = 10, j = 20, sum = 0;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   sum = </a:t>
            </a:r>
            <a:r>
              <a:rPr lang="en-US" altLang="ko-KR" sz="1600" dirty="0" err="1">
                <a:latin typeface="Tahoma" pitchFamily="34" charset="0"/>
              </a:rPr>
              <a:t>Fsum</a:t>
            </a:r>
            <a:r>
              <a:rPr lang="en-US" altLang="ko-KR" sz="1600" dirty="0">
                <a:latin typeface="Tahoma" pitchFamily="34" charset="0"/>
              </a:rPr>
              <a:t>(</a:t>
            </a:r>
            <a:r>
              <a:rPr lang="en-US" altLang="ko-KR" sz="1600" dirty="0" err="1">
                <a:latin typeface="Tahoma" pitchFamily="34" charset="0"/>
              </a:rPr>
              <a:t>i</a:t>
            </a:r>
            <a:r>
              <a:rPr lang="en-US" altLang="ko-KR" sz="1600" dirty="0">
                <a:latin typeface="Tahoma" pitchFamily="34" charset="0"/>
              </a:rPr>
              <a:t>, j);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>
                <a:latin typeface="Tahoma" pitchFamily="34" charset="0"/>
              </a:rPr>
              <a:t>   </a:t>
            </a:r>
            <a:r>
              <a:rPr lang="en-US" altLang="ko-KR" sz="1600" dirty="0" err="1" smtClean="0">
                <a:latin typeface="Tahoma" pitchFamily="34" charset="0"/>
              </a:rPr>
              <a:t>printf</a:t>
            </a:r>
            <a:r>
              <a:rPr lang="en-US" altLang="ko-KR" sz="1600" dirty="0" smtClean="0">
                <a:latin typeface="Tahoma" pitchFamily="34" charset="0"/>
              </a:rPr>
              <a:t>(“</a:t>
            </a:r>
            <a:r>
              <a:rPr lang="ko-KR" altLang="en-US" sz="1600" dirty="0">
                <a:latin typeface="Tahoma" pitchFamily="34" charset="0"/>
              </a:rPr>
              <a:t>두수의 </a:t>
            </a:r>
            <a:r>
              <a:rPr lang="ko-KR" altLang="en-US" sz="1600" dirty="0" smtClean="0">
                <a:latin typeface="Tahoma" pitchFamily="34" charset="0"/>
              </a:rPr>
              <a:t>합은 </a:t>
            </a:r>
            <a:r>
              <a:rPr lang="en-US" altLang="ko-KR" sz="1600" dirty="0" smtClean="0">
                <a:latin typeface="Tahoma" pitchFamily="34" charset="0"/>
              </a:rPr>
              <a:t>%d\n”, sum);</a:t>
            </a:r>
          </a:p>
          <a:p>
            <a:pPr lvl="3" algn="l">
              <a:lnSpc>
                <a:spcPct val="130000"/>
              </a:lnSpc>
            </a:pPr>
            <a:r>
              <a:rPr lang="en-US" altLang="ko-KR" sz="1600" dirty="0" smtClean="0">
                <a:latin typeface="Tahoma" pitchFamily="34" charset="0"/>
              </a:rPr>
              <a:t>}</a:t>
            </a:r>
            <a:endParaRPr lang="en-US" altLang="ko-KR" sz="1600" dirty="0">
              <a:latin typeface="Tahoma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35296" y="3295675"/>
            <a:ext cx="5761040" cy="2549525"/>
            <a:chOff x="1110" y="1797"/>
            <a:chExt cx="3629" cy="1606"/>
          </a:xfrm>
        </p:grpSpPr>
        <p:sp>
          <p:nvSpPr>
            <p:cNvPr id="476165" name="Text Box 5"/>
            <p:cNvSpPr txBox="1">
              <a:spLocks noChangeArrowheads="1"/>
            </p:cNvSpPr>
            <p:nvPr/>
          </p:nvSpPr>
          <p:spPr bwMode="auto">
            <a:xfrm>
              <a:off x="3333" y="2034"/>
              <a:ext cx="1406" cy="1369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 int Fsum(int a, int b)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int s;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s = a + b;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return(s);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>
                  <a:latin typeface="Tahoma" pitchFamily="34" charset="0"/>
                </a:rPr>
                <a:t>}</a:t>
              </a:r>
            </a:p>
          </p:txBody>
        </p:sp>
        <p:sp>
          <p:nvSpPr>
            <p:cNvPr id="476167" name="Oval 7"/>
            <p:cNvSpPr>
              <a:spLocks noChangeArrowheads="1"/>
            </p:cNvSpPr>
            <p:nvPr/>
          </p:nvSpPr>
          <p:spPr bwMode="auto">
            <a:xfrm>
              <a:off x="1110" y="3015"/>
              <a:ext cx="363" cy="23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6168" name="Rectangle 8"/>
            <p:cNvSpPr>
              <a:spLocks noChangeArrowheads="1"/>
            </p:cNvSpPr>
            <p:nvPr/>
          </p:nvSpPr>
          <p:spPr bwMode="auto">
            <a:xfrm>
              <a:off x="1518" y="2614"/>
              <a:ext cx="997" cy="181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ko-KR" altLang="en-US" sz="160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실 매개변수</a:t>
              </a:r>
            </a:p>
          </p:txBody>
        </p:sp>
        <p:cxnSp>
          <p:nvCxnSpPr>
            <p:cNvPr id="476169" name="AutoShape 9"/>
            <p:cNvCxnSpPr>
              <a:cxnSpLocks noChangeShapeType="1"/>
              <a:stCxn id="476167" idx="0"/>
              <a:endCxn id="476168" idx="1"/>
            </p:cNvCxnSpPr>
            <p:nvPr/>
          </p:nvCxnSpPr>
          <p:spPr bwMode="auto">
            <a:xfrm rot="5400000" flipH="1" flipV="1">
              <a:off x="1249" y="2747"/>
              <a:ext cx="311" cy="227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76170" name="Oval 10"/>
            <p:cNvSpPr>
              <a:spLocks noChangeArrowheads="1"/>
            </p:cNvSpPr>
            <p:nvPr/>
          </p:nvSpPr>
          <p:spPr bwMode="auto">
            <a:xfrm>
              <a:off x="3591" y="2008"/>
              <a:ext cx="733" cy="26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6171" name="Rectangle 11"/>
            <p:cNvSpPr>
              <a:spLocks noChangeArrowheads="1"/>
            </p:cNvSpPr>
            <p:nvPr/>
          </p:nvSpPr>
          <p:spPr bwMode="auto">
            <a:xfrm>
              <a:off x="1973" y="1797"/>
              <a:ext cx="997" cy="181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ko-KR" altLang="en-US" sz="1600">
                  <a:solidFill>
                    <a:schemeClr val="tx2"/>
                  </a:solidFill>
                  <a:latin typeface="휴먼엑스포" pitchFamily="18" charset="-127"/>
                  <a:ea typeface="휴먼엑스포" pitchFamily="18" charset="-127"/>
                </a:rPr>
                <a:t>형식 매개변수</a:t>
              </a:r>
            </a:p>
          </p:txBody>
        </p:sp>
        <p:cxnSp>
          <p:nvCxnSpPr>
            <p:cNvPr id="476173" name="AutoShape 13"/>
            <p:cNvCxnSpPr>
              <a:cxnSpLocks noChangeShapeType="1"/>
              <a:stCxn id="476170" idx="0"/>
              <a:endCxn id="476171" idx="3"/>
            </p:cNvCxnSpPr>
            <p:nvPr/>
          </p:nvCxnSpPr>
          <p:spPr bwMode="auto">
            <a:xfrm rot="16200000" flipV="1">
              <a:off x="3403" y="1454"/>
              <a:ext cx="120" cy="988"/>
            </a:xfrm>
            <a:prstGeom prst="bentConnector2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7883649" y="2708275"/>
            <a:ext cx="936823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6175" name="Rectangle 15"/>
          <p:cNvSpPr>
            <a:spLocks noChangeArrowheads="1"/>
          </p:cNvSpPr>
          <p:nvPr/>
        </p:nvSpPr>
        <p:spPr bwMode="auto">
          <a:xfrm>
            <a:off x="7883649" y="3140075"/>
            <a:ext cx="936823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i</a:t>
            </a:r>
          </a:p>
        </p:txBody>
      </p:sp>
      <p:sp>
        <p:nvSpPr>
          <p:cNvPr id="476176" name="Rectangle 16"/>
          <p:cNvSpPr>
            <a:spLocks noChangeArrowheads="1"/>
          </p:cNvSpPr>
          <p:nvPr/>
        </p:nvSpPr>
        <p:spPr bwMode="auto">
          <a:xfrm>
            <a:off x="7883649" y="3573463"/>
            <a:ext cx="936823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j</a:t>
            </a:r>
          </a:p>
        </p:txBody>
      </p:sp>
      <p:sp>
        <p:nvSpPr>
          <p:cNvPr id="476177" name="Rectangle 17"/>
          <p:cNvSpPr>
            <a:spLocks noChangeArrowheads="1"/>
          </p:cNvSpPr>
          <p:nvPr/>
        </p:nvSpPr>
        <p:spPr bwMode="auto">
          <a:xfrm>
            <a:off x="7883649" y="4005263"/>
            <a:ext cx="936823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endParaRPr lang="ko-KR" altLang="ko-KR" sz="1600">
              <a:latin typeface="Tahoma" pitchFamily="34" charset="0"/>
            </a:endParaRPr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7883649" y="4435475"/>
            <a:ext cx="936823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6179" name="Rectangle 19"/>
          <p:cNvSpPr>
            <a:spLocks noChangeArrowheads="1"/>
          </p:cNvSpPr>
          <p:nvPr/>
        </p:nvSpPr>
        <p:spPr bwMode="auto">
          <a:xfrm>
            <a:off x="7883649" y="4867275"/>
            <a:ext cx="936823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 dirty="0">
                <a:latin typeface="Tahoma" pitchFamily="34" charset="0"/>
              </a:rPr>
              <a:t>a</a:t>
            </a:r>
          </a:p>
        </p:txBody>
      </p:sp>
      <p:sp>
        <p:nvSpPr>
          <p:cNvPr id="476180" name="Rectangle 20"/>
          <p:cNvSpPr>
            <a:spLocks noChangeArrowheads="1"/>
          </p:cNvSpPr>
          <p:nvPr/>
        </p:nvSpPr>
        <p:spPr bwMode="auto">
          <a:xfrm>
            <a:off x="7883649" y="5300663"/>
            <a:ext cx="936823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b</a:t>
            </a:r>
          </a:p>
        </p:txBody>
      </p:sp>
      <p:sp>
        <p:nvSpPr>
          <p:cNvPr id="476181" name="Rectangle 21"/>
          <p:cNvSpPr>
            <a:spLocks noChangeArrowheads="1"/>
          </p:cNvSpPr>
          <p:nvPr/>
        </p:nvSpPr>
        <p:spPr bwMode="auto">
          <a:xfrm>
            <a:off x="7883649" y="5732463"/>
            <a:ext cx="936823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9775" cy="4824412"/>
          </a:xfrm>
        </p:spPr>
        <p:txBody>
          <a:bodyPr/>
          <a:lstStyle/>
          <a:p>
            <a:r>
              <a:rPr lang="en-US" altLang="ko-KR" sz="2000" b="1" dirty="0">
                <a:latin typeface="Tahoma" pitchFamily="34" charset="0"/>
                <a:ea typeface="굴림" pitchFamily="50" charset="-127"/>
              </a:rPr>
              <a:t>Call by Reference  –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참조에 의한 전달</a:t>
            </a:r>
          </a:p>
          <a:p>
            <a:pPr lvl="1"/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매개변수의 주소를 전달하는 방식</a:t>
            </a:r>
          </a:p>
          <a:p>
            <a:pPr lvl="1"/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호출함수와 피호출함수 간에 주소를 공유하기 때문에 기억된 값을 공유한다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호출된 함수에서 값을 변경시키면 호출함수에서도 값이 변경되어진다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전달 값이 여러 개거나 배열 전체를 전달하는 경우에 사용하면 효율적이다</a:t>
            </a:r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휴먼모음T" pitchFamily="18" charset="-127"/>
                <a:ea typeface="휴먼모음T" pitchFamily="18" charset="-127"/>
              </a:rPr>
              <a:t>Ex&gt;</a:t>
            </a:r>
            <a:endParaRPr lang="en-US" altLang="ko-KR" sz="1800" dirty="0">
              <a:latin typeface="Tahoma" pitchFamily="34" charset="0"/>
              <a:ea typeface="휴먼모음T" pitchFamily="18" charset="-127"/>
            </a:endParaRPr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468313" y="23495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b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함수에서 값 전달 방식</a:t>
            </a:r>
          </a:p>
        </p:txBody>
      </p:sp>
      <p:sp>
        <p:nvSpPr>
          <p:cNvPr id="477196" name="Rectangle 12"/>
          <p:cNvSpPr>
            <a:spLocks noChangeArrowheads="1"/>
          </p:cNvSpPr>
          <p:nvPr/>
        </p:nvSpPr>
        <p:spPr bwMode="auto">
          <a:xfrm>
            <a:off x="7667625" y="2708275"/>
            <a:ext cx="1152525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7197" name="Rectangle 13"/>
          <p:cNvSpPr>
            <a:spLocks noChangeArrowheads="1"/>
          </p:cNvSpPr>
          <p:nvPr/>
        </p:nvSpPr>
        <p:spPr bwMode="auto">
          <a:xfrm>
            <a:off x="7667625" y="3140075"/>
            <a:ext cx="1152525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i (*x)</a:t>
            </a:r>
          </a:p>
        </p:txBody>
      </p:sp>
      <p:sp>
        <p:nvSpPr>
          <p:cNvPr id="477198" name="Rectangle 14"/>
          <p:cNvSpPr>
            <a:spLocks noChangeArrowheads="1"/>
          </p:cNvSpPr>
          <p:nvPr/>
        </p:nvSpPr>
        <p:spPr bwMode="auto">
          <a:xfrm>
            <a:off x="7667625" y="3573463"/>
            <a:ext cx="1152525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j</a:t>
            </a:r>
          </a:p>
        </p:txBody>
      </p:sp>
      <p:sp>
        <p:nvSpPr>
          <p:cNvPr id="477199" name="Rectangle 15"/>
          <p:cNvSpPr>
            <a:spLocks noChangeArrowheads="1"/>
          </p:cNvSpPr>
          <p:nvPr/>
        </p:nvSpPr>
        <p:spPr bwMode="auto">
          <a:xfrm>
            <a:off x="7667625" y="4005263"/>
            <a:ext cx="1152525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endParaRPr lang="ko-KR" altLang="ko-KR" sz="1600">
              <a:latin typeface="Tahoma" pitchFamily="34" charset="0"/>
            </a:endParaRPr>
          </a:p>
        </p:txBody>
      </p:sp>
      <p:sp>
        <p:nvSpPr>
          <p:cNvPr id="477200" name="Rectangle 16"/>
          <p:cNvSpPr>
            <a:spLocks noChangeArrowheads="1"/>
          </p:cNvSpPr>
          <p:nvPr/>
        </p:nvSpPr>
        <p:spPr bwMode="auto">
          <a:xfrm>
            <a:off x="7667625" y="4435475"/>
            <a:ext cx="1152525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7201" name="Rectangle 17"/>
          <p:cNvSpPr>
            <a:spLocks noChangeArrowheads="1"/>
          </p:cNvSpPr>
          <p:nvPr/>
        </p:nvSpPr>
        <p:spPr bwMode="auto">
          <a:xfrm>
            <a:off x="7667625" y="4867275"/>
            <a:ext cx="1152525" cy="43338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endParaRPr lang="ko-KR" altLang="ko-KR" sz="1600">
              <a:latin typeface="Tahoma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7667625" y="5300663"/>
            <a:ext cx="1152525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ko-KR" sz="1600">
                <a:latin typeface="Tahoma" pitchFamily="34" charset="0"/>
              </a:rPr>
              <a:t>y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7667625" y="5732463"/>
            <a:ext cx="1152525" cy="43338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0" y="3213100"/>
            <a:ext cx="7597776" cy="2740025"/>
            <a:chOff x="0" y="2024"/>
            <a:chExt cx="4786" cy="1726"/>
          </a:xfrm>
        </p:grpSpPr>
        <p:sp>
          <p:nvSpPr>
            <p:cNvPr id="477188" name="Text Box 4"/>
            <p:cNvSpPr txBox="1">
              <a:spLocks noChangeArrowheads="1"/>
            </p:cNvSpPr>
            <p:nvPr/>
          </p:nvSpPr>
          <p:spPr bwMode="auto">
            <a:xfrm>
              <a:off x="2608" y="2024"/>
              <a:ext cx="2178" cy="1377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 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</a:t>
              </a:r>
              <a:r>
                <a:rPr lang="en-US" altLang="ko-KR" sz="1600" dirty="0" err="1">
                  <a:latin typeface="Tahoma" pitchFamily="34" charset="0"/>
                </a:rPr>
                <a:t>Fsum</a:t>
              </a:r>
              <a:r>
                <a:rPr lang="en-US" altLang="ko-KR" sz="1600" dirty="0">
                  <a:latin typeface="Tahoma" pitchFamily="34" charset="0"/>
                </a:rPr>
                <a:t>(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*x, 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y)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{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   *x=10;</a:t>
              </a: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   y=20;</a:t>
              </a:r>
            </a:p>
            <a:p>
              <a:pPr marL="342900" lvl="3" indent="-342900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   </a:t>
              </a:r>
              <a:r>
                <a:rPr lang="en-US" altLang="ko-KR" sz="1600" dirty="0" err="1" smtClean="0">
                  <a:latin typeface="Tahoma" pitchFamily="34" charset="0"/>
                </a:rPr>
                <a:t>cout</a:t>
              </a:r>
              <a:r>
                <a:rPr lang="en-US" altLang="ko-KR" sz="1600" dirty="0" smtClean="0">
                  <a:latin typeface="Tahoma" pitchFamily="34" charset="0"/>
                </a:rPr>
                <a:t> &lt;&lt; x&lt;&lt;“ ,“ y&lt;&lt;</a:t>
              </a:r>
              <a:r>
                <a:rPr lang="en-US" altLang="ko-KR" sz="1600" dirty="0" err="1" smtClean="0">
                  <a:latin typeface="Tahoma" pitchFamily="34" charset="0"/>
                </a:rPr>
                <a:t>endl</a:t>
              </a:r>
              <a:r>
                <a:rPr lang="en-US" altLang="ko-KR" sz="1600" dirty="0" smtClean="0">
                  <a:latin typeface="Tahoma" pitchFamily="34" charset="0"/>
                </a:rPr>
                <a:t>;</a:t>
              </a:r>
              <a:endParaRPr lang="en-US" altLang="ko-KR" sz="1600" dirty="0">
                <a:latin typeface="Tahoma" pitchFamily="34" charset="0"/>
              </a:endParaRPr>
            </a:p>
            <a:p>
              <a:pPr marL="342900" indent="-342900" algn="l">
                <a:spcBef>
                  <a:spcPct val="50000"/>
                </a:spcBef>
              </a:pPr>
              <a:r>
                <a:rPr lang="en-US" altLang="ko-KR" sz="1600" dirty="0">
                  <a:latin typeface="Tahoma" pitchFamily="34" charset="0"/>
                </a:rPr>
                <a:t>}</a:t>
              </a:r>
            </a:p>
          </p:txBody>
        </p:sp>
        <p:sp>
          <p:nvSpPr>
            <p:cNvPr id="477189" name="Text Box 5"/>
            <p:cNvSpPr txBox="1">
              <a:spLocks noChangeArrowheads="1"/>
            </p:cNvSpPr>
            <p:nvPr/>
          </p:nvSpPr>
          <p:spPr bwMode="auto">
            <a:xfrm>
              <a:off x="0" y="2296"/>
              <a:ext cx="3084" cy="145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3" algn="l"/>
              <a:r>
                <a:rPr lang="en-US" altLang="ko-KR" sz="1600" dirty="0">
                  <a:latin typeface="Tahoma" pitchFamily="34" charset="0"/>
                </a:rPr>
                <a:t>#include </a:t>
              </a:r>
              <a:r>
                <a:rPr lang="en-US" altLang="ko-KR" sz="1600" dirty="0" smtClean="0">
                  <a:latin typeface="Tahoma" pitchFamily="34" charset="0"/>
                </a:rPr>
                <a:t>&lt;</a:t>
              </a:r>
              <a:r>
                <a:rPr lang="en-US" altLang="ko-KR" sz="1600" dirty="0" err="1" smtClean="0">
                  <a:latin typeface="Tahoma" pitchFamily="34" charset="0"/>
                </a:rPr>
                <a:t>iostream.h</a:t>
              </a:r>
              <a:r>
                <a:rPr lang="en-US" altLang="ko-KR" sz="1600" dirty="0">
                  <a:latin typeface="Tahoma" pitchFamily="34" charset="0"/>
                </a:rPr>
                <a:t>&gt;</a:t>
              </a: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 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</a:t>
              </a:r>
              <a:r>
                <a:rPr lang="en-US" altLang="ko-KR" sz="1600" dirty="0" err="1">
                  <a:latin typeface="Tahoma" pitchFamily="34" charset="0"/>
                </a:rPr>
                <a:t>FCRef</a:t>
              </a:r>
              <a:r>
                <a:rPr lang="en-US" altLang="ko-KR" sz="1600" dirty="0">
                  <a:latin typeface="Tahoma" pitchFamily="34" charset="0"/>
                </a:rPr>
                <a:t>(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*x, 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y);</a:t>
              </a: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 void main()</a:t>
              </a: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{</a:t>
              </a: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   </a:t>
              </a:r>
              <a:r>
                <a:rPr lang="en-US" altLang="ko-KR" sz="1600" dirty="0" err="1">
                  <a:latin typeface="Tahoma" pitchFamily="34" charset="0"/>
                </a:rPr>
                <a:t>int</a:t>
              </a:r>
              <a:r>
                <a:rPr lang="en-US" altLang="ko-KR" sz="1600" dirty="0">
                  <a:latin typeface="Tahoma" pitchFamily="34" charset="0"/>
                </a:rPr>
                <a:t> </a:t>
              </a:r>
              <a:r>
                <a:rPr lang="en-US" altLang="ko-KR" sz="1600" dirty="0" err="1">
                  <a:latin typeface="Tahoma" pitchFamily="34" charset="0"/>
                </a:rPr>
                <a:t>i</a:t>
              </a:r>
              <a:r>
                <a:rPr lang="en-US" altLang="ko-KR" sz="1600" dirty="0">
                  <a:latin typeface="Tahoma" pitchFamily="34" charset="0"/>
                </a:rPr>
                <a:t>=1, j=1;</a:t>
              </a: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   </a:t>
              </a:r>
              <a:r>
                <a:rPr lang="en-US" altLang="ko-KR" sz="1600" dirty="0" err="1" smtClean="0">
                  <a:latin typeface="Tahoma" pitchFamily="34" charset="0"/>
                </a:rPr>
                <a:t>cout</a:t>
              </a:r>
              <a:r>
                <a:rPr lang="en-US" altLang="ko-KR" sz="1600" dirty="0" smtClean="0">
                  <a:latin typeface="Tahoma" pitchFamily="34" charset="0"/>
                </a:rPr>
                <a:t> &lt;&lt; </a:t>
              </a:r>
              <a:r>
                <a:rPr lang="en-US" altLang="ko-KR" sz="1600" dirty="0" err="1" smtClean="0">
                  <a:latin typeface="Tahoma" pitchFamily="34" charset="0"/>
                </a:rPr>
                <a:t>i</a:t>
              </a:r>
              <a:r>
                <a:rPr lang="en-US" altLang="ko-KR" sz="1600" dirty="0" smtClean="0">
                  <a:latin typeface="Tahoma" pitchFamily="34" charset="0"/>
                </a:rPr>
                <a:t>&lt;&lt;“ ,“ j&lt;&lt;</a:t>
              </a:r>
              <a:r>
                <a:rPr lang="en-US" altLang="ko-KR" sz="1600" dirty="0" err="1" smtClean="0">
                  <a:latin typeface="Tahoma" pitchFamily="34" charset="0"/>
                </a:rPr>
                <a:t>endl</a:t>
              </a:r>
              <a:r>
                <a:rPr lang="en-US" altLang="ko-KR" sz="1600" dirty="0" smtClean="0">
                  <a:latin typeface="Tahoma" pitchFamily="34" charset="0"/>
                </a:rPr>
                <a:t>;</a:t>
              </a:r>
              <a:endParaRPr lang="en-US" altLang="ko-KR" sz="1600" dirty="0">
                <a:latin typeface="Tahoma" pitchFamily="34" charset="0"/>
              </a:endParaRPr>
            </a:p>
            <a:p>
              <a:pPr lvl="3" algn="l"/>
              <a:r>
                <a:rPr lang="en-US" altLang="ko-KR" sz="1600" dirty="0">
                  <a:latin typeface="Tahoma" pitchFamily="34" charset="0"/>
                </a:rPr>
                <a:t>   </a:t>
              </a:r>
              <a:r>
                <a:rPr lang="en-US" altLang="ko-KR" sz="1600" dirty="0" err="1">
                  <a:latin typeface="Tahoma" pitchFamily="34" charset="0"/>
                </a:rPr>
                <a:t>FCRef</a:t>
              </a:r>
              <a:r>
                <a:rPr lang="en-US" altLang="ko-KR" sz="1600" dirty="0">
                  <a:latin typeface="Tahoma" pitchFamily="34" charset="0"/>
                </a:rPr>
                <a:t>(&amp;</a:t>
              </a:r>
              <a:r>
                <a:rPr lang="en-US" altLang="ko-KR" sz="1600" dirty="0" err="1">
                  <a:latin typeface="Tahoma" pitchFamily="34" charset="0"/>
                </a:rPr>
                <a:t>i</a:t>
              </a:r>
              <a:r>
                <a:rPr lang="en-US" altLang="ko-KR" sz="1600" dirty="0">
                  <a:latin typeface="Tahoma" pitchFamily="34" charset="0"/>
                </a:rPr>
                <a:t>, j);</a:t>
              </a:r>
            </a:p>
            <a:p>
              <a:pPr lvl="3"/>
              <a:r>
                <a:rPr lang="en-US" altLang="ko-KR" sz="1600" dirty="0">
                  <a:latin typeface="Tahoma" pitchFamily="34" charset="0"/>
                </a:rPr>
                <a:t>   </a:t>
              </a:r>
              <a:r>
                <a:rPr lang="en-US" altLang="ko-KR" sz="1600" dirty="0" err="1" smtClean="0">
                  <a:latin typeface="Tahoma" pitchFamily="34" charset="0"/>
                </a:rPr>
                <a:t>cout</a:t>
              </a:r>
              <a:r>
                <a:rPr lang="en-US" altLang="ko-KR" sz="1600" dirty="0" smtClean="0">
                  <a:latin typeface="Tahoma" pitchFamily="34" charset="0"/>
                </a:rPr>
                <a:t> &lt;&lt; </a:t>
              </a:r>
              <a:r>
                <a:rPr lang="en-US" altLang="ko-KR" sz="1600" dirty="0" err="1" smtClean="0">
                  <a:latin typeface="Tahoma" pitchFamily="34" charset="0"/>
                </a:rPr>
                <a:t>i</a:t>
              </a:r>
              <a:r>
                <a:rPr lang="en-US" altLang="ko-KR" sz="1600" dirty="0" smtClean="0">
                  <a:latin typeface="Tahoma" pitchFamily="34" charset="0"/>
                </a:rPr>
                <a:t>&lt;&lt;“ ,“ j&lt;&lt;</a:t>
              </a:r>
              <a:r>
                <a:rPr lang="en-US" altLang="ko-KR" sz="1600" dirty="0" err="1" smtClean="0">
                  <a:latin typeface="Tahoma" pitchFamily="34" charset="0"/>
                </a:rPr>
                <a:t>endl</a:t>
              </a:r>
              <a:r>
                <a:rPr lang="en-US" altLang="ko-KR" sz="1600" dirty="0" smtClean="0">
                  <a:latin typeface="Tahoma" pitchFamily="34" charset="0"/>
                </a:rPr>
                <a:t>;</a:t>
              </a:r>
            </a:p>
            <a:p>
              <a:pPr lvl="3" algn="l"/>
              <a:r>
                <a:rPr lang="en-US" altLang="ko-KR" sz="1600" dirty="0" smtClean="0">
                  <a:latin typeface="Tahoma" pitchFamily="34" charset="0"/>
                </a:rPr>
                <a:t>}</a:t>
              </a:r>
              <a:endParaRPr lang="en-US" altLang="ko-KR" sz="1600" dirty="0">
                <a:latin typeface="Tahoma" pitchFamily="34" charset="0"/>
              </a:endParaRPr>
            </a:p>
          </p:txBody>
        </p:sp>
        <p:sp>
          <p:nvSpPr>
            <p:cNvPr id="477204" name="Oval 20"/>
            <p:cNvSpPr>
              <a:spLocks noChangeArrowheads="1"/>
            </p:cNvSpPr>
            <p:nvPr/>
          </p:nvSpPr>
          <p:spPr bwMode="auto">
            <a:xfrm>
              <a:off x="1338" y="3203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7205" name="Oval 21"/>
            <p:cNvSpPr>
              <a:spLocks noChangeArrowheads="1"/>
            </p:cNvSpPr>
            <p:nvPr/>
          </p:nvSpPr>
          <p:spPr bwMode="auto">
            <a:xfrm>
              <a:off x="3334" y="2024"/>
              <a:ext cx="227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7206" name="Rectangle 22"/>
            <p:cNvSpPr>
              <a:spLocks noChangeArrowheads="1"/>
            </p:cNvSpPr>
            <p:nvPr/>
          </p:nvSpPr>
          <p:spPr bwMode="auto">
            <a:xfrm>
              <a:off x="0" y="2069"/>
              <a:ext cx="1179" cy="18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600">
                  <a:solidFill>
                    <a:schemeClr val="tx2"/>
                  </a:solidFill>
                  <a:latin typeface="Tahoma" pitchFamily="34" charset="0"/>
                </a:rPr>
                <a:t>Call by Reference</a:t>
              </a:r>
            </a:p>
          </p:txBody>
        </p:sp>
        <p:cxnSp>
          <p:nvCxnSpPr>
            <p:cNvPr id="477207" name="AutoShape 23"/>
            <p:cNvCxnSpPr>
              <a:cxnSpLocks noChangeShapeType="1"/>
              <a:stCxn id="477204" idx="0"/>
              <a:endCxn id="477206" idx="2"/>
            </p:cNvCxnSpPr>
            <p:nvPr/>
          </p:nvCxnSpPr>
          <p:spPr bwMode="auto">
            <a:xfrm rot="16200000" flipV="1">
              <a:off x="544" y="2296"/>
              <a:ext cx="953" cy="86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77208" name="AutoShape 24"/>
            <p:cNvCxnSpPr>
              <a:cxnSpLocks noChangeShapeType="1"/>
              <a:stCxn id="477206" idx="0"/>
              <a:endCxn id="477205" idx="0"/>
            </p:cNvCxnSpPr>
            <p:nvPr/>
          </p:nvCxnSpPr>
          <p:spPr bwMode="auto">
            <a:xfrm rot="5400000" flipH="1" flipV="1">
              <a:off x="1996" y="618"/>
              <a:ext cx="45" cy="2858"/>
            </a:xfrm>
            <a:prstGeom prst="bentConnector3">
              <a:avLst>
                <a:gd name="adj1" fmla="val 419443"/>
              </a:avLst>
            </a:prstGeom>
            <a:noFill/>
            <a:ln w="317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77209" name="Rectangle 25"/>
            <p:cNvSpPr>
              <a:spLocks noChangeArrowheads="1"/>
            </p:cNvSpPr>
            <p:nvPr/>
          </p:nvSpPr>
          <p:spPr bwMode="auto">
            <a:xfrm>
              <a:off x="1565" y="3249"/>
              <a:ext cx="181" cy="182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7210" name="Rectangle 26"/>
            <p:cNvSpPr>
              <a:spLocks noChangeArrowheads="1"/>
            </p:cNvSpPr>
            <p:nvPr/>
          </p:nvSpPr>
          <p:spPr bwMode="auto">
            <a:xfrm>
              <a:off x="3651" y="2069"/>
              <a:ext cx="217" cy="182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77211" name="Rectangle 27"/>
            <p:cNvSpPr>
              <a:spLocks noChangeArrowheads="1"/>
            </p:cNvSpPr>
            <p:nvPr/>
          </p:nvSpPr>
          <p:spPr bwMode="auto">
            <a:xfrm>
              <a:off x="3272" y="3521"/>
              <a:ext cx="1179" cy="181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ko-KR" sz="1600">
                  <a:solidFill>
                    <a:schemeClr val="tx2"/>
                  </a:solidFill>
                  <a:latin typeface="Tahoma" pitchFamily="34" charset="0"/>
                </a:rPr>
                <a:t>Call by Value</a:t>
              </a:r>
            </a:p>
          </p:txBody>
        </p:sp>
        <p:cxnSp>
          <p:nvCxnSpPr>
            <p:cNvPr id="477212" name="AutoShape 28"/>
            <p:cNvCxnSpPr>
              <a:cxnSpLocks noChangeShapeType="1"/>
              <a:stCxn id="477209" idx="3"/>
              <a:endCxn id="477211" idx="1"/>
            </p:cNvCxnSpPr>
            <p:nvPr/>
          </p:nvCxnSpPr>
          <p:spPr bwMode="auto">
            <a:xfrm>
              <a:off x="1746" y="3340"/>
              <a:ext cx="1526" cy="27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77213" name="AutoShape 29"/>
            <p:cNvCxnSpPr>
              <a:cxnSpLocks noChangeShapeType="1"/>
              <a:stCxn id="477210" idx="2"/>
              <a:endCxn id="477211" idx="0"/>
            </p:cNvCxnSpPr>
            <p:nvPr/>
          </p:nvCxnSpPr>
          <p:spPr bwMode="auto">
            <a:xfrm rot="16200000" flipH="1">
              <a:off x="3176" y="2835"/>
              <a:ext cx="1270" cy="10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7CE77-B18A-4617-9C1F-ECCA7D2E33EE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74725"/>
            <a:ext cx="8359775" cy="4830763"/>
          </a:xfrm>
        </p:spPr>
        <p:txBody>
          <a:bodyPr/>
          <a:lstStyle/>
          <a:p>
            <a:r>
              <a:rPr lang="en-US" altLang="ko-KR" sz="1800" b="1">
                <a:latin typeface="Tahoma" pitchFamily="34" charset="0"/>
                <a:ea typeface="굴림" pitchFamily="50" charset="-127"/>
              </a:rPr>
              <a:t>Call by Reference </a:t>
            </a:r>
            <a:r>
              <a:rPr lang="ko-KR" altLang="en-US" sz="1800" b="1">
                <a:latin typeface="휴먼모음T" pitchFamily="18" charset="-127"/>
                <a:ea typeface="휴먼모음T" pitchFamily="18" charset="-127"/>
              </a:rPr>
              <a:t>를 이용한 </a:t>
            </a:r>
            <a:r>
              <a:rPr lang="en-US" altLang="ko-KR" sz="1800" b="1">
                <a:latin typeface="휴먼모음T" pitchFamily="18" charset="-127"/>
                <a:ea typeface="휴먼모음T" pitchFamily="18" charset="-127"/>
              </a:rPr>
              <a:t>swap() </a:t>
            </a:r>
            <a:r>
              <a:rPr lang="ko-KR" altLang="en-US" sz="1800" b="1">
                <a:latin typeface="휴먼모음T" pitchFamily="18" charset="-127"/>
                <a:ea typeface="휴먼모음T" pitchFamily="18" charset="-127"/>
              </a:rPr>
              <a:t>함수 만들기</a:t>
            </a:r>
          </a:p>
          <a:p>
            <a:pPr lvl="1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호출함수에서 정의된 변수의 값을 서로 바꾸기</a:t>
            </a:r>
          </a:p>
          <a:p>
            <a:pPr lvl="1"/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호출함수에서 정의된 변수가 피호출함수와 메모리를 공유하기 때문에 피호출함수 에서 메모리의 값을 바꾸어 주면 호출함수에서 접근하는 변수에도 값이 바뀌어져 있다</a:t>
            </a:r>
            <a:r>
              <a:rPr lang="en-US" altLang="ko-KR" sz="160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800">
              <a:latin typeface="Tahoma" pitchFamily="34" charset="0"/>
              <a:ea typeface="휴먼모음T" pitchFamily="18" charset="-127"/>
            </a:endParaRPr>
          </a:p>
        </p:txBody>
      </p:sp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468313" y="23495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b="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함수에서 값 전달 방식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7950" y="2355850"/>
            <a:ext cx="8334375" cy="4216400"/>
            <a:chOff x="68" y="1484"/>
            <a:chExt cx="5250" cy="2656"/>
          </a:xfrm>
        </p:grpSpPr>
        <p:sp>
          <p:nvSpPr>
            <p:cNvPr id="485404" name="Rectangle 28"/>
            <p:cNvSpPr>
              <a:spLocks noChangeArrowheads="1"/>
            </p:cNvSpPr>
            <p:nvPr/>
          </p:nvSpPr>
          <p:spPr bwMode="auto">
            <a:xfrm>
              <a:off x="68" y="1484"/>
              <a:ext cx="2880" cy="2656"/>
            </a:xfrm>
            <a:prstGeom prst="rect">
              <a:avLst/>
            </a:prstGeom>
            <a:noFill/>
            <a:ln w="31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#include &lt;stdio.h&gt;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void swap(int *x, int *y);</a:t>
              </a:r>
            </a:p>
            <a:p>
              <a:pPr marL="342900" indent="-342900" algn="l">
                <a:lnSpc>
                  <a:spcPct val="90000"/>
                </a:lnSpc>
              </a:pPr>
              <a:endParaRPr lang="en-US" altLang="ko-KR" sz="1600">
                <a:latin typeface="Tahoma" pitchFamily="34" charset="0"/>
              </a:endParaRP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void main()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int num1, num2;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printf("</a:t>
              </a:r>
              <a:r>
                <a:rPr lang="ko-KR" altLang="en-US" sz="1600">
                  <a:latin typeface="Tahoma" pitchFamily="34" charset="0"/>
                </a:rPr>
                <a:t>두수를 입력하세요 </a:t>
              </a:r>
              <a:r>
                <a:rPr lang="en-US" altLang="ko-KR" sz="1600">
                  <a:latin typeface="Tahoma" pitchFamily="34" charset="0"/>
                </a:rPr>
                <a:t>: ");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scanf("%d%d", &amp;num1, &amp;num2);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printf("num1:%3d, num2:%3d\n",num1,num2);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printf("====swap </a:t>
              </a:r>
              <a:r>
                <a:rPr lang="ko-KR" altLang="en-US" sz="1600">
                  <a:latin typeface="Tahoma" pitchFamily="34" charset="0"/>
                </a:rPr>
                <a:t>함수 호출</a:t>
              </a:r>
              <a:r>
                <a:rPr lang="en-US" altLang="ko-KR" sz="1600">
                  <a:latin typeface="Tahoma" pitchFamily="34" charset="0"/>
                </a:rPr>
                <a:t>====\n");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</a:t>
              </a: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</a:rPr>
                <a:t>swap(&amp;num1, &amp;num2);</a:t>
              </a:r>
              <a:r>
                <a:rPr lang="en-US" altLang="ko-KR" sz="1600">
                  <a:latin typeface="Tahoma" pitchFamily="34" charset="0"/>
                </a:rPr>
                <a:t>	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	printf("num1:%3d, num2:%3d\n",num1,num2);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}</a:t>
              </a:r>
            </a:p>
          </p:txBody>
        </p:sp>
        <p:sp>
          <p:nvSpPr>
            <p:cNvPr id="485405" name="Rectangle 29"/>
            <p:cNvSpPr>
              <a:spLocks noChangeArrowheads="1"/>
            </p:cNvSpPr>
            <p:nvPr/>
          </p:nvSpPr>
          <p:spPr bwMode="auto">
            <a:xfrm>
              <a:off x="3379" y="2115"/>
              <a:ext cx="1939" cy="132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void swap(int *x, int *y)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{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	int tmp;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	tmp = *x;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	*x  = *y;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	*y  = tmp;</a:t>
              </a:r>
            </a:p>
            <a:p>
              <a:pPr marL="342900" indent="-342900" algn="l"/>
              <a:r>
                <a:rPr lang="en-US" altLang="ko-KR" sz="1600">
                  <a:latin typeface="Tahoma" pitchFamily="34" charset="0"/>
                  <a:ea typeface="NSimSun" pitchFamily="49" charset="-122"/>
                </a:rPr>
                <a:t>}</a:t>
              </a:r>
            </a:p>
          </p:txBody>
        </p:sp>
      </p:grpSp>
      <p:pic>
        <p:nvPicPr>
          <p:cNvPr id="485407" name="Picture 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836613"/>
            <a:ext cx="5256213" cy="2768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0010A3-65B1-4370-9856-F678CC93B3B3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506320"/>
          </a:xfrm>
        </p:spPr>
        <p:txBody>
          <a:bodyPr/>
          <a:lstStyle/>
          <a:p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b="1" dirty="0">
                <a:latin typeface="HY헤드라인M" pitchFamily="18" charset="-127"/>
                <a:ea typeface="HY헤드라인M" pitchFamily="18" charset="-127"/>
              </a:rPr>
              <a:t>함수에서 값 전달 방식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08050"/>
            <a:ext cx="8359775" cy="5040313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배열을 함수로 전달하면 항상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call by reference </a:t>
            </a:r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배열을 함수로 전달하면 배열의 모든 원소가 전달 되는 것이 아니다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배열의 첫 번째 주소만 전달된다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배열을 함수에 전달할 때 다음과 같은 세가지 방법으로 표현할 수 있다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5183188" y="2420938"/>
            <a:ext cx="3960812" cy="4105275"/>
          </a:xfrm>
          <a:prstGeom prst="rect">
            <a:avLst/>
          </a:prstGeom>
          <a:solidFill>
            <a:srgbClr val="F7FB4F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/>
            <a:r>
              <a:rPr lang="en-US" altLang="ko-KR" sz="1600">
                <a:latin typeface="Tahoma" pitchFamily="34" charset="0"/>
              </a:rPr>
              <a:t>void main()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{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int num[5]={10,20,30,40,50};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int i;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for(i=0;i&lt;5; i++)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   printf(“%5d”, num[i]);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printf(“\n”);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func1(num);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func2(num);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func3(num);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for(i=0;i&lt;5; i++)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   printf(“%5d”, num[i]);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printf(“\n”);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7950" y="2563813"/>
            <a:ext cx="4968875" cy="2520950"/>
            <a:chOff x="22" y="1525"/>
            <a:chExt cx="3130" cy="1588"/>
          </a:xfrm>
        </p:grpSpPr>
        <p:sp>
          <p:nvSpPr>
            <p:cNvPr id="487431" name="Rectangle 7"/>
            <p:cNvSpPr>
              <a:spLocks noChangeArrowheads="1"/>
            </p:cNvSpPr>
            <p:nvPr/>
          </p:nvSpPr>
          <p:spPr bwMode="auto">
            <a:xfrm>
              <a:off x="22" y="1525"/>
              <a:ext cx="1815" cy="1406"/>
            </a:xfrm>
            <a:prstGeom prst="rect">
              <a:avLst/>
            </a:prstGeom>
            <a:solidFill>
              <a:srgbClr val="FF996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l">
                <a:lnSpc>
                  <a:spcPct val="140000"/>
                </a:lnSpc>
              </a:pPr>
              <a:r>
                <a:rPr lang="en-US" altLang="ko-KR" sz="1600">
                  <a:latin typeface="Tahoma" pitchFamily="34" charset="0"/>
                </a:rPr>
                <a:t>#include &lt;stdio.h&gt;</a:t>
              </a:r>
            </a:p>
            <a:p>
              <a:pPr marL="342900" indent="-342900" algn="l">
                <a:lnSpc>
                  <a:spcPct val="140000"/>
                </a:lnSpc>
              </a:pPr>
              <a:endParaRPr lang="en-US" altLang="ko-KR" sz="1600">
                <a:latin typeface="Tahoma" pitchFamily="34" charset="0"/>
              </a:endParaRPr>
            </a:p>
            <a:p>
              <a:pPr marL="342900" indent="-342900" algn="l">
                <a:lnSpc>
                  <a:spcPct val="140000"/>
                </a:lnSpc>
              </a:pPr>
              <a:r>
                <a:rPr lang="en-US" altLang="ko-KR" sz="1600">
                  <a:latin typeface="Tahoma" pitchFamily="34" charset="0"/>
                </a:rPr>
                <a:t>void func1(int *array);</a:t>
              </a:r>
            </a:p>
            <a:p>
              <a:pPr marL="342900" indent="-342900" algn="l">
                <a:lnSpc>
                  <a:spcPct val="140000"/>
                </a:lnSpc>
              </a:pPr>
              <a:r>
                <a:rPr lang="en-US" altLang="ko-KR" sz="1600">
                  <a:latin typeface="Tahoma" pitchFamily="34" charset="0"/>
                </a:rPr>
                <a:t>void func2(int array[5]);</a:t>
              </a:r>
            </a:p>
            <a:p>
              <a:pPr marL="342900" indent="-342900" algn="l">
                <a:lnSpc>
                  <a:spcPct val="140000"/>
                </a:lnSpc>
              </a:pPr>
              <a:r>
                <a:rPr lang="en-US" altLang="ko-KR" sz="1600">
                  <a:latin typeface="Tahoma" pitchFamily="34" charset="0"/>
                </a:rPr>
                <a:t>void func3(int array[]);</a:t>
              </a:r>
            </a:p>
          </p:txBody>
        </p:sp>
        <p:sp>
          <p:nvSpPr>
            <p:cNvPr id="487433" name="Rectangle 9"/>
            <p:cNvSpPr>
              <a:spLocks noChangeArrowheads="1"/>
            </p:cNvSpPr>
            <p:nvPr/>
          </p:nvSpPr>
          <p:spPr bwMode="auto">
            <a:xfrm>
              <a:off x="1973" y="1933"/>
              <a:ext cx="1088" cy="226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ko-KR" altLang="en-US" sz="1600" b="0">
                  <a:latin typeface="휴먼모음T" pitchFamily="18" charset="-127"/>
                  <a:ea typeface="휴먼모음T" pitchFamily="18" charset="-127"/>
                </a:rPr>
                <a:t>포인터 변수로 선언</a:t>
              </a:r>
            </a:p>
          </p:txBody>
        </p:sp>
        <p:sp>
          <p:nvSpPr>
            <p:cNvPr id="487434" name="Rectangle 10"/>
            <p:cNvSpPr>
              <a:spLocks noChangeArrowheads="1"/>
            </p:cNvSpPr>
            <p:nvPr/>
          </p:nvSpPr>
          <p:spPr bwMode="auto">
            <a:xfrm>
              <a:off x="1973" y="2334"/>
              <a:ext cx="1088" cy="362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ko-KR" altLang="en-US" sz="1600" b="0">
                  <a:latin typeface="휴먼모음T" pitchFamily="18" charset="-127"/>
                  <a:ea typeface="휴먼모음T" pitchFamily="18" charset="-127"/>
                </a:rPr>
                <a:t>원본배열과 같은 </a:t>
              </a:r>
            </a:p>
            <a:p>
              <a:pPr marL="342900" indent="-342900"/>
              <a:r>
                <a:rPr lang="ko-KR" altLang="en-US" sz="1600" b="0">
                  <a:latin typeface="휴먼모음T" pitchFamily="18" charset="-127"/>
                  <a:ea typeface="휴먼모음T" pitchFamily="18" charset="-127"/>
                </a:rPr>
                <a:t>크기로 선언</a:t>
              </a:r>
            </a:p>
          </p:txBody>
        </p:sp>
        <p:sp>
          <p:nvSpPr>
            <p:cNvPr id="487435" name="Rectangle 11"/>
            <p:cNvSpPr>
              <a:spLocks noChangeArrowheads="1"/>
            </p:cNvSpPr>
            <p:nvPr/>
          </p:nvSpPr>
          <p:spPr bwMode="auto">
            <a:xfrm>
              <a:off x="1973" y="2887"/>
              <a:ext cx="1179" cy="226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ko-KR" altLang="en-US" sz="1600" b="0">
                  <a:latin typeface="휴먼모음T" pitchFamily="18" charset="-127"/>
                  <a:ea typeface="휴먼모음T" pitchFamily="18" charset="-127"/>
                </a:rPr>
                <a:t>언사이즈드 배열 선언</a:t>
              </a:r>
            </a:p>
          </p:txBody>
        </p:sp>
        <p:cxnSp>
          <p:nvCxnSpPr>
            <p:cNvPr id="487439" name="AutoShape 15"/>
            <p:cNvCxnSpPr>
              <a:cxnSpLocks noChangeShapeType="1"/>
              <a:endCxn id="487433" idx="1"/>
            </p:cNvCxnSpPr>
            <p:nvPr/>
          </p:nvCxnSpPr>
          <p:spPr bwMode="auto">
            <a:xfrm flipV="1">
              <a:off x="1565" y="2046"/>
              <a:ext cx="408" cy="20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87440" name="AutoShape 16"/>
            <p:cNvCxnSpPr>
              <a:cxnSpLocks noChangeShapeType="1"/>
              <a:endCxn id="487434" idx="1"/>
            </p:cNvCxnSpPr>
            <p:nvPr/>
          </p:nvCxnSpPr>
          <p:spPr bwMode="auto">
            <a:xfrm flipV="1">
              <a:off x="1693" y="2515"/>
              <a:ext cx="280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487441" name="AutoShape 17"/>
            <p:cNvCxnSpPr>
              <a:cxnSpLocks noChangeShapeType="1"/>
              <a:endCxn id="487435" idx="1"/>
            </p:cNvCxnSpPr>
            <p:nvPr/>
          </p:nvCxnSpPr>
          <p:spPr bwMode="auto">
            <a:xfrm>
              <a:off x="1611" y="2758"/>
              <a:ext cx="362" cy="24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99"/>
              </a:solidFill>
              <a:miter lim="800000"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8C6AEB-1788-4393-93E6-CA8948B5E5CB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229600" cy="506320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400" b="1" dirty="0">
                <a:latin typeface="HY헤드라인M" pitchFamily="18" charset="-127"/>
                <a:ea typeface="HY헤드라인M" pitchFamily="18" charset="-127"/>
              </a:rPr>
              <a:t>함수에서 값 전달 방식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7950" y="1052513"/>
            <a:ext cx="9036050" cy="5472112"/>
            <a:chOff x="68" y="663"/>
            <a:chExt cx="5692" cy="3447"/>
          </a:xfrm>
        </p:grpSpPr>
        <p:sp>
          <p:nvSpPr>
            <p:cNvPr id="488461" name="Rectangle 13"/>
            <p:cNvSpPr>
              <a:spLocks noChangeArrowheads="1"/>
            </p:cNvSpPr>
            <p:nvPr/>
          </p:nvSpPr>
          <p:spPr bwMode="auto">
            <a:xfrm>
              <a:off x="68" y="663"/>
              <a:ext cx="5489" cy="3447"/>
            </a:xfrm>
            <a:prstGeom prst="rect">
              <a:avLst/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solidFill>
                    <a:srgbClr val="FF0000"/>
                  </a:solidFill>
                  <a:latin typeface="Tahoma" pitchFamily="34" charset="0"/>
                </a:rPr>
                <a:t>void func1(int *array)  </a:t>
              </a:r>
              <a:r>
                <a:rPr lang="en-US" altLang="ko-KR" sz="1600">
                  <a:solidFill>
                    <a:schemeClr val="tx2"/>
                  </a:solidFill>
                  <a:latin typeface="Tahoma" pitchFamily="34" charset="0"/>
                  <a:sym typeface="Wingdings" pitchFamily="2" charset="2"/>
                </a:rPr>
                <a:t> </a:t>
              </a:r>
              <a:r>
                <a:rPr lang="ko-KR" altLang="en-US" sz="1600">
                  <a:solidFill>
                    <a:schemeClr val="tx2"/>
                  </a:solidFill>
                  <a:latin typeface="Tahoma" pitchFamily="34" charset="0"/>
                  <a:sym typeface="Wingdings" pitchFamily="2" charset="2"/>
                </a:rPr>
                <a:t>가장 일반적인 방법</a:t>
              </a:r>
              <a:endParaRPr lang="ko-KR" altLang="en-US" sz="1600">
                <a:solidFill>
                  <a:schemeClr val="tx2"/>
                </a:solidFill>
                <a:latin typeface="Tahoma" pitchFamily="34" charset="0"/>
              </a:endParaRP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printf(“func1 : %p,  %d \n”, array, sizeof(array);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*array = 100;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*(array+1)=200;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}</a:t>
              </a:r>
            </a:p>
            <a:p>
              <a:pPr marL="342900" indent="-342900" algn="l">
                <a:lnSpc>
                  <a:spcPct val="90000"/>
                </a:lnSpc>
              </a:pPr>
              <a:endParaRPr lang="en-US" altLang="ko-KR" sz="1600">
                <a:latin typeface="Tahoma" pitchFamily="34" charset="0"/>
              </a:endParaRP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void func2(int array[5])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printf(“func2 : %p,  %d \n”, array, sizeof(array);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array[2] = 300;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array[4] = 400;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}</a:t>
              </a:r>
            </a:p>
            <a:p>
              <a:pPr marL="342900" indent="-342900" algn="l">
                <a:lnSpc>
                  <a:spcPct val="90000"/>
                </a:lnSpc>
              </a:pPr>
              <a:endParaRPr lang="en-US" altLang="ko-KR" sz="1600">
                <a:latin typeface="Tahoma" pitchFamily="34" charset="0"/>
              </a:endParaRP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void func3(int array[])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printf(“func3 : %p,  %d \n”, array, sizeof(array);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   array[4] = 500;</a:t>
              </a:r>
            </a:p>
            <a:p>
              <a:pPr marL="342900" indent="-342900" algn="l">
                <a:lnSpc>
                  <a:spcPct val="90000"/>
                </a:lnSpc>
              </a:pPr>
              <a:r>
                <a:rPr lang="en-US" altLang="ko-KR" sz="1600">
                  <a:latin typeface="Tahoma" pitchFamily="34" charset="0"/>
                </a:rPr>
                <a:t>}</a:t>
              </a:r>
            </a:p>
          </p:txBody>
        </p:sp>
        <p:pic>
          <p:nvPicPr>
            <p:cNvPr id="488462" name="Picture 1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15" y="1207"/>
              <a:ext cx="2245" cy="1633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자료형과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범위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7504" y="1412776"/>
            <a:ext cx="151216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휴먼모음T" pitchFamily="18" charset="-127"/>
                <a:ea typeface="휴먼모음T" pitchFamily="18" charset="-127"/>
              </a:rPr>
              <a:t>자료형</a:t>
            </a:r>
            <a:endParaRPr lang="ko-KR" altLang="en-US" sz="2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1680" y="1412776"/>
            <a:ext cx="1800200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 이름</a:t>
            </a:r>
            <a:endParaRPr lang="ko-KR" altLang="en-US" sz="2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3888" y="1412776"/>
            <a:ext cx="3672408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휴먼모음T" pitchFamily="18" charset="-127"/>
                <a:ea typeface="휴먼모음T" pitchFamily="18" charset="-127"/>
              </a:rPr>
              <a:t>표현범위</a:t>
            </a:r>
            <a:endParaRPr lang="ko-KR" altLang="en-US" sz="2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08304" y="1412776"/>
            <a:ext cx="1728192" cy="4320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휴먼모음T" pitchFamily="18" charset="-127"/>
                <a:ea typeface="휴먼모음T" pitchFamily="18" charset="-127"/>
              </a:rPr>
              <a:t>예</a:t>
            </a:r>
            <a:endParaRPr lang="ko-KR" altLang="en-US" sz="2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916831"/>
            <a:ext cx="1512168" cy="19611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정수형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1916832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63888" y="1916832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4byte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(-2147483648~2147483647)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08304" y="1916832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-984,  56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2315829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short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63888" y="2315829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2byte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(-32768~32767)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315829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-45,  128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708920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long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63888" y="2708920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4byte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(-2147483648~2147483647)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08304" y="2708920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-7689, 123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1680" y="3107917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unsigned </a:t>
            </a:r>
            <a:r>
              <a:rPr lang="en-US" altLang="ko-KR" sz="22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63888" y="3107917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4byte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(0~4294967295)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08304" y="3107917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87, 234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91680" y="3506914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unsigned short </a:t>
            </a:r>
            <a:r>
              <a:rPr lang="en-US" altLang="ko-KR" sz="1400" dirty="0" err="1" smtClean="0">
                <a:latin typeface="휴먼모음T" pitchFamily="18" charset="-127"/>
                <a:ea typeface="휴먼모음T" pitchFamily="18" charset="-127"/>
              </a:rPr>
              <a:t>int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63888" y="3506914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2byte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(0~65535)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08304" y="3506914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34,  98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91680" y="3949979"/>
            <a:ext cx="180020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float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63888" y="3949979"/>
            <a:ext cx="367240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4byte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(3.4X10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-38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~ 3.4X10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38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08304" y="3949979"/>
            <a:ext cx="172819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-12.34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7504" y="3946759"/>
            <a:ext cx="1512168" cy="3682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 err="1" smtClean="0">
                <a:latin typeface="휴먼모음T" pitchFamily="18" charset="-127"/>
                <a:ea typeface="휴먼모음T" pitchFamily="18" charset="-127"/>
              </a:rPr>
              <a:t>실수형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91680" y="4382027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double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63888" y="4382027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8byte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(1.7X10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-308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~ 1.7X10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308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08304" y="4382027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3.141592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7504" y="4384713"/>
            <a:ext cx="1512168" cy="7601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배정도형</a:t>
            </a:r>
            <a:endParaRPr lang="en-US" altLang="ko-KR" sz="2200" dirty="0" smtClean="0"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실수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91680" y="4775118"/>
            <a:ext cx="1800200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long double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63888" y="4775118"/>
            <a:ext cx="3672408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8byte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(1.7X10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-308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~ 1.7X10</a:t>
            </a:r>
            <a:r>
              <a:rPr lang="en-US" altLang="ko-KR" sz="1600" baseline="30000" dirty="0" smtClean="0">
                <a:latin typeface="휴먼모음T" pitchFamily="18" charset="-127"/>
                <a:ea typeface="휴먼모음T" pitchFamily="18" charset="-127"/>
              </a:rPr>
              <a:t>308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08304" y="4775118"/>
            <a:ext cx="1728192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1.60984726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1680" y="5186431"/>
            <a:ext cx="180020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char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3888" y="5186431"/>
            <a:ext cx="367240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1byte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(-128 ~ 127)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8304" y="5186431"/>
            <a:ext cx="172819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>
                <a:latin typeface="휴먼모음T" pitchFamily="18" charset="-127"/>
                <a:ea typeface="휴먼모음T" pitchFamily="18" charset="-127"/>
              </a:rPr>
              <a:t>‘A’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504" y="5189117"/>
            <a:ext cx="1512168" cy="7601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latin typeface="휴먼모음T" pitchFamily="18" charset="-127"/>
                <a:ea typeface="휴먼모음T" pitchFamily="18" charset="-127"/>
              </a:rPr>
              <a:t>문자형</a:t>
            </a:r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91680" y="5579522"/>
            <a:ext cx="1800200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unsigned char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63888" y="5579522"/>
            <a:ext cx="367240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휴먼모음T" pitchFamily="18" charset="-127"/>
                <a:ea typeface="휴먼모음T" pitchFamily="18" charset="-127"/>
              </a:rPr>
              <a:t>8byte 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(0 ~ 255)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08304" y="5579522"/>
            <a:ext cx="172819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056B5-56E8-4766-8D89-0A84A4DB0126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506320"/>
          </a:xfrm>
        </p:spPr>
        <p:txBody>
          <a:bodyPr/>
          <a:lstStyle/>
          <a:p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4. Recursive function ( </a:t>
            </a:r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되부름 함수</a:t>
            </a:r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359775" cy="4824412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Recursive function </a:t>
            </a:r>
            <a:r>
              <a:rPr lang="ko-KR" altLang="en-US" sz="2000" dirty="0">
                <a:latin typeface="휴먼모음T" pitchFamily="18" charset="-127"/>
                <a:ea typeface="휴먼모음T" pitchFamily="18" charset="-127"/>
              </a:rPr>
              <a:t>이란 </a:t>
            </a:r>
            <a:r>
              <a:rPr lang="en-US" altLang="ko-KR" sz="2000" dirty="0">
                <a:latin typeface="휴먼모음T" pitchFamily="18" charset="-127"/>
                <a:ea typeface="휴먼모음T" pitchFamily="18" charset="-127"/>
              </a:rPr>
              <a:t>?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함수가 자기 자신을 직접 또는 간접적으로 호출하는 함수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직접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되부름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(direct recursion) :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자기 자신의 함수를 직접 호출하는 함수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간접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되부름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(indirect recursion) : 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다른 함수를 호출한 후에 호출된 함수가 다시 자신을 호출하는 경우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되부름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함수는 사이클을 형성하고 있으므로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err="1">
                <a:latin typeface="휴먼모음T" pitchFamily="18" charset="-127"/>
                <a:ea typeface="휴먼모음T" pitchFamily="18" charset="-127"/>
              </a:rPr>
              <a:t>제어문이</a:t>
            </a:r>
            <a:r>
              <a:rPr lang="ko-KR" altLang="en-US" sz="1800" dirty="0">
                <a:latin typeface="휴먼모음T" pitchFamily="18" charset="-127"/>
                <a:ea typeface="휴먼모음T" pitchFamily="18" charset="-127"/>
              </a:rPr>
              <a:t> 없으면 무한루프에 빠지기 쉽다</a:t>
            </a:r>
            <a:r>
              <a:rPr lang="en-US" altLang="ko-KR" sz="180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478213" name="Rectangle 5"/>
          <p:cNvSpPr>
            <a:spLocks noChangeArrowheads="1"/>
          </p:cNvSpPr>
          <p:nvPr/>
        </p:nvSpPr>
        <p:spPr bwMode="auto">
          <a:xfrm>
            <a:off x="3708400" y="3644900"/>
            <a:ext cx="5146675" cy="2449513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l"/>
            <a:endParaRPr kumimoji="1" lang="ko-KR" altLang="ko-KR" sz="1600">
              <a:latin typeface="Tahoma" pitchFamily="34" charset="0"/>
            </a:endParaRP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6084888" y="3933825"/>
            <a:ext cx="2697162" cy="1873250"/>
          </a:xfrm>
          <a:prstGeom prst="rect">
            <a:avLst/>
          </a:prstGeom>
          <a:noFill/>
          <a:ln w="317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l"/>
            <a:r>
              <a:rPr lang="en-US" altLang="ko-KR" sz="1600">
                <a:latin typeface="Tahoma" pitchFamily="34" charset="0"/>
              </a:rPr>
              <a:t>int sum(int n)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{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if (n&lt;=1) return(1);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else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      return(n+sum(n-1));</a:t>
            </a:r>
          </a:p>
          <a:p>
            <a:pPr marL="342900" indent="-342900" algn="l"/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9388" y="3789363"/>
            <a:ext cx="3384550" cy="1804987"/>
            <a:chOff x="295" y="2069"/>
            <a:chExt cx="2132" cy="1137"/>
          </a:xfrm>
        </p:grpSpPr>
        <p:sp>
          <p:nvSpPr>
            <p:cNvPr id="478212" name="Rectangle 4"/>
            <p:cNvSpPr>
              <a:spLocks noChangeArrowheads="1"/>
            </p:cNvSpPr>
            <p:nvPr/>
          </p:nvSpPr>
          <p:spPr bwMode="auto">
            <a:xfrm>
              <a:off x="295" y="2070"/>
              <a:ext cx="2131" cy="113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vl="1" algn="l"/>
              <a:endParaRPr lang="ko-KR" altLang="ko-KR" sz="1600">
                <a:latin typeface="Tahoma" pitchFamily="34" charset="0"/>
              </a:endParaRPr>
            </a:p>
          </p:txBody>
        </p:sp>
        <p:sp>
          <p:nvSpPr>
            <p:cNvPr id="478216" name="Rectangle 8"/>
            <p:cNvSpPr>
              <a:spLocks noChangeArrowheads="1"/>
            </p:cNvSpPr>
            <p:nvPr/>
          </p:nvSpPr>
          <p:spPr bwMode="auto">
            <a:xfrm>
              <a:off x="295" y="2069"/>
              <a:ext cx="2132" cy="1137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1" algn="l"/>
              <a:r>
                <a:rPr lang="en-US" altLang="ko-KR" sz="1600">
                  <a:latin typeface="Tahoma" pitchFamily="34" charset="0"/>
                </a:rPr>
                <a:t>#include &lt;stdio.h&gt;</a:t>
              </a:r>
            </a:p>
            <a:p>
              <a:pPr lvl="1" algn="l"/>
              <a:r>
                <a:rPr lang="en-US" altLang="ko-KR" sz="1600">
                  <a:latin typeface="Tahoma" pitchFamily="34" charset="0"/>
                </a:rPr>
                <a:t>void main()</a:t>
              </a:r>
            </a:p>
            <a:p>
              <a:pPr lvl="1" algn="l"/>
              <a:r>
                <a:rPr lang="en-US" altLang="ko-KR" sz="1600">
                  <a:latin typeface="Tahoma" pitchFamily="34" charset="0"/>
                </a:rPr>
                <a:t>{</a:t>
              </a:r>
            </a:p>
            <a:p>
              <a:pPr lvl="1" algn="l"/>
              <a:r>
                <a:rPr lang="en-US" altLang="ko-KR" sz="1600">
                  <a:latin typeface="Tahoma" pitchFamily="34" charset="0"/>
                </a:rPr>
                <a:t>   printf(“direct Recursive\n”);</a:t>
              </a:r>
            </a:p>
            <a:p>
              <a:pPr lvl="1" algn="l"/>
              <a:r>
                <a:rPr lang="en-US" altLang="ko-KR" sz="1600">
                  <a:latin typeface="Tahoma" pitchFamily="34" charset="0"/>
                </a:rPr>
                <a:t>   main();</a:t>
              </a:r>
            </a:p>
            <a:p>
              <a:pPr lvl="1" algn="l"/>
              <a:r>
                <a:rPr lang="en-US" altLang="ko-KR" sz="1600">
                  <a:latin typeface="Tahoma" pitchFamily="34" charset="0"/>
                </a:rPr>
                <a:t>}</a:t>
              </a:r>
            </a:p>
          </p:txBody>
        </p:sp>
      </p:grpSp>
      <p:sp>
        <p:nvSpPr>
          <p:cNvPr id="478218" name="Rectangle 10"/>
          <p:cNvSpPr>
            <a:spLocks noChangeArrowheads="1"/>
          </p:cNvSpPr>
          <p:nvPr/>
        </p:nvSpPr>
        <p:spPr bwMode="auto">
          <a:xfrm>
            <a:off x="3779838" y="3716338"/>
            <a:ext cx="2808287" cy="23923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l"/>
            <a:r>
              <a:rPr kumimoji="1" lang="en-US" altLang="ko-KR" sz="1600">
                <a:latin typeface="Tahoma" pitchFamily="34" charset="0"/>
              </a:rPr>
              <a:t>#include &lt;stdio.h&gt;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int sum(int n);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void main()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{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   int i=4, j;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   j = sum(i);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   printf(“%d\n”,j);</a:t>
            </a:r>
          </a:p>
          <a:p>
            <a:pPr lvl="1" algn="l"/>
            <a:r>
              <a:rPr kumimoji="1" lang="en-US" altLang="ko-KR" sz="1600"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DECD-A3DA-434F-91F4-FE8A99A21186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506320"/>
          </a:xfrm>
        </p:spPr>
        <p:txBody>
          <a:bodyPr/>
          <a:lstStyle/>
          <a:p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4. Recursive function ( </a:t>
            </a:r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되부름 함수</a:t>
            </a:r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250825" y="1198563"/>
            <a:ext cx="3382963" cy="5326062"/>
          </a:xfrm>
          <a:prstGeom prst="rect">
            <a:avLst/>
          </a:prstGeom>
          <a:noFill/>
          <a:ln w="31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 algn="l"/>
            <a:r>
              <a:rPr lang="en-US" altLang="ko-KR" sz="1600">
                <a:latin typeface="Tahoma" pitchFamily="34" charset="0"/>
              </a:rPr>
              <a:t>#include &lt;stdio.h&gt;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void recurse(int i);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void main()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{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recurse(1);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printf(“end main()\n”);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}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void recurse(int i)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{</a:t>
            </a:r>
          </a:p>
          <a:p>
            <a:pPr lvl="1" algn="l"/>
            <a:r>
              <a:rPr lang="en-US" altLang="ko-KR"/>
              <a:t>   </a:t>
            </a:r>
            <a:r>
              <a:rPr lang="en-US" altLang="ko-KR" sz="1600">
                <a:latin typeface="Tahoma" pitchFamily="34" charset="0"/>
              </a:rPr>
              <a:t>printf("</a:t>
            </a:r>
            <a:r>
              <a:rPr lang="ko-KR" altLang="en-US" sz="1600">
                <a:latin typeface="Tahoma" pitchFamily="34" charset="0"/>
              </a:rPr>
              <a:t>함수 진입 </a:t>
            </a:r>
            <a:r>
              <a:rPr lang="en-US" altLang="ko-KR" sz="1600">
                <a:latin typeface="Tahoma" pitchFamily="34" charset="0"/>
              </a:rPr>
              <a:t>%d\n", i);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if (i&lt;4)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{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   recurse(i+1);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   printf(“i : %d \n”, i);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}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else 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      printf(“</a:t>
            </a:r>
            <a:r>
              <a:rPr lang="ko-KR" altLang="en-US" sz="1600">
                <a:latin typeface="Tahoma" pitchFamily="34" charset="0"/>
              </a:rPr>
              <a:t>함수 탈출 </a:t>
            </a:r>
            <a:r>
              <a:rPr lang="en-US" altLang="ko-KR" sz="1600">
                <a:latin typeface="Tahoma" pitchFamily="34" charset="0"/>
              </a:rPr>
              <a:t>\n“);</a:t>
            </a:r>
          </a:p>
          <a:p>
            <a:pPr lvl="1" algn="l"/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pic>
        <p:nvPicPr>
          <p:cNvPr id="490508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1628775"/>
            <a:ext cx="4826000" cy="37465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38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A8BB79-2BD1-4B4D-A320-2B4743F16C3F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8229600" cy="578328"/>
          </a:xfrm>
        </p:spPr>
        <p:txBody>
          <a:bodyPr/>
          <a:lstStyle/>
          <a:p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4. Recursive function ( </a:t>
            </a:r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되부름 함수</a:t>
            </a:r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9850" y="1196975"/>
            <a:ext cx="9039225" cy="5276850"/>
            <a:chOff x="44" y="754"/>
            <a:chExt cx="5694" cy="3324"/>
          </a:xfrm>
        </p:grpSpPr>
        <p:sp>
          <p:nvSpPr>
            <p:cNvPr id="492547" name="Rectangle 3"/>
            <p:cNvSpPr>
              <a:spLocks noChangeArrowheads="1"/>
            </p:cNvSpPr>
            <p:nvPr/>
          </p:nvSpPr>
          <p:spPr bwMode="auto">
            <a:xfrm>
              <a:off x="44" y="755"/>
              <a:ext cx="1588" cy="122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#include &lt;stdio.h&gt;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void recurse(int i);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void main()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{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   recurse(1);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   printf(“end main()\n”);</a:t>
              </a:r>
            </a:p>
            <a:p>
              <a:pPr marL="342900" indent="-342900" algn="l"/>
              <a:r>
                <a:rPr lang="en-US" altLang="ko-KR" sz="1400">
                  <a:latin typeface="Tahoma" pitchFamily="34" charset="0"/>
                </a:rPr>
                <a:t>}</a:t>
              </a:r>
            </a:p>
          </p:txBody>
        </p:sp>
        <p:sp>
          <p:nvSpPr>
            <p:cNvPr id="492550" name="Rectangle 6"/>
            <p:cNvSpPr>
              <a:spLocks noChangeArrowheads="1"/>
            </p:cNvSpPr>
            <p:nvPr/>
          </p:nvSpPr>
          <p:spPr bwMode="auto">
            <a:xfrm>
              <a:off x="1791" y="754"/>
              <a:ext cx="1894" cy="1364"/>
            </a:xfrm>
            <a:prstGeom prst="rect">
              <a:avLst/>
            </a:prstGeom>
            <a:noFill/>
            <a:ln w="31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void recurse(int i)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printf("</a:t>
              </a:r>
              <a:r>
                <a:rPr lang="ko-KR" altLang="en-US" sz="1400">
                  <a:latin typeface="Tahoma" pitchFamily="34" charset="0"/>
                </a:rPr>
                <a:t>함수 진입 </a:t>
              </a:r>
              <a:r>
                <a:rPr lang="en-US" altLang="ko-KR" sz="1400">
                  <a:latin typeface="Tahoma" pitchFamily="34" charset="0"/>
                </a:rPr>
                <a:t>%d\n",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if (i&lt;4)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recurse(i+1);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printf(“i : %d \n”,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}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else 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</a:t>
              </a:r>
              <a:r>
                <a:rPr lang="ko-KR" altLang="en-US" sz="1400">
                  <a:latin typeface="Tahoma" pitchFamily="34" charset="0"/>
                </a:rPr>
                <a:t>함수 탈출 </a:t>
              </a:r>
              <a:r>
                <a:rPr lang="en-US" altLang="ko-KR" sz="1400">
                  <a:latin typeface="Tahoma" pitchFamily="34" charset="0"/>
                </a:rPr>
                <a:t>\n“);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}</a:t>
              </a:r>
            </a:p>
          </p:txBody>
        </p:sp>
        <p:sp>
          <p:nvSpPr>
            <p:cNvPr id="492551" name="Rectangle 7"/>
            <p:cNvSpPr>
              <a:spLocks noChangeArrowheads="1"/>
            </p:cNvSpPr>
            <p:nvPr/>
          </p:nvSpPr>
          <p:spPr bwMode="auto">
            <a:xfrm>
              <a:off x="135" y="1464"/>
              <a:ext cx="771" cy="160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52" name="Rectangle 8"/>
            <p:cNvSpPr>
              <a:spLocks noChangeArrowheads="1"/>
            </p:cNvSpPr>
            <p:nvPr/>
          </p:nvSpPr>
          <p:spPr bwMode="auto">
            <a:xfrm>
              <a:off x="1791" y="754"/>
              <a:ext cx="1179" cy="1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53" name="AutoShape 9"/>
            <p:cNvCxnSpPr>
              <a:cxnSpLocks noChangeShapeType="1"/>
              <a:stCxn id="492551" idx="0"/>
              <a:endCxn id="492552" idx="1"/>
            </p:cNvCxnSpPr>
            <p:nvPr/>
          </p:nvCxnSpPr>
          <p:spPr bwMode="auto">
            <a:xfrm rot="16200000">
              <a:off x="846" y="520"/>
              <a:ext cx="619" cy="1270"/>
            </a:xfrm>
            <a:prstGeom prst="bentConnector2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54" name="Text Box 10"/>
            <p:cNvSpPr txBox="1">
              <a:spLocks noChangeArrowheads="1"/>
            </p:cNvSpPr>
            <p:nvPr/>
          </p:nvSpPr>
          <p:spPr bwMode="auto">
            <a:xfrm>
              <a:off x="2880" y="834"/>
              <a:ext cx="680" cy="19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400">
                  <a:solidFill>
                    <a:srgbClr val="6161FB"/>
                  </a:solidFill>
                  <a:latin typeface="Tahoma" pitchFamily="34" charset="0"/>
                </a:rPr>
                <a:t>i = 1</a:t>
              </a:r>
              <a:r>
                <a:rPr lang="ko-KR" altLang="en-US" sz="1400">
                  <a:solidFill>
                    <a:srgbClr val="6161FB"/>
                  </a:solidFill>
                  <a:latin typeface="Tahoma" pitchFamily="34" charset="0"/>
                </a:rPr>
                <a:t>일 때</a:t>
              </a:r>
              <a:r>
                <a:rPr lang="ko-KR" altLang="en-US">
                  <a:solidFill>
                    <a:srgbClr val="6161FB"/>
                  </a:solidFill>
                </a:rPr>
                <a:t> </a:t>
              </a:r>
            </a:p>
          </p:txBody>
        </p:sp>
        <p:sp>
          <p:nvSpPr>
            <p:cNvPr id="492555" name="Rectangle 11"/>
            <p:cNvSpPr>
              <a:spLocks noChangeArrowheads="1"/>
            </p:cNvSpPr>
            <p:nvPr/>
          </p:nvSpPr>
          <p:spPr bwMode="auto">
            <a:xfrm>
              <a:off x="3844" y="754"/>
              <a:ext cx="1894" cy="1364"/>
            </a:xfrm>
            <a:prstGeom prst="rect">
              <a:avLst/>
            </a:prstGeom>
            <a:noFill/>
            <a:ln w="31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void recurse(int i)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printf("</a:t>
              </a:r>
              <a:r>
                <a:rPr lang="ko-KR" altLang="en-US" sz="1400">
                  <a:latin typeface="Tahoma" pitchFamily="34" charset="0"/>
                </a:rPr>
                <a:t>함수 진입 </a:t>
              </a:r>
              <a:r>
                <a:rPr lang="en-US" altLang="ko-KR" sz="1400">
                  <a:latin typeface="Tahoma" pitchFamily="34" charset="0"/>
                </a:rPr>
                <a:t>%d\n",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if (i&lt;4)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recurse(i+1);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printf(“i : %d \n”,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}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else 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</a:t>
              </a:r>
              <a:r>
                <a:rPr lang="ko-KR" altLang="en-US" sz="1400">
                  <a:latin typeface="Tahoma" pitchFamily="34" charset="0"/>
                </a:rPr>
                <a:t>함수 탈출 </a:t>
              </a:r>
              <a:r>
                <a:rPr lang="en-US" altLang="ko-KR" sz="1400">
                  <a:latin typeface="Tahoma" pitchFamily="34" charset="0"/>
                </a:rPr>
                <a:t>\n“);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}</a:t>
              </a:r>
            </a:p>
          </p:txBody>
        </p:sp>
        <p:sp>
          <p:nvSpPr>
            <p:cNvPr id="492556" name="Rectangle 12"/>
            <p:cNvSpPr>
              <a:spLocks noChangeArrowheads="1"/>
            </p:cNvSpPr>
            <p:nvPr/>
          </p:nvSpPr>
          <p:spPr bwMode="auto">
            <a:xfrm>
              <a:off x="3844" y="754"/>
              <a:ext cx="1179" cy="1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57" name="Text Box 13"/>
            <p:cNvSpPr txBox="1">
              <a:spLocks noChangeArrowheads="1"/>
            </p:cNvSpPr>
            <p:nvPr/>
          </p:nvSpPr>
          <p:spPr bwMode="auto">
            <a:xfrm>
              <a:off x="4933" y="762"/>
              <a:ext cx="680" cy="19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400">
                  <a:solidFill>
                    <a:srgbClr val="6161FB"/>
                  </a:solidFill>
                  <a:latin typeface="Tahoma" pitchFamily="34" charset="0"/>
                </a:rPr>
                <a:t>i = 2</a:t>
              </a:r>
              <a:r>
                <a:rPr lang="ko-KR" altLang="en-US" sz="1400">
                  <a:solidFill>
                    <a:srgbClr val="6161FB"/>
                  </a:solidFill>
                  <a:latin typeface="Tahoma" pitchFamily="34" charset="0"/>
                </a:rPr>
                <a:t>일 때</a:t>
              </a:r>
              <a:r>
                <a:rPr lang="ko-KR" altLang="en-US">
                  <a:solidFill>
                    <a:srgbClr val="6161FB"/>
                  </a:solidFill>
                </a:rPr>
                <a:t> </a:t>
              </a:r>
            </a:p>
          </p:txBody>
        </p:sp>
        <p:sp>
          <p:nvSpPr>
            <p:cNvPr id="492558" name="Rectangle 14"/>
            <p:cNvSpPr>
              <a:spLocks noChangeArrowheads="1"/>
            </p:cNvSpPr>
            <p:nvPr/>
          </p:nvSpPr>
          <p:spPr bwMode="auto">
            <a:xfrm>
              <a:off x="2018" y="1357"/>
              <a:ext cx="817" cy="14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59" name="AutoShape 15"/>
            <p:cNvCxnSpPr>
              <a:cxnSpLocks noChangeShapeType="1"/>
              <a:stCxn id="492558" idx="0"/>
              <a:endCxn id="492556" idx="1"/>
            </p:cNvCxnSpPr>
            <p:nvPr/>
          </p:nvCxnSpPr>
          <p:spPr bwMode="auto">
            <a:xfrm rot="16200000">
              <a:off x="2880" y="392"/>
              <a:ext cx="512" cy="1417"/>
            </a:xfrm>
            <a:prstGeom prst="bentConnector2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60" name="Rectangle 16"/>
            <p:cNvSpPr>
              <a:spLocks noChangeArrowheads="1"/>
            </p:cNvSpPr>
            <p:nvPr/>
          </p:nvSpPr>
          <p:spPr bwMode="auto">
            <a:xfrm>
              <a:off x="3209" y="2659"/>
              <a:ext cx="1894" cy="1364"/>
            </a:xfrm>
            <a:prstGeom prst="rect">
              <a:avLst/>
            </a:prstGeom>
            <a:noFill/>
            <a:ln w="31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void recurse(int i)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printf("</a:t>
              </a:r>
              <a:r>
                <a:rPr lang="ko-KR" altLang="en-US" sz="1400">
                  <a:latin typeface="Tahoma" pitchFamily="34" charset="0"/>
                </a:rPr>
                <a:t>함수 진입 </a:t>
              </a:r>
              <a:r>
                <a:rPr lang="en-US" altLang="ko-KR" sz="1400">
                  <a:latin typeface="Tahoma" pitchFamily="34" charset="0"/>
                </a:rPr>
                <a:t>%d\n",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if (i&lt;4)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recurse(i+1);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printf(“i : %d \n”,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}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else 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</a:t>
              </a:r>
              <a:r>
                <a:rPr lang="ko-KR" altLang="en-US" sz="1400">
                  <a:latin typeface="Tahoma" pitchFamily="34" charset="0"/>
                </a:rPr>
                <a:t>함수 탈출 </a:t>
              </a:r>
              <a:r>
                <a:rPr lang="en-US" altLang="ko-KR" sz="1400">
                  <a:latin typeface="Tahoma" pitchFamily="34" charset="0"/>
                </a:rPr>
                <a:t>\n“);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}</a:t>
              </a:r>
            </a:p>
          </p:txBody>
        </p:sp>
        <p:sp>
          <p:nvSpPr>
            <p:cNvPr id="492561" name="Rectangle 17"/>
            <p:cNvSpPr>
              <a:spLocks noChangeArrowheads="1"/>
            </p:cNvSpPr>
            <p:nvPr/>
          </p:nvSpPr>
          <p:spPr bwMode="auto">
            <a:xfrm>
              <a:off x="3209" y="2659"/>
              <a:ext cx="1179" cy="1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62" name="Text Box 18"/>
            <p:cNvSpPr txBox="1">
              <a:spLocks noChangeArrowheads="1"/>
            </p:cNvSpPr>
            <p:nvPr/>
          </p:nvSpPr>
          <p:spPr bwMode="auto">
            <a:xfrm>
              <a:off x="4298" y="2667"/>
              <a:ext cx="680" cy="19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400">
                  <a:solidFill>
                    <a:srgbClr val="6161FB"/>
                  </a:solidFill>
                  <a:latin typeface="Tahoma" pitchFamily="34" charset="0"/>
                </a:rPr>
                <a:t>i = 3</a:t>
              </a:r>
              <a:r>
                <a:rPr lang="ko-KR" altLang="en-US" sz="1400">
                  <a:solidFill>
                    <a:srgbClr val="6161FB"/>
                  </a:solidFill>
                  <a:latin typeface="Tahoma" pitchFamily="34" charset="0"/>
                </a:rPr>
                <a:t>일 때</a:t>
              </a:r>
              <a:r>
                <a:rPr lang="ko-KR" altLang="en-US">
                  <a:solidFill>
                    <a:srgbClr val="6161FB"/>
                  </a:solidFill>
                </a:rPr>
                <a:t> </a:t>
              </a:r>
            </a:p>
          </p:txBody>
        </p:sp>
        <p:sp>
          <p:nvSpPr>
            <p:cNvPr id="492563" name="Rectangle 19"/>
            <p:cNvSpPr>
              <a:spLocks noChangeArrowheads="1"/>
            </p:cNvSpPr>
            <p:nvPr/>
          </p:nvSpPr>
          <p:spPr bwMode="auto">
            <a:xfrm>
              <a:off x="3419" y="3252"/>
              <a:ext cx="817" cy="14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64" name="Rectangle 20"/>
            <p:cNvSpPr>
              <a:spLocks noChangeArrowheads="1"/>
            </p:cNvSpPr>
            <p:nvPr/>
          </p:nvSpPr>
          <p:spPr bwMode="auto">
            <a:xfrm>
              <a:off x="4059" y="1360"/>
              <a:ext cx="817" cy="144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65" name="AutoShape 21"/>
            <p:cNvCxnSpPr>
              <a:cxnSpLocks noChangeShapeType="1"/>
              <a:stCxn id="492564" idx="2"/>
              <a:endCxn id="492561" idx="1"/>
            </p:cNvCxnSpPr>
            <p:nvPr/>
          </p:nvCxnSpPr>
          <p:spPr bwMode="auto">
            <a:xfrm rot="5400000">
              <a:off x="3216" y="1497"/>
              <a:ext cx="1246" cy="1259"/>
            </a:xfrm>
            <a:prstGeom prst="bentConnector4">
              <a:avLst>
                <a:gd name="adj1" fmla="val 46310"/>
                <a:gd name="adj2" fmla="val 11144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66" name="Rectangle 22"/>
            <p:cNvSpPr>
              <a:spLocks noChangeArrowheads="1"/>
            </p:cNvSpPr>
            <p:nvPr/>
          </p:nvSpPr>
          <p:spPr bwMode="auto">
            <a:xfrm>
              <a:off x="362" y="2656"/>
              <a:ext cx="1796" cy="1364"/>
            </a:xfrm>
            <a:prstGeom prst="rect">
              <a:avLst/>
            </a:prstGeom>
            <a:noFill/>
            <a:ln w="31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void recurse(int i)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printf("</a:t>
              </a:r>
              <a:r>
                <a:rPr lang="ko-KR" altLang="en-US" sz="1400">
                  <a:latin typeface="Tahoma" pitchFamily="34" charset="0"/>
                </a:rPr>
                <a:t>함수 진입 </a:t>
              </a:r>
              <a:r>
                <a:rPr lang="en-US" altLang="ko-KR" sz="1400">
                  <a:latin typeface="Tahoma" pitchFamily="34" charset="0"/>
                </a:rPr>
                <a:t>%d\n",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if (i&lt;4)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{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recurse(i+1);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printf(“i : %d \n”, i);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}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else 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      printf(“</a:t>
              </a:r>
              <a:r>
                <a:rPr lang="ko-KR" altLang="en-US" sz="1400">
                  <a:latin typeface="Tahoma" pitchFamily="34" charset="0"/>
                </a:rPr>
                <a:t>함수 탈출 </a:t>
              </a:r>
              <a:r>
                <a:rPr lang="en-US" altLang="ko-KR" sz="1400">
                  <a:latin typeface="Tahoma" pitchFamily="34" charset="0"/>
                </a:rPr>
                <a:t>\n“);</a:t>
              </a:r>
            </a:p>
            <a:p>
              <a:pPr marL="342900" indent="-342900" algn="l">
                <a:lnSpc>
                  <a:spcPct val="70000"/>
                </a:lnSpc>
              </a:pPr>
              <a:r>
                <a:rPr lang="en-US" altLang="ko-KR" sz="1400">
                  <a:latin typeface="Tahoma" pitchFamily="34" charset="0"/>
                </a:rPr>
                <a:t>}</a:t>
              </a:r>
            </a:p>
          </p:txBody>
        </p:sp>
        <p:sp>
          <p:nvSpPr>
            <p:cNvPr id="492567" name="Rectangle 23"/>
            <p:cNvSpPr>
              <a:spLocks noChangeArrowheads="1"/>
            </p:cNvSpPr>
            <p:nvPr/>
          </p:nvSpPr>
          <p:spPr bwMode="auto">
            <a:xfrm>
              <a:off x="204" y="2656"/>
              <a:ext cx="1179" cy="18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68" name="Text Box 24"/>
            <p:cNvSpPr txBox="1">
              <a:spLocks noChangeArrowheads="1"/>
            </p:cNvSpPr>
            <p:nvPr/>
          </p:nvSpPr>
          <p:spPr bwMode="auto">
            <a:xfrm>
              <a:off x="1293" y="2739"/>
              <a:ext cx="680" cy="19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ko-KR" sz="1400">
                  <a:solidFill>
                    <a:srgbClr val="6161FB"/>
                  </a:solidFill>
                  <a:latin typeface="Tahoma" pitchFamily="34" charset="0"/>
                </a:rPr>
                <a:t>i = 4</a:t>
              </a:r>
              <a:r>
                <a:rPr lang="ko-KR" altLang="en-US" sz="1400">
                  <a:solidFill>
                    <a:srgbClr val="6161FB"/>
                  </a:solidFill>
                  <a:latin typeface="Tahoma" pitchFamily="34" charset="0"/>
                </a:rPr>
                <a:t>일 때</a:t>
              </a:r>
              <a:r>
                <a:rPr lang="ko-KR" altLang="en-US">
                  <a:solidFill>
                    <a:srgbClr val="6161FB"/>
                  </a:solidFill>
                </a:rPr>
                <a:t> </a:t>
              </a:r>
            </a:p>
          </p:txBody>
        </p:sp>
        <p:sp>
          <p:nvSpPr>
            <p:cNvPr id="492569" name="Rectangle 25"/>
            <p:cNvSpPr>
              <a:spLocks noChangeArrowheads="1"/>
            </p:cNvSpPr>
            <p:nvPr/>
          </p:nvSpPr>
          <p:spPr bwMode="auto">
            <a:xfrm>
              <a:off x="410" y="3644"/>
              <a:ext cx="1451" cy="362"/>
            </a:xfrm>
            <a:prstGeom prst="rect">
              <a:avLst/>
            </a:prstGeom>
            <a:noFill/>
            <a:ln w="31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71" name="AutoShape 27"/>
            <p:cNvCxnSpPr>
              <a:cxnSpLocks noChangeShapeType="1"/>
              <a:stCxn id="492563" idx="1"/>
              <a:endCxn id="492567" idx="0"/>
            </p:cNvCxnSpPr>
            <p:nvPr/>
          </p:nvCxnSpPr>
          <p:spPr bwMode="auto">
            <a:xfrm rot="10800000">
              <a:off x="794" y="2656"/>
              <a:ext cx="2625" cy="668"/>
            </a:xfrm>
            <a:prstGeom prst="bentConnector4">
              <a:avLst>
                <a:gd name="adj1" fmla="val 38782"/>
                <a:gd name="adj2" fmla="val 121556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76" name="Rectangle 32"/>
            <p:cNvSpPr>
              <a:spLocks noChangeArrowheads="1"/>
            </p:cNvSpPr>
            <p:nvPr/>
          </p:nvSpPr>
          <p:spPr bwMode="auto">
            <a:xfrm>
              <a:off x="3424" y="3385"/>
              <a:ext cx="1270" cy="13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77" name="AutoShape 33"/>
            <p:cNvCxnSpPr>
              <a:cxnSpLocks noChangeShapeType="1"/>
              <a:stCxn id="492569" idx="3"/>
              <a:endCxn id="492576" idx="1"/>
            </p:cNvCxnSpPr>
            <p:nvPr/>
          </p:nvCxnSpPr>
          <p:spPr bwMode="auto">
            <a:xfrm flipV="1">
              <a:off x="1861" y="3453"/>
              <a:ext cx="1563" cy="372"/>
            </a:xfrm>
            <a:prstGeom prst="bentConnector3">
              <a:avLst>
                <a:gd name="adj1" fmla="val 49968"/>
              </a:avLst>
            </a:prstGeom>
            <a:noFill/>
            <a:ln w="28575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78" name="Oval 34"/>
            <p:cNvSpPr>
              <a:spLocks noChangeArrowheads="1"/>
            </p:cNvSpPr>
            <p:nvPr/>
          </p:nvSpPr>
          <p:spPr bwMode="auto">
            <a:xfrm>
              <a:off x="3152" y="3838"/>
              <a:ext cx="272" cy="240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79" name="AutoShape 35"/>
            <p:cNvCxnSpPr>
              <a:cxnSpLocks noChangeShapeType="1"/>
              <a:stCxn id="492578" idx="6"/>
              <a:endCxn id="492580" idx="3"/>
            </p:cNvCxnSpPr>
            <p:nvPr/>
          </p:nvCxnSpPr>
          <p:spPr bwMode="auto">
            <a:xfrm flipV="1">
              <a:off x="3433" y="1555"/>
              <a:ext cx="1932" cy="2403"/>
            </a:xfrm>
            <a:prstGeom prst="bentConnector3">
              <a:avLst>
                <a:gd name="adj1" fmla="val 107454"/>
              </a:avLst>
            </a:prstGeom>
            <a:noFill/>
            <a:ln w="28575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80" name="Rectangle 36"/>
            <p:cNvSpPr>
              <a:spLocks noChangeArrowheads="1"/>
            </p:cNvSpPr>
            <p:nvPr/>
          </p:nvSpPr>
          <p:spPr bwMode="auto">
            <a:xfrm>
              <a:off x="4059" y="1480"/>
              <a:ext cx="1306" cy="149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81" name="Oval 37"/>
            <p:cNvSpPr>
              <a:spLocks noChangeArrowheads="1"/>
            </p:cNvSpPr>
            <p:nvPr/>
          </p:nvSpPr>
          <p:spPr bwMode="auto">
            <a:xfrm>
              <a:off x="3787" y="1933"/>
              <a:ext cx="272" cy="240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82" name="Rectangle 38"/>
            <p:cNvSpPr>
              <a:spLocks noChangeArrowheads="1"/>
            </p:cNvSpPr>
            <p:nvPr/>
          </p:nvSpPr>
          <p:spPr bwMode="auto">
            <a:xfrm>
              <a:off x="1994" y="1493"/>
              <a:ext cx="1270" cy="13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2583" name="Rectangle 39"/>
            <p:cNvSpPr>
              <a:spLocks noChangeArrowheads="1"/>
            </p:cNvSpPr>
            <p:nvPr/>
          </p:nvSpPr>
          <p:spPr bwMode="auto">
            <a:xfrm>
              <a:off x="316" y="1629"/>
              <a:ext cx="1270" cy="136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84" name="AutoShape 40"/>
            <p:cNvCxnSpPr>
              <a:cxnSpLocks noChangeShapeType="1"/>
              <a:stCxn id="492581" idx="2"/>
              <a:endCxn id="492582" idx="3"/>
            </p:cNvCxnSpPr>
            <p:nvPr/>
          </p:nvCxnSpPr>
          <p:spPr bwMode="auto">
            <a:xfrm rot="10800000">
              <a:off x="3264" y="1561"/>
              <a:ext cx="514" cy="492"/>
            </a:xfrm>
            <a:prstGeom prst="bentConnector3">
              <a:avLst>
                <a:gd name="adj1" fmla="val 49028"/>
              </a:avLst>
            </a:prstGeom>
            <a:noFill/>
            <a:ln w="28575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492585" name="Oval 41"/>
            <p:cNvSpPr>
              <a:spLocks noChangeArrowheads="1"/>
            </p:cNvSpPr>
            <p:nvPr/>
          </p:nvSpPr>
          <p:spPr bwMode="auto">
            <a:xfrm>
              <a:off x="1778" y="1920"/>
              <a:ext cx="272" cy="240"/>
            </a:xfrm>
            <a:prstGeom prst="ellipse">
              <a:avLst/>
            </a:prstGeom>
            <a:noFill/>
            <a:ln w="28575" algn="ctr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92586" name="AutoShape 42"/>
            <p:cNvCxnSpPr>
              <a:cxnSpLocks noChangeShapeType="1"/>
              <a:stCxn id="492585" idx="2"/>
              <a:endCxn id="492583" idx="3"/>
            </p:cNvCxnSpPr>
            <p:nvPr/>
          </p:nvCxnSpPr>
          <p:spPr bwMode="auto">
            <a:xfrm rot="10800000">
              <a:off x="1586" y="1697"/>
              <a:ext cx="183" cy="343"/>
            </a:xfrm>
            <a:prstGeom prst="bentConnector3">
              <a:avLst>
                <a:gd name="adj1" fmla="val 47542"/>
              </a:avLst>
            </a:prstGeom>
            <a:noFill/>
            <a:ln w="28575">
              <a:solidFill>
                <a:srgbClr val="990000"/>
              </a:solidFill>
              <a:miter lim="800000"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3ADA3-C217-451D-B928-351D48192C0E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4. Recursive function ( </a:t>
            </a:r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되부름 함수</a:t>
            </a:r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25538"/>
            <a:ext cx="8215313" cy="4830762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Recursive function </a:t>
            </a:r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를 이용한 하노이 탑 문제 해결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69900" y="1628775"/>
            <a:ext cx="8278813" cy="4724400"/>
            <a:chOff x="204" y="1344"/>
            <a:chExt cx="5215" cy="2976"/>
          </a:xfrm>
        </p:grpSpPr>
        <p:graphicFrame>
          <p:nvGraphicFramePr>
            <p:cNvPr id="479242" name="Object 10"/>
            <p:cNvGraphicFramePr>
              <a:graphicFrameLocks noChangeAspect="1"/>
            </p:cNvGraphicFramePr>
            <p:nvPr/>
          </p:nvGraphicFramePr>
          <p:xfrm>
            <a:off x="204" y="1344"/>
            <a:ext cx="2539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비트맵 이미지" r:id="rId3" imgW="5619048" imgH="3277057" progId="PBrush">
                    <p:embed/>
                  </p:oleObj>
                </mc:Choice>
                <mc:Fallback>
                  <p:oleObj name="비트맵 이미지" r:id="rId3" imgW="5619048" imgH="3277057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344"/>
                          <a:ext cx="2539" cy="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9244" name="Object 12"/>
            <p:cNvGraphicFramePr>
              <a:graphicFrameLocks noChangeAspect="1"/>
            </p:cNvGraphicFramePr>
            <p:nvPr/>
          </p:nvGraphicFramePr>
          <p:xfrm>
            <a:off x="2880" y="1344"/>
            <a:ext cx="2539" cy="1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비트맵 이미지" r:id="rId5" imgW="5676190" imgH="3266667" progId="PBrush">
                    <p:embed/>
                  </p:oleObj>
                </mc:Choice>
                <mc:Fallback>
                  <p:oleObj name="비트맵 이미지" r:id="rId5" imgW="5676190" imgH="3266667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44"/>
                          <a:ext cx="2539" cy="1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9246" name="Object 14"/>
            <p:cNvGraphicFramePr>
              <a:graphicFrameLocks noChangeAspect="1"/>
            </p:cNvGraphicFramePr>
            <p:nvPr/>
          </p:nvGraphicFramePr>
          <p:xfrm>
            <a:off x="204" y="2845"/>
            <a:ext cx="2539" cy="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비트맵 이미지" r:id="rId7" imgW="5638095" imgH="3277057" progId="PBrush">
                    <p:embed/>
                  </p:oleObj>
                </mc:Choice>
                <mc:Fallback>
                  <p:oleObj name="비트맵 이미지" r:id="rId7" imgW="5638095" imgH="3277057" progId="PBrush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845"/>
                          <a:ext cx="2539" cy="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9247" name="Object 15"/>
            <p:cNvGraphicFramePr>
              <a:graphicFrameLocks noChangeAspect="1"/>
            </p:cNvGraphicFramePr>
            <p:nvPr/>
          </p:nvGraphicFramePr>
          <p:xfrm>
            <a:off x="2880" y="2840"/>
            <a:ext cx="2539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비트맵 이미지" r:id="rId9" imgW="5668166" imgH="3277057" progId="PBrush">
                    <p:embed/>
                  </p:oleObj>
                </mc:Choice>
                <mc:Fallback>
                  <p:oleObj name="비트맵 이미지" r:id="rId9" imgW="5668166" imgH="3277057" progId="PBrush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40"/>
                          <a:ext cx="2539" cy="1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1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언어 기초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49428-E225-4180-9FBB-4CB1DE82E6A0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10400" cy="427062"/>
          </a:xfrm>
        </p:spPr>
        <p:txBody>
          <a:bodyPr/>
          <a:lstStyle/>
          <a:p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4. Recursive function ( </a:t>
            </a:r>
            <a:r>
              <a:rPr lang="ko-KR" altLang="en-US" sz="2400" b="1">
                <a:latin typeface="HY헤드라인M" pitchFamily="18" charset="-127"/>
                <a:ea typeface="HY헤드라인M" pitchFamily="18" charset="-127"/>
              </a:rPr>
              <a:t>되부름 함수</a:t>
            </a:r>
            <a:r>
              <a:rPr lang="en-US" altLang="ko-KR" sz="2400" b="1"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08050"/>
            <a:ext cx="8064500" cy="504825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Recursive function </a:t>
            </a:r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를 이용한 하노이 탑 문제 해결</a:t>
            </a:r>
          </a:p>
        </p:txBody>
      </p:sp>
      <p:sp>
        <p:nvSpPr>
          <p:cNvPr id="482313" name="Text Box 9"/>
          <p:cNvSpPr txBox="1">
            <a:spLocks noChangeArrowheads="1"/>
          </p:cNvSpPr>
          <p:nvPr/>
        </p:nvSpPr>
        <p:spPr bwMode="auto">
          <a:xfrm>
            <a:off x="250825" y="1268413"/>
            <a:ext cx="8208963" cy="2474912"/>
          </a:xfrm>
          <a:prstGeom prst="rect">
            <a:avLst/>
          </a:prstGeom>
          <a:noFill/>
          <a:ln w="31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#include &lt;stdio.h&gt;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void hanoi(int, int, int, int);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void main(void)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{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	int cnt;      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     printf("</a:t>
            </a:r>
            <a:r>
              <a:rPr lang="ko-KR" altLang="en-US" sz="1600">
                <a:latin typeface="Tahoma" pitchFamily="34" charset="0"/>
              </a:rPr>
              <a:t>원반의 개수를 입력하세요 </a:t>
            </a:r>
            <a:r>
              <a:rPr lang="en-US" altLang="ko-KR" sz="1600">
                <a:latin typeface="Tahoma" pitchFamily="34" charset="0"/>
              </a:rPr>
              <a:t>: ");           scanf("%d",&amp;cnt);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     hanoi(cnt, 'a', 'b', 'c');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	printf("\n\n");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sp>
        <p:nvSpPr>
          <p:cNvPr id="482314" name="Text Box 10"/>
          <p:cNvSpPr txBox="1">
            <a:spLocks noChangeArrowheads="1"/>
          </p:cNvSpPr>
          <p:nvPr/>
        </p:nvSpPr>
        <p:spPr bwMode="auto">
          <a:xfrm>
            <a:off x="252413" y="3792538"/>
            <a:ext cx="8215312" cy="2735262"/>
          </a:xfrm>
          <a:prstGeom prst="rect">
            <a:avLst/>
          </a:prstGeom>
          <a:noFill/>
          <a:ln w="31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void hanoi(int n, int a, int b, int c)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{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if(n==1)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	printf("\n%c</a:t>
            </a:r>
            <a:r>
              <a:rPr lang="ko-KR" altLang="en-US" sz="1600">
                <a:latin typeface="Tahoma" pitchFamily="34" charset="0"/>
              </a:rPr>
              <a:t>에서 </a:t>
            </a:r>
            <a:r>
              <a:rPr lang="en-US" altLang="ko-KR" sz="1600">
                <a:latin typeface="Tahoma" pitchFamily="34" charset="0"/>
              </a:rPr>
              <a:t>%d</a:t>
            </a:r>
            <a:r>
              <a:rPr lang="ko-KR" altLang="en-US" sz="1600">
                <a:latin typeface="Tahoma" pitchFamily="34" charset="0"/>
              </a:rPr>
              <a:t>의 원반을 </a:t>
            </a:r>
            <a:r>
              <a:rPr lang="en-US" altLang="ko-KR" sz="1600">
                <a:latin typeface="Tahoma" pitchFamily="34" charset="0"/>
              </a:rPr>
              <a:t>%c</a:t>
            </a:r>
            <a:r>
              <a:rPr lang="ko-KR" altLang="en-US" sz="1600">
                <a:latin typeface="Tahoma" pitchFamily="34" charset="0"/>
              </a:rPr>
              <a:t>로 이동</a:t>
            </a:r>
            <a:r>
              <a:rPr lang="en-US" altLang="ko-KR" sz="1600">
                <a:latin typeface="Tahoma" pitchFamily="34" charset="0"/>
              </a:rPr>
              <a:t>\n", a,n,c);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else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{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	hanoi(n-1, a, c, b);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	printf("%c</a:t>
            </a:r>
            <a:r>
              <a:rPr lang="ko-KR" altLang="en-US" sz="1600">
                <a:latin typeface="Tahoma" pitchFamily="34" charset="0"/>
              </a:rPr>
              <a:t>에서 </a:t>
            </a:r>
            <a:r>
              <a:rPr lang="en-US" altLang="ko-KR" sz="1600">
                <a:latin typeface="Tahoma" pitchFamily="34" charset="0"/>
              </a:rPr>
              <a:t>%d</a:t>
            </a:r>
            <a:r>
              <a:rPr lang="ko-KR" altLang="en-US" sz="1600">
                <a:latin typeface="Tahoma" pitchFamily="34" charset="0"/>
              </a:rPr>
              <a:t>의 원반을 </a:t>
            </a:r>
            <a:r>
              <a:rPr lang="en-US" altLang="ko-KR" sz="1600">
                <a:latin typeface="Tahoma" pitchFamily="34" charset="0"/>
              </a:rPr>
              <a:t>%c</a:t>
            </a:r>
            <a:r>
              <a:rPr lang="ko-KR" altLang="en-US" sz="1600">
                <a:latin typeface="Tahoma" pitchFamily="34" charset="0"/>
              </a:rPr>
              <a:t>로 이동</a:t>
            </a:r>
            <a:r>
              <a:rPr lang="en-US" altLang="ko-KR" sz="1600">
                <a:latin typeface="Tahoma" pitchFamily="34" charset="0"/>
              </a:rPr>
              <a:t>", a, n, c);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	hanoi(n-1, b, a, c);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	}</a:t>
            </a:r>
          </a:p>
          <a:p>
            <a:pPr marL="342900" indent="-342900" algn="l">
              <a:lnSpc>
                <a:spcPct val="80000"/>
              </a:lnSpc>
            </a:pPr>
            <a:r>
              <a:rPr lang="en-US" altLang="ko-KR" sz="1600">
                <a:latin typeface="Tahoma" pitchFamily="34" charset="0"/>
              </a:rPr>
              <a:t>}</a:t>
            </a:r>
          </a:p>
        </p:txBody>
      </p:sp>
      <p:pic>
        <p:nvPicPr>
          <p:cNvPr id="482315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79838" y="1412875"/>
            <a:ext cx="4392612" cy="34686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ko-KR" altLang="en-US" sz="3600" dirty="0" err="1" smtClean="0">
                <a:latin typeface="휴먼모음T" pitchFamily="18" charset="-127"/>
                <a:ea typeface="휴먼모음T" pitchFamily="18" charset="-127"/>
              </a:rPr>
              <a:t>자료형의</a:t>
            </a:r>
            <a:r>
              <a:rPr lang="ko-KR" altLang="en-US" sz="3600" dirty="0" smtClean="0">
                <a:latin typeface="휴먼모음T" pitchFamily="18" charset="-127"/>
                <a:ea typeface="휴먼모음T" pitchFamily="18" charset="-127"/>
              </a:rPr>
              <a:t> 변환</a:t>
            </a:r>
            <a:endParaRPr lang="ko-KR" altLang="en-US" sz="3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25658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10 / 4 = 2.5 </a:t>
            </a:r>
            <a:r>
              <a:rPr lang="ko-KR" altLang="en-US" sz="2800" dirty="0" smtClean="0">
                <a:latin typeface="휴먼모음T" pitchFamily="18" charset="-127"/>
                <a:ea typeface="휴먼모음T" pitchFamily="18" charset="-127"/>
              </a:rPr>
              <a:t>가 되게 하려면</a:t>
            </a:r>
            <a:r>
              <a:rPr lang="en-US" altLang="ko-KR" sz="2800" dirty="0" smtClean="0">
                <a:latin typeface="휴먼모음T" pitchFamily="18" charset="-127"/>
                <a:ea typeface="휴먼모음T" pitchFamily="18" charset="-127"/>
              </a:rPr>
              <a:t>…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앞의 정수 또는 뒤의 정수 둘 중 하나가 실수형태로 변환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자료형의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변환은 </a:t>
            </a:r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변환하고자 하는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자료형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변수 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(float)10 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을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하게 되면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실수형으로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변환되어 연산된다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lvl="1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488</TotalTime>
  <Words>5680</Words>
  <Application>Microsoft Office PowerPoint</Application>
  <PresentationFormat>화면 슬라이드 쇼(4:3)</PresentationFormat>
  <Paragraphs>1245</Paragraphs>
  <Slides>84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106" baseType="lpstr">
      <vt:lpstr>HY견고딕</vt:lpstr>
      <vt:lpstr>HY신명조</vt:lpstr>
      <vt:lpstr>HY중고딕</vt:lpstr>
      <vt:lpstr>HY헤드라인M</vt:lpstr>
      <vt:lpstr>NSimSun</vt:lpstr>
      <vt:lpstr>굴림</vt:lpstr>
      <vt:lpstr>굴림체</vt:lpstr>
      <vt:lpstr>돋움</vt:lpstr>
      <vt:lpstr>맑은 고딕</vt:lpstr>
      <vt:lpstr>안상수2006굵은</vt:lpstr>
      <vt:lpstr>휴먼둥근헤드라인</vt:lpstr>
      <vt:lpstr>휴먼모음T</vt:lpstr>
      <vt:lpstr>휴먼엑스포</vt:lpstr>
      <vt:lpstr>Arial</vt:lpstr>
      <vt:lpstr>Calibri</vt:lpstr>
      <vt:lpstr>Constantia</vt:lpstr>
      <vt:lpstr>Tahoma</vt:lpstr>
      <vt:lpstr>Times New Roman</vt:lpstr>
      <vt:lpstr>Wingdings</vt:lpstr>
      <vt:lpstr>Wingdings 2</vt:lpstr>
      <vt:lpstr>흐름</vt:lpstr>
      <vt:lpstr>비트맵 이미지</vt:lpstr>
      <vt:lpstr>C언어 실습 II</vt:lpstr>
      <vt:lpstr>PowerPoint 프레젠테이션</vt:lpstr>
      <vt:lpstr>상수의 종류</vt:lpstr>
      <vt:lpstr>PowerPoint 프레젠테이션</vt:lpstr>
      <vt:lpstr>변수명의 규칙</vt:lpstr>
      <vt:lpstr>변수의 종류</vt:lpstr>
      <vt:lpstr>자료형</vt:lpstr>
      <vt:lpstr>자료형과 범위</vt:lpstr>
      <vt:lpstr>자료형의 변환</vt:lpstr>
      <vt:lpstr>자료형과 변수의 관계</vt:lpstr>
      <vt:lpstr>자료형과 변수의 관계</vt:lpstr>
      <vt:lpstr>연산자</vt:lpstr>
      <vt:lpstr>연산자</vt:lpstr>
      <vt:lpstr>연산자</vt:lpstr>
      <vt:lpstr>연산자</vt:lpstr>
      <vt:lpstr>연산자 우선순위</vt:lpstr>
      <vt:lpstr>조건문</vt:lpstr>
      <vt:lpstr>PowerPoint 프레젠테이션</vt:lpstr>
      <vt:lpstr>단순 조건문 : if</vt:lpstr>
      <vt:lpstr> if ~ else if ~ else if ~ … else</vt:lpstr>
      <vt:lpstr> if 문을 이용한 예제 : 학점출력</vt:lpstr>
      <vt:lpstr> 상수조건문 switch ~ case</vt:lpstr>
      <vt:lpstr>switch ~ case 형식</vt:lpstr>
      <vt:lpstr>switch ~ case 예제</vt:lpstr>
      <vt:lpstr>반복문</vt:lpstr>
      <vt:lpstr>PowerPoint 프레젠테이션</vt:lpstr>
      <vt:lpstr> 반복문 사용을 위한 고려사항</vt:lpstr>
      <vt:lpstr>PowerPoint 프레젠테이션</vt:lpstr>
      <vt:lpstr>PowerPoint 프레젠테이션</vt:lpstr>
      <vt:lpstr>PowerPoint 프레젠테이션</vt:lpstr>
      <vt:lpstr>  for 문</vt:lpstr>
      <vt:lpstr>  break문</vt:lpstr>
      <vt:lpstr>  continue 문</vt:lpstr>
      <vt:lpstr>  continue 문</vt:lpstr>
      <vt:lpstr>  이중 for 문</vt:lpstr>
      <vt:lpstr>  이중 for 문</vt:lpstr>
      <vt:lpstr>  이중 for 문</vt:lpstr>
      <vt:lpstr>  이중 for 문</vt:lpstr>
      <vt:lpstr>  이중 for 문</vt:lpstr>
      <vt:lpstr>while 문</vt:lpstr>
      <vt:lpstr>while 문</vt:lpstr>
      <vt:lpstr>do ~ while 문</vt:lpstr>
      <vt:lpstr>배열</vt:lpstr>
      <vt:lpstr>PowerPoint 프레젠테이션</vt:lpstr>
      <vt:lpstr> 1차원 배열의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PowerPoint 프레젠테이션</vt:lpstr>
      <vt:lpstr>함수란?</vt:lpstr>
      <vt:lpstr> 함수란?</vt:lpstr>
      <vt:lpstr> 함수의 선언과 정의</vt:lpstr>
      <vt:lpstr> 함수의 호출</vt:lpstr>
      <vt:lpstr> 함수의 선언과 정의</vt:lpstr>
      <vt:lpstr>함수의 선언과 정의</vt:lpstr>
      <vt:lpstr>함수의 선언과 정의</vt:lpstr>
      <vt:lpstr>함수의 선언과 정의</vt:lpstr>
      <vt:lpstr>함수의 호출</vt:lpstr>
      <vt:lpstr>난수구하기</vt:lpstr>
      <vt:lpstr>난수구하기</vt:lpstr>
      <vt:lpstr>난수구하기</vt:lpstr>
      <vt:lpstr>함수 예제</vt:lpstr>
      <vt:lpstr>PowerPoint 프레젠테이션</vt:lpstr>
      <vt:lpstr>PowerPoint 프레젠테이션</vt:lpstr>
      <vt:lpstr>PowerPoint 프레젠테이션</vt:lpstr>
      <vt:lpstr>3. 함수에서 값 전달 방식</vt:lpstr>
      <vt:lpstr>3. 함수에서 값 전달 방식</vt:lpstr>
      <vt:lpstr>4. Recursive function ( 되부름 함수)</vt:lpstr>
      <vt:lpstr>4. Recursive function ( 되부름 함수)</vt:lpstr>
      <vt:lpstr>4. Recursive function ( 되부름 함수)</vt:lpstr>
      <vt:lpstr>4. Recursive function ( 되부름 함수)</vt:lpstr>
      <vt:lpstr>4. Recursive function ( 되부름 함수)</vt:lpstr>
    </vt:vector>
  </TitlesOfParts>
  <Company>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비쥬얼프로그래밍 실습 I</dc:title>
  <dc:creator>Preferred Customer</dc:creator>
  <cp:lastModifiedBy>neobile@korea.com</cp:lastModifiedBy>
  <cp:revision>36</cp:revision>
  <dcterms:created xsi:type="dcterms:W3CDTF">2011-08-29T09:43:50Z</dcterms:created>
  <dcterms:modified xsi:type="dcterms:W3CDTF">2019-09-02T02:23:36Z</dcterms:modified>
</cp:coreProperties>
</file>