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Inter Bold" charset="1" panose="020B0802030000000004"/>
      <p:regular r:id="rId13"/>
    </p:embeddedFont>
    <p:embeddedFont>
      <p:font typeface="Inter Medium" charset="1" panose="02000503000000020004"/>
      <p:regular r:id="rId14"/>
    </p:embeddedFont>
    <p:embeddedFont>
      <p:font typeface="Raleway Bold" charset="1" panose="00000000000000000000"/>
      <p:regular r:id="rId15"/>
    </p:embeddedFont>
    <p:embeddedFont>
      <p:font typeface="Raleway" charset="1" panose="00000000000000000000"/>
      <p:regular r:id="rId16"/>
    </p:embeddedFont>
    <p:embeddedFont>
      <p:font typeface="Raleway Medium" charset="1" panose="00000000000000000000"/>
      <p:regular r:id="rId17"/>
    </p:embeddedFont>
    <p:embeddedFont>
      <p:font typeface="Raleway Semi-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8050" y="2014066"/>
            <a:ext cx="5746778" cy="6258867"/>
          </a:xfrm>
          <a:custGeom>
            <a:avLst/>
            <a:gdLst/>
            <a:ahLst/>
            <a:cxnLst/>
            <a:rect r="r" b="b" t="t" l="l"/>
            <a:pathLst>
              <a:path h="6258867" w="5746778">
                <a:moveTo>
                  <a:pt x="0" y="0"/>
                </a:moveTo>
                <a:lnTo>
                  <a:pt x="5746778" y="0"/>
                </a:lnTo>
                <a:lnTo>
                  <a:pt x="5746778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9200" y="3860140"/>
            <a:ext cx="9179504" cy="455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956"/>
              </a:lnSpc>
            </a:pPr>
            <a:r>
              <a:rPr lang="en-US" b="true" sz="7926" spc="-36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Predictive Modeling for Loan Default Risk in a Financial Institutions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200" y="1267781"/>
            <a:ext cx="9179504" cy="550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4590"/>
              </a:lnSpc>
            </a:pPr>
            <a:r>
              <a:rPr lang="en-US" b="true" sz="3000" spc="-13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Presented by:</a:t>
            </a:r>
            <a:r>
              <a:rPr lang="en-US" b="true" sz="3000" spc="-138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 </a:t>
            </a:r>
            <a:r>
              <a:rPr lang="en-US" b="true" sz="3000" spc="-13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Rima Dutta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6079" y="1920197"/>
            <a:ext cx="6270790" cy="6446606"/>
          </a:xfrm>
          <a:custGeom>
            <a:avLst/>
            <a:gdLst/>
            <a:ahLst/>
            <a:cxnLst/>
            <a:rect r="r" b="b" t="t" l="l"/>
            <a:pathLst>
              <a:path h="6446606" w="6270790">
                <a:moveTo>
                  <a:pt x="0" y="0"/>
                </a:moveTo>
                <a:lnTo>
                  <a:pt x="6270790" y="0"/>
                </a:lnTo>
                <a:lnTo>
                  <a:pt x="6270790" y="6446606"/>
                </a:lnTo>
                <a:lnTo>
                  <a:pt x="0" y="644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19200" y="1092107"/>
            <a:ext cx="7924800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55637"/>
            <a:ext cx="8793809" cy="178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5407" indent="-368469" lvl="2">
              <a:lnSpc>
                <a:spcPts val="3583"/>
              </a:lnSpc>
              <a:buFont typeface="Arial"/>
              <a:buChar char="⚬"/>
            </a:pPr>
            <a:r>
              <a:rPr lang="en-US" sz="255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Loan defaults lead to financial losses and operational inefficiencies.</a:t>
            </a:r>
          </a:p>
          <a:p>
            <a:pPr algn="l" marL="1105407" indent="-368469" lvl="2">
              <a:lnSpc>
                <a:spcPts val="3583"/>
              </a:lnSpc>
              <a:buFont typeface="Arial"/>
              <a:buChar char="⚬"/>
            </a:pPr>
            <a:r>
              <a:rPr lang="en-US" sz="255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Traditional credit assessments lack accuracy due to subjective evaluations.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5127" y="6412908"/>
            <a:ext cx="8587381" cy="267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703" indent="-276352" lvl="1">
              <a:lnSpc>
                <a:spcPts val="3583"/>
              </a:lnSpc>
              <a:buFont typeface="Arial"/>
              <a:buChar char="•"/>
            </a:pPr>
            <a:r>
              <a:rPr lang="en-US" b="true" sz="255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Objective:</a:t>
            </a:r>
          </a:p>
          <a:p>
            <a:pPr algn="l" marL="1105407" indent="-368469" lvl="2">
              <a:lnSpc>
                <a:spcPts val="3583"/>
              </a:lnSpc>
              <a:buFont typeface="Arial"/>
              <a:buChar char="⚬"/>
            </a:pPr>
            <a:r>
              <a:rPr lang="en-US" sz="255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Develop a machine learning model to predict applicants as "Default" or "Non-Default."</a:t>
            </a:r>
          </a:p>
          <a:p>
            <a:pPr algn="l" marL="1105407" indent="-368469" lvl="2">
              <a:lnSpc>
                <a:spcPts val="3583"/>
              </a:lnSpc>
              <a:buFont typeface="Arial"/>
              <a:buChar char="⚬"/>
            </a:pPr>
            <a:r>
              <a:rPr lang="en-US" sz="255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Identify key predictors (e.g., credit history, income).</a:t>
            </a:r>
          </a:p>
          <a:p>
            <a:pPr algn="l" marL="1105407" indent="-368469" lvl="2">
              <a:lnSpc>
                <a:spcPts val="3583"/>
              </a:lnSpc>
              <a:spcBef>
                <a:spcPct val="0"/>
              </a:spcBef>
              <a:buFont typeface="Arial"/>
              <a:buChar char="⚬"/>
            </a:pPr>
            <a:r>
              <a:rPr lang="en-US" sz="255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Optimize risk assessment processes for lenders.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1292" y="2779330"/>
            <a:ext cx="7440292" cy="6313769"/>
          </a:xfrm>
          <a:custGeom>
            <a:avLst/>
            <a:gdLst/>
            <a:ahLst/>
            <a:cxnLst/>
            <a:rect r="r" b="b" t="t" l="l"/>
            <a:pathLst>
              <a:path h="6313769" w="7440292">
                <a:moveTo>
                  <a:pt x="0" y="0"/>
                </a:moveTo>
                <a:lnTo>
                  <a:pt x="7440292" y="0"/>
                </a:lnTo>
                <a:lnTo>
                  <a:pt x="7440292" y="6313768"/>
                </a:lnTo>
                <a:lnTo>
                  <a:pt x="0" y="6313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14300" cap="rnd">
            <a:solidFill>
              <a:srgbClr val="20B48C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2822756" y="673465"/>
            <a:ext cx="12642487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  <a:spcBef>
                <a:spcPct val="0"/>
              </a:spcBef>
            </a:pPr>
            <a:r>
              <a:rPr lang="en-US" b="true" sz="10041" spc="-461" strike="noStrike" u="non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DESCRIPTION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5462" y="2780904"/>
            <a:ext cx="10075830" cy="631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1225" indent="-295613" lvl="1">
              <a:lnSpc>
                <a:spcPts val="383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38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Dataset: Loan Prediction Problem Dataset</a:t>
            </a:r>
            <a:r>
              <a:rPr lang="en-US" sz="27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l">
              <a:lnSpc>
                <a:spcPts val="3833"/>
              </a:lnSpc>
              <a:spcBef>
                <a:spcPct val="0"/>
              </a:spcBef>
            </a:pPr>
            <a:r>
              <a:rPr lang="en-US" sz="27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27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(Source: Kaggle)</a:t>
            </a:r>
          </a:p>
          <a:p>
            <a:pPr algn="l" marL="1182451" indent="-394150" lvl="2">
              <a:lnSpc>
                <a:spcPts val="3833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738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Size:</a:t>
            </a:r>
            <a:r>
              <a:rPr lang="en-US" sz="27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614 rows, 13 columns.</a:t>
            </a:r>
          </a:p>
          <a:p>
            <a:pPr algn="l" marL="1182451" indent="-394150" lvl="2">
              <a:lnSpc>
                <a:spcPts val="3833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738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Target Variable: </a:t>
            </a:r>
            <a:r>
              <a:rPr lang="en-US" sz="27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Loan_Status (Binary: Y/N).</a:t>
            </a:r>
          </a:p>
          <a:p>
            <a:pPr algn="l">
              <a:lnSpc>
                <a:spcPts val="3833"/>
              </a:lnSpc>
              <a:spcBef>
                <a:spcPct val="0"/>
              </a:spcBef>
            </a:pPr>
          </a:p>
          <a:p>
            <a:pPr algn="l" marL="591225" indent="-295613" lvl="1">
              <a:lnSpc>
                <a:spcPts val="383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38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Key Variables:</a:t>
            </a:r>
          </a:p>
          <a:p>
            <a:pPr algn="l" marL="1182451" indent="-394150" lvl="2">
              <a:lnSpc>
                <a:spcPts val="3833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738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Categorical: </a:t>
            </a:r>
            <a:r>
              <a:rPr lang="en-US" sz="27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Gender, Married,  Property_Area, Education, Self_Employed, Loan_Status.</a:t>
            </a:r>
          </a:p>
          <a:p>
            <a:pPr algn="l" marL="1182451" indent="-394150" lvl="2">
              <a:lnSpc>
                <a:spcPts val="3833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738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Numerical:</a:t>
            </a:r>
            <a:r>
              <a:rPr lang="en-US" sz="27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ApplicantIncome, LoanAmount,Credit_History, Loan_Amount_Term.</a:t>
            </a:r>
          </a:p>
          <a:p>
            <a:pPr algn="l">
              <a:lnSpc>
                <a:spcPts val="3833"/>
              </a:lnSpc>
              <a:spcBef>
                <a:spcPct val="0"/>
              </a:spcBef>
            </a:pPr>
          </a:p>
          <a:p>
            <a:pPr algn="l" marL="591225" indent="-295613" lvl="1">
              <a:lnSpc>
                <a:spcPts val="383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38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Missing Values: </a:t>
            </a:r>
            <a:r>
              <a:rPr lang="en-US" sz="273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 in Gender, Married, Dependents, LoanAmount, Loan_Amount_Term, Credit_History.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04109" y="3601812"/>
            <a:ext cx="7081370" cy="2685641"/>
          </a:xfrm>
          <a:custGeom>
            <a:avLst/>
            <a:gdLst/>
            <a:ahLst/>
            <a:cxnLst/>
            <a:rect r="r" b="b" t="t" l="l"/>
            <a:pathLst>
              <a:path h="2685641" w="7081370">
                <a:moveTo>
                  <a:pt x="0" y="0"/>
                </a:moveTo>
                <a:lnTo>
                  <a:pt x="7081370" y="0"/>
                </a:lnTo>
                <a:lnTo>
                  <a:pt x="7081370" y="2685641"/>
                </a:lnTo>
                <a:lnTo>
                  <a:pt x="0" y="26856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57150" cap="sq">
            <a:solidFill>
              <a:srgbClr val="20B48C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304109" y="6701593"/>
            <a:ext cx="6955191" cy="2500232"/>
          </a:xfrm>
          <a:custGeom>
            <a:avLst/>
            <a:gdLst/>
            <a:ahLst/>
            <a:cxnLst/>
            <a:rect r="r" b="b" t="t" l="l"/>
            <a:pathLst>
              <a:path h="2500232" w="6955191">
                <a:moveTo>
                  <a:pt x="0" y="0"/>
                </a:moveTo>
                <a:lnTo>
                  <a:pt x="6955191" y="0"/>
                </a:lnTo>
                <a:lnTo>
                  <a:pt x="6955191" y="2500232"/>
                </a:lnTo>
                <a:lnTo>
                  <a:pt x="0" y="2500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57150" cap="sq">
            <a:solidFill>
              <a:srgbClr val="20B48C"/>
            </a:solidFill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862113" y="4476420"/>
            <a:ext cx="9109716" cy="5290889"/>
            <a:chOff x="0" y="0"/>
            <a:chExt cx="2399267" cy="13934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99267" cy="1393485"/>
            </a:xfrm>
            <a:custGeom>
              <a:avLst/>
              <a:gdLst/>
              <a:ahLst/>
              <a:cxnLst/>
              <a:rect r="r" b="b" t="t" l="l"/>
              <a:pathLst>
                <a:path h="1393485" w="2399267">
                  <a:moveTo>
                    <a:pt x="6799" y="0"/>
                  </a:moveTo>
                  <a:lnTo>
                    <a:pt x="2392468" y="0"/>
                  </a:lnTo>
                  <a:cubicBezTo>
                    <a:pt x="2394271" y="0"/>
                    <a:pt x="2396000" y="716"/>
                    <a:pt x="2397275" y="1991"/>
                  </a:cubicBezTo>
                  <a:cubicBezTo>
                    <a:pt x="2398550" y="3266"/>
                    <a:pt x="2399267" y="4996"/>
                    <a:pt x="2399267" y="6799"/>
                  </a:cubicBezTo>
                  <a:lnTo>
                    <a:pt x="2399267" y="1386686"/>
                  </a:lnTo>
                  <a:cubicBezTo>
                    <a:pt x="2399267" y="1388490"/>
                    <a:pt x="2398550" y="1390219"/>
                    <a:pt x="2397275" y="1391494"/>
                  </a:cubicBezTo>
                  <a:cubicBezTo>
                    <a:pt x="2396000" y="1392769"/>
                    <a:pt x="2394271" y="1393485"/>
                    <a:pt x="2392468" y="1393485"/>
                  </a:cubicBezTo>
                  <a:lnTo>
                    <a:pt x="6799" y="1393485"/>
                  </a:lnTo>
                  <a:cubicBezTo>
                    <a:pt x="4996" y="1393485"/>
                    <a:pt x="3266" y="1392769"/>
                    <a:pt x="1991" y="1391494"/>
                  </a:cubicBezTo>
                  <a:cubicBezTo>
                    <a:pt x="716" y="1390219"/>
                    <a:pt x="0" y="1388490"/>
                    <a:pt x="0" y="1386686"/>
                  </a:cubicBezTo>
                  <a:lnTo>
                    <a:pt x="0" y="6799"/>
                  </a:lnTo>
                  <a:cubicBezTo>
                    <a:pt x="0" y="4996"/>
                    <a:pt x="716" y="3266"/>
                    <a:pt x="1991" y="1991"/>
                  </a:cubicBezTo>
                  <a:cubicBezTo>
                    <a:pt x="3266" y="716"/>
                    <a:pt x="4996" y="0"/>
                    <a:pt x="6799" y="0"/>
                  </a:cubicBezTo>
                  <a:close/>
                </a:path>
              </a:pathLst>
            </a:custGeom>
            <a:solidFill>
              <a:srgbClr val="D4F6E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399267" cy="1431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228725"/>
            <a:ext cx="7924800" cy="324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317"/>
              </a:lnSpc>
            </a:pPr>
            <a:r>
              <a:rPr lang="en-US" b="true" sz="9241" spc="-425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Methodology used in the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9267" y="4698206"/>
            <a:ext cx="9162563" cy="512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0012" indent="-285006" lvl="1">
              <a:lnSpc>
                <a:spcPts val="3696"/>
              </a:lnSpc>
              <a:buFont typeface="Arial"/>
              <a:buChar char="•"/>
            </a:pPr>
            <a:r>
              <a:rPr lang="en-US" b="true" sz="264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 Engineering:</a:t>
            </a:r>
            <a:r>
              <a:rPr lang="en-US" sz="26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Created TotalIncome (ApplicantIncome + CoapplicantIncome).</a:t>
            </a:r>
          </a:p>
          <a:p>
            <a:pPr algn="l">
              <a:lnSpc>
                <a:spcPts val="3696"/>
              </a:lnSpc>
            </a:pPr>
          </a:p>
          <a:p>
            <a:pPr algn="l" marL="570012" indent="-285006" lvl="1">
              <a:lnSpc>
                <a:spcPts val="3696"/>
              </a:lnSpc>
              <a:buFont typeface="Arial"/>
              <a:buChar char="•"/>
            </a:pPr>
            <a:r>
              <a:rPr lang="en-US" b="true" sz="264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Appr</a:t>
            </a:r>
            <a:r>
              <a:rPr lang="en-US" b="true" sz="264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oach: </a:t>
            </a:r>
            <a:r>
              <a:rPr lang="en-US" sz="26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Binary classification using:</a:t>
            </a:r>
          </a:p>
          <a:p>
            <a:pPr algn="l" marL="1140023" indent="-380008" lvl="2">
              <a:lnSpc>
                <a:spcPts val="3696"/>
              </a:lnSpc>
              <a:buFont typeface="Arial"/>
              <a:buChar char="⚬"/>
            </a:pPr>
            <a:r>
              <a:rPr lang="en-US" sz="26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Logistic Regression </a:t>
            </a:r>
          </a:p>
          <a:p>
            <a:pPr algn="l" marL="1140023" indent="-380008" lvl="2">
              <a:lnSpc>
                <a:spcPts val="3696"/>
              </a:lnSpc>
              <a:buFont typeface="Arial"/>
              <a:buChar char="⚬"/>
            </a:pPr>
            <a:r>
              <a:rPr lang="en-US" sz="26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Random Forest (Ensemble method for improved accuracy).</a:t>
            </a:r>
          </a:p>
          <a:p>
            <a:pPr algn="l" marL="570012" indent="-285006" lvl="1">
              <a:lnSpc>
                <a:spcPts val="36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4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Model Selection:</a:t>
            </a:r>
          </a:p>
          <a:p>
            <a:pPr algn="l" marL="1140023" indent="-380008" lvl="2">
              <a:lnSpc>
                <a:spcPts val="3696"/>
              </a:lnSpc>
              <a:spcBef>
                <a:spcPct val="0"/>
              </a:spcBef>
              <a:buFont typeface="Arial"/>
              <a:buChar char="⚬"/>
            </a:pPr>
            <a:r>
              <a:rPr lang="en-US" sz="264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Random Forest outperformed Logistic Regression (Higher accuracy and robustness).</a:t>
            </a:r>
          </a:p>
          <a:p>
            <a:pPr algn="l">
              <a:lnSpc>
                <a:spcPts val="36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113" y="2015476"/>
            <a:ext cx="7455487" cy="8030770"/>
            <a:chOff x="0" y="0"/>
            <a:chExt cx="1963585" cy="2115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3585" cy="2115100"/>
            </a:xfrm>
            <a:custGeom>
              <a:avLst/>
              <a:gdLst/>
              <a:ahLst/>
              <a:cxnLst/>
              <a:rect r="r" b="b" t="t" l="l"/>
              <a:pathLst>
                <a:path h="2115100" w="1963585">
                  <a:moveTo>
                    <a:pt x="8307" y="0"/>
                  </a:moveTo>
                  <a:lnTo>
                    <a:pt x="1955278" y="0"/>
                  </a:lnTo>
                  <a:cubicBezTo>
                    <a:pt x="1959866" y="0"/>
                    <a:pt x="1963585" y="3719"/>
                    <a:pt x="1963585" y="8307"/>
                  </a:cubicBezTo>
                  <a:lnTo>
                    <a:pt x="1963585" y="2106793"/>
                  </a:lnTo>
                  <a:cubicBezTo>
                    <a:pt x="1963585" y="2111381"/>
                    <a:pt x="1959866" y="2115100"/>
                    <a:pt x="1955278" y="2115100"/>
                  </a:cubicBezTo>
                  <a:lnTo>
                    <a:pt x="8307" y="2115100"/>
                  </a:lnTo>
                  <a:cubicBezTo>
                    <a:pt x="3719" y="2115100"/>
                    <a:pt x="0" y="2111381"/>
                    <a:pt x="0" y="2106793"/>
                  </a:cubicBezTo>
                  <a:lnTo>
                    <a:pt x="0" y="8307"/>
                  </a:lnTo>
                  <a:cubicBezTo>
                    <a:pt x="0" y="3719"/>
                    <a:pt x="3719" y="0"/>
                    <a:pt x="8307" y="0"/>
                  </a:cubicBezTo>
                  <a:close/>
                </a:path>
              </a:pathLst>
            </a:custGeom>
            <a:solidFill>
              <a:srgbClr val="D4F6E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63585" cy="2153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476507" y="2638604"/>
            <a:ext cx="9497236" cy="5009792"/>
          </a:xfrm>
          <a:custGeom>
            <a:avLst/>
            <a:gdLst/>
            <a:ahLst/>
            <a:cxnLst/>
            <a:rect r="r" b="b" t="t" l="l"/>
            <a:pathLst>
              <a:path h="5009792" w="9497236">
                <a:moveTo>
                  <a:pt x="0" y="0"/>
                </a:moveTo>
                <a:lnTo>
                  <a:pt x="9497237" y="0"/>
                </a:lnTo>
                <a:lnTo>
                  <a:pt x="9497237" y="5009792"/>
                </a:lnTo>
                <a:lnTo>
                  <a:pt x="0" y="500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58540" y="794795"/>
            <a:ext cx="13856669" cy="100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37"/>
              </a:lnSpc>
            </a:pPr>
            <a:r>
              <a:rPr lang="en-US" b="true" sz="8041" spc="-369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OUTCOME -Top Predictors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5503" y="2590979"/>
            <a:ext cx="6650607" cy="7323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343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Model Performance:  </a:t>
            </a:r>
            <a:r>
              <a:rPr lang="en-US" sz="234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Random Forest achieved higher accuracy .</a:t>
            </a:r>
          </a:p>
          <a:p>
            <a:pPr algn="l">
              <a:lnSpc>
                <a:spcPts val="3280"/>
              </a:lnSpc>
            </a:pPr>
          </a:p>
          <a:p>
            <a:pPr algn="l">
              <a:lnSpc>
                <a:spcPts val="3280"/>
              </a:lnSpc>
            </a:pPr>
            <a:r>
              <a:rPr lang="en-US" sz="2343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Dominant Predictors:</a:t>
            </a:r>
          </a:p>
          <a:p>
            <a:pPr algn="l" marL="505877" indent="-252939" lvl="1">
              <a:lnSpc>
                <a:spcPts val="3280"/>
              </a:lnSpc>
              <a:buFont typeface="Arial"/>
              <a:buChar char="•"/>
            </a:pPr>
            <a:r>
              <a:rPr lang="en-US" b="true" sz="234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TotalIncome (26.01%): </a:t>
            </a:r>
            <a:r>
              <a:rPr lang="en-US" sz="234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most influential factor, indicating that household income (applicant + co-applicant) is the strongest driver of loan approval decisions.</a:t>
            </a:r>
          </a:p>
          <a:p>
            <a:pPr algn="l" marL="505877" indent="-252939" lvl="1">
              <a:lnSpc>
                <a:spcPts val="3280"/>
              </a:lnSpc>
              <a:buFont typeface="Arial"/>
              <a:buChar char="•"/>
            </a:pPr>
            <a:r>
              <a:rPr lang="en-US" b="true" sz="234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LoanAmount (24.15%): </a:t>
            </a:r>
            <a:r>
              <a:rPr lang="en-US" sz="234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Large loan amounts are strongly associated with higher risk.</a:t>
            </a:r>
          </a:p>
          <a:p>
            <a:pPr algn="l" marL="505877" indent="-252939" lvl="1">
              <a:lnSpc>
                <a:spcPts val="3280"/>
              </a:lnSpc>
              <a:buFont typeface="Arial"/>
              <a:buChar char="•"/>
            </a:pPr>
            <a:r>
              <a:rPr lang="en-US" b="true" sz="234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Credit_History (20.55%): </a:t>
            </a:r>
            <a:r>
              <a:rPr lang="en-US" sz="234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Creditworthiness remains pivotal, though slightly less influential than income and loan size.</a:t>
            </a:r>
          </a:p>
          <a:p>
            <a:pPr algn="l">
              <a:lnSpc>
                <a:spcPts val="3280"/>
              </a:lnSpc>
            </a:pPr>
          </a:p>
          <a:p>
            <a:pPr algn="l">
              <a:lnSpc>
                <a:spcPts val="3280"/>
              </a:lnSpc>
            </a:pPr>
            <a:r>
              <a:rPr lang="en-US" sz="2343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Negligible Features:</a:t>
            </a:r>
          </a:p>
          <a:p>
            <a:pPr algn="l" marL="505877" indent="-252939" lvl="1">
              <a:lnSpc>
                <a:spcPts val="32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4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Demographics: </a:t>
            </a:r>
            <a:r>
              <a:rPr lang="en-US" sz="234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Gender (2.58%), Married (3.26%), Education (2.91%), and Self_Employed (3.55%) have minimal impact.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4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278" y="846822"/>
            <a:ext cx="12415139" cy="111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010"/>
              </a:lnSpc>
            </a:pPr>
            <a:r>
              <a:rPr lang="en-US" b="true" sz="8900" spc="-409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BUSINESS IMPLICATION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0782" y="2595112"/>
            <a:ext cx="6964394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059"/>
              </a:lnSpc>
            </a:pPr>
            <a:r>
              <a:rPr lang="en-US" b="true" sz="3399" spc="-156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01. Prioritize Total Household Income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0782" y="5710647"/>
            <a:ext cx="6367748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02. Risk-Based Pricing for Large Loans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82401" y="2595112"/>
            <a:ext cx="6055913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03. Strengthen Credit History Checks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82401" y="5710647"/>
            <a:ext cx="5443217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04. Simplify Application Process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1708" y="8907463"/>
            <a:ext cx="1712458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 spc="-16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Impact :</a:t>
            </a:r>
            <a:r>
              <a:rPr lang="en-US" b="true" sz="3500" spc="-161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Minimize defaults, streamline approvals, and enhance stakeholder trust. 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20782" y="3298385"/>
            <a:ext cx="8675817" cy="1500833"/>
            <a:chOff x="0" y="0"/>
            <a:chExt cx="11567755" cy="200111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26082" y="-57150"/>
              <a:ext cx="11515592" cy="929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2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Action : </a:t>
              </a:r>
              <a:r>
                <a:rPr lang="en-US" b="true" sz="2000" spc="-92">
                  <a:solidFill>
                    <a:srgbClr val="000000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Promote joint applications to enhance TotalIncome visibility and simplify income verification via digital tools like bank APIs and tax records.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71894"/>
              <a:ext cx="11567755" cy="929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2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Impact : </a:t>
              </a:r>
              <a:r>
                <a:rPr lang="en-US" b="true" sz="2000" spc="-92">
                  <a:solidFill>
                    <a:srgbClr val="000000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Reduces defaults by focusing on applicants with stable repayment capacity.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40343" y="6567897"/>
            <a:ext cx="8636694" cy="1466645"/>
            <a:chOff x="0" y="0"/>
            <a:chExt cx="11515592" cy="195552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496210"/>
              <a:ext cx="11515592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2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Impact : </a:t>
              </a:r>
              <a:r>
                <a:rPr lang="en-US" b="true" sz="2000" spc="-92">
                  <a:solidFill>
                    <a:srgbClr val="000000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Mitigates risk for large loans while maintaining profitability.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11515592" cy="1399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2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Action : </a:t>
              </a:r>
              <a:r>
                <a:rPr lang="en-US" b="true" sz="2000" spc="-92">
                  <a:solidFill>
                    <a:srgbClr val="000000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Impose higher interest rates or collateral for high LoanAmount requests and enforce stricter eligibility criteria, such as debt-to-income ratio checks, for loans above a threshold.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82401" y="3298385"/>
            <a:ext cx="7405599" cy="1446873"/>
            <a:chOff x="0" y="0"/>
            <a:chExt cx="9874133" cy="192916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9874133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2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Action : </a:t>
              </a:r>
              <a:r>
                <a:rPr lang="en-US" b="true" sz="2000" spc="-92">
                  <a:solidFill>
                    <a:srgbClr val="000000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Lowers default rates by filtering out high-risk borrowers.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30047"/>
              <a:ext cx="9874133" cy="1399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2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Impact : </a:t>
              </a:r>
              <a:r>
                <a:rPr lang="en-US" b="true" sz="2000" spc="-92">
                  <a:solidFill>
                    <a:srgbClr val="000000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Automate real-time credit score validation via APIs and reject applicants with poor credit history (Credit_History=0) or offer secured loan options.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882401" y="6510747"/>
            <a:ext cx="7405599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 spc="-9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Action : </a:t>
            </a:r>
            <a:r>
              <a:rPr lang="en-US" b="true" sz="2000" spc="-92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Eliminate non-predictive fields like Gender, Married, and Education, focusing on key factors: TotalIncome, LoanAmount, and Credit_History.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82401" y="7659688"/>
            <a:ext cx="740559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 spc="-9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Impact : </a:t>
            </a:r>
            <a:r>
              <a:rPr lang="en-US" b="true" sz="2000" spc="-92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Enhances decision-making efficiency by prioritizing essential financial factors over non-predictive attributes.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200" y="2646761"/>
            <a:ext cx="8144502" cy="5212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331"/>
              </a:lnSpc>
            </a:pPr>
            <a:r>
              <a:rPr lang="en-US" b="true" sz="14812" spc="-681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67657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DAGg2_HPytE</dc:identifier>
  <dcterms:modified xsi:type="dcterms:W3CDTF">2011-08-01T06:04:30Z</dcterms:modified>
  <cp:revision>1</cp:revision>
  <dc:title>Green Modern Analysis of Results Presentation</dc:title>
</cp:coreProperties>
</file>