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86" r:id="rId10"/>
    <p:sldId id="287" r:id="rId11"/>
    <p:sldId id="266" r:id="rId12"/>
    <p:sldId id="271" r:id="rId13"/>
    <p:sldId id="273" r:id="rId14"/>
    <p:sldId id="272" r:id="rId15"/>
    <p:sldId id="269" r:id="rId16"/>
    <p:sldId id="275" r:id="rId17"/>
    <p:sldId id="274" r:id="rId18"/>
    <p:sldId id="268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5" r:id="rId27"/>
    <p:sldId id="288" r:id="rId28"/>
    <p:sldId id="289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427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6D4B8-06BF-4041-A61D-F091A8D68619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930E7-2EA6-4F1B-A276-5D457B610C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facility-owners-and-managers/existing-buildings/use-portfolio-manager/interpret-your-results/wha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buildings/facility-owners-and-managers/existing-buildings/use-portfolio-manager/interpret-your-results/wha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ENERGY STAR Score</a:t>
            </a:r>
            <a:r>
              <a:rPr lang="fr-FR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u="none" dirty="0"/>
              <a:t>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61278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4650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01909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56523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 </a:t>
            </a:r>
            <a:r>
              <a:rPr lang="fr-F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benchmark</a:t>
            </a:r>
            <a:r>
              <a:rPr lang="fr-F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dans un sens </a:t>
            </a:r>
            <a:r>
              <a:rPr lang="fr-F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informatique</a:t>
            </a:r>
            <a:r>
              <a:rPr lang="fr-F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fr-FR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fr-F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l'analyse d'un composant ou d'un produit selon une liste de critères d'évaluation.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</a:t>
            </a:r>
            <a:r>
              <a:rPr lang="fr-FR" dirty="0">
                <a:hlinkClick r:id="rId3"/>
              </a:rPr>
              <a:t>ENERGY STAR Score</a:t>
            </a:r>
            <a:r>
              <a:rPr lang="fr-FR" dirty="0"/>
              <a:t> : Un score de 50 est la médiane. Ainsi, si votre bâtiment obtient un score inférieur à 50, cela signifie qu'il fonctionne moins bien que 50% des bâtiments similaires dans tout le pays, tandis qu'un score supérieur à 50 signifie qu'il fonctionne mieux que 50% de ses pairs.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25705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264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3470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«</a:t>
            </a:r>
            <a:r>
              <a:rPr lang="fr-FR" dirty="0" err="1"/>
              <a:t>OSEBuildingID</a:t>
            </a:r>
            <a:r>
              <a:rPr lang="fr-FR" dirty="0"/>
              <a:t> » : </a:t>
            </a:r>
            <a:r>
              <a:rPr lang="en-US" dirty="0"/>
              <a:t>A unique building identification number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7451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930E7-2EA6-4F1B-A276-5D457B610C4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3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72E2210-C3DC-4A31-89F7-6F141D9AEEC1}" type="datetimeFigureOut">
              <a:rPr lang="fr-FR" smtClean="0"/>
              <a:pPr/>
              <a:t>05/02/2021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95379F-EDC1-41AD-9028-61C90D0ECD0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ésultat de recherche d'images pour &quot;seattle&quot;">
            <a:extLst>
              <a:ext uri="{FF2B5EF4-FFF2-40B4-BE49-F238E27FC236}">
                <a16:creationId xmlns="" xmlns:a16="http://schemas.microsoft.com/office/drawing/2014/main" id="{520BE7A8-E0F1-45D5-9B56-00F01397D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4878288" cy="2744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Anticipez les besoins en consommation électrique de bâtiments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0" y="5517232"/>
            <a:ext cx="6172200" cy="857690"/>
          </a:xfrm>
        </p:spPr>
        <p:txBody>
          <a:bodyPr>
            <a:normAutofit/>
          </a:bodyPr>
          <a:lstStyle/>
          <a:p>
            <a:r>
              <a:rPr lang="fr-FR" dirty="0"/>
              <a:t>Mentor : Benoit </a:t>
            </a:r>
            <a:r>
              <a:rPr lang="fr-FR" dirty="0" err="1"/>
              <a:t>Letournel</a:t>
            </a:r>
            <a:endParaRPr lang="fr-FR" dirty="0"/>
          </a:p>
          <a:p>
            <a:r>
              <a:rPr lang="fr-FR" dirty="0"/>
              <a:t>Rima Haddad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7CB7982C-FF8D-428D-A9A9-F404856A6A68}"/>
              </a:ext>
            </a:extLst>
          </p:cNvPr>
          <p:cNvSpPr txBox="1"/>
          <p:nvPr/>
        </p:nvSpPr>
        <p:spPr>
          <a:xfrm>
            <a:off x="4498122" y="2551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Seattle, USA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/>
              <a:t>2.5. </a:t>
            </a:r>
            <a:r>
              <a:rPr lang="fr-FR" b="1" u="sng" dirty="0"/>
              <a:t>Etape de </a:t>
            </a:r>
            <a:r>
              <a:rPr lang="fr-FR" b="1" u="sng" dirty="0" err="1"/>
              <a:t>feature</a:t>
            </a:r>
            <a:r>
              <a:rPr lang="fr-FR" b="1" u="sng" dirty="0"/>
              <a:t> engineering – Var Cat</a:t>
            </a:r>
            <a:r>
              <a:rPr lang="fr-FR" b="1" dirty="0"/>
              <a:t> :</a:t>
            </a:r>
          </a:p>
          <a:p>
            <a:endParaRPr lang="fr-FR" sz="2000" dirty="0"/>
          </a:p>
          <a:p>
            <a:r>
              <a:rPr lang="fr-FR" sz="2000" dirty="0"/>
              <a:t>Variables </a:t>
            </a:r>
            <a:r>
              <a:rPr lang="fr-FR" sz="2000" b="1" dirty="0">
                <a:solidFill>
                  <a:srgbClr val="FF0000"/>
                </a:solidFill>
              </a:rPr>
              <a:t>numériques</a:t>
            </a:r>
            <a:r>
              <a:rPr lang="fr-FR" sz="2000" dirty="0"/>
              <a:t> : 19 colonnes</a:t>
            </a:r>
          </a:p>
          <a:p>
            <a:r>
              <a:rPr lang="fr-FR" sz="2000" dirty="0"/>
              <a:t>Variables </a:t>
            </a:r>
            <a:r>
              <a:rPr lang="fr-FR" sz="2000" b="1" dirty="0">
                <a:solidFill>
                  <a:srgbClr val="FF0000"/>
                </a:solidFill>
              </a:rPr>
              <a:t>catégorielles</a:t>
            </a:r>
            <a:r>
              <a:rPr lang="fr-FR" sz="2000" dirty="0"/>
              <a:t> : 3 colonnes </a:t>
            </a:r>
          </a:p>
          <a:p>
            <a:pPr marL="0" indent="0">
              <a:buNone/>
            </a:pPr>
            <a:r>
              <a:rPr lang="fr-FR" sz="2000" b="0" i="0" u="none" strike="noStrik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b="0" i="0" u="none" strike="no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LargestPropertyUseType</a:t>
            </a:r>
            <a:r>
              <a:rPr lang="fr-FR" sz="1400" b="0" i="0" u="none" strike="no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0" i="0" u="none" strike="no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CouncilDistrictCode</a:t>
            </a:r>
            <a:r>
              <a:rPr lang="fr-FR" sz="1400" b="0" i="0" u="none" strike="no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0" i="0" u="none" strike="no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ZipCode</a:t>
            </a:r>
            <a:r>
              <a:rPr lang="fr-FR" sz="1400" b="0" i="0" u="none" strike="no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2000" dirty="0">
              <a:latin typeface="Consolas" panose="020B0609020204030204" pitchFamily="49" charset="0"/>
            </a:endParaRPr>
          </a:p>
          <a:p>
            <a:pPr lvl="1"/>
            <a:r>
              <a:rPr lang="fr-FR" b="1" dirty="0" err="1">
                <a:solidFill>
                  <a:srgbClr val="FF0000"/>
                </a:solidFill>
              </a:rPr>
              <a:t>OneHotEncoding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72 colonnes</a:t>
            </a:r>
          </a:p>
          <a:p>
            <a:endParaRPr lang="fr-FR" sz="2000" dirty="0"/>
          </a:p>
          <a:p>
            <a:r>
              <a:rPr lang="fr-FR" sz="2000" dirty="0"/>
              <a:t>Nouveau schéma à </a:t>
            </a:r>
            <a:r>
              <a:rPr lang="fr-FR" sz="2000" b="1" dirty="0">
                <a:solidFill>
                  <a:srgbClr val="FF0000"/>
                </a:solidFill>
              </a:rPr>
              <a:t>91 colonnes</a:t>
            </a:r>
          </a:p>
          <a:p>
            <a:endParaRPr lang="fr-FR" sz="2000" dirty="0"/>
          </a:p>
          <a:p>
            <a:r>
              <a:rPr lang="fr-FR" sz="2000" dirty="0" err="1"/>
              <a:t>Targets</a:t>
            </a:r>
            <a:r>
              <a:rPr lang="fr-FR" sz="2000" dirty="0"/>
              <a:t> (numériques) : </a:t>
            </a:r>
            <a:r>
              <a:rPr lang="fr-FR" sz="2000" b="1" dirty="0">
                <a:solidFill>
                  <a:srgbClr val="FF0000"/>
                </a:solidFill>
              </a:rPr>
              <a:t>Passage au logarithme</a:t>
            </a:r>
          </a:p>
          <a:p>
            <a:r>
              <a:rPr lang="fr-FR" sz="2000" dirty="0"/>
              <a:t>Autres variables numériques : </a:t>
            </a:r>
            <a:r>
              <a:rPr lang="fr-FR" sz="2000" b="1" dirty="0">
                <a:solidFill>
                  <a:srgbClr val="FF0000"/>
                </a:solidFill>
              </a:rPr>
              <a:t>Normalisation</a:t>
            </a:r>
          </a:p>
          <a:p>
            <a:pPr marL="365760" lvl="1" indent="0" algn="just">
              <a:buNone/>
            </a:pPr>
            <a:r>
              <a:rPr lang="fr-FR" sz="1100" dirty="0" err="1">
                <a:latin typeface="Consolas" panose="020B0609020204030204" pitchFamily="49" charset="0"/>
              </a:rPr>
              <a:t>SiteEnergyUse</a:t>
            </a:r>
            <a:r>
              <a:rPr lang="fr-FR" sz="1100" dirty="0">
                <a:latin typeface="Consolas" panose="020B0609020204030204" pitchFamily="49" charset="0"/>
              </a:rPr>
              <a:t>(</a:t>
            </a:r>
            <a:r>
              <a:rPr lang="fr-FR" sz="1100" dirty="0" err="1">
                <a:latin typeface="Consolas" panose="020B0609020204030204" pitchFamily="49" charset="0"/>
              </a:rPr>
              <a:t>kBtu</a:t>
            </a:r>
            <a:r>
              <a:rPr lang="fr-FR" sz="1100" dirty="0">
                <a:latin typeface="Consolas" panose="020B0609020204030204" pitchFamily="49" charset="0"/>
              </a:rPr>
              <a:t>), </a:t>
            </a:r>
            <a:r>
              <a:rPr lang="fr-FR" sz="1100" dirty="0" err="1">
                <a:latin typeface="Consolas" panose="020B0609020204030204" pitchFamily="49" charset="0"/>
              </a:rPr>
              <a:t>DataYear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YearBuilt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NumberofBuildings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NumberofFloors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PropertyGFATotal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PropertyGFAParking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PropertyGFABuilding</a:t>
            </a:r>
            <a:r>
              <a:rPr lang="fr-FR" sz="1100" dirty="0">
                <a:latin typeface="Consolas" panose="020B0609020204030204" pitchFamily="49" charset="0"/>
              </a:rPr>
              <a:t>(s), </a:t>
            </a:r>
            <a:r>
              <a:rPr lang="fr-FR" sz="1100" dirty="0" err="1">
                <a:latin typeface="Consolas" panose="020B0609020204030204" pitchFamily="49" charset="0"/>
              </a:rPr>
              <a:t>LargestPropertyUseTypeGFA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ENERGYSTARScore</a:t>
            </a:r>
            <a:r>
              <a:rPr lang="fr-FR" sz="1100" dirty="0">
                <a:latin typeface="Consolas" panose="020B0609020204030204" pitchFamily="49" charset="0"/>
              </a:rPr>
              <a:t>, </a:t>
            </a:r>
            <a:r>
              <a:rPr lang="fr-FR" sz="1100" dirty="0" err="1">
                <a:latin typeface="Consolas" panose="020B0609020204030204" pitchFamily="49" charset="0"/>
              </a:rPr>
              <a:t>SiteEUI</a:t>
            </a:r>
            <a:r>
              <a:rPr lang="fr-FR" sz="1100" dirty="0">
                <a:latin typeface="Consolas" panose="020B0609020204030204" pitchFamily="49" charset="0"/>
              </a:rPr>
              <a:t>(</a:t>
            </a:r>
            <a:r>
              <a:rPr lang="fr-FR" sz="1100" dirty="0" err="1">
                <a:latin typeface="Consolas" panose="020B0609020204030204" pitchFamily="49" charset="0"/>
              </a:rPr>
              <a:t>kBtu</a:t>
            </a:r>
            <a:r>
              <a:rPr lang="fr-FR" sz="1100" dirty="0">
                <a:latin typeface="Consolas" panose="020B0609020204030204" pitchFamily="49" charset="0"/>
              </a:rPr>
              <a:t>/</a:t>
            </a:r>
            <a:r>
              <a:rPr lang="fr-FR" sz="1100" dirty="0" err="1">
                <a:latin typeface="Consolas" panose="020B0609020204030204" pitchFamily="49" charset="0"/>
              </a:rPr>
              <a:t>sf</a:t>
            </a:r>
            <a:r>
              <a:rPr lang="fr-FR" sz="1100" dirty="0">
                <a:latin typeface="Consolas" panose="020B0609020204030204" pitchFamily="49" charset="0"/>
              </a:rPr>
              <a:t>), </a:t>
            </a:r>
            <a:r>
              <a:rPr lang="fr-FR" sz="1100" dirty="0" err="1">
                <a:latin typeface="Consolas" panose="020B0609020204030204" pitchFamily="49" charset="0"/>
              </a:rPr>
              <a:t>SourceEUI</a:t>
            </a:r>
            <a:r>
              <a:rPr lang="fr-FR" sz="1100" dirty="0">
                <a:latin typeface="Consolas" panose="020B0609020204030204" pitchFamily="49" charset="0"/>
              </a:rPr>
              <a:t>(</a:t>
            </a:r>
            <a:r>
              <a:rPr lang="fr-FR" sz="1100" dirty="0" err="1">
                <a:latin typeface="Consolas" panose="020B0609020204030204" pitchFamily="49" charset="0"/>
              </a:rPr>
              <a:t>kBtu</a:t>
            </a:r>
            <a:r>
              <a:rPr lang="fr-FR" sz="1100" dirty="0">
                <a:latin typeface="Consolas" panose="020B0609020204030204" pitchFamily="49" charset="0"/>
              </a:rPr>
              <a:t>/</a:t>
            </a:r>
            <a:r>
              <a:rPr lang="fr-FR" sz="1100" dirty="0" err="1">
                <a:latin typeface="Consolas" panose="020B0609020204030204" pitchFamily="49" charset="0"/>
              </a:rPr>
              <a:t>sf</a:t>
            </a:r>
            <a:r>
              <a:rPr lang="fr-FR" sz="1100" dirty="0">
                <a:latin typeface="Consolas" panose="020B0609020204030204" pitchFamily="49" charset="0"/>
              </a:rPr>
              <a:t>), </a:t>
            </a:r>
            <a:r>
              <a:rPr lang="fr-FR" sz="1100" dirty="0" err="1">
                <a:latin typeface="Consolas" panose="020B0609020204030204" pitchFamily="49" charset="0"/>
              </a:rPr>
              <a:t>SteamUse</a:t>
            </a:r>
            <a:r>
              <a:rPr lang="fr-FR" sz="1100" dirty="0">
                <a:latin typeface="Consolas" panose="020B0609020204030204" pitchFamily="49" charset="0"/>
              </a:rPr>
              <a:t>(</a:t>
            </a:r>
            <a:r>
              <a:rPr lang="fr-FR" sz="1100" dirty="0" err="1">
                <a:latin typeface="Consolas" panose="020B0609020204030204" pitchFamily="49" charset="0"/>
              </a:rPr>
              <a:t>kBtu</a:t>
            </a:r>
            <a:r>
              <a:rPr lang="fr-FR" sz="1100" dirty="0">
                <a:latin typeface="Consolas" panose="020B0609020204030204" pitchFamily="49" charset="0"/>
              </a:rPr>
              <a:t>), </a:t>
            </a:r>
            <a:r>
              <a:rPr lang="fr-FR" sz="1100" dirty="0" err="1">
                <a:latin typeface="Consolas" panose="020B0609020204030204" pitchFamily="49" charset="0"/>
              </a:rPr>
              <a:t>Electricity</a:t>
            </a:r>
            <a:r>
              <a:rPr lang="fr-FR" sz="1100" dirty="0">
                <a:latin typeface="Consolas" panose="020B0609020204030204" pitchFamily="49" charset="0"/>
              </a:rPr>
              <a:t>(</a:t>
            </a:r>
            <a:r>
              <a:rPr lang="fr-FR" sz="1100" dirty="0" err="1">
                <a:latin typeface="Consolas" panose="020B0609020204030204" pitchFamily="49" charset="0"/>
              </a:rPr>
              <a:t>kBtu</a:t>
            </a:r>
            <a:r>
              <a:rPr lang="fr-FR" sz="1100" dirty="0">
                <a:latin typeface="Consolas" panose="020B0609020204030204" pitchFamily="49" charset="0"/>
              </a:rPr>
              <a:t>), </a:t>
            </a:r>
            <a:r>
              <a:rPr lang="fr-FR" sz="1100" dirty="0" err="1">
                <a:latin typeface="Consolas" panose="020B0609020204030204" pitchFamily="49" charset="0"/>
              </a:rPr>
              <a:t>NaturalGas</a:t>
            </a:r>
            <a:r>
              <a:rPr lang="fr-FR" sz="1100" dirty="0">
                <a:latin typeface="Consolas" panose="020B0609020204030204" pitchFamily="49" charset="0"/>
              </a:rPr>
              <a:t>(</a:t>
            </a:r>
            <a:r>
              <a:rPr lang="fr-FR" sz="1100" dirty="0" err="1">
                <a:latin typeface="Consolas" panose="020B0609020204030204" pitchFamily="49" charset="0"/>
              </a:rPr>
              <a:t>kBtu</a:t>
            </a:r>
            <a:r>
              <a:rPr lang="fr-FR" sz="1100" dirty="0">
                <a:latin typeface="Consolas" panose="020B0609020204030204" pitchFamily="49" charset="0"/>
              </a:rPr>
              <a:t>), </a:t>
            </a:r>
            <a:r>
              <a:rPr lang="fr-FR" sz="1100" dirty="0" err="1">
                <a:latin typeface="Consolas" panose="020B0609020204030204" pitchFamily="49" charset="0"/>
              </a:rPr>
              <a:t>GHGEmissionsIntensity</a:t>
            </a:r>
            <a:r>
              <a:rPr lang="fr-FR" sz="1100" dirty="0">
                <a:latin typeface="Consolas" panose="020B0609020204030204" pitchFamily="49" charset="0"/>
              </a:rPr>
              <a:t>(kgCO2e/ft2), Latitude, Longitude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="" xmlns:p14="http://schemas.microsoft.com/office/powerpoint/2010/main" val="330617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2.6. </a:t>
            </a:r>
            <a:r>
              <a:rPr lang="fr-FR" b="1" u="sng" dirty="0"/>
              <a:t>Etape de </a:t>
            </a:r>
            <a:r>
              <a:rPr lang="fr-FR" b="1" u="sng" dirty="0" err="1"/>
              <a:t>feature</a:t>
            </a:r>
            <a:r>
              <a:rPr lang="fr-FR" b="1" u="sng" dirty="0"/>
              <a:t> engineering - </a:t>
            </a:r>
            <a:r>
              <a:rPr lang="fr-FR" b="1" u="sng" dirty="0" err="1"/>
              <a:t>Targets</a:t>
            </a:r>
            <a:r>
              <a:rPr lang="fr-FR" b="1" dirty="0"/>
              <a:t> :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endParaRPr lang="fr-FR" b="1" dirty="0"/>
          </a:p>
          <a:p>
            <a:endParaRPr lang="fr-FR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42" y="4445194"/>
            <a:ext cx="321471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2146470"/>
            <a:ext cx="326707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5808" y="2143116"/>
            <a:ext cx="30956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4672" y="4445194"/>
            <a:ext cx="31051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lèche : droite 3">
            <a:extLst>
              <a:ext uri="{FF2B5EF4-FFF2-40B4-BE49-F238E27FC236}">
                <a16:creationId xmlns="" xmlns:a16="http://schemas.microsoft.com/office/drawing/2014/main" id="{E6070283-D435-4180-B964-877CE93A8172}"/>
              </a:ext>
            </a:extLst>
          </p:cNvPr>
          <p:cNvSpPr/>
          <p:nvPr/>
        </p:nvSpPr>
        <p:spPr>
          <a:xfrm>
            <a:off x="3800564" y="3068960"/>
            <a:ext cx="978408" cy="484632"/>
          </a:xfrm>
          <a:prstGeom prst="rightArrow">
            <a:avLst>
              <a:gd name="adj1" fmla="val 37695"/>
              <a:gd name="adj2" fmla="val 62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C32F62B-D0ED-4242-A498-76A00A446A43}"/>
              </a:ext>
            </a:extLst>
          </p:cNvPr>
          <p:cNvSpPr txBox="1"/>
          <p:nvPr/>
        </p:nvSpPr>
        <p:spPr>
          <a:xfrm>
            <a:off x="3770363" y="252247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Passage </a:t>
            </a:r>
          </a:p>
          <a:p>
            <a:pPr algn="ctr"/>
            <a:r>
              <a:rPr lang="fr-FR" sz="1600" dirty="0"/>
              <a:t>au log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="" xmlns:a16="http://schemas.microsoft.com/office/drawing/2014/main" id="{2EC670EA-2971-4699-9A48-05CC63DF46BE}"/>
              </a:ext>
            </a:extLst>
          </p:cNvPr>
          <p:cNvSpPr/>
          <p:nvPr/>
        </p:nvSpPr>
        <p:spPr>
          <a:xfrm>
            <a:off x="3807765" y="5373216"/>
            <a:ext cx="978408" cy="484632"/>
          </a:xfrm>
          <a:prstGeom prst="rightArrow">
            <a:avLst>
              <a:gd name="adj1" fmla="val 37695"/>
              <a:gd name="adj2" fmla="val 62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3BD6C44D-0BE2-4780-9891-05AA159D7E28}"/>
              </a:ext>
            </a:extLst>
          </p:cNvPr>
          <p:cNvSpPr txBox="1"/>
          <p:nvPr/>
        </p:nvSpPr>
        <p:spPr>
          <a:xfrm>
            <a:off x="3777564" y="482672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Passage </a:t>
            </a:r>
          </a:p>
          <a:p>
            <a:pPr algn="ctr"/>
            <a:r>
              <a:rPr lang="fr-FR" sz="1600" dirty="0"/>
              <a:t>au log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pPr>
              <a:buNone/>
            </a:pPr>
            <a:r>
              <a:rPr lang="fr-FR" b="1" dirty="0"/>
              <a:t>2.7. </a:t>
            </a:r>
            <a:r>
              <a:rPr lang="fr-FR" b="1" u="sng" dirty="0"/>
              <a:t>Etape d’exploration – </a:t>
            </a:r>
            <a:r>
              <a:rPr lang="fr-FR" b="1" u="sng" dirty="0" err="1"/>
              <a:t>pairplot</a:t>
            </a:r>
            <a:r>
              <a:rPr lang="fr-FR" b="1" u="sng" dirty="0"/>
              <a:t>(1/3)</a:t>
            </a:r>
            <a:r>
              <a:rPr lang="fr-FR" b="1" dirty="0"/>
              <a:t> :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23A99897-B6FE-49AE-9061-D7ADF5DC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16" y="1755889"/>
            <a:ext cx="6912768" cy="50889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7467600" cy="5188092"/>
          </a:xfrm>
        </p:spPr>
        <p:txBody>
          <a:bodyPr/>
          <a:lstStyle/>
          <a:p>
            <a:pPr>
              <a:buNone/>
            </a:pPr>
            <a:r>
              <a:rPr lang="fr-FR" b="1" dirty="0"/>
              <a:t>2.7. </a:t>
            </a:r>
            <a:r>
              <a:rPr lang="fr-FR" b="1" u="sng" dirty="0"/>
              <a:t>Etape d’exploration – </a:t>
            </a:r>
            <a:r>
              <a:rPr lang="fr-FR" b="1" u="sng" dirty="0" err="1"/>
              <a:t>pairplot</a:t>
            </a:r>
            <a:r>
              <a:rPr lang="fr-FR" b="1" u="sng" dirty="0"/>
              <a:t>(2/3)</a:t>
            </a:r>
            <a:r>
              <a:rPr lang="fr-FR" b="1" dirty="0"/>
              <a:t> 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A1055464-8749-4B2B-96A3-570897F0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9906"/>
            <a:ext cx="7643192" cy="51880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pPr>
              <a:buNone/>
            </a:pPr>
            <a:r>
              <a:rPr lang="fr-FR" b="1" dirty="0"/>
              <a:t>2.7. </a:t>
            </a:r>
            <a:r>
              <a:rPr lang="fr-FR" b="1" u="sng" dirty="0"/>
              <a:t>Etape d’exploration – </a:t>
            </a:r>
            <a:r>
              <a:rPr lang="fr-FR" b="1" u="sng" dirty="0" err="1"/>
              <a:t>pairplot</a:t>
            </a:r>
            <a:r>
              <a:rPr lang="fr-FR" b="1" u="sng" dirty="0"/>
              <a:t>(1/3)</a:t>
            </a:r>
            <a:r>
              <a:rPr lang="fr-FR" b="1" dirty="0"/>
              <a:t> 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8D07FB6D-A4FC-4120-9F39-666606D4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44" y="1780964"/>
            <a:ext cx="6408711" cy="50770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2.7. </a:t>
            </a:r>
            <a:r>
              <a:rPr lang="fr-FR" b="1" u="sng" dirty="0"/>
              <a:t>Etape d’exploration - Corrélations</a:t>
            </a:r>
            <a:r>
              <a:rPr lang="fr-FR" b="1" dirty="0"/>
              <a:t> :</a:t>
            </a:r>
          </a:p>
          <a:p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9133" y="2060848"/>
            <a:ext cx="664373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2.7. </a:t>
            </a:r>
            <a:r>
              <a:rPr lang="fr-FR" b="1" u="sng" dirty="0"/>
              <a:t>Etape d’exploration - Corrélations</a:t>
            </a:r>
            <a:r>
              <a:rPr lang="fr-FR" b="1" dirty="0"/>
              <a:t> :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695" y="2060848"/>
            <a:ext cx="678660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2.7. </a:t>
            </a:r>
            <a:r>
              <a:rPr lang="fr-FR" b="1" u="sng" dirty="0"/>
              <a:t>Etape d’exploration - Corrélations</a:t>
            </a:r>
            <a:r>
              <a:rPr lang="fr-FR" b="1" dirty="0"/>
              <a:t> :</a:t>
            </a:r>
          </a:p>
          <a:p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76" y="2090068"/>
            <a:ext cx="685804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3. Différentes modélisations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521126"/>
            <a:ext cx="8186766" cy="4873752"/>
          </a:xfrm>
        </p:spPr>
        <p:txBody>
          <a:bodyPr/>
          <a:lstStyle/>
          <a:p>
            <a:pPr algn="just">
              <a:buNone/>
            </a:pPr>
            <a:r>
              <a:rPr lang="fr-FR" b="1" dirty="0"/>
              <a:t>3.1. </a:t>
            </a:r>
            <a:r>
              <a:rPr lang="fr-FR" sz="2000" b="1" u="sng" dirty="0"/>
              <a:t>Evaluation de l’intérêt d’ENERGYSTAR Score</a:t>
            </a:r>
            <a:r>
              <a:rPr lang="fr-FR" sz="2000" b="1" dirty="0"/>
              <a:t> :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2048935"/>
            <a:ext cx="719137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68" y="3965954"/>
            <a:ext cx="7219950" cy="146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E64B182C-D35F-409C-8F57-59EF7A99DF59}"/>
              </a:ext>
            </a:extLst>
          </p:cNvPr>
          <p:cNvSpPr txBox="1"/>
          <p:nvPr/>
        </p:nvSpPr>
        <p:spPr>
          <a:xfrm>
            <a:off x="2081944" y="3551361"/>
            <a:ext cx="584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R-</a:t>
            </a:r>
            <a:r>
              <a:rPr lang="fr-FR" b="1" dirty="0" err="1">
                <a:solidFill>
                  <a:srgbClr val="FF0000"/>
                </a:solidFill>
              </a:rPr>
              <a:t>squared</a:t>
            </a:r>
            <a:r>
              <a:rPr lang="fr-FR" b="1" dirty="0">
                <a:solidFill>
                  <a:srgbClr val="FF0000"/>
                </a:solidFill>
              </a:rPr>
              <a:t> = 0.710</a:t>
            </a:r>
            <a:r>
              <a:rPr lang="fr-FR" dirty="0"/>
              <a:t>, avec ENERGY STAR Score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58B4ADCA-8D9F-4661-B807-CE47EE418B05}"/>
              </a:ext>
            </a:extLst>
          </p:cNvPr>
          <p:cNvSpPr txBox="1"/>
          <p:nvPr/>
        </p:nvSpPr>
        <p:spPr>
          <a:xfrm>
            <a:off x="2087015" y="5432801"/>
            <a:ext cx="584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R-</a:t>
            </a:r>
            <a:r>
              <a:rPr lang="fr-FR" b="1" dirty="0" err="1">
                <a:solidFill>
                  <a:srgbClr val="FF0000"/>
                </a:solidFill>
              </a:rPr>
              <a:t>squared</a:t>
            </a:r>
            <a:r>
              <a:rPr lang="fr-FR" b="1" dirty="0">
                <a:solidFill>
                  <a:srgbClr val="FF0000"/>
                </a:solidFill>
              </a:rPr>
              <a:t> = 0.709</a:t>
            </a:r>
            <a:r>
              <a:rPr lang="fr-FR" dirty="0"/>
              <a:t>, sans ENERGY STAR Score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8EAD3C2C-5572-4C7F-B38B-21DE6F05D43D}"/>
              </a:ext>
            </a:extLst>
          </p:cNvPr>
          <p:cNvSpPr txBox="1"/>
          <p:nvPr/>
        </p:nvSpPr>
        <p:spPr>
          <a:xfrm>
            <a:off x="936265" y="6129034"/>
            <a:ext cx="656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b="1" dirty="0">
                <a:solidFill>
                  <a:srgbClr val="FF0000"/>
                </a:solidFill>
              </a:rPr>
              <a:t>Pas d'intérêt </a:t>
            </a:r>
            <a:r>
              <a:rPr lang="fr-FR" dirty="0"/>
              <a:t>à calculer l'ENERGY STAR Score.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Différentes modélisations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/>
              <a:t>3.2. </a:t>
            </a:r>
            <a:r>
              <a:rPr lang="en-US" b="1" u="sng" dirty="0" err="1"/>
              <a:t>Création</a:t>
            </a:r>
            <a:r>
              <a:rPr lang="en-US" b="1" u="sng" dirty="0"/>
              <a:t> Training Data et Test Data</a:t>
            </a:r>
            <a:r>
              <a:rPr lang="fr-FR" b="1" dirty="0"/>
              <a:t> :</a:t>
            </a:r>
          </a:p>
          <a:p>
            <a:pPr marL="457200" indent="-457200" algn="just">
              <a:buFont typeface="+mj-lt"/>
              <a:buAutoNum type="arabicPeriod"/>
            </a:pPr>
            <a:endParaRPr lang="fr-FR" sz="2000" dirty="0"/>
          </a:p>
          <a:p>
            <a:pPr marL="457200" indent="-457200" algn="just">
              <a:buFont typeface="+mj-lt"/>
              <a:buAutoNum type="arabicPeriod"/>
            </a:pPr>
            <a:r>
              <a:rPr lang="fr-FR" sz="2000" b="1" dirty="0" err="1">
                <a:solidFill>
                  <a:srgbClr val="FF0000"/>
                </a:solidFill>
              </a:rPr>
              <a:t>Test_size</a:t>
            </a:r>
            <a:r>
              <a:rPr lang="fr-FR" sz="2000" b="1" dirty="0">
                <a:solidFill>
                  <a:srgbClr val="FF0000"/>
                </a:solidFill>
              </a:rPr>
              <a:t> = 0.3 </a:t>
            </a:r>
            <a:r>
              <a:rPr lang="fr-FR" sz="2000" dirty="0"/>
              <a:t>: le test data représente 30% des données originales ;</a:t>
            </a:r>
          </a:p>
          <a:p>
            <a:pPr marL="457200" indent="-457200" algn="just">
              <a:buFont typeface="+mj-lt"/>
              <a:buAutoNum type="arabicPeriod"/>
            </a:pPr>
            <a:endParaRPr lang="fr-FR" sz="2000" dirty="0"/>
          </a:p>
          <a:p>
            <a:pPr marL="457200" indent="-457200" algn="just">
              <a:buFont typeface="+mj-lt"/>
              <a:buAutoNum type="arabicPeriod"/>
            </a:pPr>
            <a:r>
              <a:rPr lang="fr-FR" sz="2000" b="1" dirty="0" err="1">
                <a:solidFill>
                  <a:srgbClr val="FF0000"/>
                </a:solidFill>
              </a:rPr>
              <a:t>X_train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: comporte toutes les variables catégorielles et numériques considérées ; </a:t>
            </a:r>
            <a:r>
              <a:rPr lang="fr-FR" sz="2000" dirty="0" err="1"/>
              <a:t>X_train.shape</a:t>
            </a:r>
            <a:r>
              <a:rPr lang="fr-FR" sz="2000" dirty="0"/>
              <a:t> = (1278, 88) </a:t>
            </a:r>
          </a:p>
          <a:p>
            <a:pPr marL="457200" indent="-457200" algn="just">
              <a:buFont typeface="+mj-lt"/>
              <a:buAutoNum type="arabicPeriod"/>
            </a:pPr>
            <a:endParaRPr lang="fr-FR" sz="2000" dirty="0"/>
          </a:p>
          <a:p>
            <a:pPr marL="457200" indent="-457200" algn="just">
              <a:buFont typeface="+mj-lt"/>
              <a:buAutoNum type="arabicPeriod"/>
            </a:pPr>
            <a:r>
              <a:rPr lang="fr-FR" sz="2000" b="1" dirty="0" err="1">
                <a:solidFill>
                  <a:srgbClr val="FF0000"/>
                </a:solidFill>
              </a:rPr>
              <a:t>X_num_train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: prend en compte uniquement les variables numériques ; </a:t>
            </a:r>
            <a:r>
              <a:rPr lang="fr-FR" sz="2000" dirty="0" err="1"/>
              <a:t>X_num_train.shape</a:t>
            </a:r>
            <a:r>
              <a:rPr lang="fr-FR" sz="2000" dirty="0"/>
              <a:t> = (1278, 8)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dirty="0"/>
              <a:t>La ville de Seattle souhaite être neutre en émissions de carbone en 2050 </a:t>
            </a:r>
          </a:p>
          <a:p>
            <a:pPr algn="just">
              <a:buFont typeface="Wingdings" pitchFamily="2" charset="2"/>
              <a:buChar char="§"/>
            </a:pPr>
            <a:endParaRPr lang="fr-FR" dirty="0"/>
          </a:p>
          <a:p>
            <a:pPr algn="just">
              <a:buFont typeface="Wingdings" pitchFamily="2" charset="2"/>
              <a:buChar char="§"/>
            </a:pPr>
            <a:r>
              <a:rPr lang="fr-FR" dirty="0"/>
              <a:t>Objectifs (constructions non résidentielles):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dirty="0"/>
              <a:t>prédire les </a:t>
            </a:r>
            <a:r>
              <a:rPr lang="fr-FR" b="1" dirty="0">
                <a:solidFill>
                  <a:srgbClr val="FF0000"/>
                </a:solidFill>
              </a:rPr>
              <a:t>émissions de CO</a:t>
            </a:r>
            <a:r>
              <a:rPr lang="fr-FR" b="1" baseline="-25000" dirty="0">
                <a:solidFill>
                  <a:srgbClr val="FF0000"/>
                </a:solidFill>
              </a:rPr>
              <a:t>2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dirty="0"/>
              <a:t>prédire la </a:t>
            </a:r>
            <a:r>
              <a:rPr lang="fr-FR" b="1" dirty="0">
                <a:solidFill>
                  <a:srgbClr val="FF0000"/>
                </a:solidFill>
              </a:rPr>
              <a:t>consommation totale d’énergie 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dirty="0"/>
              <a:t>évaluer l’intérêt de </a:t>
            </a:r>
            <a:r>
              <a:rPr lang="fr-FR" b="1" dirty="0">
                <a:solidFill>
                  <a:srgbClr val="00B0F0"/>
                </a:solidFill>
              </a:rPr>
              <a:t>l’ENERGY STAR Score </a:t>
            </a:r>
          </a:p>
          <a:p>
            <a:pPr algn="just">
              <a:buFont typeface="Wingdings" pitchFamily="2" charset="2"/>
              <a:buChar char="§"/>
            </a:pPr>
            <a:endParaRPr lang="fr-FR" dirty="0"/>
          </a:p>
          <a:p>
            <a:pPr algn="just"/>
            <a:r>
              <a:rPr lang="fr-FR" dirty="0"/>
              <a:t>La </a:t>
            </a:r>
            <a:r>
              <a:rPr lang="fr-FR" b="1" dirty="0">
                <a:solidFill>
                  <a:srgbClr val="FF0000"/>
                </a:solidFill>
              </a:rPr>
              <a:t>prédiction</a:t>
            </a:r>
            <a:r>
              <a:rPr lang="fr-FR" dirty="0"/>
              <a:t> se basera sur :</a:t>
            </a:r>
          </a:p>
          <a:p>
            <a:pPr lvl="1" algn="just"/>
            <a:r>
              <a:rPr lang="fr-FR" dirty="0"/>
              <a:t>la taille et l’usage des bâtiments </a:t>
            </a:r>
          </a:p>
          <a:p>
            <a:pPr lvl="1" algn="just"/>
            <a:r>
              <a:rPr lang="fr-FR" dirty="0"/>
              <a:t>date de construction</a:t>
            </a:r>
          </a:p>
          <a:p>
            <a:pPr lvl="1" algn="just"/>
            <a:r>
              <a:rPr lang="fr-FR" dirty="0"/>
              <a:t>… </a:t>
            </a:r>
            <a:r>
              <a:rPr lang="fr-FR" sz="1600" dirty="0"/>
              <a:t>(données déclaratives du permis d'exploitation commerciale) </a:t>
            </a:r>
            <a:endParaRPr lang="fr-FR" dirty="0"/>
          </a:p>
          <a:p>
            <a:pPr algn="just">
              <a:buFont typeface="Wingdings" pitchFamily="2" charset="2"/>
              <a:buChar char="§"/>
            </a:pPr>
            <a:endParaRPr lang="fr-FR" dirty="0"/>
          </a:p>
          <a:p>
            <a:pPr algn="just">
              <a:buFont typeface="Wingdings" pitchFamily="2" charset="2"/>
              <a:buChar char="§"/>
            </a:pPr>
            <a:endParaRPr lang="fr-FR" dirty="0"/>
          </a:p>
        </p:txBody>
      </p:sp>
      <p:pic>
        <p:nvPicPr>
          <p:cNvPr id="2050" name="Picture 2" descr="Résultat de recherche d'images pour &quot;l’ENERGY STAR Score&quot;">
            <a:extLst>
              <a:ext uri="{FF2B5EF4-FFF2-40B4-BE49-F238E27FC236}">
                <a16:creationId xmlns="" xmlns:a16="http://schemas.microsoft.com/office/drawing/2014/main" id="{DEAF6272-BA8D-435A-9213-301B7314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356992"/>
            <a:ext cx="1328864" cy="8085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Différentes modélisations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b="1" dirty="0"/>
              <a:t>3.3. </a:t>
            </a:r>
            <a:r>
              <a:rPr lang="fr-FR" b="1" u="sng" dirty="0"/>
              <a:t>Modèles (1/2)</a:t>
            </a:r>
            <a:r>
              <a:rPr lang="fr-FR" b="1" dirty="0"/>
              <a:t>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Test de différents modèles sur </a:t>
            </a:r>
            <a:r>
              <a:rPr lang="fr-FR" b="1" dirty="0">
                <a:solidFill>
                  <a:srgbClr val="FF0000"/>
                </a:solidFill>
              </a:rPr>
              <a:t>toutes les </a:t>
            </a:r>
            <a:r>
              <a:rPr lang="fr-FR" b="1" dirty="0" err="1">
                <a:solidFill>
                  <a:srgbClr val="FF0000"/>
                </a:solidFill>
              </a:rPr>
              <a:t>features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: 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endParaRPr lang="fr-FR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928934"/>
            <a:ext cx="385765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Différentes modélisations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b="1" dirty="0"/>
              <a:t>3.3. </a:t>
            </a:r>
            <a:r>
              <a:rPr lang="fr-FR" b="1" u="sng" dirty="0"/>
              <a:t>Modèles (2/2)</a:t>
            </a:r>
            <a:r>
              <a:rPr lang="fr-FR" b="1" dirty="0"/>
              <a:t> :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fr-FR" dirty="0"/>
              <a:t>Test de différents modèles sur les </a:t>
            </a:r>
            <a:r>
              <a:rPr lang="fr-FR" b="1" dirty="0" err="1">
                <a:solidFill>
                  <a:srgbClr val="FF0000"/>
                </a:solidFill>
              </a:rPr>
              <a:t>features</a:t>
            </a:r>
            <a:r>
              <a:rPr lang="fr-FR" b="1" dirty="0">
                <a:solidFill>
                  <a:srgbClr val="FF0000"/>
                </a:solidFill>
              </a:rPr>
              <a:t> numériques </a:t>
            </a:r>
            <a:r>
              <a:rPr lang="fr-FR" dirty="0"/>
              <a:t>uniquement :</a:t>
            </a:r>
          </a:p>
          <a:p>
            <a:pPr>
              <a:buNone/>
            </a:pPr>
            <a:endParaRPr lang="fr-FR" b="1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000372"/>
            <a:ext cx="385765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Différentes modélisations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pPr algn="just">
              <a:buNone/>
            </a:pPr>
            <a:r>
              <a:rPr lang="fr-FR" b="1" dirty="0"/>
              <a:t>3.4. </a:t>
            </a:r>
            <a:r>
              <a:rPr lang="fr-FR" b="1" u="sng" dirty="0"/>
              <a:t>Test de différents paramètres sur les modèles, avec toutes les </a:t>
            </a:r>
            <a:r>
              <a:rPr lang="fr-FR" b="1" u="sng" dirty="0" err="1"/>
              <a:t>features</a:t>
            </a:r>
            <a:r>
              <a:rPr lang="fr-FR" b="1" u="sng" dirty="0"/>
              <a:t> (1/2)</a:t>
            </a:r>
            <a:r>
              <a:rPr lang="fr-FR" b="1" dirty="0"/>
              <a:t>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Pour le modèle </a:t>
            </a:r>
            <a:r>
              <a:rPr lang="fr-FR" b="1" dirty="0" err="1">
                <a:solidFill>
                  <a:srgbClr val="FF0000"/>
                </a:solidFill>
              </a:rPr>
              <a:t>Decision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Tree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Regressor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max_depth</a:t>
            </a:r>
            <a:r>
              <a:rPr lang="fr-FR" dirty="0"/>
              <a:t> = 2, 10, 20, 30</a:t>
            </a:r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00438"/>
            <a:ext cx="414340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60264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Différentes modélisations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pPr algn="just">
              <a:buNone/>
            </a:pPr>
            <a:r>
              <a:rPr lang="fr-FR" b="1" dirty="0"/>
              <a:t>3.4. </a:t>
            </a:r>
            <a:r>
              <a:rPr lang="fr-FR" b="1" u="sng" dirty="0"/>
              <a:t>Test de différents paramètres sur les modèles, avec toutes les </a:t>
            </a:r>
            <a:r>
              <a:rPr lang="fr-FR" b="1" u="sng" dirty="0" err="1"/>
              <a:t>features</a:t>
            </a:r>
            <a:r>
              <a:rPr lang="fr-FR" b="1" u="sng" dirty="0"/>
              <a:t> (2/2)</a:t>
            </a:r>
            <a:r>
              <a:rPr lang="fr-FR" b="1" dirty="0"/>
              <a:t> :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fr-FR" dirty="0"/>
              <a:t>Pour le modèle </a:t>
            </a:r>
            <a:r>
              <a:rPr lang="fr-FR" b="1" dirty="0">
                <a:solidFill>
                  <a:srgbClr val="FF0000"/>
                </a:solidFill>
              </a:rPr>
              <a:t>K Neighbors </a:t>
            </a:r>
            <a:r>
              <a:rPr lang="fr-FR" b="1" dirty="0" err="1">
                <a:solidFill>
                  <a:srgbClr val="FF0000"/>
                </a:solidFill>
              </a:rPr>
              <a:t>Regressor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: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928934"/>
            <a:ext cx="364333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4. Modèle final et 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4.1 </a:t>
            </a:r>
            <a:r>
              <a:rPr lang="fr-FR" b="1" u="sng" dirty="0"/>
              <a:t>Modèle final sélectionné</a:t>
            </a:r>
            <a:r>
              <a:rPr lang="fr-FR" b="1" dirty="0"/>
              <a:t> :</a:t>
            </a:r>
          </a:p>
          <a:p>
            <a:pPr>
              <a:buNone/>
            </a:pPr>
            <a:endParaRPr lang="fr-FR" b="1" dirty="0"/>
          </a:p>
          <a:p>
            <a:r>
              <a:rPr lang="fr-FR" dirty="0"/>
              <a:t>Choix du meilleur modèle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 </a:t>
            </a:r>
            <a:r>
              <a:rPr lang="fr-FR" b="1" dirty="0">
                <a:solidFill>
                  <a:srgbClr val="FF0000"/>
                </a:solidFill>
                <a:sym typeface="Wingdings" panose="05000000000000000000" pitchFamily="2" charset="2"/>
              </a:rPr>
              <a:t>minimiser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mean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squared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error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Modèle sélectionné :</a:t>
            </a:r>
          </a:p>
          <a:p>
            <a:endParaRPr lang="fr-FR" dirty="0"/>
          </a:p>
          <a:p>
            <a:pPr marL="731520" lvl="2" indent="0">
              <a:buNone/>
            </a:pPr>
            <a:r>
              <a:rPr lang="fr-FR" sz="2400" dirty="0"/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Decision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Tree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Regressor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(</a:t>
            </a:r>
            <a:r>
              <a:rPr lang="fr-FR" sz="2400" dirty="0" err="1"/>
              <a:t>max_depth</a:t>
            </a:r>
            <a:r>
              <a:rPr lang="fr-FR" sz="2400" dirty="0"/>
              <a:t> = 10)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4. Modèle final et 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4.2 </a:t>
            </a:r>
            <a:r>
              <a:rPr lang="fr-FR" b="1" u="sng" dirty="0"/>
              <a:t>Prédictions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sz="2000" b="1" dirty="0" err="1">
                <a:solidFill>
                  <a:srgbClr val="FF0000"/>
                </a:solidFill>
              </a:rPr>
              <a:t>TotalGHGEmissions</a:t>
            </a:r>
            <a:r>
              <a:rPr lang="fr-FR" sz="2000" b="1" dirty="0"/>
              <a:t> (MetricTonsCO2e) :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000" b="1" dirty="0" err="1" smtClean="0">
                <a:solidFill>
                  <a:srgbClr val="FF0000"/>
                </a:solidFill>
              </a:rPr>
              <a:t>SiteEnergyUse</a:t>
            </a:r>
            <a:r>
              <a:rPr lang="fr-FR" sz="2000" b="1" dirty="0" smtClean="0"/>
              <a:t> </a:t>
            </a:r>
            <a:r>
              <a:rPr lang="fr-FR" sz="2000" b="1" dirty="0"/>
              <a:t>(</a:t>
            </a:r>
            <a:r>
              <a:rPr lang="fr-FR" sz="2000" b="1" dirty="0" err="1"/>
              <a:t>kBtu</a:t>
            </a:r>
            <a:r>
              <a:rPr lang="fr-FR" sz="2000" b="1" dirty="0"/>
              <a:t>) :</a:t>
            </a:r>
          </a:p>
          <a:p>
            <a:pPr marL="0" indent="0">
              <a:buNone/>
            </a:pPr>
            <a:endParaRPr lang="fr-FR" sz="2000" b="1" dirty="0"/>
          </a:p>
          <a:p>
            <a:pPr>
              <a:buNone/>
            </a:pPr>
            <a:endParaRPr lang="fr-FR" b="1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6FFEA57D-EA44-4A0E-8CC3-B7F2FC6406B6}"/>
              </a:ext>
            </a:extLst>
          </p:cNvPr>
          <p:cNvSpPr txBox="1"/>
          <p:nvPr/>
        </p:nvSpPr>
        <p:spPr>
          <a:xfrm>
            <a:off x="2572003" y="6205166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Relative </a:t>
            </a:r>
            <a:r>
              <a:rPr lang="fr-FR" dirty="0" err="1"/>
              <a:t>error</a:t>
            </a:r>
            <a:r>
              <a:rPr lang="fr-FR" dirty="0"/>
              <a:t> (moyenne) &lt; </a:t>
            </a:r>
            <a:r>
              <a:rPr lang="fr-FR" dirty="0" smtClean="0"/>
              <a:t>0.55</a:t>
            </a:r>
            <a:r>
              <a:rPr lang="fr-FR" dirty="0" smtClean="0"/>
              <a:t>%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9683FE1D-C514-45EB-8148-C748C743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2420888"/>
            <a:ext cx="5502143" cy="16370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CBE5A636-9183-4D52-808D-CE2B8B192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97" y="4714884"/>
            <a:ext cx="4854071" cy="1571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6FFEA57D-EA44-4A0E-8CC3-B7F2FC6406B6}"/>
              </a:ext>
            </a:extLst>
          </p:cNvPr>
          <p:cNvSpPr txBox="1"/>
          <p:nvPr/>
        </p:nvSpPr>
        <p:spPr>
          <a:xfrm>
            <a:off x="2643174" y="4071942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Relative </a:t>
            </a:r>
            <a:r>
              <a:rPr lang="fr-FR" dirty="0" err="1"/>
              <a:t>error</a:t>
            </a:r>
            <a:r>
              <a:rPr lang="fr-FR" dirty="0"/>
              <a:t> (moyenne) &lt; </a:t>
            </a:r>
            <a:r>
              <a:rPr lang="fr-FR" dirty="0" smtClean="0"/>
              <a:t>3%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4. Modèle final et 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4.3 </a:t>
            </a:r>
            <a:r>
              <a:rPr lang="fr-FR" b="1" u="sng" dirty="0"/>
              <a:t>Diminution des données requises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FR" dirty="0"/>
          </a:p>
          <a:p>
            <a:r>
              <a:rPr lang="pt-BR" sz="1800" dirty="0">
                <a:latin typeface="Consolas" panose="020B0609020204030204" pitchFamily="49" charset="0"/>
              </a:rPr>
              <a:t>N_SteamUse(kBtu), N_Electricity(kBtu) et N_NaturalGas(kBtu) 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r>
              <a:rPr lang="pt-BR" sz="2000" dirty="0">
                <a:sym typeface="Wingdings" panose="05000000000000000000" pitchFamily="2" charset="2"/>
              </a:rPr>
              <a:t> </a:t>
            </a:r>
            <a:r>
              <a:rPr lang="fr-FR" sz="2000" dirty="0" smtClean="0">
                <a:sym typeface="Wingdings" panose="05000000000000000000" pitchFamily="2" charset="2"/>
              </a:rPr>
              <a:t>prédire les deux </a:t>
            </a:r>
            <a:r>
              <a:rPr lang="fr-FR" sz="2000" dirty="0" err="1" smtClean="0">
                <a:sym typeface="Wingdings" panose="05000000000000000000" pitchFamily="2" charset="2"/>
              </a:rPr>
              <a:t>targets</a:t>
            </a:r>
            <a:r>
              <a:rPr lang="fr-FR" sz="2000" dirty="0" smtClean="0">
                <a:sym typeface="Wingdings" panose="05000000000000000000" pitchFamily="2" charset="2"/>
              </a:rPr>
              <a:t> avec une erreur </a:t>
            </a:r>
            <a:r>
              <a:rPr lang="pt-BR" sz="2000" dirty="0" smtClean="0">
                <a:sym typeface="Wingdings" panose="05000000000000000000" pitchFamily="2" charset="2"/>
              </a:rPr>
              <a:t>&lt; 3 </a:t>
            </a:r>
            <a:r>
              <a:rPr lang="pt-BR" sz="2000" dirty="0">
                <a:sym typeface="Wingdings" panose="05000000000000000000" pitchFamily="2" charset="2"/>
              </a:rPr>
              <a:t>%</a:t>
            </a:r>
          </a:p>
          <a:p>
            <a:endParaRPr lang="pt-BR" sz="2000" dirty="0">
              <a:sym typeface="Wingdings" panose="05000000000000000000" pitchFamily="2" charset="2"/>
            </a:endParaRPr>
          </a:p>
          <a:p>
            <a:r>
              <a:rPr lang="fr-FR" sz="1800" dirty="0" err="1">
                <a:latin typeface="Consolas" panose="020B0609020204030204" pitchFamily="49" charset="0"/>
              </a:rPr>
              <a:t>N_YearBuilt</a:t>
            </a:r>
            <a:r>
              <a:rPr lang="fr-FR" sz="1800" dirty="0">
                <a:latin typeface="Consolas" panose="020B0609020204030204" pitchFamily="49" charset="0"/>
              </a:rPr>
              <a:t>, </a:t>
            </a:r>
            <a:r>
              <a:rPr lang="fr-FR" sz="1800" dirty="0" err="1">
                <a:latin typeface="Consolas" panose="020B0609020204030204" pitchFamily="49" charset="0"/>
              </a:rPr>
              <a:t>N_NumberofBuildings</a:t>
            </a:r>
            <a:r>
              <a:rPr lang="fr-FR" sz="1800" dirty="0">
                <a:latin typeface="Consolas" panose="020B0609020204030204" pitchFamily="49" charset="0"/>
              </a:rPr>
              <a:t>, </a:t>
            </a:r>
            <a:r>
              <a:rPr lang="fr-FR" sz="1800" dirty="0" err="1">
                <a:latin typeface="Consolas" panose="020B0609020204030204" pitchFamily="49" charset="0"/>
              </a:rPr>
              <a:t>N_NumberofFloors</a:t>
            </a:r>
            <a:r>
              <a:rPr lang="fr-FR" sz="1800" dirty="0">
                <a:latin typeface="Consolas" panose="020B0609020204030204" pitchFamily="49" charset="0"/>
              </a:rPr>
              <a:t>, </a:t>
            </a:r>
            <a:r>
              <a:rPr lang="fr-FR" sz="1800" dirty="0" err="1">
                <a:latin typeface="Consolas" panose="020B0609020204030204" pitchFamily="49" charset="0"/>
              </a:rPr>
              <a:t>N_PropertyGFAParking</a:t>
            </a:r>
            <a:r>
              <a:rPr lang="fr-FR" sz="1800" dirty="0">
                <a:latin typeface="Consolas" panose="020B0609020204030204" pitchFamily="49" charset="0"/>
              </a:rPr>
              <a:t>, </a:t>
            </a:r>
            <a:r>
              <a:rPr lang="fr-FR" sz="1800" dirty="0" err="1">
                <a:latin typeface="Consolas" panose="020B0609020204030204" pitchFamily="49" charset="0"/>
              </a:rPr>
              <a:t>N_PropertyGFABuilding</a:t>
            </a:r>
            <a:r>
              <a:rPr lang="fr-FR" sz="1800" dirty="0">
                <a:latin typeface="Consolas" panose="020B0609020204030204" pitchFamily="49" charset="0"/>
              </a:rPr>
              <a:t>(s), </a:t>
            </a:r>
            <a:r>
              <a:rPr lang="fr-FR" sz="1800" dirty="0" err="1">
                <a:latin typeface="Consolas" panose="020B0609020204030204" pitchFamily="49" charset="0"/>
              </a:rPr>
              <a:t>N_LargestPropertyUseTypeGFA</a:t>
            </a:r>
            <a:r>
              <a:rPr lang="fr-F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    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	 prédire </a:t>
            </a:r>
            <a:r>
              <a:rPr lang="fr-FR" sz="2000" dirty="0" smtClean="0">
                <a:sym typeface="Wingdings" panose="05000000000000000000" pitchFamily="2" charset="2"/>
              </a:rPr>
              <a:t>la consommation totale avec </a:t>
            </a:r>
            <a:r>
              <a:rPr lang="fr-FR" sz="2000" dirty="0">
                <a:sym typeface="Wingdings" panose="05000000000000000000" pitchFamily="2" charset="2"/>
              </a:rPr>
              <a:t>une erreur &lt; </a:t>
            </a:r>
            <a:r>
              <a:rPr lang="fr-FR" sz="2000" dirty="0" smtClean="0">
                <a:sym typeface="Wingdings" panose="05000000000000000000" pitchFamily="2" charset="2"/>
              </a:rPr>
              <a:t>4%</a:t>
            </a:r>
            <a:endParaRPr lang="fr-FR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4. Modèle final et 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4.4 </a:t>
            </a:r>
            <a:r>
              <a:rPr lang="fr-FR" b="1" u="sng" dirty="0"/>
              <a:t>Conclusion et recommandation au client </a:t>
            </a:r>
            <a:r>
              <a:rPr lang="fr-FR" b="1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Un </a:t>
            </a:r>
            <a:r>
              <a:rPr lang="pt-BR" sz="2000" b="1" dirty="0">
                <a:solidFill>
                  <a:srgbClr val="FF0000"/>
                </a:solidFill>
              </a:rPr>
              <a:t>nombre relativement réduit </a:t>
            </a:r>
            <a:r>
              <a:rPr lang="pt-BR" sz="2000" dirty="0"/>
              <a:t>de données déclaratives pourrait </a:t>
            </a:r>
            <a:r>
              <a:rPr lang="pt-BR" sz="2000" b="1" dirty="0">
                <a:solidFill>
                  <a:srgbClr val="FF0000"/>
                </a:solidFill>
              </a:rPr>
              <a:t>suffire</a:t>
            </a:r>
            <a:r>
              <a:rPr lang="pt-BR" sz="2000" dirty="0"/>
              <a:t> à la prédiction des consommations d’énergie et des émission de CO</a:t>
            </a:r>
            <a:r>
              <a:rPr lang="pt-BR" sz="2000" baseline="-25000" dirty="0"/>
              <a:t>2</a:t>
            </a:r>
            <a:r>
              <a:rPr lang="pt-BR" sz="2000" dirty="0"/>
              <a:t> avec une </a:t>
            </a:r>
            <a:r>
              <a:rPr lang="pt-BR" sz="2000" b="1" dirty="0">
                <a:solidFill>
                  <a:srgbClr val="FF0000"/>
                </a:solidFill>
              </a:rPr>
              <a:t>assez bonne précision</a:t>
            </a:r>
            <a:endParaRPr lang="pt-B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pt-B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9434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469516E-922E-4F60-A808-CC23AA8E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7467600" cy="1143000"/>
          </a:xfrm>
        </p:spPr>
        <p:txBody>
          <a:bodyPr/>
          <a:lstStyle/>
          <a:p>
            <a:pPr algn="ctr"/>
            <a:r>
              <a:rPr lang="fr-FR" dirty="0"/>
              <a:t>Merci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56070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fr-FR" dirty="0"/>
          </a:p>
          <a:p>
            <a:pPr algn="just"/>
            <a:r>
              <a:rPr lang="fr-FR" dirty="0"/>
              <a:t>Problématique, interprétation et pistes de recherche.</a:t>
            </a:r>
          </a:p>
          <a:p>
            <a:pPr algn="just"/>
            <a:endParaRPr lang="fr-FR" dirty="0"/>
          </a:p>
          <a:p>
            <a:pPr algn="just"/>
            <a:r>
              <a:rPr lang="fr-FR" dirty="0" err="1"/>
              <a:t>Cleaning</a:t>
            </a:r>
            <a:r>
              <a:rPr lang="fr-FR" dirty="0"/>
              <a:t>,  </a:t>
            </a:r>
            <a:r>
              <a:rPr lang="fr-FR" dirty="0" err="1"/>
              <a:t>feature</a:t>
            </a:r>
            <a:r>
              <a:rPr lang="fr-FR" dirty="0"/>
              <a:t> engineering et exploration.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Différentes modélisations.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Modèle final et améliorations.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1. Problématique, interprétation et pistes de 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/>
              <a:t>Nous disposons des relevés « Building Energy Benchmarking »  de 2015 et 2016 </a:t>
            </a:r>
          </a:p>
          <a:p>
            <a:pPr lvl="1" algn="just"/>
            <a:r>
              <a:rPr lang="fr-FR" b="1" dirty="0">
                <a:solidFill>
                  <a:srgbClr val="FF0000"/>
                </a:solidFill>
              </a:rPr>
              <a:t>Problème</a:t>
            </a:r>
            <a:r>
              <a:rPr lang="fr-FR" dirty="0"/>
              <a:t> : relevés couteux à obtenir !</a:t>
            </a:r>
          </a:p>
          <a:p>
            <a:pPr algn="just"/>
            <a:endParaRPr lang="fr-FR" dirty="0"/>
          </a:p>
          <a:p>
            <a:pPr algn="just"/>
            <a:r>
              <a:rPr lang="fr-FR" b="1" dirty="0">
                <a:solidFill>
                  <a:srgbClr val="FF0000"/>
                </a:solidFill>
              </a:rPr>
              <a:t>Objectifs</a:t>
            </a:r>
            <a:r>
              <a:rPr lang="fr-FR" dirty="0"/>
              <a:t> : </a:t>
            </a:r>
          </a:p>
          <a:p>
            <a:pPr lvl="1" algn="just">
              <a:buFont typeface="Wingdings" panose="05000000000000000000" pitchFamily="2" charset="2"/>
              <a:buChar char="è"/>
            </a:pPr>
            <a:r>
              <a:rPr lang="fr-FR" dirty="0"/>
              <a:t>se passer des relevés de consommation annuels</a:t>
            </a:r>
          </a:p>
          <a:p>
            <a:pPr lvl="1" algn="just">
              <a:buFont typeface="Wingdings" panose="05000000000000000000" pitchFamily="2" charset="2"/>
              <a:buChar char="è"/>
            </a:pPr>
            <a:r>
              <a:rPr lang="fr-FR" dirty="0"/>
              <a:t>Faire des déductions à partir de variables plus simples (nature et proportions des sources d’énergie utilisées, …) </a:t>
            </a:r>
          </a:p>
          <a:p>
            <a:pPr algn="just"/>
            <a:endParaRPr lang="fr-FR" dirty="0"/>
          </a:p>
          <a:p>
            <a:pPr algn="just"/>
            <a:r>
              <a:rPr lang="fr-FR" b="1" dirty="0">
                <a:solidFill>
                  <a:srgbClr val="FF0000"/>
                </a:solidFill>
              </a:rPr>
              <a:t>Étudier la pertinence </a:t>
            </a:r>
            <a:r>
              <a:rPr lang="fr-FR" dirty="0"/>
              <a:t>des  différentes variables pour nos objectifs de prédiction</a:t>
            </a:r>
          </a:p>
          <a:p>
            <a:pPr algn="just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1</a:t>
            </a:r>
            <a:r>
              <a:rPr lang="fr-FR" dirty="0"/>
              <a:t>. </a:t>
            </a:r>
            <a:r>
              <a:rPr lang="fr-FR" b="1" dirty="0"/>
              <a:t>Problématique, interprétation et pistes de recherche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fr-FR" b="1" dirty="0">
              <a:solidFill>
                <a:srgbClr val="FF0000"/>
              </a:solidFill>
            </a:endParaRPr>
          </a:p>
          <a:p>
            <a:pPr algn="just"/>
            <a:r>
              <a:rPr lang="fr-FR" b="1" dirty="0">
                <a:solidFill>
                  <a:srgbClr val="FF0000"/>
                </a:solidFill>
              </a:rPr>
              <a:t>l’ENERGY STAR Score </a:t>
            </a:r>
            <a:r>
              <a:rPr lang="fr-FR" dirty="0"/>
              <a:t>permet d’évaluer si un bâtiment est performant ou pas</a:t>
            </a:r>
          </a:p>
          <a:p>
            <a:pPr lvl="1" algn="just">
              <a:buFont typeface="Wingdings" panose="05000000000000000000" pitchFamily="2" charset="2"/>
              <a:buChar char="è"/>
            </a:pPr>
            <a:r>
              <a:rPr lang="fr-FR" b="1" dirty="0">
                <a:solidFill>
                  <a:srgbClr val="FF0000"/>
                </a:solidFill>
              </a:rPr>
              <a:t>Quel est son intérêt </a:t>
            </a:r>
            <a:r>
              <a:rPr lang="fr-FR" dirty="0"/>
              <a:t>pour les objectifs de la ville ? (son calcul est fastidieux) </a:t>
            </a:r>
          </a:p>
          <a:p>
            <a:pPr marL="365760" lvl="1" indent="0" algn="just">
              <a:buNone/>
            </a:pP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Pour les </a:t>
            </a:r>
            <a:r>
              <a:rPr lang="fr-FR" dirty="0">
                <a:solidFill>
                  <a:srgbClr val="00B0F0"/>
                </a:solidFill>
              </a:rPr>
              <a:t>bâtiments non destinés à l’habitation </a:t>
            </a:r>
            <a:r>
              <a:rPr lang="fr-FR" dirty="0"/>
              <a:t>:</a:t>
            </a:r>
          </a:p>
          <a:p>
            <a:pPr lvl="1" algn="just">
              <a:buFont typeface="Wingdings" panose="05000000000000000000" pitchFamily="2" charset="2"/>
              <a:buChar char="è"/>
            </a:pPr>
            <a:r>
              <a:rPr lang="fr-FR" dirty="0"/>
              <a:t>mettre en place une </a:t>
            </a:r>
            <a:r>
              <a:rPr lang="fr-FR" b="1" dirty="0">
                <a:solidFill>
                  <a:srgbClr val="FF0000"/>
                </a:solidFill>
              </a:rPr>
              <a:t>évaluation rigoureuse </a:t>
            </a:r>
            <a:r>
              <a:rPr lang="fr-FR" dirty="0"/>
              <a:t>des performances de la régression, </a:t>
            </a:r>
          </a:p>
          <a:p>
            <a:pPr lvl="1" algn="just">
              <a:buFont typeface="Wingdings" panose="05000000000000000000" pitchFamily="2" charset="2"/>
              <a:buChar char="è"/>
            </a:pPr>
            <a:r>
              <a:rPr lang="fr-FR" dirty="0"/>
              <a:t>optimiser les </a:t>
            </a:r>
            <a:r>
              <a:rPr lang="fr-FR" b="1" dirty="0">
                <a:solidFill>
                  <a:srgbClr val="FF0000"/>
                </a:solidFill>
              </a:rPr>
              <a:t>hyperparamètres</a:t>
            </a:r>
            <a:r>
              <a:rPr lang="fr-FR" dirty="0"/>
              <a:t>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2.1.  </a:t>
            </a:r>
            <a:r>
              <a:rPr lang="fr-FR" b="1" u="sng" dirty="0"/>
              <a:t>Présentation du jeu de données</a:t>
            </a:r>
            <a:r>
              <a:rPr lang="fr-FR" b="1" dirty="0"/>
              <a:t> :   </a:t>
            </a:r>
          </a:p>
          <a:p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="" xmlns:a16="http://schemas.microsoft.com/office/drawing/2014/main" id="{8FB30BBB-B91D-4475-B96A-A9DB03CF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9748792"/>
              </p:ext>
            </p:extLst>
          </p:nvPr>
        </p:nvGraphicFramePr>
        <p:xfrm>
          <a:off x="457200" y="2276872"/>
          <a:ext cx="8208912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>
                  <a:extLst>
                    <a:ext uri="{9D8B030D-6E8A-4147-A177-3AD203B41FA5}">
                      <a16:colId xmlns="" xmlns:a16="http://schemas.microsoft.com/office/drawing/2014/main" val="2723848300"/>
                    </a:ext>
                  </a:extLst>
                </a:gridCol>
                <a:gridCol w="2459949">
                  <a:extLst>
                    <a:ext uri="{9D8B030D-6E8A-4147-A177-3AD203B41FA5}">
                      <a16:colId xmlns="" xmlns:a16="http://schemas.microsoft.com/office/drawing/2014/main" val="2249698127"/>
                    </a:ext>
                  </a:extLst>
                </a:gridCol>
                <a:gridCol w="2292579">
                  <a:extLst>
                    <a:ext uri="{9D8B030D-6E8A-4147-A177-3AD203B41FA5}">
                      <a16:colId xmlns="" xmlns:a16="http://schemas.microsoft.com/office/drawing/2014/main" val="1089413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 des fichiers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2015_Building_Energy_Benchmarking 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2016_Building_Energy_Benchmarking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71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  <a:cs typeface="Calibri" panose="020F0502020204030204" pitchFamily="34" charset="0"/>
                        </a:rPr>
                        <a:t>3340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  <a:cs typeface="Calibri" panose="020F0502020204030204" pitchFamily="34" charset="0"/>
                        </a:rPr>
                        <a:t>3376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879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002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188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  <a:endParaRPr lang="fr-FR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ne ligne correspond à </a:t>
                      </a:r>
                      <a:r>
                        <a:rPr lang="fr-FR" sz="1800" b="1" i="0" u="none" strike="noStrike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plusieurs informations concernant un bâtiment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fr-FR" sz="1800" dirty="0">
                          <a:latin typeface="+mn-lt"/>
                          <a:cs typeface="Calibri" panose="020F0502020204030204" pitchFamily="34" charset="0"/>
                        </a:rPr>
                        <a:t>taille et usage des bâtiments, date de construction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 surfaces et factures énergétiques.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99421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</a:t>
            </a:r>
            <a:r>
              <a:rPr lang="fr-FR" dirty="0"/>
              <a:t>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/>
              <a:t>2.2. </a:t>
            </a:r>
            <a:r>
              <a:rPr lang="fr-FR" b="1" u="sng" dirty="0"/>
              <a:t>Etape de concaténation des </a:t>
            </a:r>
            <a:r>
              <a:rPr lang="fr-FR" b="1" u="sng" dirty="0" err="1"/>
              <a:t>dataframes</a:t>
            </a:r>
            <a:r>
              <a:rPr lang="fr-FR" b="1" dirty="0"/>
              <a:t> :</a:t>
            </a:r>
          </a:p>
          <a:p>
            <a:r>
              <a:rPr lang="fr-FR" sz="2000" b="1" dirty="0"/>
              <a:t>Extraction</a:t>
            </a:r>
          </a:p>
          <a:p>
            <a:pPr lvl="1"/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« </a:t>
            </a:r>
            <a:r>
              <a:rPr lang="fr-FR" sz="18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address</a:t>
            </a:r>
            <a:r>
              <a:rPr lang="fr-FR" sz="1800" dirty="0">
                <a:solidFill>
                  <a:srgbClr val="000000"/>
                </a:solidFill>
                <a:latin typeface="Century Schoolbook" pitchFamily="18" charset="0"/>
              </a:rPr>
              <a:t> » </a:t>
            </a:r>
            <a:r>
              <a:rPr lang="fr-FR" sz="1800" dirty="0">
                <a:solidFill>
                  <a:srgbClr val="000000"/>
                </a:solidFill>
                <a:latin typeface="Century Schoolbook" pitchFamily="18" charset="0"/>
                <a:sym typeface="Wingdings" panose="05000000000000000000" pitchFamily="2" charset="2"/>
              </a:rPr>
              <a:t> « </a:t>
            </a:r>
            <a:r>
              <a:rPr lang="fr-FR" sz="18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ZipCode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 », « Latitude », « Longitude</a:t>
            </a:r>
            <a:r>
              <a:rPr lang="fr-FR" sz="1800" dirty="0">
                <a:solidFill>
                  <a:srgbClr val="000000"/>
                </a:solidFill>
                <a:latin typeface="Century Schoolbook" pitchFamily="18" charset="0"/>
              </a:rPr>
              <a:t> »</a:t>
            </a:r>
            <a:endParaRPr lang="fr-FR" sz="1800" b="1" dirty="0"/>
          </a:p>
          <a:p>
            <a:r>
              <a:rPr lang="fr-FR" sz="2000" b="1" dirty="0"/>
              <a:t>Renommage</a:t>
            </a:r>
          </a:p>
          <a:p>
            <a:pPr lvl="1"/>
            <a:r>
              <a:rPr lang="fr-FR" sz="1800" dirty="0">
                <a:solidFill>
                  <a:srgbClr val="000000"/>
                </a:solidFill>
                <a:latin typeface="Century Schoolbook" pitchFamily="18" charset="0"/>
              </a:rPr>
              <a:t>d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f_2015 : </a:t>
            </a:r>
            <a:r>
              <a:rPr lang="fr-FR" sz="18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GHGEmissions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(MetricTonsCO2e)  </a:t>
            </a:r>
          </a:p>
          <a:p>
            <a:pPr marL="365760" lvl="1" indent="0">
              <a:buNone/>
            </a:pPr>
            <a:r>
              <a:rPr lang="fr-FR" sz="1800" dirty="0">
                <a:solidFill>
                  <a:srgbClr val="000000"/>
                </a:solidFill>
                <a:latin typeface="Century Schoolbook" pitchFamily="18" charset="0"/>
              </a:rPr>
              <a:t>		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→ </a:t>
            </a:r>
            <a:r>
              <a:rPr lang="fr-FR" sz="18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TotalGHGEmissions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(MetricTonsCO2e)</a:t>
            </a:r>
          </a:p>
          <a:p>
            <a:pPr lvl="1"/>
            <a:r>
              <a:rPr lang="fr-FR" sz="1800" dirty="0">
                <a:solidFill>
                  <a:srgbClr val="000000"/>
                </a:solidFill>
                <a:latin typeface="Century Schoolbook" pitchFamily="18" charset="0"/>
              </a:rPr>
              <a:t>d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f_2016 : </a:t>
            </a:r>
            <a:r>
              <a:rPr lang="fr-FR" sz="1800" b="0" i="0" u="none" strike="noStrike" kern="12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GHGEmissionsIntensity</a:t>
            </a: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</a:t>
            </a:r>
          </a:p>
          <a:p>
            <a:pPr marL="365760" lvl="1" indent="0">
              <a:buNone/>
            </a:pPr>
            <a:r>
              <a:rPr lang="fr-FR" sz="180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→ </a:t>
            </a:r>
            <a:r>
              <a:rPr lang="fr-FR" sz="1800" b="0" i="0" u="none" strike="noStrike" kern="12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GHGEmissionsIntensity</a:t>
            </a: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(kgCO2e/ft2)</a:t>
            </a:r>
          </a:p>
          <a:p>
            <a:pPr lvl="1"/>
            <a:r>
              <a:rPr lang="fr-FR" sz="1800" dirty="0">
                <a:solidFill>
                  <a:srgbClr val="000000"/>
                </a:solidFill>
                <a:latin typeface="Century Schoolbook" pitchFamily="18" charset="0"/>
              </a:rPr>
              <a:t>d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f_2016 : </a:t>
            </a:r>
            <a:r>
              <a:rPr lang="fr-FR" sz="1800" b="0" i="0" u="none" strike="noStrike" kern="12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TotalGHGEmissions</a:t>
            </a: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				  		→</a:t>
            </a:r>
            <a:r>
              <a:rPr lang="fr-FR" sz="1800" b="0" i="0" u="none" strike="noStrike" kern="12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TotalGHGEmissions</a:t>
            </a: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(MetricTonsCO2e)</a:t>
            </a:r>
            <a:endParaRPr lang="fr-FR" b="1" dirty="0"/>
          </a:p>
          <a:p>
            <a:r>
              <a:rPr lang="fr-FR" sz="2000" b="1" dirty="0"/>
              <a:t>Concaténation</a:t>
            </a:r>
          </a:p>
          <a:p>
            <a:pPr lvl="1"/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df_2015[Colonnes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Century Schoolbook" pitchFamily="18" charset="0"/>
              </a:rPr>
              <a:t> en commun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] et df_2016[Colonnes</a:t>
            </a:r>
            <a:r>
              <a:rPr lang="fr-FR" sz="1600" b="0" i="0" u="none" strike="noStrike" baseline="0" dirty="0">
                <a:solidFill>
                  <a:srgbClr val="000000"/>
                </a:solidFill>
                <a:latin typeface="Century Schoolbook" pitchFamily="18" charset="0"/>
              </a:rPr>
              <a:t> en commun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]</a:t>
            </a:r>
            <a:endParaRPr lang="fr-FR" sz="1700" b="1" dirty="0"/>
          </a:p>
          <a:p>
            <a:pPr lvl="1"/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df_2015_2016 : </a:t>
            </a:r>
            <a:r>
              <a:rPr lang="fr-FR" sz="1700" b="1" dirty="0">
                <a:solidFill>
                  <a:srgbClr val="FF0000"/>
                </a:solidFill>
              </a:rPr>
              <a:t>Shape</a:t>
            </a:r>
            <a:r>
              <a:rPr lang="fr-FR" sz="1700" b="1" dirty="0"/>
              <a:t> 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(6716, 42)</a:t>
            </a:r>
            <a:r>
              <a:rPr lang="en-US" sz="1400" dirty="0"/>
              <a:t> </a:t>
            </a:r>
            <a:endParaRPr lang="fr-FR" sz="1700" b="1" dirty="0"/>
          </a:p>
          <a:p>
            <a:r>
              <a:rPr lang="fr-FR" sz="2000" b="1" dirty="0"/>
              <a:t>Vérification</a:t>
            </a:r>
          </a:p>
          <a:p>
            <a:pPr lvl="1"/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df_2015_2016.head() et df_2015_2016.tail()</a:t>
            </a:r>
          </a:p>
          <a:p>
            <a:pPr lvl="1"/>
            <a:endParaRPr lang="fr-FR" sz="17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2.3. </a:t>
            </a:r>
            <a:r>
              <a:rPr lang="fr-FR" b="1" u="sng" dirty="0"/>
              <a:t>Etape de filtrage</a:t>
            </a:r>
            <a:r>
              <a:rPr lang="fr-FR" b="1" dirty="0"/>
              <a:t> :</a:t>
            </a:r>
          </a:p>
          <a:p>
            <a:pPr algn="ctr">
              <a:buNone/>
            </a:pPr>
            <a:endParaRPr lang="fr-FR" sz="2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ctr">
              <a:buNone/>
            </a:pPr>
            <a:r>
              <a:rPr lang="fr-FR" sz="1800" b="0" i="0" u="none" strike="noStrike" kern="1200" dirty="0" err="1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Dataset</a:t>
            </a: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complet : df_2015_2016.shape (6716, 42)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fr-FR" b="1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5826709"/>
              </p:ext>
            </p:extLst>
          </p:nvPr>
        </p:nvGraphicFramePr>
        <p:xfrm>
          <a:off x="899592" y="2649275"/>
          <a:ext cx="6347048" cy="3850032"/>
        </p:xfrm>
        <a:graphic>
          <a:graphicData uri="http://schemas.openxmlformats.org/drawingml/2006/table">
            <a:tbl>
              <a:tblPr/>
              <a:tblGrid>
                <a:gridCol w="4690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Opération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Shape()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04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Retrait des colonnes avec +50% </a:t>
                      </a:r>
                    </a:p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de valeurs manquantes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(6716, 36)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04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Filtrer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NonResidential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dans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BuildingType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(2921, 36)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04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Filtrer Compliant dans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ComplianceStatus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(2893, 36)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04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Retrait des Yes dans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DefaultData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(2780, 36)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="" xmlns:a16="http://schemas.microsoft.com/office/drawing/2014/main" id="{92FAFA9E-6D67-46B4-95DC-CCB9C32F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6531215"/>
              </p:ext>
            </p:extLst>
          </p:nvPr>
        </p:nvGraphicFramePr>
        <p:xfrm>
          <a:off x="7246640" y="4097837"/>
          <a:ext cx="864097" cy="2401470"/>
        </p:xfrm>
        <a:graphic>
          <a:graphicData uri="http://schemas.openxmlformats.org/drawingml/2006/table">
            <a:tbl>
              <a:tblPr/>
              <a:tblGrid>
                <a:gridCol w="864097">
                  <a:extLst>
                    <a:ext uri="{9D8B030D-6E8A-4147-A177-3AD203B41FA5}">
                      <a16:colId xmlns="" xmlns:a16="http://schemas.microsoft.com/office/drawing/2014/main" val="690651930"/>
                    </a:ext>
                  </a:extLst>
                </a:gridCol>
              </a:tblGrid>
              <a:tr h="8004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-56,51%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7355322"/>
                  </a:ext>
                </a:extLst>
              </a:tr>
              <a:tr h="8004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-0,96%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7375998"/>
                  </a:ext>
                </a:extLst>
              </a:tr>
              <a:tr h="80049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entury Schoolbook" pitchFamily="18" charset="0"/>
                        </a:rPr>
                        <a:t>-4,83%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126837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Cleaning</a:t>
            </a:r>
            <a:r>
              <a:rPr lang="fr-FR" b="1" dirty="0"/>
              <a:t>,  </a:t>
            </a:r>
            <a:r>
              <a:rPr lang="fr-FR" b="1" dirty="0" err="1"/>
              <a:t>feature</a:t>
            </a:r>
            <a:r>
              <a:rPr lang="fr-FR" b="1" dirty="0"/>
              <a:t> engineering et exploration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pPr>
              <a:buNone/>
            </a:pPr>
            <a:r>
              <a:rPr lang="fr-FR" b="1" dirty="0"/>
              <a:t>2.4. </a:t>
            </a:r>
            <a:r>
              <a:rPr lang="fr-FR" b="1" u="sng" dirty="0"/>
              <a:t>Etape de </a:t>
            </a:r>
            <a:r>
              <a:rPr lang="fr-FR" b="1" u="sng" dirty="0" err="1"/>
              <a:t>cleaning</a:t>
            </a:r>
            <a:r>
              <a:rPr lang="fr-FR" b="1" u="sng" dirty="0"/>
              <a:t> </a:t>
            </a:r>
            <a:r>
              <a:rPr lang="fr-FR" b="1" dirty="0"/>
              <a:t>:</a:t>
            </a:r>
          </a:p>
          <a:p>
            <a:r>
              <a:rPr lang="fr-FR" sz="2000" dirty="0"/>
              <a:t>Colonnes </a:t>
            </a:r>
            <a:r>
              <a:rPr lang="fr-FR" sz="2000" b="1" dirty="0">
                <a:solidFill>
                  <a:srgbClr val="FF0000"/>
                </a:solidFill>
              </a:rPr>
              <a:t>issues de calculs </a:t>
            </a:r>
            <a:r>
              <a:rPr lang="fr-FR" sz="2000" dirty="0"/>
              <a:t>:</a:t>
            </a:r>
          </a:p>
          <a:p>
            <a:pPr lvl="1"/>
            <a:r>
              <a:rPr lang="fr-FR" sz="1600" b="0" i="0" u="none" strike="noStrike" kern="1200" dirty="0" err="1">
                <a:solidFill>
                  <a:srgbClr val="000000"/>
                </a:solidFill>
                <a:effectLst/>
              </a:rPr>
              <a:t>PropertyGFATotal</a:t>
            </a:r>
            <a:r>
              <a:rPr lang="fr-FR" sz="1600" b="0" i="0" u="none" strike="noStrike" kern="1200" dirty="0">
                <a:solidFill>
                  <a:srgbClr val="000000"/>
                </a:solidFill>
                <a:effectLst/>
              </a:rPr>
              <a:t> = </a:t>
            </a:r>
            <a:r>
              <a:rPr lang="fr-FR" sz="1600" b="0" i="0" u="none" strike="noStrike" kern="1200" dirty="0" err="1">
                <a:solidFill>
                  <a:srgbClr val="000000"/>
                </a:solidFill>
                <a:effectLst/>
              </a:rPr>
              <a:t>PropertyGFAParking</a:t>
            </a:r>
            <a:r>
              <a:rPr lang="fr-FR" sz="1600" b="0" i="0" u="none" strike="noStrike" kern="1200" dirty="0">
                <a:solidFill>
                  <a:srgbClr val="000000"/>
                </a:solidFill>
                <a:effectLst/>
              </a:rPr>
              <a:t> + </a:t>
            </a:r>
            <a:r>
              <a:rPr lang="fr-FR" sz="1600" b="0" i="0" u="none" strike="noStrike" kern="1200" dirty="0" err="1">
                <a:solidFill>
                  <a:srgbClr val="000000"/>
                </a:solidFill>
                <a:effectLst/>
              </a:rPr>
              <a:t>PropertyGFABuilding</a:t>
            </a:r>
            <a:r>
              <a:rPr lang="fr-FR" sz="1600" b="0" i="0" u="none" strike="noStrike" kern="1200" dirty="0">
                <a:solidFill>
                  <a:srgbClr val="000000"/>
                </a:solidFill>
                <a:effectLst/>
              </a:rPr>
              <a:t>(s)</a:t>
            </a:r>
          </a:p>
          <a:p>
            <a:pPr lvl="1"/>
            <a:r>
              <a:rPr lang="fr-FR" sz="1600" b="0" i="0" u="none" strike="noStrike" kern="1200" dirty="0" err="1">
                <a:solidFill>
                  <a:srgbClr val="000000"/>
                </a:solidFill>
                <a:effectLst/>
              </a:rPr>
              <a:t>GHGEmissionsIntensity</a:t>
            </a:r>
            <a:r>
              <a:rPr lang="fr-FR" sz="1600" b="0" i="0" u="none" strike="noStrike" kern="1200" dirty="0">
                <a:solidFill>
                  <a:srgbClr val="000000"/>
                </a:solidFill>
                <a:effectLst/>
              </a:rPr>
              <a:t>(kgCO2e/ft2) ≈ 			   	</a:t>
            </a:r>
            <a:r>
              <a:rPr lang="fr-FR" sz="1600" b="0" i="0" u="none" strike="noStrike" kern="1200" dirty="0" err="1">
                <a:solidFill>
                  <a:srgbClr val="000000"/>
                </a:solidFill>
                <a:effectLst/>
              </a:rPr>
              <a:t>TotalGHGEmissions</a:t>
            </a:r>
            <a:r>
              <a:rPr lang="fr-FR" sz="1600" b="0" i="0" u="none" strike="noStrike" kern="1200" dirty="0">
                <a:solidFill>
                  <a:srgbClr val="000000"/>
                </a:solidFill>
                <a:effectLst/>
              </a:rPr>
              <a:t>(MetricTonsCO2e) / </a:t>
            </a:r>
            <a:r>
              <a:rPr lang="fr-FR" sz="1600" b="0" i="0" u="none" strike="noStrike" kern="1200" dirty="0" err="1">
                <a:solidFill>
                  <a:srgbClr val="000000"/>
                </a:solidFill>
                <a:effectLst/>
              </a:rPr>
              <a:t>PropertyGFATotal</a:t>
            </a:r>
            <a:endParaRPr lang="fr-FR" sz="1600" b="0" i="0" u="none" strike="noStrike" dirty="0">
              <a:effectLst/>
            </a:endParaRPr>
          </a:p>
          <a:p>
            <a:r>
              <a:rPr lang="fr-FR" sz="2000" b="0" i="0" u="none" strike="noStrike" dirty="0">
                <a:effectLst/>
              </a:rPr>
              <a:t>Colonnes </a:t>
            </a:r>
            <a:r>
              <a:rPr lang="fr-FR" sz="2000" b="1" i="0" u="none" strike="noStrike" dirty="0">
                <a:solidFill>
                  <a:srgbClr val="FF0000"/>
                </a:solidFill>
                <a:effectLst/>
              </a:rPr>
              <a:t>doublons</a:t>
            </a:r>
            <a:r>
              <a:rPr lang="fr-FR" sz="2000" b="0" i="0" u="none" strike="noStrike" dirty="0">
                <a:effectLst/>
              </a:rPr>
              <a:t> (unités)</a:t>
            </a:r>
          </a:p>
          <a:p>
            <a:pPr lvl="1"/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« </a:t>
            </a:r>
            <a:r>
              <a:rPr lang="fr-FR" sz="16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NaturalGas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(</a:t>
            </a:r>
            <a:r>
              <a:rPr lang="fr-FR" sz="16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therms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), </a:t>
            </a:r>
            <a:r>
              <a:rPr lang="fr-FR" sz="16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Electricity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(kWh) 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  <a:sym typeface="Wingdings" panose="05000000000000000000" pitchFamily="2" charset="2"/>
              </a:rPr>
              <a:t> 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On considère la mesure (</a:t>
            </a:r>
            <a:r>
              <a:rPr lang="fr-FR" sz="16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kbtu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)</a:t>
            </a:r>
          </a:p>
          <a:p>
            <a:r>
              <a:rPr lang="fr-FR" sz="20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Retrait des </a:t>
            </a:r>
            <a:r>
              <a:rPr lang="fr-FR" sz="2000" b="1" i="0" u="none" strike="noStrike" dirty="0">
                <a:solidFill>
                  <a:srgbClr val="FF0000"/>
                </a:solidFill>
                <a:latin typeface="Century Schoolbook" pitchFamily="18" charset="0"/>
              </a:rPr>
              <a:t>NaN</a:t>
            </a:r>
          </a:p>
          <a:p>
            <a:pPr lvl="1"/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Taux des NaN : variables considérées &lt; 3% </a:t>
            </a:r>
          </a:p>
          <a:p>
            <a:pPr marL="365760" lvl="1" indent="0">
              <a:buNone/>
            </a:pPr>
            <a:r>
              <a:rPr lang="fr-FR" sz="1600" dirty="0">
                <a:solidFill>
                  <a:srgbClr val="000000"/>
                </a:solidFill>
                <a:latin typeface="Century Schoolbook" pitchFamily="18" charset="0"/>
              </a:rPr>
              <a:t>	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(sauf </a:t>
            </a:r>
            <a:r>
              <a:rPr lang="fr-FR" sz="16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ENERGYSTARScore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 = 31,4% ) </a:t>
            </a:r>
          </a:p>
          <a:p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Données dupliquées</a:t>
            </a:r>
          </a:p>
          <a:p>
            <a:pPr lvl="1"/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['</a:t>
            </a:r>
            <a:r>
              <a:rPr lang="fr-FR" sz="16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OSEBuildingID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’] 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  <a:sym typeface="Wingdings" panose="05000000000000000000" pitchFamily="2" charset="2"/>
              </a:rPr>
              <a:t> 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Pas de doublons</a:t>
            </a:r>
          </a:p>
          <a:p>
            <a:r>
              <a:rPr lang="fr-FR" sz="1800" b="1" i="0" u="none" strike="noStrike" dirty="0" err="1">
                <a:solidFill>
                  <a:srgbClr val="FF0000"/>
                </a:solidFill>
                <a:latin typeface="Century Schoolbook" pitchFamily="18" charset="0"/>
              </a:rPr>
              <a:t>Outliers</a:t>
            </a:r>
            <a:r>
              <a:rPr lang="fr-FR" sz="18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 </a:t>
            </a:r>
          </a:p>
          <a:p>
            <a:pPr lvl="1"/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Analyse 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  <a:sym typeface="Wingdings" panose="05000000000000000000" pitchFamily="2" charset="2"/>
              </a:rPr>
              <a:t> </a:t>
            </a:r>
            <a:r>
              <a:rPr lang="fr-FR" sz="1600" b="0" i="0" u="none" strike="noStrike" dirty="0">
                <a:solidFill>
                  <a:srgbClr val="000000"/>
                </a:solidFill>
                <a:latin typeface="Century Schoolbook" pitchFamily="18" charset="0"/>
              </a:rPr>
              <a:t>Pas d'</a:t>
            </a:r>
            <a:r>
              <a:rPr lang="fr-FR" sz="1600" b="0" i="0" u="none" strike="noStrike" dirty="0" err="1">
                <a:solidFill>
                  <a:srgbClr val="000000"/>
                </a:solidFill>
                <a:latin typeface="Century Schoolbook" pitchFamily="18" charset="0"/>
              </a:rPr>
              <a:t>outliers</a:t>
            </a:r>
            <a:endParaRPr lang="fr-FR" sz="1600" b="0" i="0" u="none" strike="noStrike" dirty="0">
              <a:solidFill>
                <a:srgbClr val="00000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3420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13151</TotalTime>
  <Words>859</Words>
  <Application>Microsoft Office PowerPoint</Application>
  <PresentationFormat>Affichage à l'écran (4:3)</PresentationFormat>
  <Paragraphs>239</Paragraphs>
  <Slides>28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Oriel</vt:lpstr>
      <vt:lpstr>Anticipez les besoins en consommation électrique de bâtiments </vt:lpstr>
      <vt:lpstr>Contexte</vt:lpstr>
      <vt:lpstr>Plan</vt:lpstr>
      <vt:lpstr>1. Problématique, interprétation et pistes de recherche</vt:lpstr>
      <vt:lpstr>1. Problématique, interprétation et pistes de recherche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2. Cleaning,  feature engineering et exploration</vt:lpstr>
      <vt:lpstr>3. Différentes modélisations</vt:lpstr>
      <vt:lpstr>Différentes modélisations</vt:lpstr>
      <vt:lpstr>Différentes modélisations</vt:lpstr>
      <vt:lpstr>Différentes modélisations</vt:lpstr>
      <vt:lpstr>Différentes modélisations</vt:lpstr>
      <vt:lpstr>Différentes modélisations</vt:lpstr>
      <vt:lpstr>4. Modèle final et améliorations</vt:lpstr>
      <vt:lpstr>4. Modèle final et améliorations</vt:lpstr>
      <vt:lpstr>4. Modèle final et améliorations</vt:lpstr>
      <vt:lpstr>4. Modèle final et améliorations</vt:lpstr>
      <vt:lpstr>Merci 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 bâtiments </dc:title>
  <dc:creator>SAMSUNG</dc:creator>
  <cp:lastModifiedBy>SAMSUNG</cp:lastModifiedBy>
  <cp:revision>470</cp:revision>
  <dcterms:created xsi:type="dcterms:W3CDTF">2021-01-24T09:46:13Z</dcterms:created>
  <dcterms:modified xsi:type="dcterms:W3CDTF">2021-02-05T16:09:53Z</dcterms:modified>
</cp:coreProperties>
</file>