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A507-592D-420C-8A42-E278914923A6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049DF-88BA-420E-BCE3-E92C9BBAEC4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49DF-88BA-420E-BCE3-E92C9BBAEC4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49DF-88BA-420E-BCE3-E92C9BBAEC4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49DF-88BA-420E-BCE3-E92C9BBAEC4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Modèle plus évolué</a:t>
            </a:r>
            <a:r>
              <a:rPr lang="fr-FR" baseline="0" dirty="0" smtClean="0"/>
              <a:t> car il est utilisé dans les stratégies de référencement.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049DF-88BA-420E-BCE3-E92C9BBAEC44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2CCCBD-5126-4A67-898B-98884DF7F635}" type="datetimeFigureOut">
              <a:rPr lang="fr-FR" smtClean="0"/>
              <a:pPr/>
              <a:t>24/04/2021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D8860C-013F-41AF-8CDD-717CDB8F3CA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166" y="3357562"/>
            <a:ext cx="7406640" cy="1472184"/>
          </a:xfrm>
        </p:spPr>
        <p:txBody>
          <a:bodyPr>
            <a:normAutofit fontScale="90000"/>
          </a:bodyPr>
          <a:lstStyle/>
          <a:p>
            <a:r>
              <a:rPr lang="fr-FR" b="1" dirty="0" smtClean="0"/>
              <a:t>Classifiez automatiquement des biens de consommation</a:t>
            </a:r>
            <a:br>
              <a:rPr lang="fr-FR" b="1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4857760"/>
            <a:ext cx="7406640" cy="1752600"/>
          </a:xfrm>
        </p:spPr>
        <p:txBody>
          <a:bodyPr/>
          <a:lstStyle/>
          <a:p>
            <a:r>
              <a:rPr lang="fr-FR" dirty="0" smtClean="0"/>
              <a:t>Mentor : Benoit </a:t>
            </a:r>
            <a:r>
              <a:rPr lang="fr-FR" dirty="0" err="1" smtClean="0"/>
              <a:t>Letournel</a:t>
            </a:r>
            <a:endParaRPr lang="fr-FR" dirty="0" smtClean="0"/>
          </a:p>
          <a:p>
            <a:r>
              <a:rPr lang="fr-FR" dirty="0" smtClean="0"/>
              <a:t>Rima Haddad</a:t>
            </a:r>
          </a:p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14290"/>
            <a:ext cx="43053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2.2. </a:t>
            </a:r>
            <a:r>
              <a:rPr lang="fr-FR" u="sng" dirty="0" smtClean="0"/>
              <a:t>Le modèle Bag of  </a:t>
            </a:r>
            <a:r>
              <a:rPr lang="fr-FR" u="sng" dirty="0" err="1" smtClean="0"/>
              <a:t>Words</a:t>
            </a:r>
            <a:r>
              <a:rPr lang="fr-FR" u="sng" dirty="0" smtClean="0"/>
              <a:t> (2/2)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357430"/>
            <a:ext cx="6858048" cy="411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fr-FR" dirty="0" smtClean="0"/>
              <a:t>2.3. </a:t>
            </a:r>
            <a:r>
              <a:rPr lang="fr-FR" u="sng" dirty="0" smtClean="0"/>
              <a:t>Le modèle TF-IDF (1/2)</a:t>
            </a:r>
            <a:r>
              <a:rPr lang="fr-FR" dirty="0" smtClean="0"/>
              <a:t> :</a:t>
            </a:r>
          </a:p>
          <a:p>
            <a:pPr algn="just"/>
            <a:r>
              <a:rPr lang="fr-FR" sz="3100" dirty="0" smtClean="0"/>
              <a:t>S</a:t>
            </a:r>
            <a:r>
              <a:rPr lang="fr-FR" sz="3100" dirty="0" smtClean="0"/>
              <a:t>tratégie de référencement.</a:t>
            </a:r>
            <a:endParaRPr lang="fr-FR" sz="3100" dirty="0" smtClean="0"/>
          </a:p>
          <a:p>
            <a:pPr algn="just"/>
            <a:endParaRPr lang="fr-FR" sz="3100" dirty="0" smtClean="0"/>
          </a:p>
          <a:p>
            <a:pPr algn="just"/>
            <a:r>
              <a:rPr lang="fr-FR" sz="3100" dirty="0" smtClean="0"/>
              <a:t>Les étapes :</a:t>
            </a:r>
          </a:p>
          <a:p>
            <a:pPr lvl="1" algn="just"/>
            <a:r>
              <a:rPr lang="fr-FR" sz="3100" dirty="0" smtClean="0"/>
              <a:t>Déterminer les mots-clés et les termes </a:t>
            </a:r>
            <a:r>
              <a:rPr lang="fr-FR" sz="3100" dirty="0" smtClean="0"/>
              <a:t>q</a:t>
            </a:r>
            <a:r>
              <a:rPr lang="fr-FR" sz="3100" dirty="0" smtClean="0"/>
              <a:t>ui </a:t>
            </a:r>
            <a:r>
              <a:rPr lang="fr-FR" sz="3100" dirty="0" smtClean="0"/>
              <a:t>augmentent la pertinence des textes ;</a:t>
            </a:r>
          </a:p>
          <a:p>
            <a:pPr lvl="1" algn="just"/>
            <a:r>
              <a:rPr lang="fr-FR" sz="3100" dirty="0" smtClean="0"/>
              <a:t>Les deux valeurs </a:t>
            </a:r>
            <a:r>
              <a:rPr lang="fr-FR" sz="3100" b="1" dirty="0" smtClean="0"/>
              <a:t>TF</a:t>
            </a:r>
            <a:r>
              <a:rPr lang="fr-FR" sz="3100" dirty="0" smtClean="0"/>
              <a:t> (</a:t>
            </a:r>
            <a:r>
              <a:rPr lang="fr-FR" sz="3100" dirty="0" err="1" smtClean="0"/>
              <a:t>Term</a:t>
            </a:r>
            <a:r>
              <a:rPr lang="fr-FR" sz="3100" dirty="0" smtClean="0"/>
              <a:t> </a:t>
            </a:r>
            <a:r>
              <a:rPr lang="fr-FR" sz="3100" dirty="0" err="1" smtClean="0"/>
              <a:t>Frequency</a:t>
            </a:r>
            <a:r>
              <a:rPr lang="fr-FR" sz="3100" dirty="0" smtClean="0"/>
              <a:t>) et </a:t>
            </a:r>
            <a:r>
              <a:rPr lang="fr-FR" sz="3100" b="1" dirty="0" smtClean="0"/>
              <a:t>IDF</a:t>
            </a:r>
            <a:r>
              <a:rPr lang="fr-FR" sz="3100" dirty="0" smtClean="0"/>
              <a:t> (Inverse Document </a:t>
            </a:r>
            <a:r>
              <a:rPr lang="fr-FR" sz="3100" dirty="0" err="1" smtClean="0"/>
              <a:t>Frequency</a:t>
            </a:r>
            <a:r>
              <a:rPr lang="fr-FR" sz="3100" dirty="0" smtClean="0"/>
              <a:t>), qui doivent être déterminer auparavant,  sont multipliées entre elles ;</a:t>
            </a:r>
          </a:p>
          <a:p>
            <a:pPr lvl="1" algn="just"/>
            <a:r>
              <a:rPr lang="fr-FR" sz="3100" dirty="0" smtClean="0"/>
              <a:t>Le résultat est la </a:t>
            </a:r>
            <a:r>
              <a:rPr lang="fr-FR" sz="3100" b="1" dirty="0" smtClean="0"/>
              <a:t>fréquence relative des termes</a:t>
            </a:r>
            <a:r>
              <a:rPr lang="fr-FR" sz="3100" dirty="0" smtClean="0"/>
              <a:t> (ou « pondération des termes ») d’un document par rapport à tous les autres documents (corpus).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2.3. </a:t>
            </a:r>
            <a:r>
              <a:rPr lang="fr-FR" u="sng" dirty="0" smtClean="0"/>
              <a:t>Le modèle TF-IDF (2/2)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838" y="2266950"/>
            <a:ext cx="5872186" cy="359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fr-FR" dirty="0" smtClean="0"/>
              <a:t>2.4. </a:t>
            </a:r>
            <a:r>
              <a:rPr lang="fr-FR" u="sng" dirty="0" smtClean="0"/>
              <a:t>Classification du texte (1/3)</a:t>
            </a:r>
            <a:r>
              <a:rPr lang="fr-FR" dirty="0" smtClean="0"/>
              <a:t> :</a:t>
            </a:r>
          </a:p>
          <a:p>
            <a:pPr algn="just"/>
            <a:r>
              <a:rPr lang="fr-FR" dirty="0" smtClean="0"/>
              <a:t>Extraction des catégories de produits de la colonne </a:t>
            </a:r>
            <a:r>
              <a:rPr lang="fr-FR" dirty="0" err="1" smtClean="0"/>
              <a:t>product_category_tree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obtenons alors une nouvelle colonne </a:t>
            </a:r>
            <a:r>
              <a:rPr lang="fr-FR" dirty="0" err="1" smtClean="0"/>
              <a:t>prod_category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Au total, nous avons 7 catégories de produits différentes.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2.4. </a:t>
            </a:r>
            <a:r>
              <a:rPr lang="fr-FR" u="sng" dirty="0" smtClean="0"/>
              <a:t>Classification du texte (2/3)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>
                <a:latin typeface="Lucida Sans Unicode"/>
                <a:cs typeface="Lucida Sans Unicode"/>
              </a:rPr>
              <a:t>→ Données équilibrées</a:t>
            </a:r>
            <a:endParaRPr lang="fr-F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928934"/>
            <a:ext cx="285752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571744"/>
            <a:ext cx="380047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2.4. </a:t>
            </a:r>
            <a:r>
              <a:rPr lang="fr-FR" u="sng" dirty="0" smtClean="0"/>
              <a:t>Classification du texte (3/3)</a:t>
            </a:r>
            <a:r>
              <a:rPr lang="fr-FR" dirty="0" smtClean="0"/>
              <a:t> :</a:t>
            </a:r>
          </a:p>
          <a:p>
            <a:pPr algn="just"/>
            <a:r>
              <a:rPr lang="fr-FR" dirty="0" smtClean="0"/>
              <a:t>Le modèle LDA, permet de classifier ou de regrouper des textes selon nos besoins.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Nous souhaitons faire une classification de nos textes selon les catégories de produits du site.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2.5. </a:t>
            </a:r>
            <a:r>
              <a:rPr lang="fr-FR" u="sng" dirty="0" smtClean="0"/>
              <a:t>Résultats du </a:t>
            </a:r>
            <a:r>
              <a:rPr lang="fr-FR" u="sng" dirty="0" err="1" smtClean="0"/>
              <a:t>clustring</a:t>
            </a:r>
            <a:r>
              <a:rPr lang="fr-FR" dirty="0" smtClean="0"/>
              <a:t> :</a:t>
            </a:r>
          </a:p>
          <a:p>
            <a:r>
              <a:rPr lang="fr-FR" dirty="0" smtClean="0"/>
              <a:t>LDA en utilisant le </a:t>
            </a:r>
            <a:r>
              <a:rPr lang="fr-FR" dirty="0" err="1" smtClean="0"/>
              <a:t>cleaned</a:t>
            </a:r>
            <a:r>
              <a:rPr lang="fr-FR" dirty="0" smtClean="0"/>
              <a:t> corpus </a:t>
            </a:r>
            <a:r>
              <a:rPr lang="fr-FR" dirty="0" smtClean="0"/>
              <a:t>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r>
              <a:rPr lang="fr-FR" sz="2800" dirty="0" smtClean="0"/>
              <a:t>Comparaison résultat LDA avec catégorie des produits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8072462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5500702"/>
            <a:ext cx="1981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2.5. </a:t>
            </a:r>
            <a:r>
              <a:rPr lang="fr-FR" u="sng" dirty="0" smtClean="0"/>
              <a:t>Résultats du </a:t>
            </a:r>
            <a:r>
              <a:rPr lang="fr-FR" u="sng" dirty="0" err="1" smtClean="0"/>
              <a:t>clustring</a:t>
            </a:r>
            <a:r>
              <a:rPr lang="fr-FR" dirty="0" smtClean="0"/>
              <a:t> :</a:t>
            </a:r>
          </a:p>
          <a:p>
            <a:r>
              <a:rPr lang="fr-FR" sz="2800" dirty="0" smtClean="0"/>
              <a:t>LDA en utilisant le modèle bag of </a:t>
            </a:r>
            <a:r>
              <a:rPr lang="fr-FR" sz="2800" dirty="0" err="1" smtClean="0"/>
              <a:t>words</a:t>
            </a:r>
            <a:r>
              <a:rPr lang="fr-FR" sz="2800" dirty="0" smtClean="0"/>
              <a:t> </a:t>
            </a:r>
            <a:r>
              <a:rPr lang="fr-FR" sz="2800" dirty="0" smtClean="0"/>
              <a:t>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Comparaison résultat LDA avec catégorie des produits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dirty="0" smtClean="0"/>
          </a:p>
          <a:p>
            <a:endParaRPr lang="fr-FR" dirty="0" smtClean="0"/>
          </a:p>
          <a:p>
            <a:pPr>
              <a:buNone/>
            </a:pPr>
            <a:endParaRPr lang="fr-FR" sz="2800" dirty="0" smtClean="0"/>
          </a:p>
          <a:p>
            <a:endParaRPr lang="fr-FR" sz="2800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571744"/>
            <a:ext cx="807246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496" y="5572140"/>
            <a:ext cx="19526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2.5. </a:t>
            </a:r>
            <a:r>
              <a:rPr lang="fr-FR" u="sng" dirty="0" smtClean="0"/>
              <a:t>Résultats du </a:t>
            </a:r>
            <a:r>
              <a:rPr lang="fr-FR" u="sng" dirty="0" err="1" smtClean="0"/>
              <a:t>clustring</a:t>
            </a:r>
            <a:r>
              <a:rPr lang="fr-FR" dirty="0" smtClean="0"/>
              <a:t> :</a:t>
            </a:r>
          </a:p>
          <a:p>
            <a:r>
              <a:rPr lang="fr-FR" sz="2800" dirty="0" smtClean="0"/>
              <a:t>NMF </a:t>
            </a:r>
            <a:r>
              <a:rPr lang="fr-FR" sz="2800" dirty="0" smtClean="0"/>
              <a:t>en utilisant le modèle TF-IDF </a:t>
            </a:r>
            <a:r>
              <a:rPr lang="fr-FR" sz="2800" dirty="0" smtClean="0"/>
              <a:t>: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Comparaison résultat LDA avec catégorie des produits</a:t>
            </a:r>
          </a:p>
          <a:p>
            <a:endParaRPr lang="fr-FR" sz="2800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sz="2800" dirty="0" smtClean="0"/>
          </a:p>
          <a:p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5143512"/>
            <a:ext cx="19812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428868"/>
            <a:ext cx="80724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2.6. </a:t>
            </a:r>
            <a:r>
              <a:rPr lang="fr-FR" u="sng" dirty="0" smtClean="0"/>
              <a:t>PCA</a:t>
            </a:r>
            <a:r>
              <a:rPr lang="fr-FR" dirty="0" smtClean="0"/>
              <a:t> :</a:t>
            </a:r>
          </a:p>
          <a:p>
            <a:r>
              <a:rPr lang="fr-FR" dirty="0" smtClean="0"/>
              <a:t>En utilisant le modèle TF-IDF :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643182"/>
            <a:ext cx="7643866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fr-FR" dirty="0" smtClean="0"/>
              <a:t>L’entreprise « </a:t>
            </a:r>
            <a:r>
              <a:rPr lang="fr-FR" b="1" dirty="0" smtClean="0"/>
              <a:t>Place de marché »</a:t>
            </a:r>
            <a:r>
              <a:rPr lang="fr-FR" dirty="0" smtClean="0"/>
              <a:t> souhaite lancer une </a:t>
            </a:r>
            <a:r>
              <a:rPr lang="fr-FR" dirty="0" err="1" smtClean="0"/>
              <a:t>marketplace</a:t>
            </a:r>
            <a:r>
              <a:rPr lang="fr-FR" dirty="0" smtClean="0"/>
              <a:t> e-commerce.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Objectif :</a:t>
            </a:r>
          </a:p>
          <a:p>
            <a:pPr lvl="1" algn="just"/>
            <a:r>
              <a:rPr lang="fr-FR" dirty="0" smtClean="0"/>
              <a:t>Réaliser une première étude de faisabilité d'un moteur de </a:t>
            </a:r>
            <a:r>
              <a:rPr lang="fr-FR" dirty="0" smtClean="0">
                <a:solidFill>
                  <a:schemeClr val="accent1"/>
                </a:solidFill>
              </a:rPr>
              <a:t>classification </a:t>
            </a:r>
            <a:r>
              <a:rPr lang="fr-FR" dirty="0" smtClean="0"/>
              <a:t>d’articles.</a:t>
            </a:r>
          </a:p>
          <a:p>
            <a:pPr lvl="1" algn="just">
              <a:buNone/>
            </a:pPr>
            <a:endParaRPr lang="fr-FR" dirty="0" smtClean="0"/>
          </a:p>
          <a:p>
            <a:pPr algn="just"/>
            <a:r>
              <a:rPr lang="fr-FR" dirty="0" smtClean="0"/>
              <a:t>La</a:t>
            </a:r>
            <a:r>
              <a:rPr lang="fr-FR" dirty="0" smtClean="0">
                <a:solidFill>
                  <a:schemeClr val="accent1"/>
                </a:solidFill>
              </a:rPr>
              <a:t> classification </a:t>
            </a:r>
            <a:r>
              <a:rPr lang="fr-FR" dirty="0" smtClean="0"/>
              <a:t>est basée sur :</a:t>
            </a:r>
          </a:p>
          <a:p>
            <a:pPr lvl="1" algn="just"/>
            <a:r>
              <a:rPr lang="fr-FR" dirty="0" smtClean="0"/>
              <a:t>Une image et une description pour l'automatisation de l'attribution de la catégorie de l'article.</a:t>
            </a:r>
          </a:p>
          <a:p>
            <a:pPr lvl="1"/>
            <a:endParaRPr lang="fr-FR" dirty="0" smtClean="0">
              <a:solidFill>
                <a:schemeClr val="accent1"/>
              </a:solidFill>
            </a:endParaRP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fr-FR" dirty="0" smtClean="0"/>
              <a:t>2.7. </a:t>
            </a:r>
            <a:r>
              <a:rPr lang="fr-FR" u="sng" dirty="0" smtClean="0"/>
              <a:t>Prétraitement image</a:t>
            </a:r>
            <a:r>
              <a:rPr lang="fr-FR" dirty="0" smtClean="0"/>
              <a:t> :</a:t>
            </a:r>
          </a:p>
          <a:p>
            <a:pPr algn="just"/>
            <a:r>
              <a:rPr lang="fr-FR" sz="3000" dirty="0" smtClean="0"/>
              <a:t>Nous souhaitons manipuler les images dont on dispose.</a:t>
            </a:r>
          </a:p>
          <a:p>
            <a:pPr algn="just"/>
            <a:endParaRPr lang="fr-FR" sz="3000" dirty="0" smtClean="0"/>
          </a:p>
          <a:p>
            <a:pPr algn="just"/>
            <a:r>
              <a:rPr lang="fr-FR" sz="3000" dirty="0" smtClean="0"/>
              <a:t>Etapes :</a:t>
            </a:r>
          </a:p>
          <a:p>
            <a:pPr lvl="1" algn="just"/>
            <a:r>
              <a:rPr lang="fr-FR" sz="3000" dirty="0" smtClean="0"/>
              <a:t>On commence par importer les bibliothèques dont on aura besoin.</a:t>
            </a:r>
          </a:p>
          <a:p>
            <a:pPr lvl="1" algn="just"/>
            <a:r>
              <a:rPr lang="fr-FR" sz="3000" dirty="0" smtClean="0"/>
              <a:t>On ouvre notre fichier grâce à la fonction </a:t>
            </a:r>
            <a:r>
              <a:rPr lang="fr-FR" sz="3000" dirty="0" err="1" smtClean="0"/>
              <a:t>imread</a:t>
            </a:r>
            <a:r>
              <a:rPr lang="fr-FR" sz="3000" dirty="0" smtClean="0"/>
              <a:t>. Cette fonction ouvre une image depuis un fichier et renvoi un tableau contenant les pixels de notre image. </a:t>
            </a:r>
          </a:p>
          <a:p>
            <a:pPr lvl="3" algn="just"/>
            <a:r>
              <a:rPr lang="fr-FR" sz="1900" dirty="0" smtClean="0"/>
              <a:t>(Plus de trente formats sont compatibles avec </a:t>
            </a:r>
            <a:r>
              <a:rPr lang="fr-FR" sz="1900" dirty="0" err="1" smtClean="0"/>
              <a:t>imread</a:t>
            </a:r>
            <a:r>
              <a:rPr lang="fr-FR" sz="1900" dirty="0" smtClean="0"/>
              <a:t> : JPEG, JPEG2000, GIF, PNG, BMP, TIFF…)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fr-FR" sz="2800" dirty="0" smtClean="0"/>
              <a:t>2.8.  </a:t>
            </a:r>
            <a:r>
              <a:rPr lang="fr-FR" sz="2800" u="sng" dirty="0" smtClean="0"/>
              <a:t>Classification </a:t>
            </a:r>
            <a:r>
              <a:rPr lang="fr-FR" sz="2800" u="sng" dirty="0" smtClean="0"/>
              <a:t>d’images</a:t>
            </a:r>
            <a:r>
              <a:rPr lang="fr-FR" sz="2800" dirty="0" smtClean="0"/>
              <a:t> </a:t>
            </a:r>
            <a:r>
              <a:rPr lang="fr-FR" sz="2800" dirty="0" smtClean="0"/>
              <a:t>:</a:t>
            </a:r>
          </a:p>
          <a:p>
            <a:pPr algn="just"/>
            <a:r>
              <a:rPr lang="fr-FR" sz="2800" dirty="0" smtClean="0"/>
              <a:t>En utilisant la méthode SIFT.</a:t>
            </a:r>
          </a:p>
          <a:p>
            <a:pPr algn="just"/>
            <a:r>
              <a:rPr lang="fr-FR" sz="2800" dirty="0" smtClean="0"/>
              <a:t>SIFT : </a:t>
            </a:r>
            <a:r>
              <a:rPr lang="fr-FR" sz="2800" dirty="0" err="1" smtClean="0"/>
              <a:t>scale</a:t>
            </a:r>
            <a:r>
              <a:rPr lang="fr-FR" sz="2800" dirty="0" smtClean="0"/>
              <a:t>-invariant </a:t>
            </a:r>
            <a:r>
              <a:rPr lang="fr-FR" sz="2800" dirty="0" err="1" smtClean="0"/>
              <a:t>feature</a:t>
            </a:r>
            <a:r>
              <a:rPr lang="fr-FR" sz="2800" dirty="0" smtClean="0"/>
              <a:t> </a:t>
            </a:r>
            <a:r>
              <a:rPr lang="fr-FR" sz="2800" dirty="0" err="1" smtClean="0"/>
              <a:t>transform</a:t>
            </a:r>
            <a:r>
              <a:rPr lang="fr-FR" sz="2800" dirty="0" smtClean="0"/>
              <a:t> = transformation de caractéristiques visuelles invariante à l'échelle</a:t>
            </a:r>
          </a:p>
          <a:p>
            <a:pPr algn="just"/>
            <a:r>
              <a:rPr lang="fr-FR" sz="2800" dirty="0" smtClean="0"/>
              <a:t>C’est une méthode qui permet de transformer une image en un ensemble de vecteurs de caractéristiques qui sont invariants par transformations géométriques usuelles (homothétie, rotation)</a:t>
            </a:r>
          </a:p>
          <a:p>
            <a:pPr algn="just"/>
            <a:r>
              <a:rPr lang="fr-FR" sz="2800" dirty="0" smtClean="0"/>
              <a:t>Sur notre ordinateur,  cela ne fonctionne pas !</a:t>
            </a:r>
            <a:endParaRPr lang="fr-FR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6072206"/>
            <a:ext cx="327183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fr-FR" sz="2800" dirty="0" smtClean="0"/>
              <a:t>2.8.  </a:t>
            </a:r>
            <a:r>
              <a:rPr lang="fr-FR" sz="2800" u="sng" dirty="0" smtClean="0"/>
              <a:t>Classification </a:t>
            </a:r>
            <a:r>
              <a:rPr lang="fr-FR" sz="2800" u="sng" dirty="0" smtClean="0"/>
              <a:t>d’images</a:t>
            </a:r>
            <a:r>
              <a:rPr lang="fr-FR" sz="2800" dirty="0" smtClean="0"/>
              <a:t> </a:t>
            </a:r>
            <a:r>
              <a:rPr lang="fr-FR" sz="2800" dirty="0" smtClean="0"/>
              <a:t>:</a:t>
            </a:r>
          </a:p>
          <a:p>
            <a:pPr algn="just"/>
            <a:r>
              <a:rPr lang="fr-FR" sz="2800" dirty="0" smtClean="0"/>
              <a:t>En utilisant le modèle  VGG16.</a:t>
            </a:r>
          </a:p>
          <a:p>
            <a:pPr algn="just"/>
            <a:r>
              <a:rPr lang="fr-FR" sz="2800" dirty="0" smtClean="0"/>
              <a:t>Le modèle VGG 16 est un modèle </a:t>
            </a:r>
            <a:r>
              <a:rPr lang="fr-FR" sz="2800" dirty="0" err="1" smtClean="0"/>
              <a:t>préentrainé</a:t>
            </a:r>
            <a:r>
              <a:rPr lang="fr-FR" sz="2800" dirty="0" smtClean="0"/>
              <a:t> sur des millions d'images de la base </a:t>
            </a:r>
            <a:r>
              <a:rPr lang="fr-FR" sz="2800" dirty="0" err="1" smtClean="0"/>
              <a:t>imagenet</a:t>
            </a:r>
            <a:r>
              <a:rPr lang="fr-FR" sz="2800" dirty="0" smtClean="0"/>
              <a:t>.</a:t>
            </a:r>
          </a:p>
          <a:p>
            <a:pPr algn="just"/>
            <a:r>
              <a:rPr lang="fr-FR" sz="2800" dirty="0" smtClean="0"/>
              <a:t>Il permet d'atteindre 92.7% sur la banque de données </a:t>
            </a:r>
            <a:r>
              <a:rPr lang="fr-FR" sz="2800" dirty="0" err="1" smtClean="0"/>
              <a:t>ImageNet</a:t>
            </a:r>
            <a:r>
              <a:rPr lang="fr-FR" sz="2800" dirty="0" smtClean="0"/>
              <a:t> qui contient 14 Millions d'image appartenant à 1000 classes.</a:t>
            </a:r>
          </a:p>
          <a:p>
            <a:pPr algn="just"/>
            <a:r>
              <a:rPr lang="fr-FR" sz="2800" dirty="0" smtClean="0"/>
              <a:t>Nous utilisons les librairies </a:t>
            </a:r>
            <a:r>
              <a:rPr lang="fr-FR" sz="2800" dirty="0" err="1" smtClean="0"/>
              <a:t>Keras</a:t>
            </a:r>
            <a:r>
              <a:rPr lang="fr-FR" sz="2800" dirty="0" smtClean="0"/>
              <a:t> </a:t>
            </a:r>
            <a:r>
              <a:rPr lang="fr-FR" sz="2800" dirty="0" smtClean="0"/>
              <a:t>et</a:t>
            </a:r>
            <a:r>
              <a:rPr lang="fr-FR" sz="2800" dirty="0" smtClean="0"/>
              <a:t> </a:t>
            </a:r>
            <a:r>
              <a:rPr lang="fr-FR" sz="2800" dirty="0" err="1" smtClean="0"/>
              <a:t>tensorflow</a:t>
            </a:r>
            <a:endParaRPr lang="fr-FR" sz="2800" dirty="0" smtClean="0"/>
          </a:p>
          <a:p>
            <a:pPr algn="just"/>
            <a:endParaRPr lang="fr-FR" sz="2800" dirty="0" smtClean="0"/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fr-FR" sz="4500" dirty="0" smtClean="0"/>
              <a:t>2.9. </a:t>
            </a:r>
            <a:r>
              <a:rPr lang="fr-FR" sz="4500" u="sng" dirty="0" smtClean="0"/>
              <a:t>TSNE</a:t>
            </a:r>
            <a:r>
              <a:rPr lang="fr-FR" sz="4500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Kitchen &amp; Dining </a:t>
            </a:r>
            <a:r>
              <a:rPr lang="en-US" dirty="0" smtClean="0">
                <a:latin typeface="Lucida Sans Unicode"/>
                <a:cs typeface="Lucida Sans Unicode"/>
              </a:rPr>
              <a:t>→</a:t>
            </a:r>
            <a:r>
              <a:rPr lang="en-US" dirty="0" smtClean="0"/>
              <a:t>0, </a:t>
            </a:r>
          </a:p>
          <a:p>
            <a:pPr lvl="2"/>
            <a:r>
              <a:rPr lang="en-US" dirty="0" smtClean="0"/>
              <a:t>Beauty and Personal Care </a:t>
            </a:r>
            <a:r>
              <a:rPr lang="en-US" dirty="0" smtClean="0">
                <a:latin typeface="Lucida Sans Unicode"/>
                <a:cs typeface="Lucida Sans Unicode"/>
              </a:rPr>
              <a:t>→</a:t>
            </a:r>
            <a:r>
              <a:rPr lang="en-US" dirty="0" smtClean="0"/>
              <a:t>1, </a:t>
            </a:r>
          </a:p>
          <a:p>
            <a:pPr lvl="2"/>
            <a:r>
              <a:rPr lang="en-US" dirty="0" smtClean="0"/>
              <a:t>Home Decor &amp; Festive Needs </a:t>
            </a:r>
            <a:r>
              <a:rPr lang="en-US" dirty="0" smtClean="0">
                <a:latin typeface="Lucida Sans Unicode"/>
                <a:cs typeface="Lucida Sans Unicode"/>
              </a:rPr>
              <a:t>→</a:t>
            </a:r>
            <a:r>
              <a:rPr lang="en-US" dirty="0" smtClean="0"/>
              <a:t> 2, </a:t>
            </a:r>
          </a:p>
          <a:p>
            <a:pPr lvl="2"/>
            <a:r>
              <a:rPr lang="en-US" dirty="0" smtClean="0"/>
              <a:t>Computers </a:t>
            </a:r>
            <a:r>
              <a:rPr lang="en-US" dirty="0" smtClean="0">
                <a:latin typeface="Lucida Sans Unicode"/>
                <a:cs typeface="Lucida Sans Unicode"/>
              </a:rPr>
              <a:t>→ </a:t>
            </a:r>
            <a:r>
              <a:rPr lang="en-US" dirty="0" smtClean="0"/>
              <a:t>3, </a:t>
            </a:r>
          </a:p>
          <a:p>
            <a:pPr lvl="2"/>
            <a:r>
              <a:rPr lang="en-US" dirty="0" smtClean="0"/>
              <a:t>Home Furnishing </a:t>
            </a:r>
            <a:r>
              <a:rPr lang="en-US" dirty="0" smtClean="0">
                <a:latin typeface="Lucida Sans Unicode"/>
                <a:cs typeface="Lucida Sans Unicode"/>
              </a:rPr>
              <a:t>→ </a:t>
            </a:r>
            <a:r>
              <a:rPr lang="en-US" dirty="0" smtClean="0"/>
              <a:t>4, </a:t>
            </a:r>
          </a:p>
          <a:p>
            <a:pPr lvl="2"/>
            <a:r>
              <a:rPr lang="en-US" dirty="0" smtClean="0"/>
              <a:t>Watches </a:t>
            </a:r>
            <a:r>
              <a:rPr lang="en-US" dirty="0" smtClean="0">
                <a:latin typeface="Lucida Sans Unicode"/>
                <a:cs typeface="Lucida Sans Unicode"/>
              </a:rPr>
              <a:t>→ </a:t>
            </a:r>
            <a:r>
              <a:rPr lang="en-US" dirty="0" smtClean="0"/>
              <a:t>5, </a:t>
            </a:r>
            <a:endParaRPr lang="en-US" dirty="0" smtClean="0"/>
          </a:p>
          <a:p>
            <a:pPr lvl="2"/>
            <a:r>
              <a:rPr lang="en-US" dirty="0" smtClean="0"/>
              <a:t>Baby </a:t>
            </a:r>
            <a:r>
              <a:rPr lang="en-US" dirty="0" smtClean="0"/>
              <a:t> </a:t>
            </a:r>
            <a:r>
              <a:rPr lang="en-US" dirty="0" smtClean="0"/>
              <a:t>Care </a:t>
            </a:r>
            <a:r>
              <a:rPr lang="en-US" dirty="0" smtClean="0">
                <a:latin typeface="Lucida Sans Unicode"/>
                <a:cs typeface="Lucida Sans Unicode"/>
              </a:rPr>
              <a:t>→ </a:t>
            </a:r>
            <a:r>
              <a:rPr lang="en-US" dirty="0" smtClean="0"/>
              <a:t>6</a:t>
            </a:r>
            <a:endParaRPr lang="fr-F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1928802"/>
            <a:ext cx="414340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2.10. </a:t>
            </a:r>
            <a:r>
              <a:rPr lang="fr-FR" u="sng" dirty="0" smtClean="0"/>
              <a:t>PCA</a:t>
            </a:r>
            <a:r>
              <a:rPr lang="fr-FR" dirty="0" smtClean="0"/>
              <a:t> :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lvl="2"/>
            <a:endParaRPr lang="en-US" sz="1200" dirty="0" smtClean="0"/>
          </a:p>
          <a:p>
            <a:pPr lvl="2"/>
            <a:endParaRPr lang="en-US" sz="1200" dirty="0" smtClean="0"/>
          </a:p>
          <a:p>
            <a:pPr lvl="2"/>
            <a:endParaRPr lang="en-US" sz="1100" dirty="0" smtClean="0"/>
          </a:p>
          <a:p>
            <a:pPr lvl="2"/>
            <a:r>
              <a:rPr lang="en-US" sz="1100" dirty="0" smtClean="0"/>
              <a:t>Kitchen &amp; Dining </a:t>
            </a:r>
            <a:r>
              <a:rPr lang="en-US" sz="1100" dirty="0" smtClean="0">
                <a:latin typeface="Lucida Sans Unicode"/>
                <a:cs typeface="Lucida Sans Unicode"/>
              </a:rPr>
              <a:t>→</a:t>
            </a:r>
            <a:r>
              <a:rPr lang="en-US" sz="1100" dirty="0" smtClean="0"/>
              <a:t>0, </a:t>
            </a:r>
          </a:p>
          <a:p>
            <a:pPr lvl="2"/>
            <a:r>
              <a:rPr lang="en-US" sz="1100" dirty="0" smtClean="0"/>
              <a:t>Beauty and Personal Care </a:t>
            </a:r>
            <a:r>
              <a:rPr lang="en-US" sz="1100" dirty="0" smtClean="0">
                <a:latin typeface="Lucida Sans Unicode"/>
                <a:cs typeface="Lucida Sans Unicode"/>
              </a:rPr>
              <a:t>→</a:t>
            </a:r>
            <a:r>
              <a:rPr lang="en-US" sz="1100" dirty="0" smtClean="0"/>
              <a:t>1, </a:t>
            </a:r>
          </a:p>
          <a:p>
            <a:pPr lvl="2"/>
            <a:r>
              <a:rPr lang="en-US" sz="1100" dirty="0" smtClean="0"/>
              <a:t>Home Decor &amp; Festive Needs </a:t>
            </a:r>
            <a:r>
              <a:rPr lang="en-US" sz="1100" dirty="0" smtClean="0">
                <a:latin typeface="Lucida Sans Unicode"/>
                <a:cs typeface="Lucida Sans Unicode"/>
              </a:rPr>
              <a:t>→</a:t>
            </a:r>
            <a:r>
              <a:rPr lang="en-US" sz="1100" dirty="0" smtClean="0"/>
              <a:t> 2, </a:t>
            </a:r>
          </a:p>
          <a:p>
            <a:pPr lvl="2"/>
            <a:r>
              <a:rPr lang="en-US" sz="1100" dirty="0" smtClean="0"/>
              <a:t>Computers </a:t>
            </a:r>
            <a:r>
              <a:rPr lang="en-US" sz="1100" dirty="0" smtClean="0">
                <a:latin typeface="Lucida Sans Unicode"/>
                <a:cs typeface="Lucida Sans Unicode"/>
              </a:rPr>
              <a:t>→ </a:t>
            </a:r>
            <a:r>
              <a:rPr lang="en-US" sz="1100" dirty="0" smtClean="0"/>
              <a:t>3, </a:t>
            </a:r>
          </a:p>
          <a:p>
            <a:pPr lvl="2"/>
            <a:r>
              <a:rPr lang="en-US" sz="1100" dirty="0" smtClean="0"/>
              <a:t>Home Furnishing </a:t>
            </a:r>
            <a:r>
              <a:rPr lang="en-US" sz="1100" dirty="0" smtClean="0">
                <a:latin typeface="Lucida Sans Unicode"/>
                <a:cs typeface="Lucida Sans Unicode"/>
              </a:rPr>
              <a:t>→ </a:t>
            </a:r>
            <a:r>
              <a:rPr lang="en-US" sz="1100" dirty="0" smtClean="0"/>
              <a:t>4, </a:t>
            </a:r>
          </a:p>
          <a:p>
            <a:pPr lvl="2"/>
            <a:r>
              <a:rPr lang="en-US" sz="1100" dirty="0" smtClean="0"/>
              <a:t>Watches </a:t>
            </a:r>
            <a:r>
              <a:rPr lang="en-US" sz="1100" dirty="0" smtClean="0">
                <a:latin typeface="Lucida Sans Unicode"/>
                <a:cs typeface="Lucida Sans Unicode"/>
              </a:rPr>
              <a:t>→ </a:t>
            </a:r>
            <a:r>
              <a:rPr lang="en-US" sz="1100" dirty="0" smtClean="0"/>
              <a:t>5, </a:t>
            </a:r>
            <a:endParaRPr lang="en-US" sz="1100" dirty="0" smtClean="0"/>
          </a:p>
          <a:p>
            <a:pPr lvl="2"/>
            <a:r>
              <a:rPr lang="en-US" sz="1100" dirty="0" smtClean="0"/>
              <a:t>Baby </a:t>
            </a:r>
            <a:r>
              <a:rPr lang="en-US" sz="1100" dirty="0" smtClean="0"/>
              <a:t> </a:t>
            </a:r>
            <a:r>
              <a:rPr lang="en-US" sz="1100" dirty="0" smtClean="0"/>
              <a:t>Care </a:t>
            </a:r>
            <a:r>
              <a:rPr lang="en-US" sz="1100" dirty="0" smtClean="0">
                <a:latin typeface="Lucida Sans Unicode"/>
                <a:cs typeface="Lucida Sans Unicode"/>
              </a:rPr>
              <a:t>→ </a:t>
            </a:r>
            <a:r>
              <a:rPr lang="en-US" sz="1100" dirty="0" smtClean="0"/>
              <a:t>6</a:t>
            </a:r>
            <a:endParaRPr lang="fr-FR" sz="1100" dirty="0" smtClean="0"/>
          </a:p>
          <a:p>
            <a:pPr>
              <a:buNone/>
            </a:pP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071678"/>
            <a:ext cx="542928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Conclusion et recommandations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fr-FR" sz="2800" dirty="0" smtClean="0"/>
              <a:t>En conclusion, nous avons pu analyser le jeu de données en réalisant :</a:t>
            </a:r>
          </a:p>
          <a:p>
            <a:pPr algn="just">
              <a:buNone/>
            </a:pPr>
            <a:endParaRPr lang="fr-FR" sz="2800" dirty="0" smtClean="0"/>
          </a:p>
          <a:p>
            <a:pPr lvl="1" algn="just"/>
            <a:r>
              <a:rPr lang="fr-FR" dirty="0" smtClean="0"/>
              <a:t>U</a:t>
            </a:r>
            <a:r>
              <a:rPr lang="fr-FR" dirty="0" smtClean="0"/>
              <a:t>n </a:t>
            </a:r>
            <a:r>
              <a:rPr lang="fr-FR" dirty="0" smtClean="0"/>
              <a:t>prétraitement des images et des descriptions des produits ;</a:t>
            </a:r>
          </a:p>
          <a:p>
            <a:pPr lvl="1" algn="just"/>
            <a:r>
              <a:rPr lang="fr-FR" dirty="0" smtClean="0"/>
              <a:t>U</a:t>
            </a:r>
            <a:r>
              <a:rPr lang="fr-FR" dirty="0" smtClean="0"/>
              <a:t>n</a:t>
            </a:r>
            <a:r>
              <a:rPr lang="fr-FR" dirty="0" smtClean="0"/>
              <a:t> 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smtClean="0"/>
              <a:t>; et</a:t>
            </a:r>
            <a:endParaRPr lang="fr-FR" dirty="0" smtClean="0"/>
          </a:p>
          <a:p>
            <a:pPr lvl="1" algn="just"/>
            <a:r>
              <a:rPr lang="fr-FR" dirty="0" smtClean="0"/>
              <a:t>Une</a:t>
            </a:r>
            <a:r>
              <a:rPr lang="fr-FR" dirty="0" smtClean="0"/>
              <a:t> </a:t>
            </a:r>
            <a:r>
              <a:rPr lang="fr-FR" dirty="0" smtClean="0"/>
              <a:t>représentation graphique en deux dimensions des résultats du </a:t>
            </a:r>
            <a:r>
              <a:rPr lang="fr-FR" dirty="0" err="1" smtClean="0"/>
              <a:t>clustering</a:t>
            </a: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smtClean="0"/>
              <a:t>réduction </a:t>
            </a:r>
            <a:r>
              <a:rPr lang="fr-FR" dirty="0" smtClean="0"/>
              <a:t>de </a:t>
            </a:r>
            <a:r>
              <a:rPr lang="fr-FR" dirty="0" smtClean="0"/>
              <a:t>dimension)</a:t>
            </a:r>
            <a:r>
              <a:rPr lang="fr-FR" b="1" dirty="0" smtClean="0"/>
              <a:t>.</a:t>
            </a:r>
            <a:endParaRPr lang="fr-FR" dirty="0" smtClean="0"/>
          </a:p>
          <a:p>
            <a:pPr lvl="1" algn="just"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Conclusion et recommandations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800" dirty="0" smtClean="0"/>
              <a:t>Les résultats obtenus illustrent bien le fait que les caractéristiques extraites permettent de regrouper des produits de même catégorie.</a:t>
            </a:r>
          </a:p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Ainsi, notre approche de modélisation permet de mettre en évidence la faisabilité de cette étude sur ces données que nous recommandons.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 algn="ctr">
              <a:buNone/>
            </a:pPr>
            <a:r>
              <a:rPr lang="fr-FR" dirty="0" smtClean="0"/>
              <a:t>Merci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smtClean="0"/>
              <a:t>Problématique et présentation du jeu de données.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Prétraitements et résultats du </a:t>
            </a:r>
            <a:r>
              <a:rPr lang="fr-FR" dirty="0" err="1" smtClean="0"/>
              <a:t>clustering</a:t>
            </a:r>
            <a:r>
              <a:rPr lang="fr-FR" dirty="0" smtClean="0"/>
              <a:t>.</a:t>
            </a:r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Conclusion et recommandations.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 smtClean="0"/>
              <a:t>1. Problématique et présentation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2800" dirty="0" smtClean="0"/>
              <a:t>Nous disposons d’un premier jeu de données d’articles avec le lien pour télécharger la photo et une description associée.</a:t>
            </a:r>
          </a:p>
          <a:p>
            <a:pPr algn="just"/>
            <a:r>
              <a:rPr lang="fr-FR" sz="2800" dirty="0" smtClean="0"/>
              <a:t>Le volume des articles est pour l’instant très petit.</a:t>
            </a:r>
          </a:p>
          <a:p>
            <a:pPr lvl="1" algn="just"/>
            <a:r>
              <a:rPr lang="fr-FR" b="1" dirty="0" smtClean="0">
                <a:solidFill>
                  <a:schemeClr val="accent1"/>
                </a:solidFill>
              </a:rPr>
              <a:t>Problème</a:t>
            </a:r>
            <a:r>
              <a:rPr lang="fr-FR" dirty="0" smtClean="0"/>
              <a:t> :</a:t>
            </a:r>
          </a:p>
          <a:p>
            <a:pPr lvl="2" algn="just"/>
            <a:r>
              <a:rPr lang="fr-FR" sz="2800" dirty="0" smtClean="0"/>
              <a:t>L'attribution de la catégorie d'un article est effectuée manuellement par les vendeurs. Elle est donc peu fiable !</a:t>
            </a:r>
          </a:p>
          <a:p>
            <a:pPr lvl="2" algn="just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 smtClean="0"/>
              <a:t>1. Problématique et présentation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800" b="1" dirty="0" smtClean="0"/>
              <a:t>Objectifs :</a:t>
            </a:r>
          </a:p>
          <a:p>
            <a:pPr lvl="1" algn="just"/>
            <a:r>
              <a:rPr lang="fr-FR" dirty="0" smtClean="0"/>
              <a:t>Réaliser un prétraitement des images et des descriptions des produits.</a:t>
            </a:r>
          </a:p>
          <a:p>
            <a:pPr lvl="1" algn="just"/>
            <a:r>
              <a:rPr lang="fr-FR" dirty="0" smtClean="0"/>
              <a:t>Faire une réduction de dimension.</a:t>
            </a:r>
          </a:p>
          <a:p>
            <a:pPr lvl="1" algn="just"/>
            <a:r>
              <a:rPr lang="fr-FR" dirty="0" err="1" smtClean="0"/>
              <a:t>Clustering</a:t>
            </a:r>
            <a:r>
              <a:rPr lang="fr-FR" dirty="0" smtClean="0"/>
              <a:t>.</a:t>
            </a:r>
          </a:p>
          <a:p>
            <a:pPr lvl="1" algn="just"/>
            <a:endParaRPr lang="fr-FR" dirty="0" smtClean="0"/>
          </a:p>
          <a:p>
            <a:pPr algn="just"/>
            <a:r>
              <a:rPr lang="fr-FR" sz="2800" b="1" dirty="0" smtClean="0">
                <a:solidFill>
                  <a:schemeClr val="accent1"/>
                </a:solidFill>
              </a:rPr>
              <a:t>Illustrer le fait</a:t>
            </a:r>
            <a:r>
              <a:rPr lang="fr-FR" sz="2800" dirty="0" smtClean="0"/>
              <a:t> que les caractéristiques extraites permettent de regrouper des produits de même catégorie (clusters).</a:t>
            </a:r>
          </a:p>
          <a:p>
            <a:pPr algn="just">
              <a:buNone/>
            </a:pPr>
            <a:endParaRPr lang="fr-FR" dirty="0" smtClean="0"/>
          </a:p>
          <a:p>
            <a:pPr algn="just"/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 smtClean="0"/>
              <a:t>1. Problématique et présentation du jeu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u="sng" dirty="0" smtClean="0"/>
              <a:t>Présentation du jeu de données</a:t>
            </a:r>
            <a:r>
              <a:rPr lang="fr-FR" sz="2800" b="1" dirty="0" smtClean="0"/>
              <a:t> :</a:t>
            </a:r>
            <a:endParaRPr lang="fr-FR" sz="2800" dirty="0"/>
          </a:p>
        </p:txBody>
      </p:sp>
      <p:graphicFrame>
        <p:nvGraphicFramePr>
          <p:cNvPr id="4" name="Tableau 5">
            <a:extLst>
              <a:ext uri="{FF2B5EF4-FFF2-40B4-BE49-F238E27FC236}">
                <a16:creationId xmlns="" xmlns:a16="http://schemas.microsoft.com/office/drawing/2014/main" id="{8FB30BBB-B91D-4475-B96A-A9DB03CF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9748792"/>
              </p:ext>
            </p:extLst>
          </p:nvPr>
        </p:nvGraphicFramePr>
        <p:xfrm>
          <a:off x="1285852" y="2276872"/>
          <a:ext cx="7380260" cy="40817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7478">
                  <a:extLst>
                    <a:ext uri="{9D8B030D-6E8A-4147-A177-3AD203B41FA5}">
                      <a16:colId xmlns="" xmlns:a16="http://schemas.microsoft.com/office/drawing/2014/main" val="2723848300"/>
                    </a:ext>
                  </a:extLst>
                </a:gridCol>
                <a:gridCol w="2211628">
                  <a:extLst>
                    <a:ext uri="{9D8B030D-6E8A-4147-A177-3AD203B41FA5}">
                      <a16:colId xmlns="" xmlns:a16="http://schemas.microsoft.com/office/drawing/2014/main" val="2249698127"/>
                    </a:ext>
                  </a:extLst>
                </a:gridCol>
                <a:gridCol w="2061154">
                  <a:extLst>
                    <a:ext uri="{9D8B030D-6E8A-4147-A177-3AD203B41FA5}">
                      <a16:colId xmlns="" xmlns:a16="http://schemas.microsoft.com/office/drawing/2014/main" val="1089413166"/>
                    </a:ext>
                  </a:extLst>
                </a:gridCol>
              </a:tblGrid>
              <a:tr h="85702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 </a:t>
                      </a:r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du dossier / fichier</a:t>
                      </a:r>
                      <a:endParaRPr lang="fr-FR" sz="1800" b="0" i="1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Images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latin typeface="+mn-lt"/>
                          <a:cs typeface="Calibri" panose="020F0502020204030204" pitchFamily="34" charset="0"/>
                        </a:rPr>
                        <a:t>flipkart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7176278"/>
                  </a:ext>
                </a:extLst>
              </a:tr>
              <a:tr h="496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</a:t>
                      </a:r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d’images / de </a:t>
                      </a: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lignes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1050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1050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18791077"/>
                  </a:ext>
                </a:extLst>
              </a:tr>
              <a:tr h="496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∕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13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0023682"/>
                  </a:ext>
                </a:extLst>
              </a:tr>
              <a:tr h="4965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1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Nombre de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∕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1885997"/>
                  </a:ext>
                </a:extLst>
              </a:tr>
              <a:tr h="1591608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Contenu</a:t>
                      </a:r>
                      <a:r>
                        <a:rPr lang="fr-FR" sz="1800" b="0" i="1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 du </a:t>
                      </a:r>
                      <a:r>
                        <a:rPr lang="fr-FR" sz="1800" b="0" i="1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fichier</a:t>
                      </a:r>
                      <a:endParaRPr lang="fr-FR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u</a:t>
                      </a:r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ne ligne correspond à </a:t>
                      </a:r>
                      <a:r>
                        <a:rPr lang="fr-FR" sz="1800" b="1" i="0" u="none" strike="noStrike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plusieurs informations concernant un </a:t>
                      </a:r>
                      <a:r>
                        <a:rPr lang="fr-FR" sz="1800" b="1" i="0" u="none" strike="noStrike" dirty="0" smtClean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produit</a:t>
                      </a:r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800" dirty="0" smtClean="0">
                          <a:latin typeface="+mn-lt"/>
                          <a:cs typeface="Calibri" panose="020F0502020204030204" pitchFamily="34" charset="0"/>
                        </a:rPr>
                        <a:t>noms </a:t>
                      </a:r>
                      <a:r>
                        <a:rPr lang="fr-FR" sz="1800" dirty="0">
                          <a:latin typeface="+mn-lt"/>
                          <a:cs typeface="Calibri" panose="020F0502020204030204" pitchFamily="34" charset="0"/>
                        </a:rPr>
                        <a:t>et </a:t>
                      </a:r>
                      <a:r>
                        <a:rPr lang="fr-FR" sz="1800" dirty="0" smtClean="0">
                          <a:latin typeface="+mn-lt"/>
                          <a:cs typeface="Calibri" panose="020F0502020204030204" pitchFamily="34" charset="0"/>
                        </a:rPr>
                        <a:t>prix </a:t>
                      </a:r>
                      <a:r>
                        <a:rPr lang="fr-FR" sz="1800" dirty="0">
                          <a:latin typeface="+mn-lt"/>
                          <a:cs typeface="Calibri" panose="020F0502020204030204" pitchFamily="34" charset="0"/>
                        </a:rPr>
                        <a:t>des </a:t>
                      </a:r>
                      <a:r>
                        <a:rPr lang="fr-FR" sz="1800" dirty="0" smtClean="0">
                          <a:latin typeface="+mn-lt"/>
                          <a:cs typeface="Calibri" panose="020F0502020204030204" pitchFamily="34" charset="0"/>
                        </a:rPr>
                        <a:t>produits, catégories des produits</a:t>
                      </a:r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fr-FR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 images </a:t>
                      </a:r>
                      <a:r>
                        <a:rPr lang="fr-FR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et </a:t>
                      </a:r>
                      <a:r>
                        <a:rPr lang="fr-FR" sz="1800" b="0" i="0" u="none" strike="noStrike" baseline="0" dirty="0" smtClean="0">
                          <a:solidFill>
                            <a:srgbClr val="000000"/>
                          </a:solidFill>
                          <a:latin typeface="+mn-lt"/>
                          <a:cs typeface="Calibri" panose="020F0502020204030204" pitchFamily="34" charset="0"/>
                        </a:rPr>
                        <a:t>descriptions.</a:t>
                      </a:r>
                      <a:endParaRPr lang="fr-FR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3994211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fr-FR" sz="2800" dirty="0" smtClean="0"/>
              <a:t>2.1. </a:t>
            </a:r>
            <a:r>
              <a:rPr lang="fr-FR" sz="2800" u="sng" dirty="0" smtClean="0"/>
              <a:t>Prétraitement texte</a:t>
            </a:r>
            <a:r>
              <a:rPr lang="fr-FR" sz="2800" dirty="0" smtClean="0"/>
              <a:t> :</a:t>
            </a:r>
          </a:p>
          <a:p>
            <a:pPr algn="just"/>
            <a:r>
              <a:rPr lang="fr-FR" sz="2800" dirty="0" smtClean="0">
                <a:cs typeface="Lucida Sans Unicode"/>
              </a:rPr>
              <a:t>On construit notre texte (corpus) à partir de la colonne description.</a:t>
            </a:r>
          </a:p>
          <a:p>
            <a:pPr algn="just"/>
            <a:endParaRPr lang="fr-FR" sz="2800" dirty="0" smtClean="0"/>
          </a:p>
          <a:p>
            <a:pPr algn="just"/>
            <a:r>
              <a:rPr lang="fr-FR" sz="2800" dirty="0" smtClean="0"/>
              <a:t>On veut  nettoyer le corpus avant de l’analyser :</a:t>
            </a:r>
          </a:p>
          <a:p>
            <a:pPr lvl="1" algn="just"/>
            <a:r>
              <a:rPr lang="fr-FR" dirty="0" smtClean="0"/>
              <a:t>Une </a:t>
            </a:r>
            <a:r>
              <a:rPr lang="fr-FR" dirty="0" err="1" smtClean="0"/>
              <a:t>tokenization</a:t>
            </a:r>
            <a:r>
              <a:rPr lang="fr-FR" dirty="0" smtClean="0"/>
              <a:t> du corpus au préalable est nécessaire ;</a:t>
            </a:r>
          </a:p>
          <a:p>
            <a:pPr lvl="1" algn="just"/>
            <a:r>
              <a:rPr lang="fr-FR" dirty="0" smtClean="0"/>
              <a:t>Puis,  on procède aux étapes permettant d’éliminer les mots communs peu porteurs d’information :</a:t>
            </a:r>
          </a:p>
          <a:p>
            <a:pPr lvl="2" algn="just"/>
            <a:r>
              <a:rPr lang="fr-FR" sz="2800" b="1" dirty="0" smtClean="0"/>
              <a:t>Suppression de la ponctuation</a:t>
            </a:r>
            <a:r>
              <a:rPr lang="fr-FR" sz="2800" dirty="0" smtClean="0"/>
              <a:t> ;</a:t>
            </a:r>
          </a:p>
          <a:p>
            <a:pPr lvl="2" algn="just"/>
            <a:r>
              <a:rPr lang="fr-FR" sz="2800" b="1" dirty="0" smtClean="0"/>
              <a:t>Suppression des stop </a:t>
            </a:r>
            <a:r>
              <a:rPr lang="fr-FR" sz="2800" b="1" dirty="0" err="1" smtClean="0"/>
              <a:t>words</a:t>
            </a:r>
            <a:r>
              <a:rPr lang="fr-FR" sz="2800" dirty="0" smtClean="0"/>
              <a:t> ;</a:t>
            </a:r>
          </a:p>
          <a:p>
            <a:pPr algn="just">
              <a:buNone/>
            </a:pPr>
            <a:endParaRPr lang="fr-F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sz="2800" dirty="0" smtClean="0"/>
              <a:t>Pour aller plus loin dans l’harmonisation de notre corpus</a:t>
            </a:r>
          </a:p>
          <a:p>
            <a:pPr lvl="1" algn="just"/>
            <a:r>
              <a:rPr lang="fr-FR" dirty="0" smtClean="0"/>
              <a:t>On remplacer différentes variations d’un même mot par une forme canonique </a:t>
            </a:r>
          </a:p>
          <a:p>
            <a:pPr lvl="2" algn="just"/>
            <a:r>
              <a:rPr lang="fr-FR" sz="2800" dirty="0" smtClean="0"/>
              <a:t>La </a:t>
            </a:r>
            <a:r>
              <a:rPr lang="fr-FR" sz="2800" b="1" dirty="0" err="1" smtClean="0"/>
              <a:t>racinisation</a:t>
            </a:r>
            <a:r>
              <a:rPr lang="fr-FR" sz="2800" dirty="0" smtClean="0"/>
              <a:t> (</a:t>
            </a:r>
            <a:r>
              <a:rPr lang="fr-FR" sz="2800" b="1" i="1" dirty="0" err="1" smtClean="0"/>
              <a:t>stemming</a:t>
            </a:r>
            <a:r>
              <a:rPr lang="fr-FR" sz="2800" dirty="0" smtClean="0"/>
              <a:t>)</a:t>
            </a:r>
          </a:p>
          <a:p>
            <a:pPr algn="just"/>
            <a:endParaRPr lang="fr-FR" dirty="0" smtClean="0"/>
          </a:p>
          <a:p>
            <a:pPr algn="just"/>
            <a:r>
              <a:rPr lang="fr-FR" sz="2800" dirty="0" smtClean="0"/>
              <a:t>Nous obtenons ainsi un corpus nettoyé (</a:t>
            </a:r>
            <a:r>
              <a:rPr lang="fr-FR" sz="2800" dirty="0" err="1" smtClean="0"/>
              <a:t>cleaned</a:t>
            </a:r>
            <a:r>
              <a:rPr lang="fr-FR" sz="2800" dirty="0" smtClean="0"/>
              <a:t> corpus).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Prétraitements et résultats du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dirty="0" smtClean="0"/>
              <a:t>2.2. </a:t>
            </a:r>
            <a:r>
              <a:rPr lang="fr-FR" u="sng" dirty="0" smtClean="0"/>
              <a:t>Le modèle Bag of  </a:t>
            </a:r>
            <a:r>
              <a:rPr lang="fr-FR" u="sng" dirty="0" err="1" smtClean="0"/>
              <a:t>Words</a:t>
            </a:r>
            <a:r>
              <a:rPr lang="fr-FR" u="sng" dirty="0" smtClean="0"/>
              <a:t> (1/2)</a:t>
            </a:r>
            <a:r>
              <a:rPr lang="fr-FR" dirty="0" smtClean="0"/>
              <a:t> :</a:t>
            </a:r>
          </a:p>
          <a:p>
            <a:r>
              <a:rPr lang="fr-FR" dirty="0" smtClean="0"/>
              <a:t>Transformation de notre corpus (collection de documents) en un tableau de données.</a:t>
            </a:r>
          </a:p>
          <a:p>
            <a:endParaRPr lang="fr-FR" dirty="0" smtClean="0"/>
          </a:p>
          <a:p>
            <a:r>
              <a:rPr lang="fr-FR" dirty="0" smtClean="0"/>
              <a:t>Plusieurs étapes : </a:t>
            </a:r>
          </a:p>
          <a:p>
            <a:pPr lvl="1"/>
            <a:r>
              <a:rPr lang="fr-FR" dirty="0" smtClean="0"/>
              <a:t>1. Repérer les mots (</a:t>
            </a:r>
            <a:r>
              <a:rPr lang="fr-FR" dirty="0" err="1" smtClean="0"/>
              <a:t>tokens</a:t>
            </a:r>
            <a:r>
              <a:rPr lang="fr-FR" dirty="0" smtClean="0"/>
              <a:t>) présents dans le </a:t>
            </a:r>
            <a:r>
              <a:rPr lang="fr-FR" dirty="0" smtClean="0"/>
              <a:t>corpus qui vont constituer le dictionnaire 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2. </a:t>
            </a:r>
            <a:r>
              <a:rPr lang="fr-FR" dirty="0" smtClean="0"/>
              <a:t>Construire</a:t>
            </a:r>
            <a:r>
              <a:rPr lang="fr-FR" dirty="0" smtClean="0"/>
              <a:t> </a:t>
            </a:r>
            <a:r>
              <a:rPr lang="fr-FR" dirty="0" smtClean="0"/>
              <a:t>le dictionnaire ;</a:t>
            </a:r>
          </a:p>
          <a:p>
            <a:pPr lvl="1"/>
            <a:r>
              <a:rPr lang="fr-FR" dirty="0" smtClean="0"/>
              <a:t>3. Les mots deviennent des descripteurs (</a:t>
            </a:r>
            <a:r>
              <a:rPr lang="fr-FR" dirty="0" err="1" smtClean="0"/>
              <a:t>features</a:t>
            </a:r>
            <a:r>
              <a:rPr lang="fr-FR" dirty="0" smtClean="0"/>
              <a:t>, termes) ;</a:t>
            </a:r>
          </a:p>
          <a:p>
            <a:pPr lvl="1"/>
            <a:r>
              <a:rPr lang="fr-FR" dirty="0" smtClean="0"/>
              <a:t>4. On associe alors l’absence ou la présence des mots à chaque document.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9178</TotalTime>
  <Words>931</Words>
  <Application>Microsoft Office PowerPoint</Application>
  <PresentationFormat>Affichage à l'écran (4:3)</PresentationFormat>
  <Paragraphs>226</Paragraphs>
  <Slides>27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Solstice</vt:lpstr>
      <vt:lpstr>Classifiez automatiquement des biens de consommation </vt:lpstr>
      <vt:lpstr>Contexte</vt:lpstr>
      <vt:lpstr>Plan</vt:lpstr>
      <vt:lpstr>1. Problématique et présentation du jeu de données</vt:lpstr>
      <vt:lpstr>1. Problématique et présentation du jeu de données</vt:lpstr>
      <vt:lpstr>1. Problématique et présentation du jeu de données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2. Prétraitements et résultats du clustering</vt:lpstr>
      <vt:lpstr>3. Conclusion et recommandations</vt:lpstr>
      <vt:lpstr>3. Conclusion et recommandations</vt:lpstr>
      <vt:lpstr>Diapositive 27</vt:lpstr>
    </vt:vector>
  </TitlesOfParts>
  <Company>pc 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SAMSUNG</dc:creator>
  <cp:lastModifiedBy>SAMSUNG</cp:lastModifiedBy>
  <cp:revision>72</cp:revision>
  <dcterms:created xsi:type="dcterms:W3CDTF">2021-04-20T04:23:18Z</dcterms:created>
  <dcterms:modified xsi:type="dcterms:W3CDTF">2021-04-26T13:39:35Z</dcterms:modified>
</cp:coreProperties>
</file>