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366" r:id="rId3"/>
    <p:sldId id="358" r:id="rId4"/>
    <p:sldId id="302" r:id="rId5"/>
    <p:sldId id="353" r:id="rId6"/>
    <p:sldId id="354" r:id="rId7"/>
    <p:sldId id="355" r:id="rId8"/>
    <p:sldId id="359" r:id="rId9"/>
    <p:sldId id="285" r:id="rId10"/>
    <p:sldId id="297" r:id="rId11"/>
    <p:sldId id="298" r:id="rId12"/>
    <p:sldId id="313" r:id="rId13"/>
    <p:sldId id="314" r:id="rId14"/>
    <p:sldId id="318" r:id="rId15"/>
    <p:sldId id="320" r:id="rId16"/>
    <p:sldId id="367" r:id="rId17"/>
    <p:sldId id="326" r:id="rId18"/>
    <p:sldId id="364" r:id="rId19"/>
    <p:sldId id="371" r:id="rId20"/>
    <p:sldId id="365" r:id="rId21"/>
    <p:sldId id="369" r:id="rId22"/>
    <p:sldId id="342" r:id="rId23"/>
    <p:sldId id="360" r:id="rId24"/>
    <p:sldId id="36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2652" autoAdjust="0"/>
  </p:normalViewPr>
  <p:slideViewPr>
    <p:cSldViewPr>
      <p:cViewPr varScale="1">
        <p:scale>
          <a:sx n="67" d="100"/>
          <a:sy n="67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7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1611D-344E-4E1C-9359-EB62378966C1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B5F9-86D8-47E6-BCF8-AE7E1F283E8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- 2010 et 2015 sont les deux années avec le moins de données manquantes au global.</a:t>
            </a:r>
          </a:p>
          <a:p>
            <a:pPr algn="just"/>
            <a:r>
              <a:rPr lang="fr-FR" dirty="0" smtClean="0"/>
              <a:t>- A partir de 2020 ce sont des projections.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Les années comprises entre [1999, 2016] sont les années avec le moins de données manquantes pour Internet users (per 100 people).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Avant 1990, il</a:t>
            </a:r>
            <a:r>
              <a:rPr lang="en-US" baseline="0" dirty="0" smtClean="0"/>
              <a:t> n’y a pas de données disponibles, et ceci dans tous les pays, car l’air internet n’a commencé qu’à partir des années 90.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Les années comprises entre [1999, 2014] sont les années avec le moins de données manquantes p</a:t>
            </a:r>
            <a:r>
              <a:rPr lang="fr-FR" dirty="0" smtClean="0"/>
              <a:t>our </a:t>
            </a:r>
            <a:r>
              <a:rPr lang="en-US" dirty="0" smtClean="0"/>
              <a:t>Enrolment in upper secondary education, both sexes (number).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 situations des pays concernant l’Income Group sont examinées par la banque mondiale en 2010, et mises à jour en 2020.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/>
              <a:t> La France fait partie du top 5,</a:t>
            </a:r>
            <a:r>
              <a:rPr lang="fr-FR" baseline="0" dirty="0" smtClean="0"/>
              <a:t> on l’a retiré car on suppose que notre entreprise est déjà implémentée en France.</a:t>
            </a:r>
          </a:p>
          <a:p>
            <a:pPr>
              <a:buFontTx/>
              <a:buChar char="-"/>
            </a:pPr>
            <a:r>
              <a:rPr lang="fr-FR" baseline="0" dirty="0" smtClean="0"/>
              <a:t> Le Mexique intégre alors notre liste cible.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5F9-86D8-47E6-BCF8-AE7E1F283E8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05812A-23E9-49A9-9984-E0BE4B425737}" type="datetimeFigureOut">
              <a:rPr lang="fr-FR" smtClean="0"/>
              <a:pPr/>
              <a:t>25/02/2022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A1942E-C405-430E-8C5C-A0A6D3338E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6700" b="1" dirty="0" smtClean="0"/>
              <a:t/>
            </a:r>
            <a:br>
              <a:rPr lang="fr-FR" sz="6700" b="1" dirty="0" smtClean="0"/>
            </a:br>
            <a:r>
              <a:rPr lang="fr-FR" sz="6700" dirty="0" smtClean="0"/>
              <a:t/>
            </a:r>
            <a:br>
              <a:rPr lang="fr-FR" sz="6700" dirty="0" smtClean="0"/>
            </a:br>
            <a:r>
              <a:rPr lang="fr-FR" sz="6700" dirty="0" smtClean="0"/>
              <a:t/>
            </a:r>
            <a:br>
              <a:rPr lang="fr-FR" sz="6700" dirty="0" smtClean="0"/>
            </a:br>
            <a:r>
              <a:rPr lang="fr-FR" sz="6700" b="1" dirty="0" smtClean="0"/>
              <a:t>Projet : </a:t>
            </a:r>
            <a:r>
              <a:rPr lang="fr-FR" sz="6700" b="1" dirty="0"/>
              <a:t>Analysez des données de systèmes éducatifs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r-FR" dirty="0" err="1" smtClean="0"/>
              <a:t>OpenClassrooms</a:t>
            </a:r>
            <a:endParaRPr lang="fr-FR" dirty="0" smtClean="0"/>
          </a:p>
          <a:p>
            <a:pPr algn="l"/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/>
          </a:p>
          <a:p>
            <a:pPr algn="r"/>
            <a:r>
              <a:rPr lang="fr-FR" dirty="0" smtClean="0"/>
              <a:t>Rima Haddad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571090"/>
            <a:ext cx="8229600" cy="434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3. Sélection des informations pertinentes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577177"/>
            <a:ext cx="8229600" cy="433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3. Sélectionner des informations pertinentes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3. Sélection </a:t>
            </a:r>
            <a:r>
              <a:rPr lang="fr-FR" dirty="0" smtClean="0"/>
              <a:t>d</a:t>
            </a:r>
            <a:r>
              <a:rPr lang="fr-FR" b="1" dirty="0" smtClean="0"/>
              <a:t>es informations pertinentes</a:t>
            </a:r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35824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pPr algn="just"/>
            <a:endParaRPr lang="fr-FR" b="1" dirty="0" smtClean="0"/>
          </a:p>
          <a:p>
            <a:pPr algn="just"/>
            <a:r>
              <a:rPr lang="fr-FR" dirty="0" smtClean="0"/>
              <a:t>Nous choisissons de faire notre étude à partir des données de l’année </a:t>
            </a:r>
            <a:r>
              <a:rPr lang="fr-FR" b="1" dirty="0" smtClean="0"/>
              <a:t>2014</a:t>
            </a:r>
            <a:r>
              <a:rPr lang="fr-FR" dirty="0" smtClean="0"/>
              <a:t>, car elle est l’année la plus récente, contenant le moins de données manquantes pour nos deux indicateurs sélectionnés (</a:t>
            </a:r>
            <a:r>
              <a:rPr lang="en-US" dirty="0" smtClean="0"/>
              <a:t>Internet users (per 100 people) et Enrolment in upper secondary education, both sexes (number))</a:t>
            </a:r>
            <a:r>
              <a:rPr lang="fr-FR" dirty="0" smtClean="0"/>
              <a:t>.</a:t>
            </a:r>
          </a:p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3. Sélection </a:t>
            </a:r>
            <a:r>
              <a:rPr lang="fr-FR" dirty="0" smtClean="0"/>
              <a:t>d</a:t>
            </a:r>
            <a:r>
              <a:rPr lang="fr-FR" b="1" dirty="0" smtClean="0"/>
              <a:t>es informations pertinentes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4000528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Nous allons calculer pour chaque pays un indicateur :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r>
              <a:rPr lang="fr-FR" dirty="0" smtClean="0"/>
              <a:t>.</a:t>
            </a:r>
          </a:p>
          <a:p>
            <a:pPr algn="just"/>
            <a:r>
              <a:rPr lang="en-US" dirty="0" smtClean="0"/>
              <a:t>My Indicator nous calcule le nombre d’individus inscrits au lycée et connectés.</a:t>
            </a:r>
            <a:endParaRPr lang="fr-FR" dirty="0" smtClean="0"/>
          </a:p>
          <a:p>
            <a:pPr algn="just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r>
              <a:rPr lang="fr-FR" dirty="0" smtClean="0"/>
              <a:t> = [</a:t>
            </a:r>
            <a:r>
              <a:rPr lang="en-US" dirty="0" smtClean="0"/>
              <a:t>Enrolment in upper secondary education, both sexes (number)] * [Internet users (per 100 people) /100]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3571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fr-FR" b="1" dirty="0" smtClean="0"/>
              <a:t>Moyenne/Médiane/Ecart-type :</a:t>
            </a:r>
          </a:p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286124"/>
            <a:ext cx="22860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endParaRPr lang="fr-FR" dirty="0" smtClean="0"/>
          </a:p>
          <a:p>
            <a:pPr algn="just"/>
            <a:r>
              <a:rPr lang="fr-FR" dirty="0" smtClean="0"/>
              <a:t>Notre liste cible contient les noms des 5 pays qui ont le plus grand nombre d’individus connectés et inscrits au lycée, dans le monde. Et dont le groupe de revenu est soit moyen supérieur, soit élevé.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r>
              <a:rPr lang="fr-FR" b="1" dirty="0" smtClean="0"/>
              <a:t>Notre liste cible des 5 pays intéressants : </a:t>
            </a:r>
          </a:p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42876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214686"/>
            <a:ext cx="421484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Le travail a été egalement effectué avec 2 indicateurs supplémentaires considérés :</a:t>
            </a:r>
          </a:p>
          <a:p>
            <a:pPr algn="just"/>
            <a:r>
              <a:rPr lang="en-US" dirty="0" smtClean="0"/>
              <a:t>Enrolment in post-secondary non-tertiary education, both sexes (number);</a:t>
            </a:r>
          </a:p>
          <a:p>
            <a:pPr algn="just"/>
            <a:r>
              <a:rPr lang="en-US" dirty="0" smtClean="0"/>
              <a:t>Enrolment in tertiary education, all programmes, both sexes (number).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42876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pPr algn="just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r>
              <a:rPr lang="fr-FR" dirty="0" smtClean="0"/>
              <a:t> = [</a:t>
            </a:r>
            <a:r>
              <a:rPr lang="en-US" dirty="0" smtClean="0"/>
              <a:t>Enrolment in upper secondary education, both sexes (number) + Enrolment in post-secondary non-tertiary education, both sexes (number) + Enrolment in tertiary education, all programmes, both sexes (number)] * [Internet users (per 100 people) /100]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Notre entreprise propose des contenus de formation en ligne pour un public de niveau lycée et université </a:t>
            </a:r>
            <a:r>
              <a:rPr lang="fr-FR" dirty="0" smtClean="0"/>
              <a:t>;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Projet d’expansion à l’international.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r>
              <a:rPr lang="fr-FR" b="1" dirty="0" smtClean="0"/>
              <a:t>Notre liste cible des 5 pays intéressants, dans ce cas : 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429000"/>
            <a:ext cx="457203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On constate qu’on obtient, à un pays près, la même liste dans les deux travaux effectués ;</a:t>
            </a:r>
          </a:p>
          <a:p>
            <a:pPr algn="just"/>
            <a:r>
              <a:rPr lang="fr-FR" dirty="0" smtClean="0"/>
              <a:t>En effet :</a:t>
            </a:r>
          </a:p>
          <a:p>
            <a:pPr algn="just">
              <a:buNone/>
            </a:pPr>
            <a:r>
              <a:rPr lang="fr-FR" dirty="0" smtClean="0"/>
              <a:t>     - Le Mexique figure dans notre première liste;</a:t>
            </a:r>
          </a:p>
          <a:p>
            <a:pPr algn="just">
              <a:buNone/>
            </a:pPr>
            <a:r>
              <a:rPr lang="fr-FR" dirty="0" smtClean="0"/>
              <a:t>     - En revanche, dans notre deuxième liste, il n’y est plus. C’est la Russie qui est présente.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4. </a:t>
            </a:r>
            <a:r>
              <a:rPr lang="fr-FR" dirty="0" smtClean="0"/>
              <a:t>O</a:t>
            </a:r>
            <a:r>
              <a:rPr lang="fr-FR" b="1" dirty="0" smtClean="0"/>
              <a:t>rdres de grandeurs des indicateurs statistiques classiques pour les différents pays du monde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fr-FR" sz="6600" dirty="0" smtClean="0"/>
          </a:p>
          <a:p>
            <a:pPr algn="ctr">
              <a:buNone/>
            </a:pPr>
            <a:r>
              <a:rPr lang="fr-FR" sz="6600" b="1" dirty="0" smtClean="0"/>
              <a:t>Merci</a:t>
            </a:r>
            <a:endParaRPr lang="fr-FR" sz="6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68982"/>
            <a:ext cx="8229600" cy="435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Sélection </a:t>
            </a:r>
            <a:r>
              <a:rPr lang="fr-FR" dirty="0" smtClean="0"/>
              <a:t>d</a:t>
            </a:r>
            <a:r>
              <a:rPr lang="fr-FR" b="1" dirty="0" smtClean="0"/>
              <a:t>es informations pertinentes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62875"/>
            <a:ext cx="8229600" cy="43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Sélection </a:t>
            </a:r>
            <a:r>
              <a:rPr lang="fr-FR" dirty="0" smtClean="0"/>
              <a:t>d</a:t>
            </a:r>
            <a:r>
              <a:rPr lang="fr-FR" b="1" dirty="0" smtClean="0"/>
              <a:t>es informations pertinentes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Décrire les informations contenues dans le jeu de données</a:t>
            </a:r>
            <a:r>
              <a:rPr lang="fr-F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fr-F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Valider la qualité de ce jeu de données</a:t>
            </a:r>
            <a:r>
              <a:rPr lang="fr-F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fr-F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Sélection </a:t>
            </a:r>
            <a:r>
              <a:rPr lang="fr-FR" dirty="0" smtClean="0"/>
              <a:t>d</a:t>
            </a:r>
            <a:r>
              <a:rPr lang="fr-FR" dirty="0" smtClean="0"/>
              <a:t>es informations pertinentes.</a:t>
            </a:r>
          </a:p>
          <a:p>
            <a:pPr marL="514350" indent="-514350" algn="just">
              <a:buFont typeface="+mj-lt"/>
              <a:buAutoNum type="arabicPeriod"/>
            </a:pPr>
            <a:endParaRPr lang="fr-F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fr-FR" dirty="0" smtClean="0"/>
              <a:t>O</a:t>
            </a:r>
            <a:r>
              <a:rPr lang="fr-FR" dirty="0" smtClean="0"/>
              <a:t>rdres </a:t>
            </a:r>
            <a:r>
              <a:rPr lang="fr-FR" dirty="0" smtClean="0"/>
              <a:t>de grandeurs des indicateurs statistiques classiques pour les </a:t>
            </a:r>
            <a:r>
              <a:rPr lang="fr-FR" dirty="0" smtClean="0"/>
              <a:t>différents pays </a:t>
            </a:r>
            <a:r>
              <a:rPr lang="fr-FR" dirty="0" smtClean="0"/>
              <a:t>du monde.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 marL="514350" indent="-514350">
              <a:buNone/>
            </a:pPr>
            <a:endParaRPr lang="fr-FR" b="1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1. Décrire les informations contenues dans le jeu de données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14282" y="2428869"/>
          <a:ext cx="8715434" cy="2913846"/>
        </p:xfrm>
        <a:graphic>
          <a:graphicData uri="http://schemas.openxmlformats.org/drawingml/2006/table">
            <a:tbl>
              <a:tblPr/>
              <a:tblGrid>
                <a:gridCol w="1752372"/>
                <a:gridCol w="1423558"/>
                <a:gridCol w="2769752"/>
                <a:gridCol w="2769752"/>
              </a:tblGrid>
              <a:tr h="7039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Fichier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de lignes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de variables quantitatives 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de variables qualitatives 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EdStatsData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886 930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241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EdStatsSeries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3665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9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EdStatsCountry-Series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fr-FR" sz="2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rtl="0" fontAlgn="b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613</a:t>
                      </a:r>
                    </a:p>
                    <a:p>
                      <a:pPr algn="ctr" rtl="0" fontAlgn="b"/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6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EdStatsFootNote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643638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2214554"/>
          <a:ext cx="8229600" cy="3948597"/>
        </p:xfrm>
        <a:graphic>
          <a:graphicData uri="http://schemas.openxmlformats.org/drawingml/2006/table">
            <a:tbl>
              <a:tblPr/>
              <a:tblGrid>
                <a:gridCol w="1828784"/>
                <a:gridCol w="6400816"/>
              </a:tblGrid>
              <a:tr h="5551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Fichier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1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EdStatsData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un pays et un indicateur mesuré sur plusieurs années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1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un pays, sa monnaie, sa région, son groupe de revenu, et des information sur son système bancaire national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1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EdStatsSeries 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un indicateur et des informations sur les études statistiques effectuées</a:t>
                      </a:r>
                    </a:p>
                  </a:txBody>
                  <a:tcPr marL="8121" marR="8121" marT="8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1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EdStatsCountry-Series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un pays, un indicateur et la source des données</a:t>
                      </a: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EdStatsFootNote</a:t>
                      </a:r>
                    </a:p>
                  </a:txBody>
                  <a:tcPr marL="8121" marR="8121" marT="81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ligne correspond à un pays, un indicateur, 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 type de données réelles ou</a:t>
                      </a:r>
                      <a:r>
                        <a:rPr lang="fr-FR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estimées et l’année.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21" marR="8121" marT="81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1. Décrire les informations contenues dans le jeu de données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857224" y="2071678"/>
          <a:ext cx="7286676" cy="3641282"/>
        </p:xfrm>
        <a:graphic>
          <a:graphicData uri="http://schemas.openxmlformats.org/drawingml/2006/table">
            <a:tbl>
              <a:tblPr/>
              <a:tblGrid>
                <a:gridCol w="1909118"/>
                <a:gridCol w="3202935"/>
                <a:gridCol w="2174623"/>
              </a:tblGrid>
              <a:tr h="105422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24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fr-F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Clé</a:t>
                      </a:r>
                      <a:r>
                        <a:rPr lang="fr-F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unique</a:t>
                      </a:r>
                      <a:endParaRPr lang="fr-FR" sz="24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fr-F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Variable(s) dupliquée(s)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7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EdStatsData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[Country Name,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Indicator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Name]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[Country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EdStatsSeries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Series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code]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7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EdStatsCountry-Series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CountryCode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SeriesCode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7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EdStatsFootNote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CountryCode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SeriesCode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",</a:t>
                      </a: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2. Valider la qualité de ce jeu de données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77500" lnSpcReduction="20000"/>
          </a:bodyPr>
          <a:lstStyle/>
          <a:p>
            <a:pPr marL="514350" indent="-514350" algn="ctr">
              <a:buNone/>
            </a:pPr>
            <a:r>
              <a:rPr lang="fr-FR" sz="3800" b="1" dirty="0" smtClean="0"/>
              <a:t>Données manquantes  - </a:t>
            </a:r>
            <a:r>
              <a:rPr lang="fr-FR" sz="3800" b="1" dirty="0" err="1" smtClean="0"/>
              <a:t>EdStatsData</a:t>
            </a:r>
            <a:r>
              <a:rPr lang="fr-FR" sz="3800" b="1" dirty="0" smtClean="0"/>
              <a:t> brut :</a:t>
            </a:r>
          </a:p>
          <a:p>
            <a:pPr marL="514350" indent="-514350" algn="ctr"/>
            <a:endParaRPr lang="fr-FR" b="1" dirty="0"/>
          </a:p>
          <a:p>
            <a:pPr marL="514350" indent="-514350" algn="ctr">
              <a:buNone/>
            </a:pPr>
            <a:endParaRPr lang="fr-FR" b="1" dirty="0" smtClean="0"/>
          </a:p>
          <a:p>
            <a:pPr marL="514350" indent="-514350" algn="ctr">
              <a:buNone/>
            </a:pPr>
            <a:endParaRPr lang="fr-FR" b="1" dirty="0"/>
          </a:p>
          <a:p>
            <a:pPr marL="514350" indent="-514350" algn="ctr">
              <a:buNone/>
            </a:pPr>
            <a:endParaRPr lang="fr-FR" b="1" dirty="0" smtClean="0"/>
          </a:p>
          <a:p>
            <a:pPr marL="514350" indent="-514350" algn="ctr">
              <a:buNone/>
            </a:pPr>
            <a:endParaRPr lang="fr-FR" b="1" dirty="0"/>
          </a:p>
          <a:p>
            <a:pPr marL="514350" indent="-514350" algn="ctr">
              <a:buNone/>
            </a:pPr>
            <a:endParaRPr lang="fr-FR" b="1" dirty="0" smtClean="0"/>
          </a:p>
          <a:p>
            <a:pPr marL="514350" indent="-514350" algn="ctr">
              <a:buNone/>
            </a:pPr>
            <a:endParaRPr lang="fr-FR" b="1" dirty="0" smtClean="0"/>
          </a:p>
          <a:p>
            <a:pPr marL="514350" indent="-514350" algn="ctr">
              <a:buNone/>
            </a:pPr>
            <a:endParaRPr lang="fr-FR" b="1" dirty="0" smtClean="0"/>
          </a:p>
          <a:p>
            <a:pPr marL="514350" indent="-514350" algn="ctr">
              <a:buNone/>
            </a:pPr>
            <a:r>
              <a:rPr lang="fr-FR" sz="3800" b="1" dirty="0" smtClean="0"/>
              <a:t>Taux de données manquantes moyen = </a:t>
            </a:r>
            <a:r>
              <a:rPr lang="fr-FR" sz="3600" b="1" dirty="0" smtClean="0"/>
              <a:t>0.897</a:t>
            </a:r>
            <a:endParaRPr lang="fr-FR" sz="3800" b="1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2. Valider </a:t>
            </a:r>
            <a:r>
              <a:rPr lang="fr-FR" b="1" dirty="0"/>
              <a:t>la qualité de ce jeu de données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357430"/>
            <a:ext cx="91440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dirty="0" smtClean="0"/>
              <a:t>On veut connaitre pour chaque pays :</a:t>
            </a:r>
          </a:p>
          <a:p>
            <a:pPr algn="just"/>
            <a:r>
              <a:rPr lang="fr-FR" dirty="0" smtClean="0"/>
              <a:t>Le nombre d’individus inscrits au lycée, au post-lycée et à l’université ;</a:t>
            </a:r>
          </a:p>
          <a:p>
            <a:pPr algn="just"/>
            <a:r>
              <a:rPr lang="fr-FR" dirty="0" smtClean="0"/>
              <a:t>Ayant une connexion internet ;</a:t>
            </a:r>
          </a:p>
          <a:p>
            <a:pPr algn="just"/>
            <a:r>
              <a:rPr lang="fr-FR" dirty="0" smtClean="0"/>
              <a:t>Et dont le groupe de revenu est moyen supérieur ou élevé.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3. Sélection </a:t>
            </a:r>
            <a:r>
              <a:rPr lang="fr-FR" dirty="0" smtClean="0"/>
              <a:t>d</a:t>
            </a:r>
            <a:r>
              <a:rPr lang="fr-FR" b="1" dirty="0" smtClean="0"/>
              <a:t>es informations pertinentes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Pour cette présentation, nous allons exposer le travail effectué avec les 3 indicateurs suivants :</a:t>
            </a:r>
          </a:p>
          <a:p>
            <a:pPr algn="just"/>
            <a:r>
              <a:rPr lang="en-US" dirty="0" smtClean="0"/>
              <a:t>Internet </a:t>
            </a:r>
            <a:r>
              <a:rPr lang="en-US" dirty="0"/>
              <a:t>users (per 100 people</a:t>
            </a:r>
            <a:r>
              <a:rPr lang="en-US" dirty="0" smtClean="0"/>
              <a:t>);</a:t>
            </a:r>
          </a:p>
          <a:p>
            <a:pPr algn="just"/>
            <a:r>
              <a:rPr lang="en-US" dirty="0" smtClean="0"/>
              <a:t>Enrolment in upper secondary education, both sexes (number);</a:t>
            </a:r>
          </a:p>
          <a:p>
            <a:pPr algn="just"/>
            <a:r>
              <a:rPr lang="en-US" dirty="0" smtClean="0"/>
              <a:t>Income group. </a:t>
            </a:r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3. Sélection </a:t>
            </a:r>
            <a:r>
              <a:rPr lang="fr-FR" dirty="0"/>
              <a:t>d</a:t>
            </a:r>
            <a:r>
              <a:rPr lang="fr-FR" b="1" dirty="0" smtClean="0"/>
              <a:t>es </a:t>
            </a:r>
            <a:r>
              <a:rPr lang="fr-FR" b="1" dirty="0"/>
              <a:t>informations </a:t>
            </a:r>
            <a:r>
              <a:rPr lang="fr-FR" b="1" dirty="0" smtClean="0"/>
              <a:t>pertinentes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13697</TotalTime>
  <Words>1024</Words>
  <Application>Microsoft Office PowerPoint</Application>
  <PresentationFormat>Affichage à l'écran (4:3)</PresentationFormat>
  <Paragraphs>149</Paragraphs>
  <Slides>24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Rotonde</vt:lpstr>
      <vt:lpstr>   Projet : Analysez des données de systèmes éducatifs  </vt:lpstr>
      <vt:lpstr>Contexte</vt:lpstr>
      <vt:lpstr>Plan</vt:lpstr>
      <vt:lpstr>1. Décrire les informations contenues dans le jeu de données </vt:lpstr>
      <vt:lpstr>1. Décrire les informations contenues dans le jeu de données </vt:lpstr>
      <vt:lpstr>2. Valider la qualité de ce jeu de données </vt:lpstr>
      <vt:lpstr>2. Valider la qualité de ce jeu de données </vt:lpstr>
      <vt:lpstr>3. Sélection des informations pertinentes</vt:lpstr>
      <vt:lpstr> 3. Sélection des informations pertinentes  </vt:lpstr>
      <vt:lpstr>3. Sélection des informations pertinentes</vt:lpstr>
      <vt:lpstr>3. Sélectionner des informations pertinentes</vt:lpstr>
      <vt:lpstr>3. Sélection des informations pertinentes</vt:lpstr>
      <vt:lpstr>3. Sélection des informations pertinentes 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4. Ordres de grandeurs des indicateurs statistiques classiques pour les différents pays du monde</vt:lpstr>
      <vt:lpstr>Diapositive 22</vt:lpstr>
      <vt:lpstr>Sélection des informations pertinentes</vt:lpstr>
      <vt:lpstr>Sélection des informations pertinentes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SAMSUNG</cp:lastModifiedBy>
  <cp:revision>665</cp:revision>
  <dcterms:created xsi:type="dcterms:W3CDTF">2020-10-28T15:17:48Z</dcterms:created>
  <dcterms:modified xsi:type="dcterms:W3CDTF">2022-02-25T14:35:50Z</dcterms:modified>
</cp:coreProperties>
</file>