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6" r:id="rId10"/>
    <p:sldId id="267" r:id="rId11"/>
    <p:sldId id="263" r:id="rId12"/>
    <p:sldId id="285" r:id="rId13"/>
    <p:sldId id="265" r:id="rId14"/>
    <p:sldId id="281" r:id="rId15"/>
    <p:sldId id="269" r:id="rId16"/>
    <p:sldId id="273" r:id="rId17"/>
    <p:sldId id="272" r:id="rId18"/>
    <p:sldId id="275" r:id="rId19"/>
    <p:sldId id="277" r:id="rId20"/>
    <p:sldId id="278" r:id="rId21"/>
    <p:sldId id="276" r:id="rId22"/>
    <p:sldId id="279" r:id="rId23"/>
    <p:sldId id="280" r:id="rId24"/>
    <p:sldId id="274" r:id="rId25"/>
    <p:sldId id="28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6" autoAdjust="0"/>
    <p:restoredTop sz="94662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48CE-8BE8-4DA0-9A8B-83480C321EAB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9CC22-B537-401F-ACBA-7C648EB0CA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9CC22-B537-401F-ACBA-7C648EB0CA2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1A47-D027-4330-9975-1B2D75EACA2B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09AC-EDEE-49F3-8CF5-BA955516E777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6F4D-4A5C-4623-B657-B2CC7619AB06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C1BF-62C9-44FF-A574-BA5468DAB0BB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7C4-DD2C-4A8F-B13B-CC7DA9A9528A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CC7A-9163-4828-8802-5C26B983F888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B6A8-975C-4492-8F09-4E791086E0A0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DCCE-5CAE-476B-9E35-6627F8167FAD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696E-A0EE-450D-919D-F9D84BA78CE1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6259-955A-4772-8C00-573E928A301D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DDFA-0CF8-47A8-AAD1-5C6438AE3A25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061811-9FF1-49C5-8C32-10AA4F1D7692}" type="datetime1">
              <a:rPr lang="fr-FR" smtClean="0"/>
              <a:pPr/>
              <a:t>25/07/2021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737B2C-49A2-471E-80AB-23FA685007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_static/notebooks/deep-learning/deep-learning-transfer-learning-kera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7008" y="1828812"/>
            <a:ext cx="7406640" cy="1472184"/>
          </a:xfrm>
        </p:spPr>
        <p:txBody>
          <a:bodyPr>
            <a:normAutofit/>
          </a:bodyPr>
          <a:lstStyle/>
          <a:p>
            <a:r>
              <a:rPr lang="fr-FR" b="1" dirty="0"/>
              <a:t>Déployez un modèle dans le 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9832" y="4489128"/>
            <a:ext cx="4356227" cy="576064"/>
          </a:xfrm>
        </p:spPr>
        <p:txBody>
          <a:bodyPr/>
          <a:lstStyle/>
          <a:p>
            <a:r>
              <a:rPr lang="fr-FR" dirty="0"/>
              <a:t>Mentor : Benoit </a:t>
            </a:r>
            <a:r>
              <a:rPr lang="fr-FR" dirty="0" err="1"/>
              <a:t>Letournel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Sous-titre 2">
            <a:extLst>
              <a:ext uri="{FF2B5EF4-FFF2-40B4-BE49-F238E27FC236}">
                <a16:creationId xmlns="" xmlns:a16="http://schemas.microsoft.com/office/drawing/2014/main" id="{C1B6DC11-CE48-7C42-A9C4-0962AD48EE57}"/>
              </a:ext>
            </a:extLst>
          </p:cNvPr>
          <p:cNvSpPr txBox="1">
            <a:spLocks/>
          </p:cNvSpPr>
          <p:nvPr/>
        </p:nvSpPr>
        <p:spPr>
          <a:xfrm>
            <a:off x="3769825" y="3697040"/>
            <a:ext cx="5400600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Rima Haddad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Traitement des images dans un environnement </a:t>
            </a:r>
            <a:r>
              <a:rPr lang="fr-FR" dirty="0" err="1"/>
              <a:t>Big</a:t>
            </a:r>
            <a:r>
              <a:rPr lang="fr-FR" dirty="0"/>
              <a:t> Data </a:t>
            </a:r>
            <a:r>
              <a:rPr lang="fr-FR" dirty="0" smtClean="0"/>
              <a:t>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/>
              <a:t>Amazon EC2 offre plusieurs  fonctionnalités </a:t>
            </a:r>
          </a:p>
          <a:p>
            <a:pPr lvl="2" algn="just"/>
            <a:r>
              <a:rPr lang="fr-FR" dirty="0"/>
              <a:t>dont des environnements de calcul virtuels, appelés </a:t>
            </a:r>
            <a:r>
              <a:rPr lang="fr-FR" i="1" dirty="0"/>
              <a:t>instances.</a:t>
            </a:r>
            <a:endParaRPr lang="fr-FR" dirty="0"/>
          </a:p>
          <a:p>
            <a:endParaRPr lang="fr-FR" dirty="0"/>
          </a:p>
          <a:p>
            <a:r>
              <a:rPr lang="fr-FR" dirty="0"/>
              <a:t>Choix d’une </a:t>
            </a:r>
            <a:r>
              <a:rPr lang="fr-FR" dirty="0" smtClean="0"/>
              <a:t>instance EC2 </a:t>
            </a:r>
            <a:r>
              <a:rPr lang="fr-FR" dirty="0"/>
              <a:t>:</a:t>
            </a:r>
          </a:p>
          <a:p>
            <a:pPr lvl="1" algn="just"/>
            <a:r>
              <a:rPr lang="fr-FR" dirty="0"/>
              <a:t>Instance = machine virtuelle qui fonctionne comme un serveur virtuel privé.</a:t>
            </a:r>
          </a:p>
          <a:p>
            <a:pPr lvl="3" algn="just"/>
            <a:r>
              <a:rPr lang="fr-FR" b="1" dirty="0"/>
              <a:t>Amazon</a:t>
            </a:r>
            <a:r>
              <a:rPr lang="fr-FR" dirty="0"/>
              <a:t> définit la taille des </a:t>
            </a:r>
            <a:r>
              <a:rPr lang="fr-FR" b="1" dirty="0"/>
              <a:t>instances</a:t>
            </a:r>
            <a:r>
              <a:rPr lang="fr-FR" dirty="0"/>
              <a:t> en se basant sur les « unités de calcul </a:t>
            </a:r>
            <a:r>
              <a:rPr lang="fr-FR" b="1" dirty="0"/>
              <a:t>EC2</a:t>
            </a:r>
            <a:r>
              <a:rPr lang="fr-FR" dirty="0"/>
              <a:t> » - l'équivalent des capacités physiques du processeur.</a:t>
            </a:r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Pour </a:t>
            </a:r>
            <a:r>
              <a:rPr lang="fr-FR" dirty="0"/>
              <a:t>notre travail, nous avons eu besoin d’une machine plus puissante et avec plus de </a:t>
            </a:r>
            <a:r>
              <a:rPr lang="fr-FR" dirty="0" smtClean="0"/>
              <a:t>mémoire que celle proposée gratuitement.</a:t>
            </a:r>
            <a:endParaRPr lang="fr-FR" dirty="0"/>
          </a:p>
          <a:p>
            <a:pPr lvl="1" algn="just"/>
            <a:endParaRPr lang="fr-FR" dirty="0"/>
          </a:p>
          <a:p>
            <a:pPr lvl="3" algn="just">
              <a:buNone/>
            </a:pPr>
            <a:endParaRPr lang="fr-FR" dirty="0"/>
          </a:p>
          <a:p>
            <a:pPr lvl="3"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Traitement des images dans un environnement </a:t>
            </a:r>
            <a:r>
              <a:rPr lang="fr-FR" dirty="0" err="1" smtClean="0"/>
              <a:t>Big</a:t>
            </a:r>
            <a:r>
              <a:rPr lang="fr-FR" dirty="0" smtClean="0"/>
              <a:t> Data 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D’abord, nous avons testé </a:t>
            </a:r>
            <a:r>
              <a:rPr lang="fr-FR" dirty="0"/>
              <a:t>l</a:t>
            </a:r>
            <a:r>
              <a:rPr lang="fr-FR" dirty="0" smtClean="0"/>
              <a:t>es instances suivantes :</a:t>
            </a:r>
          </a:p>
          <a:p>
            <a:pPr algn="just">
              <a:buNone/>
            </a:pPr>
            <a:endParaRPr lang="fr-FR" dirty="0"/>
          </a:p>
          <a:p>
            <a:pPr lvl="2" algn="just"/>
            <a:r>
              <a:rPr lang="fr-FR" dirty="0"/>
              <a:t>EC2 = t2.micro, </a:t>
            </a:r>
            <a:r>
              <a:rPr lang="fr-FR" dirty="0" smtClean="0"/>
              <a:t>1 CPU, </a:t>
            </a:r>
            <a:r>
              <a:rPr lang="pt-BR" dirty="0" smtClean="0"/>
              <a:t>1 </a:t>
            </a:r>
            <a:r>
              <a:rPr lang="pt-BR" dirty="0"/>
              <a:t>Go </a:t>
            </a:r>
            <a:r>
              <a:rPr lang="pt-BR" dirty="0" smtClean="0"/>
              <a:t>RAM</a:t>
            </a:r>
            <a:endParaRPr lang="pt-BR" dirty="0"/>
          </a:p>
          <a:p>
            <a:pPr lvl="2" algn="just"/>
            <a:r>
              <a:rPr lang="pt-BR" dirty="0"/>
              <a:t>EC2 = </a:t>
            </a:r>
            <a:r>
              <a:rPr lang="pt-BR" dirty="0" smtClean="0"/>
              <a:t>t2.medium, 2 CPU, 4 Go RAM</a:t>
            </a:r>
            <a:endParaRPr lang="pt-BR" dirty="0"/>
          </a:p>
          <a:p>
            <a:pPr lvl="1" algn="just"/>
            <a:endParaRPr lang="fr-FR" dirty="0" smtClean="0"/>
          </a:p>
          <a:p>
            <a:pPr lvl="1" algn="just"/>
            <a:r>
              <a:rPr lang="fr-FR" dirty="0" smtClean="0"/>
              <a:t>Les limites </a:t>
            </a:r>
            <a:r>
              <a:rPr lang="fr-FR" dirty="0" smtClean="0"/>
              <a:t>(capacités </a:t>
            </a:r>
            <a:r>
              <a:rPr lang="fr-FR" dirty="0" smtClean="0"/>
              <a:t>de calculs) de ces instances ne permettent pas la terminaison de l’exécution du code</a:t>
            </a:r>
            <a:endParaRPr lang="fr-FR" dirty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utilisons donc l’instance EC2 créée à partir de </a:t>
            </a:r>
            <a:r>
              <a:rPr lang="fr-FR" dirty="0" err="1" smtClean="0"/>
              <a:t>SageMaker</a:t>
            </a:r>
            <a:r>
              <a:rPr lang="fr-FR" dirty="0" smtClean="0"/>
              <a:t> :</a:t>
            </a:r>
          </a:p>
          <a:p>
            <a:pPr algn="just"/>
            <a:endParaRPr lang="fr-FR" dirty="0"/>
          </a:p>
          <a:p>
            <a:pPr lvl="2" algn="just"/>
            <a:r>
              <a:rPr lang="fr-FR" b="1" dirty="0"/>
              <a:t>EC2 = </a:t>
            </a:r>
            <a:r>
              <a:rPr lang="fr-FR" b="1" dirty="0" err="1" smtClean="0"/>
              <a:t>ml.t2</a:t>
            </a:r>
            <a:r>
              <a:rPr lang="fr-FR" b="1" dirty="0" smtClean="0"/>
              <a:t>.</a:t>
            </a:r>
            <a:r>
              <a:rPr lang="fr-FR" b="1" dirty="0" err="1" smtClean="0"/>
              <a:t>Xlarge</a:t>
            </a:r>
            <a:r>
              <a:rPr lang="fr-FR" b="1" dirty="0" smtClean="0"/>
              <a:t> , 4CPU, </a:t>
            </a:r>
            <a:r>
              <a:rPr lang="fr-FR" b="1" dirty="0"/>
              <a:t>16GB </a:t>
            </a:r>
            <a:r>
              <a:rPr lang="fr-FR" b="1" dirty="0" smtClean="0"/>
              <a:t>RAM</a:t>
            </a:r>
            <a:endParaRPr lang="fr-FR" b="1" dirty="0"/>
          </a:p>
          <a:p>
            <a:pPr algn="just"/>
            <a:endParaRPr lang="pt-B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Traitement des images dans un environnement </a:t>
            </a:r>
            <a:r>
              <a:rPr lang="fr-FR" dirty="0" err="1" smtClean="0"/>
              <a:t>Big</a:t>
            </a:r>
            <a:r>
              <a:rPr lang="fr-FR" dirty="0" smtClean="0"/>
              <a:t> Data 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Amazon </a:t>
            </a:r>
            <a:r>
              <a:rPr lang="fr-FR" dirty="0" err="1" smtClean="0"/>
              <a:t>SageMaker</a:t>
            </a:r>
            <a:r>
              <a:rPr lang="fr-FR" dirty="0" smtClean="0"/>
              <a:t> est un service permettant de créer, former et déployer des modèles de Machine Learning à grande échelle.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est connecté  sur une instance EC2 sélectionné lors de la configuration.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42976" y="628652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Instance </a:t>
            </a:r>
            <a:r>
              <a:rPr lang="fr-FR" b="1" dirty="0" err="1" smtClean="0"/>
              <a:t>SageMaker</a:t>
            </a:r>
            <a:r>
              <a:rPr lang="fr-FR" b="1" dirty="0" smtClean="0"/>
              <a:t> créée depuis la plateforme AWS.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Traitement des images dans un environnement </a:t>
            </a:r>
            <a:r>
              <a:rPr lang="fr-FR" dirty="0" err="1"/>
              <a:t>Big</a:t>
            </a:r>
            <a:r>
              <a:rPr lang="fr-FR" dirty="0"/>
              <a:t> Data </a:t>
            </a:r>
            <a:r>
              <a:rPr lang="fr-FR" dirty="0" smtClean="0"/>
              <a:t>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Amazon </a:t>
            </a:r>
            <a:r>
              <a:rPr lang="fr-FR" dirty="0" err="1"/>
              <a:t>SageMaker</a:t>
            </a:r>
            <a:r>
              <a:rPr lang="fr-FR" dirty="0"/>
              <a:t> inclut </a:t>
            </a:r>
            <a:r>
              <a:rPr lang="fr-FR" dirty="0" smtClean="0"/>
              <a:t>des </a:t>
            </a:r>
            <a:r>
              <a:rPr lang="fr-FR" dirty="0"/>
              <a:t>blocs-notes </a:t>
            </a:r>
            <a:r>
              <a:rPr lang="fr-FR" dirty="0" err="1"/>
              <a:t>Jupyter</a:t>
            </a:r>
            <a:r>
              <a:rPr lang="fr-FR" dirty="0"/>
              <a:t> hébergés.</a:t>
            </a:r>
          </a:p>
          <a:p>
            <a:pPr lvl="2" algn="just"/>
            <a:r>
              <a:rPr lang="fr-FR" dirty="0"/>
              <a:t>qui simplifient l'exploration et la visualisation des données stockées dans Amazon S3.</a:t>
            </a:r>
          </a:p>
          <a:p>
            <a:endParaRPr lang="fr-FR" dirty="0"/>
          </a:p>
          <a:p>
            <a:pPr algn="just"/>
            <a:r>
              <a:rPr lang="fr-FR" dirty="0"/>
              <a:t>Nous avons donc stocké nos données sur Amazon S3 (Simple Storage Service)</a:t>
            </a:r>
          </a:p>
          <a:p>
            <a:pPr lvl="3" algn="just"/>
            <a:r>
              <a:rPr lang="fr-FR" dirty="0"/>
              <a:t>Service de stockage </a:t>
            </a:r>
            <a:r>
              <a:rPr lang="fr-FR" dirty="0" err="1"/>
              <a:t>cloud</a:t>
            </a:r>
            <a:r>
              <a:rPr lang="fr-FR" dirty="0"/>
              <a:t> d'AWS, qui peut stocker de grandes quantités de données.</a:t>
            </a:r>
          </a:p>
          <a:p>
            <a:pPr lvl="3" algn="just"/>
            <a:r>
              <a:rPr lang="fr-FR" dirty="0"/>
              <a:t>Une solution de stockage sur Internet durable, sécurisé, simple et rapide (faible latence).</a:t>
            </a:r>
          </a:p>
          <a:p>
            <a:pPr lvl="3" algn="just"/>
            <a:r>
              <a:rPr lang="fr-FR" dirty="0"/>
              <a:t>Permet un accès fréquent aux données.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Traitement des images dans un environnement </a:t>
            </a:r>
            <a:r>
              <a:rPr lang="fr-FR" dirty="0" err="1" smtClean="0"/>
              <a:t>Big</a:t>
            </a:r>
            <a:r>
              <a:rPr lang="fr-FR" dirty="0" smtClean="0"/>
              <a:t> Data 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343044"/>
            <a:ext cx="7498080" cy="4800600"/>
          </a:xfrm>
        </p:spPr>
        <p:txBody>
          <a:bodyPr>
            <a:noAutofit/>
          </a:bodyPr>
          <a:lstStyle/>
          <a:p>
            <a:r>
              <a:rPr lang="fr-FR" dirty="0" smtClean="0"/>
              <a:t>Etapes pour charger nos données dans S3</a:t>
            </a:r>
          </a:p>
          <a:p>
            <a:pPr lvl="1"/>
            <a:r>
              <a:rPr lang="fr-FR" sz="2000" dirty="0" smtClean="0"/>
              <a:t>Installer les outils </a:t>
            </a:r>
            <a:r>
              <a:rPr lang="fr-FR" sz="2000" dirty="0" err="1" smtClean="0"/>
              <a:t>aws</a:t>
            </a:r>
            <a:r>
              <a:rPr lang="fr-FR" sz="2000" dirty="0" smtClean="0"/>
              <a:t> (</a:t>
            </a:r>
            <a:r>
              <a:rPr lang="fr-FR" sz="2000" dirty="0" err="1" smtClean="0"/>
              <a:t>awscli</a:t>
            </a:r>
            <a:r>
              <a:rPr lang="fr-FR" sz="2000" dirty="0" smtClean="0"/>
              <a:t>) en local</a:t>
            </a:r>
          </a:p>
          <a:p>
            <a:pPr lvl="2"/>
            <a:r>
              <a:rPr lang="fr-FR" sz="1600" b="1" dirty="0" err="1" smtClean="0"/>
              <a:t>pip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install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awscli</a:t>
            </a:r>
            <a:endParaRPr lang="fr-FR" sz="1600" dirty="0" smtClean="0"/>
          </a:p>
          <a:p>
            <a:pPr lvl="1"/>
            <a:r>
              <a:rPr lang="fr-FR" sz="2000" dirty="0" smtClean="0"/>
              <a:t>Configuration du pc Local avec le compte IAM créé dans AWS :</a:t>
            </a:r>
          </a:p>
          <a:p>
            <a:pPr lvl="2"/>
            <a:r>
              <a:rPr lang="fr-FR" sz="1600" b="1" dirty="0" err="1" smtClean="0"/>
              <a:t>aws</a:t>
            </a:r>
            <a:r>
              <a:rPr lang="fr-FR" sz="1600" b="1" dirty="0" smtClean="0"/>
              <a:t> configure</a:t>
            </a:r>
          </a:p>
          <a:p>
            <a:pPr lvl="2"/>
            <a:r>
              <a:rPr lang="fr-FR" sz="1600" dirty="0" err="1" smtClean="0"/>
              <a:t>accesskeyId</a:t>
            </a:r>
            <a:r>
              <a:rPr lang="fr-FR" sz="1600" dirty="0" smtClean="0"/>
              <a:t> : AKIASZ2MWBALAETQ4IXQ</a:t>
            </a:r>
            <a:br>
              <a:rPr lang="fr-FR" sz="1600" dirty="0" smtClean="0"/>
            </a:br>
            <a:r>
              <a:rPr lang="fr-FR" sz="1600" dirty="0" smtClean="0"/>
              <a:t> secret </a:t>
            </a:r>
            <a:r>
              <a:rPr lang="fr-FR" sz="1600" dirty="0" err="1" smtClean="0"/>
              <a:t>access</a:t>
            </a:r>
            <a:r>
              <a:rPr lang="fr-FR" sz="1600" dirty="0" smtClean="0"/>
              <a:t> </a:t>
            </a:r>
            <a:r>
              <a:rPr lang="fr-FR" sz="1600" dirty="0" err="1" smtClean="0"/>
              <a:t>key</a:t>
            </a:r>
            <a:r>
              <a:rPr lang="fr-FR" sz="1600" dirty="0" smtClean="0"/>
              <a:t> : ISzPkJItviWyISX5dY1792S+UNOAutPOQ8Or6Afp</a:t>
            </a:r>
            <a:br>
              <a:rPr lang="fr-FR" sz="1600" dirty="0" smtClean="0"/>
            </a:br>
            <a:r>
              <a:rPr lang="fr-FR" sz="1600" dirty="0" smtClean="0"/>
              <a:t> </a:t>
            </a:r>
            <a:r>
              <a:rPr lang="fr-FR" sz="1600" dirty="0" err="1" smtClean="0"/>
              <a:t>region</a:t>
            </a:r>
            <a:r>
              <a:rPr lang="fr-FR" sz="1600" dirty="0" smtClean="0"/>
              <a:t> : eu-</a:t>
            </a:r>
            <a:r>
              <a:rPr lang="fr-FR" sz="1600" dirty="0" err="1" smtClean="0"/>
              <a:t>west</a:t>
            </a:r>
            <a:r>
              <a:rPr lang="fr-FR" sz="1600" dirty="0" smtClean="0"/>
              <a:t>-3 </a:t>
            </a:r>
            <a:br>
              <a:rPr lang="fr-FR" sz="1600" dirty="0" smtClean="0"/>
            </a:br>
            <a:endParaRPr lang="fr-FR" sz="1600" dirty="0" smtClean="0"/>
          </a:p>
          <a:p>
            <a:pPr lvl="1" algn="just"/>
            <a:r>
              <a:rPr lang="fr-FR" sz="2000" dirty="0" smtClean="0"/>
              <a:t>Préparer les données en local fruits-360 (On sélectionne 5 répertoires de fruit360 pour réaliser les tests demandés)</a:t>
            </a:r>
          </a:p>
          <a:p>
            <a:pPr lvl="1"/>
            <a:r>
              <a:rPr lang="fr-FR" sz="2000" dirty="0" smtClean="0"/>
              <a:t>Copie du dossier dans s3 </a:t>
            </a:r>
          </a:p>
          <a:p>
            <a:pPr lvl="2"/>
            <a:r>
              <a:rPr lang="fr-FR" sz="1600" dirty="0" smtClean="0"/>
              <a:t>soit manuellement depuis AWS-S3</a:t>
            </a:r>
          </a:p>
          <a:p>
            <a:pPr lvl="2"/>
            <a:r>
              <a:rPr lang="fr-FR" sz="1600" dirty="0" smtClean="0"/>
              <a:t>soit par ligne de commande</a:t>
            </a:r>
            <a:r>
              <a:rPr lang="fr-FR" sz="1600" b="1" dirty="0" smtClean="0"/>
              <a:t> : </a:t>
            </a:r>
          </a:p>
          <a:p>
            <a:pPr lvl="2">
              <a:buNone/>
            </a:pPr>
            <a:r>
              <a:rPr lang="fr-FR" sz="1600" b="1" dirty="0" smtClean="0"/>
              <a:t>    </a:t>
            </a:r>
            <a:r>
              <a:rPr lang="fr-FR" sz="1600" b="1" dirty="0" err="1" smtClean="0"/>
              <a:t>aws</a:t>
            </a:r>
            <a:r>
              <a:rPr lang="fr-FR" sz="1600" b="1" dirty="0" smtClean="0"/>
              <a:t> s3 </a:t>
            </a:r>
            <a:r>
              <a:rPr lang="fr-FR" sz="1600" b="1" dirty="0" err="1" smtClean="0"/>
              <a:t>cp</a:t>
            </a:r>
            <a:r>
              <a:rPr lang="fr-FR" sz="1600" b="1" dirty="0" smtClean="0"/>
              <a:t> fruits-360 s3://dataocrbucket/ --</a:t>
            </a:r>
            <a:r>
              <a:rPr lang="fr-FR" sz="1600" b="1" dirty="0" err="1" smtClean="0"/>
              <a:t>recursive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42976" y="6211669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bucket</a:t>
            </a:r>
            <a:r>
              <a:rPr lang="fr-FR" dirty="0" smtClean="0"/>
              <a:t> S3 créé et utilisé dans notre projet s’appel </a:t>
            </a:r>
            <a:r>
              <a:rPr lang="fr-FR" b="1" dirty="0" err="1" smtClean="0"/>
              <a:t>dataocrbucket</a:t>
            </a:r>
            <a:r>
              <a:rPr lang="fr-FR" dirty="0" smtClean="0"/>
              <a:t>, celui-ci est</a:t>
            </a:r>
            <a:r>
              <a:rPr lang="fr-FR" b="1" dirty="0" smtClean="0"/>
              <a:t> </a:t>
            </a:r>
            <a:r>
              <a:rPr lang="fr-FR" dirty="0" smtClean="0"/>
              <a:t>créé depuis la plateforme AWS.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A24202-8B9D-DC45-B89A-1F51F686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Fonctionnement </a:t>
            </a:r>
            <a:r>
              <a:rPr lang="fr-FR" dirty="0"/>
              <a:t>de </a:t>
            </a:r>
            <a:r>
              <a:rPr lang="fr-FR" dirty="0" smtClean="0"/>
              <a:t>l’application dans le Cloud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00FE4F9E-3D91-BA4D-BA08-EA8DC28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7737B2C-49A2-471E-80AB-23FA68500775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="" xmlns:a16="http://schemas.microsoft.com/office/drawing/2014/main" id="{3200D9B0-C39D-6D40-9BA0-174FD35AC36C}"/>
              </a:ext>
            </a:extLst>
          </p:cNvPr>
          <p:cNvGrpSpPr/>
          <p:nvPr/>
        </p:nvGrpSpPr>
        <p:grpSpPr>
          <a:xfrm>
            <a:off x="1049042" y="2276872"/>
            <a:ext cx="8067955" cy="2958281"/>
            <a:chOff x="1049042" y="1709169"/>
            <a:chExt cx="8067955" cy="2958281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012033D2-564B-5040-9904-AFCE29F82503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C61DF53-D935-2945-BE46-6A90A2147640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500" dirty="0" err="1">
                  <a:solidFill>
                    <a:schemeClr val="tx1"/>
                  </a:solidFill>
                </a:rPr>
                <a:t>PySpark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A27FFCF-D7E5-1D49-A48E-B483EEC0E789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500" dirty="0" err="1">
                  <a:solidFill>
                    <a:schemeClr val="tx1"/>
                  </a:solidFill>
                </a:rPr>
                <a:t>ResNet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A3065DA-4F38-3746-B267-A995E0FA1AF4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500" dirty="0" err="1">
                  <a:solidFill>
                    <a:schemeClr val="tx1"/>
                  </a:solidFill>
                </a:rPr>
                <a:t>ResNet</a:t>
              </a:r>
              <a:r>
                <a:rPr lang="fr-FR" sz="1500" dirty="0">
                  <a:solidFill>
                    <a:schemeClr val="tx1"/>
                  </a:solidFill>
                </a:rPr>
                <a:t> au jeu de données « fruit360 »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BC29D1A-3765-2840-AE18-ECD69523B316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A6DB9020-1170-5B49-A07D-921064309CB4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Ajout </a:t>
              </a:r>
              <a:r>
                <a:rPr lang="fr-FR" sz="1500" dirty="0" smtClean="0">
                  <a:solidFill>
                    <a:schemeClr val="tx1"/>
                  </a:solidFill>
                </a:rPr>
                <a:t>de </a:t>
              </a:r>
              <a:r>
                <a:rPr lang="fr-FR" sz="15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500" dirty="0" err="1">
                  <a:solidFill>
                    <a:schemeClr val="tx1"/>
                  </a:solidFill>
                </a:rPr>
                <a:t>dataframe</a:t>
              </a:r>
              <a:r>
                <a:rPr lang="fr-FR" sz="1500" dirty="0">
                  <a:solidFill>
                    <a:schemeClr val="tx1"/>
                  </a:solidFill>
                </a:rPr>
                <a:t> </a:t>
              </a:r>
              <a:r>
                <a:rPr lang="fr-FR" sz="1500" dirty="0" err="1">
                  <a:solidFill>
                    <a:schemeClr val="tx1"/>
                  </a:solidFill>
                </a:rPr>
                <a:t>PySpark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5B0D6A2C-2F7D-AA45-868F-B83F29FD27D2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="" xmlns:a16="http://schemas.microsoft.com/office/drawing/2014/main" id="{B6C6BD31-71C3-4649-A270-1C3E0091BED0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="" xmlns:a16="http://schemas.microsoft.com/office/drawing/2014/main" id="{BBBE0C83-AD4B-E146-92F7-5C6C177F7A78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="" xmlns:a16="http://schemas.microsoft.com/office/drawing/2014/main" id="{CD073E98-FD20-BE46-A9BE-944B61A4E05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="" xmlns:a16="http://schemas.microsoft.com/office/drawing/2014/main" id="{C1080C29-11F7-C343-9E27-66977AD3C178}"/>
                </a:ext>
              </a:extLst>
            </p:cNvPr>
            <p:cNvCxnSpPr>
              <a:cxnSpLocks/>
              <a:stCxn id="12" idx="1"/>
              <a:endCxn id="1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="" xmlns:a16="http://schemas.microsoft.com/office/drawing/2014/main" id="{DB823670-3DD0-AA46-9139-995AFA09AD7D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="" xmlns:a16="http://schemas.microsoft.com/office/drawing/2014/main" id="{3EEDBFDE-1334-5643-8113-FBEBF8DCB2C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00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353D5F1F-E869-DA44-87DE-D6188B2B2C1B}"/>
              </a:ext>
            </a:extLst>
          </p:cNvPr>
          <p:cNvSpPr txBox="1"/>
          <p:nvPr/>
        </p:nvSpPr>
        <p:spPr>
          <a:xfrm>
            <a:off x="1445467" y="3284984"/>
            <a:ext cx="697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PySpark</a:t>
            </a:r>
            <a:r>
              <a:rPr lang="fr-FR" dirty="0" smtClean="0"/>
              <a:t> </a:t>
            </a:r>
            <a:r>
              <a:rPr lang="fr-FR" dirty="0"/>
              <a:t>est une autre librairie python, assez proche de pandas (que nous avons utilisé durant les 7 projets </a:t>
            </a:r>
            <a:r>
              <a:rPr lang="fr-FR" dirty="0" smtClean="0"/>
              <a:t>précédents).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PySpark</a:t>
            </a:r>
            <a:r>
              <a:rPr lang="fr-FR" dirty="0" smtClean="0"/>
              <a:t> permet </a:t>
            </a:r>
            <a:r>
              <a:rPr lang="fr-FR" dirty="0"/>
              <a:t>le traitement des très grandes quantités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PySpark</a:t>
            </a:r>
            <a:r>
              <a:rPr lang="fr-FR" dirty="0"/>
              <a:t> est reconnu pour son efficacité pour les </a:t>
            </a:r>
            <a:r>
              <a:rPr lang="fr-FR" dirty="0" smtClean="0"/>
              <a:t>applications </a:t>
            </a:r>
            <a:r>
              <a:rPr lang="fr-FR" dirty="0" err="1"/>
              <a:t>Big</a:t>
            </a:r>
            <a:r>
              <a:rPr lang="fr-FR" dirty="0"/>
              <a:t> Data qui nous intéresse particulièrement dans ce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8284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438DFAB6-5CC4-124D-844D-BFF659D8E10F}"/>
              </a:ext>
            </a:extLst>
          </p:cNvPr>
          <p:cNvSpPr txBox="1"/>
          <p:nvPr/>
        </p:nvSpPr>
        <p:spPr>
          <a:xfrm>
            <a:off x="1285852" y="3286124"/>
            <a:ext cx="7368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Utilisation de boto3 pour </a:t>
            </a:r>
            <a:r>
              <a:rPr lang="fr-FR" dirty="0" smtClean="0"/>
              <a:t>importer </a:t>
            </a:r>
            <a:r>
              <a:rPr lang="fr-FR" dirty="0"/>
              <a:t>les données à partir du </a:t>
            </a:r>
            <a:r>
              <a:rPr lang="fr-FR" dirty="0" smtClean="0"/>
              <a:t>S3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Pour accéder à S3, on précise le nom du compartiment (</a:t>
            </a:r>
            <a:r>
              <a:rPr lang="fr-FR" dirty="0" err="1" smtClean="0"/>
              <a:t>dataocrbucket</a:t>
            </a:r>
            <a:r>
              <a:rPr lang="fr-FR" dirty="0" smtClean="0"/>
              <a:t>) que l’on souhaite récupérer et on récupère les données.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On télécharge les données (images). Le nom de fichier est le nom lors de l'enregistrement local. L'extension est la même que le fichier situé dans S3.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Chargement </a:t>
            </a:r>
            <a:r>
              <a:rPr lang="fr-FR" dirty="0"/>
              <a:t>des images importés par boto3 via la fonction </a:t>
            </a:r>
            <a:r>
              <a:rPr lang="fr-FR" dirty="0" err="1"/>
              <a:t>read</a:t>
            </a:r>
            <a:r>
              <a:rPr lang="fr-FR" dirty="0"/>
              <a:t> de </a:t>
            </a:r>
            <a:r>
              <a:rPr lang="fr-FR" dirty="0" err="1" smtClean="0"/>
              <a:t>spark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68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9557C88-E81C-B54F-9F9A-0D15FD23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5143512"/>
            <a:ext cx="7200900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8C1EF245-2651-824C-B17B-23944A34DE82}"/>
              </a:ext>
            </a:extLst>
          </p:cNvPr>
          <p:cNvSpPr txBox="1"/>
          <p:nvPr/>
        </p:nvSpPr>
        <p:spPr>
          <a:xfrm>
            <a:off x="1270123" y="3043873"/>
            <a:ext cx="7800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Utilisation d’un tutoriel de </a:t>
            </a:r>
            <a:r>
              <a:rPr lang="fr-FR" dirty="0" err="1"/>
              <a:t>databreaks</a:t>
            </a:r>
            <a:r>
              <a:rPr lang="fr-FR" dirty="0"/>
              <a:t> (1) pour </a:t>
            </a:r>
            <a:r>
              <a:rPr lang="fr-FR" dirty="0" smtClean="0"/>
              <a:t>exploiter </a:t>
            </a:r>
            <a:r>
              <a:rPr lang="fr-FR" dirty="0"/>
              <a:t>un réseau ResNet50 </a:t>
            </a:r>
            <a:br>
              <a:rPr lang="fr-FR" dirty="0"/>
            </a:br>
            <a:r>
              <a:rPr lang="fr-FR" dirty="0"/>
              <a:t>et l’appliquer à notre problématique (identification d’une image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Resnet50 est un modèle reconnu qui permet d’utiliser un réseau </a:t>
            </a:r>
          </a:p>
          <a:p>
            <a:pPr algn="just"/>
            <a:r>
              <a:rPr lang="fr-FR" dirty="0" smtClean="0"/>
              <a:t>     de </a:t>
            </a:r>
            <a:r>
              <a:rPr lang="fr-FR" dirty="0"/>
              <a:t>neurones pré entraînés (on récupère un ensemble de poids prédéfini</a:t>
            </a:r>
            <a:r>
              <a:rPr lang="fr-FR" dirty="0" smtClean="0"/>
              <a:t>). </a:t>
            </a:r>
          </a:p>
          <a:p>
            <a:pPr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Voici le résultat de la création d’un modèle </a:t>
            </a:r>
            <a:r>
              <a:rPr lang="fr-FR" dirty="0" err="1"/>
              <a:t>ResNet</a:t>
            </a:r>
            <a:r>
              <a:rPr lang="fr-FR" dirty="0"/>
              <a:t> 50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690ED900-9E42-4A47-A3B4-DD4DF2E6E5D6}"/>
              </a:ext>
            </a:extLst>
          </p:cNvPr>
          <p:cNvSpPr txBox="1"/>
          <p:nvPr/>
        </p:nvSpPr>
        <p:spPr>
          <a:xfrm>
            <a:off x="1196290" y="6420564"/>
            <a:ext cx="7088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(1) </a:t>
            </a:r>
            <a:r>
              <a:rPr lang="fr-FR" sz="1000" dirty="0">
                <a:hlinkClick r:id="rId3"/>
              </a:rPr>
              <a:t>https://</a:t>
            </a:r>
            <a:r>
              <a:rPr lang="fr-FR" sz="1000" dirty="0" err="1">
                <a:hlinkClick r:id="rId3"/>
              </a:rPr>
              <a:t>docs.databricks.com</a:t>
            </a:r>
            <a:r>
              <a:rPr lang="fr-FR" sz="1000" dirty="0">
                <a:hlinkClick r:id="rId3"/>
              </a:rPr>
              <a:t>/_</a:t>
            </a:r>
            <a:r>
              <a:rPr lang="fr-FR" sz="1000" dirty="0" err="1">
                <a:hlinkClick r:id="rId3"/>
              </a:rPr>
              <a:t>static</a:t>
            </a:r>
            <a:r>
              <a:rPr lang="fr-FR" sz="1000" dirty="0">
                <a:hlinkClick r:id="rId3"/>
              </a:rPr>
              <a:t>/notebooks/</a:t>
            </a:r>
            <a:r>
              <a:rPr lang="fr-FR" sz="1000" dirty="0" err="1">
                <a:hlinkClick r:id="rId3"/>
              </a:rPr>
              <a:t>deep-learning</a:t>
            </a:r>
            <a:r>
              <a:rPr lang="fr-FR" sz="1000" dirty="0">
                <a:hlinkClick r:id="rId3"/>
              </a:rPr>
              <a:t>/</a:t>
            </a:r>
            <a:r>
              <a:rPr lang="fr-FR" sz="1000" dirty="0" err="1">
                <a:hlinkClick r:id="rId3"/>
              </a:rPr>
              <a:t>deep-learning-transfer-learning-keras.html</a:t>
            </a:r>
            <a:endParaRPr lang="fr-FR" sz="1000" dirty="0"/>
          </a:p>
        </p:txBody>
      </p:sp>
    </p:spTree>
    <p:extLst>
      <p:ext uri="{BB962C8B-B14F-4D97-AF65-F5344CB8AC3E}">
        <p14:creationId xmlns="" xmlns:p14="http://schemas.microsoft.com/office/powerpoint/2010/main" val="3269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la </a:t>
              </a:r>
              <a:r>
                <a:rPr lang="fr-FR" sz="1000" dirty="0">
                  <a:solidFill>
                    <a:schemeClr val="tx1"/>
                  </a:solidFill>
                </a:rPr>
                <a:t>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6653062-A199-A74D-B8F5-50F75DF640B2}"/>
              </a:ext>
            </a:extLst>
          </p:cNvPr>
          <p:cNvSpPr txBox="1"/>
          <p:nvPr/>
        </p:nvSpPr>
        <p:spPr>
          <a:xfrm>
            <a:off x="1214414" y="2928934"/>
            <a:ext cx="7743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On applique le modèle </a:t>
            </a:r>
            <a:r>
              <a:rPr lang="fr-FR" dirty="0" err="1"/>
              <a:t>ResNet</a:t>
            </a:r>
            <a:r>
              <a:rPr lang="fr-FR" dirty="0"/>
              <a:t> 50 à notre jeu de données. </a:t>
            </a:r>
            <a:endParaRPr lang="fr-F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Cette étape commence par faire un </a:t>
            </a:r>
            <a:r>
              <a:rPr lang="fr-FR" dirty="0" err="1"/>
              <a:t>preprocessing</a:t>
            </a:r>
            <a:r>
              <a:rPr lang="fr-FR" dirty="0"/>
              <a:t> de chaque image </a:t>
            </a:r>
            <a:br>
              <a:rPr lang="fr-FR" dirty="0"/>
            </a:br>
            <a:r>
              <a:rPr lang="fr-FR" dirty="0"/>
              <a:t>(l’image est transformée en un </a:t>
            </a:r>
            <a:r>
              <a:rPr lang="fr-FR" dirty="0" err="1"/>
              <a:t>array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Puis, elle permet d’extraire des caractéristiques (</a:t>
            </a:r>
            <a:r>
              <a:rPr lang="fr-FR" dirty="0" err="1"/>
              <a:t>features</a:t>
            </a:r>
            <a:r>
              <a:rPr lang="fr-FR" dirty="0"/>
              <a:t>) pour chaque image </a:t>
            </a:r>
            <a:br>
              <a:rPr lang="fr-FR" dirty="0"/>
            </a:br>
            <a:r>
              <a:rPr lang="fr-FR" dirty="0"/>
              <a:t>ainsi qu’une réduction de dimension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Cette étape retourne un </a:t>
            </a:r>
            <a:r>
              <a:rPr lang="fr-FR" dirty="0" err="1"/>
              <a:t>dataframe</a:t>
            </a:r>
            <a:r>
              <a:rPr lang="fr-FR" dirty="0"/>
              <a:t> avec deux </a:t>
            </a:r>
            <a:r>
              <a:rPr lang="fr-FR" dirty="0" smtClean="0"/>
              <a:t>colonnes </a:t>
            </a:r>
            <a:r>
              <a:rPr lang="fr-FR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/>
              <a:t>Path : décrite l’emplacement de l’image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Features</a:t>
            </a:r>
            <a:r>
              <a:rPr lang="fr-FR" dirty="0"/>
              <a:t> : décrit un </a:t>
            </a:r>
            <a:r>
              <a:rPr lang="fr-FR" dirty="0" err="1"/>
              <a:t>array</a:t>
            </a:r>
            <a:r>
              <a:rPr lang="fr-FR" dirty="0"/>
              <a:t> des caractéristiques </a:t>
            </a:r>
            <a:r>
              <a:rPr lang="fr-FR" dirty="0" smtClean="0"/>
              <a:t>inférées </a:t>
            </a:r>
            <a:r>
              <a:rPr lang="fr-FR" dirty="0"/>
              <a:t>par </a:t>
            </a:r>
          </a:p>
          <a:p>
            <a:pPr lvl="1" algn="just"/>
            <a:r>
              <a:rPr lang="fr-FR" dirty="0" smtClean="0"/>
              <a:t>     le </a:t>
            </a:r>
            <a:r>
              <a:rPr lang="fr-FR" dirty="0"/>
              <a:t>modèle (ResNet50) pour l’image</a:t>
            </a:r>
          </a:p>
        </p:txBody>
      </p:sp>
    </p:spTree>
    <p:extLst>
      <p:ext uri="{BB962C8B-B14F-4D97-AF65-F5344CB8AC3E}">
        <p14:creationId xmlns="" xmlns:p14="http://schemas.microsoft.com/office/powerpoint/2010/main" val="3864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b="1" dirty="0"/>
              <a:t>« Fruits! » </a:t>
            </a:r>
            <a:r>
              <a:rPr lang="fr-FR" dirty="0"/>
              <a:t>est une jeune start-up de l'</a:t>
            </a:r>
            <a:r>
              <a:rPr lang="fr-FR" dirty="0" err="1"/>
              <a:t>AgriTech</a:t>
            </a:r>
            <a:r>
              <a:rPr lang="fr-FR" dirty="0"/>
              <a:t>. </a:t>
            </a:r>
          </a:p>
          <a:p>
            <a:pPr algn="just"/>
            <a:r>
              <a:rPr lang="fr-FR" dirty="0"/>
              <a:t>L’entreprise</a:t>
            </a:r>
            <a:r>
              <a:rPr lang="fr-FR" b="1" dirty="0"/>
              <a:t> </a:t>
            </a:r>
            <a:r>
              <a:rPr lang="fr-FR" dirty="0"/>
              <a:t>cherche à proposer des solutions innovantes pour la récolte des fruits.</a:t>
            </a:r>
          </a:p>
          <a:p>
            <a:pPr algn="just"/>
            <a:r>
              <a:rPr lang="fr-FR" dirty="0"/>
              <a:t>Car, elle souhaite préserver la biodiversité des fruits. Et ceci,</a:t>
            </a:r>
          </a:p>
          <a:p>
            <a:pPr lvl="2" algn="just"/>
            <a:r>
              <a:rPr lang="fr-FR" dirty="0"/>
              <a:t>en permettant des traitements spécifiques pour chaque espèce de fruits .</a:t>
            </a:r>
          </a:p>
          <a:p>
            <a:pPr lvl="2" algn="just"/>
            <a:r>
              <a:rPr lang="fr-FR" dirty="0"/>
              <a:t>en développant des robots cueilleurs intelligents.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50CE59CA-A4EF-4F40-9835-CD9699B5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54" y="3071810"/>
            <a:ext cx="3243188" cy="35876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C50E1D22-3504-EE42-98FE-6E2DE6A07673}"/>
              </a:ext>
            </a:extLst>
          </p:cNvPr>
          <p:cNvSpPr txBox="1"/>
          <p:nvPr/>
        </p:nvSpPr>
        <p:spPr>
          <a:xfrm>
            <a:off x="1227343" y="2661313"/>
            <a:ext cx="786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/>
              <a:t>Voici un échantillon du </a:t>
            </a:r>
            <a:r>
              <a:rPr lang="fr-FR" dirty="0" err="1"/>
              <a:t>dataframe</a:t>
            </a:r>
            <a:r>
              <a:rPr lang="fr-FR" dirty="0"/>
              <a:t> résultant de l’application du modèle </a:t>
            </a:r>
            <a:r>
              <a:rPr lang="fr-FR" dirty="0" smtClean="0"/>
              <a:t>ResNet50 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10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la </a:t>
              </a:r>
              <a:r>
                <a:rPr lang="fr-FR" sz="1000" dirty="0">
                  <a:solidFill>
                    <a:schemeClr val="tx1"/>
                  </a:solidFill>
                </a:rPr>
                <a:t>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B371B8AF-7F08-D84A-8C08-5DCF3CAB9C82}"/>
              </a:ext>
            </a:extLst>
          </p:cNvPr>
          <p:cNvSpPr txBox="1"/>
          <p:nvPr/>
        </p:nvSpPr>
        <p:spPr>
          <a:xfrm>
            <a:off x="1000100" y="3212976"/>
            <a:ext cx="2709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résultats de l’étape précédente (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PySpark</a:t>
            </a:r>
            <a:r>
              <a:rPr lang="fr-FR" dirty="0"/>
              <a:t>) sont stockées sur le disque au format </a:t>
            </a:r>
            <a:r>
              <a:rPr lang="fr-FR" dirty="0" smtClean="0"/>
              <a:t>parquet.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dataframe</a:t>
            </a:r>
            <a:r>
              <a:rPr lang="fr-FR" dirty="0"/>
              <a:t> est partitionné en 16 </a:t>
            </a:r>
            <a:r>
              <a:rPr lang="fr-FR" dirty="0" smtClean="0"/>
              <a:t>parties.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786CCC96-D8D7-7D40-A195-22A01913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69" y="2672647"/>
            <a:ext cx="5165546" cy="3971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19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5A551A8F-E868-6C44-94EE-D7C92C26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820953"/>
            <a:ext cx="3586088" cy="34719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2F72079C-7D1F-CB4E-9F82-280573FD01AA}"/>
              </a:ext>
            </a:extLst>
          </p:cNvPr>
          <p:cNvSpPr txBox="1"/>
          <p:nvPr/>
        </p:nvSpPr>
        <p:spPr>
          <a:xfrm>
            <a:off x="1200110" y="3429000"/>
            <a:ext cx="4308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On extrait le label à partir du </a:t>
            </a:r>
            <a:r>
              <a:rPr lang="fr-FR" dirty="0" err="1" smtClean="0"/>
              <a:t>path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label représente le nom du dossier </a:t>
            </a:r>
          </a:p>
          <a:p>
            <a:pPr algn="just"/>
            <a:r>
              <a:rPr lang="fr-FR" dirty="0" smtClean="0"/>
              <a:t>     contenant l’image.</a:t>
            </a:r>
          </a:p>
          <a:p>
            <a:pPr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On ajoute une nouvelle colonne au </a:t>
            </a:r>
          </a:p>
          <a:p>
            <a:pPr algn="just"/>
            <a:r>
              <a:rPr lang="fr-FR" dirty="0" smtClean="0"/>
              <a:t>    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/>
              <a:t>Pyspark</a:t>
            </a:r>
            <a:r>
              <a:rPr lang="fr-FR" dirty="0"/>
              <a:t> pour stocker ce </a:t>
            </a:r>
            <a:r>
              <a:rPr lang="fr-FR" dirty="0" smtClean="0"/>
              <a:t>label.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038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44901E7-55F0-114D-B8FF-3B8E7C0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65F963EE-8624-C44D-87C7-542DAC34AE1A}"/>
              </a:ext>
            </a:extLst>
          </p:cNvPr>
          <p:cNvGrpSpPr/>
          <p:nvPr/>
        </p:nvGrpSpPr>
        <p:grpSpPr>
          <a:xfrm>
            <a:off x="1549481" y="764704"/>
            <a:ext cx="6777245" cy="1440160"/>
            <a:chOff x="1049042" y="1709169"/>
            <a:chExt cx="8067955" cy="295828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D87D278-AD89-4C4F-B4CC-D29BCCA15998}"/>
                </a:ext>
              </a:extLst>
            </p:cNvPr>
            <p:cNvSpPr/>
            <p:nvPr/>
          </p:nvSpPr>
          <p:spPr>
            <a:xfrm>
              <a:off x="3059832" y="1709169"/>
              <a:ext cx="1175592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Chargement des données depuis le S3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3982F54-5C2B-8544-98F2-1D85B4778D76}"/>
                </a:ext>
              </a:extLst>
            </p:cNvPr>
            <p:cNvSpPr/>
            <p:nvPr/>
          </p:nvSpPr>
          <p:spPr>
            <a:xfrm>
              <a:off x="1049042" y="1709169"/>
              <a:ext cx="1212485" cy="91020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d’une session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0476686C-D1BB-8742-BBBA-C43485F77696}"/>
                </a:ext>
              </a:extLst>
            </p:cNvPr>
            <p:cNvSpPr/>
            <p:nvPr/>
          </p:nvSpPr>
          <p:spPr>
            <a:xfrm>
              <a:off x="5076056" y="1711340"/>
              <a:ext cx="1452736" cy="9080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Création d’un modèle </a:t>
              </a:r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53459ACC-4592-C548-9CA2-4494BF5600CE}"/>
                </a:ext>
              </a:extLst>
            </p:cNvPr>
            <p:cNvSpPr/>
            <p:nvPr/>
          </p:nvSpPr>
          <p:spPr>
            <a:xfrm>
              <a:off x="7187009" y="1710131"/>
              <a:ext cx="1929988" cy="9185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Application du modèle </a:t>
              </a:r>
            </a:p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ResNet</a:t>
              </a:r>
              <a:r>
                <a:rPr lang="fr-FR" sz="1000" dirty="0">
                  <a:solidFill>
                    <a:schemeClr val="tx1"/>
                  </a:solidFill>
                </a:rPr>
                <a:t> au jeu de donnée « fruit360 »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93DEEED-6A9D-8846-BD51-813237E07532}"/>
                </a:ext>
              </a:extLst>
            </p:cNvPr>
            <p:cNvSpPr/>
            <p:nvPr/>
          </p:nvSpPr>
          <p:spPr>
            <a:xfrm>
              <a:off x="7198640" y="3752066"/>
              <a:ext cx="1872208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Ecriture des résultats en format parquet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68BD228-126E-6444-BC74-26307D990D12}"/>
                </a:ext>
              </a:extLst>
            </p:cNvPr>
            <p:cNvSpPr/>
            <p:nvPr/>
          </p:nvSpPr>
          <p:spPr>
            <a:xfrm>
              <a:off x="4551217" y="3752066"/>
              <a:ext cx="1711959" cy="9147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Ajout </a:t>
              </a:r>
              <a:r>
                <a:rPr lang="fr-FR" sz="1000" dirty="0" smtClean="0">
                  <a:solidFill>
                    <a:schemeClr val="tx1"/>
                  </a:solidFill>
                </a:rPr>
                <a:t>de </a:t>
              </a:r>
              <a:r>
                <a:rPr lang="fr-FR" sz="1000" dirty="0">
                  <a:solidFill>
                    <a:schemeClr val="tx1"/>
                  </a:solidFill>
                </a:rPr>
                <a:t>la colonne label au </a:t>
              </a:r>
              <a:r>
                <a:rPr lang="fr-FR" sz="1000" dirty="0" err="1">
                  <a:solidFill>
                    <a:schemeClr val="tx1"/>
                  </a:solidFill>
                </a:rPr>
                <a:t>dataframe</a:t>
              </a:r>
              <a:r>
                <a:rPr lang="fr-FR" sz="1000" dirty="0">
                  <a:solidFill>
                    <a:schemeClr val="tx1"/>
                  </a:solidFill>
                </a:rPr>
                <a:t> </a:t>
              </a:r>
              <a:r>
                <a:rPr lang="fr-FR" sz="1000" dirty="0" err="1">
                  <a:solidFill>
                    <a:schemeClr val="tx1"/>
                  </a:solidFill>
                </a:rPr>
                <a:t>pyspark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F0D86D36-0693-4E47-AA68-91051DD598A0}"/>
                </a:ext>
              </a:extLst>
            </p:cNvPr>
            <p:cNvSpPr/>
            <p:nvPr/>
          </p:nvSpPr>
          <p:spPr>
            <a:xfrm>
              <a:off x="2103646" y="3752747"/>
              <a:ext cx="1621030" cy="9147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Sauvegarde des résultats au format CSV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="" xmlns:a16="http://schemas.microsoft.com/office/drawing/2014/main" id="{A44BD9F8-8F67-0147-8B98-530F4495E9BE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261527" y="2164272"/>
              <a:ext cx="798305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="" xmlns:a16="http://schemas.microsoft.com/office/drawing/2014/main" id="{6B31EB3E-9D86-AB40-A745-489B410FAE35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4235424" y="2164272"/>
              <a:ext cx="840632" cy="1086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="" xmlns:a16="http://schemas.microsoft.com/office/drawing/2014/main" id="{7BA97662-503D-D349-82BE-2F0141D58FA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6528792" y="2165358"/>
              <a:ext cx="658217" cy="405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="" xmlns:a16="http://schemas.microsoft.com/office/drawing/2014/main" id="{A6607DC6-42DE-F24C-953B-D68674B6B3F9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6263176" y="4209418"/>
              <a:ext cx="935464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="" xmlns:a16="http://schemas.microsoft.com/office/drawing/2014/main" id="{03E8ECCB-559D-E84C-8421-4AB0ACAAE855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>
              <a:off x="3724676" y="4209418"/>
              <a:ext cx="826541" cy="68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="" xmlns:a16="http://schemas.microsoft.com/office/drawing/2014/main" id="{2BEDA32D-E682-DF4C-AD65-873F215F9659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34744" y="2628698"/>
              <a:ext cx="17259" cy="1123368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8296804-1C96-0640-87C4-B2927A320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79" y="2636912"/>
            <a:ext cx="4487664" cy="35041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85CAE802-BA49-6D41-81E5-F018E620891C}"/>
              </a:ext>
            </a:extLst>
          </p:cNvPr>
          <p:cNvSpPr txBox="1"/>
          <p:nvPr/>
        </p:nvSpPr>
        <p:spPr>
          <a:xfrm>
            <a:off x="1325571" y="3356992"/>
            <a:ext cx="2880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 dernière étape permet de transformer chaque fichier parquet (qui représente une partie du 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PySpark</a:t>
            </a:r>
            <a:r>
              <a:rPr lang="fr-FR" dirty="0"/>
              <a:t>) en un fichier CSV.</a:t>
            </a:r>
          </a:p>
        </p:txBody>
      </p:sp>
    </p:spTree>
    <p:extLst>
      <p:ext uri="{BB962C8B-B14F-4D97-AF65-F5344CB8AC3E}">
        <p14:creationId xmlns="" xmlns:p14="http://schemas.microsoft.com/office/powerpoint/2010/main" val="20279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B8AAD39-4408-E048-B740-B645FB7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507173C-6F03-7C4B-A05C-038F0945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Nous avons pu préparer un environnement de machine </a:t>
            </a:r>
            <a:r>
              <a:rPr lang="fr-FR" dirty="0" err="1" smtClean="0"/>
              <a:t>learning</a:t>
            </a:r>
            <a:r>
              <a:rPr lang="fr-FR" dirty="0" smtClean="0"/>
              <a:t> orienté </a:t>
            </a:r>
            <a:r>
              <a:rPr lang="fr-FR" dirty="0" err="1" smtClean="0"/>
              <a:t>cloud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avons utilisé des ressources </a:t>
            </a:r>
            <a:r>
              <a:rPr lang="fr-FR" dirty="0" err="1" smtClean="0"/>
              <a:t>cloud</a:t>
            </a:r>
            <a:r>
              <a:rPr lang="fr-FR" dirty="0" smtClean="0"/>
              <a:t> (stockage, calcul) pour faire tourner le modèle.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avons appliqué le modèle </a:t>
            </a:r>
            <a:r>
              <a:rPr lang="fr-FR" dirty="0" err="1" smtClean="0"/>
              <a:t>ResNet</a:t>
            </a:r>
            <a:r>
              <a:rPr lang="fr-FR" dirty="0" smtClean="0"/>
              <a:t> 50 pour l’identification des images.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avons stocké les résultats des calculs dans des fichiers CSV.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344F985-821C-4541-B8B5-306E030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860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Problématique et présentation du jeu de données.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Traitement des images dans un environnement </a:t>
            </a:r>
            <a:r>
              <a:rPr lang="fr-FR" dirty="0" err="1"/>
              <a:t>Big</a:t>
            </a:r>
            <a:r>
              <a:rPr lang="fr-FR" dirty="0"/>
              <a:t> Data (</a:t>
            </a:r>
            <a:r>
              <a:rPr lang="fr-FR" dirty="0" err="1"/>
              <a:t>cloud</a:t>
            </a:r>
            <a:r>
              <a:rPr lang="fr-FR" dirty="0" smtClean="0"/>
              <a:t>).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Fonctionnement de l’application dans le </a:t>
            </a:r>
            <a:r>
              <a:rPr lang="fr-FR" dirty="0" err="1" smtClean="0"/>
              <a:t>cloud</a:t>
            </a:r>
            <a:r>
              <a:rPr lang="fr-FR" dirty="0" smtClean="0"/>
              <a:t>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Conclusion.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Problématique et présentation du jeu de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/>
              <a:t>« Fruits! » </a:t>
            </a:r>
            <a:r>
              <a:rPr lang="fr-FR" dirty="0"/>
              <a:t>souhaite dans un premier temps se faire connaître.</a:t>
            </a:r>
          </a:p>
          <a:p>
            <a:pPr lvl="1" algn="just">
              <a:buNone/>
            </a:pPr>
            <a:endParaRPr lang="fr-FR" dirty="0"/>
          </a:p>
          <a:p>
            <a:pPr algn="just"/>
            <a:r>
              <a:rPr lang="fr-FR" dirty="0"/>
              <a:t>Ainsi, l’entreprise met à disposition du grand public une application mobile.</a:t>
            </a:r>
          </a:p>
          <a:p>
            <a:pPr lvl="2" algn="just"/>
            <a:r>
              <a:rPr lang="fr-FR" dirty="0"/>
              <a:t>qui permet aux utilisateurs de prendre en photo un fruit et d'obtenir des informations sur ce fruit.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Problématique et présentation du jeu de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Objectifs </a:t>
            </a:r>
          </a:p>
          <a:p>
            <a:pPr lvl="1" algn="just">
              <a:buFont typeface="Lucida Sans Unicode" pitchFamily="34" charset="0"/>
              <a:buChar char="→"/>
            </a:pPr>
            <a:r>
              <a:rPr lang="fr-FR" dirty="0"/>
              <a:t>Sensibiliser le grand public à la biodiversité des fruits</a:t>
            </a:r>
            <a:r>
              <a:rPr lang="fr-FR" dirty="0" smtClean="0"/>
              <a:t>.</a:t>
            </a:r>
          </a:p>
          <a:p>
            <a:pPr lvl="1" algn="just">
              <a:buFont typeface="Lucida Sans Unicode" pitchFamily="34" charset="0"/>
              <a:buChar char="→"/>
            </a:pPr>
            <a:endParaRPr lang="fr-FR" dirty="0"/>
          </a:p>
          <a:p>
            <a:pPr lvl="1" algn="just">
              <a:buFont typeface="Lucida Sans Unicode" pitchFamily="34" charset="0"/>
              <a:buChar char="→"/>
            </a:pPr>
            <a:r>
              <a:rPr lang="fr-FR" dirty="0"/>
              <a:t>Mettre en place une première version du moteur de classification des images de fruits</a:t>
            </a:r>
            <a:r>
              <a:rPr lang="fr-FR" dirty="0" smtClean="0"/>
              <a:t>.</a:t>
            </a:r>
          </a:p>
          <a:p>
            <a:pPr lvl="1" algn="just">
              <a:buFont typeface="Lucida Sans Unicode" pitchFamily="34" charset="0"/>
              <a:buChar char="→"/>
            </a:pPr>
            <a:endParaRPr lang="fr-FR" dirty="0"/>
          </a:p>
          <a:p>
            <a:pPr lvl="1" algn="just">
              <a:buFont typeface="Lucida Sans Unicode" pitchFamily="34" charset="0"/>
              <a:buChar char="→"/>
            </a:pPr>
            <a:r>
              <a:rPr lang="fr-FR" dirty="0"/>
              <a:t>Nous souhaitons donc développer une </a:t>
            </a:r>
            <a:r>
              <a:rPr lang="fr-FR" dirty="0" smtClean="0"/>
              <a:t>application, qui </a:t>
            </a:r>
            <a:r>
              <a:rPr lang="fr-FR" dirty="0"/>
              <a:t>permet de construire une première version de l'architecture </a:t>
            </a:r>
            <a:r>
              <a:rPr lang="fr-FR" dirty="0" err="1"/>
              <a:t>Big</a:t>
            </a:r>
            <a:r>
              <a:rPr lang="fr-FR" dirty="0"/>
              <a:t> Data nécessaire.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Problématique et présentation du jeu de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Nous disposons d’un jeu de données constitué  des images de fruits et des labels associés.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Nous allons construire à partir de ce </a:t>
            </a:r>
            <a:r>
              <a:rPr lang="fr-FR" dirty="0" err="1"/>
              <a:t>dataset</a:t>
            </a:r>
            <a:r>
              <a:rPr lang="fr-FR" dirty="0"/>
              <a:t> une partie de la chaîne de traitement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Problématique et présentation du jeu de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Exemple d’un fruit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Chaque fruit est photographié sous différents angles.</a:t>
            </a:r>
          </a:p>
          <a:p>
            <a:pPr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026" name="Picture 2" descr="C:\Users\SAMSUNG\Desktop\OpenClassrooms\P8_OC\archive\fruits-360\Test\Banana\12_1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428868"/>
            <a:ext cx="952500" cy="952500"/>
          </a:xfrm>
          <a:prstGeom prst="rect">
            <a:avLst/>
          </a:prstGeom>
          <a:noFill/>
        </p:spPr>
      </p:pic>
      <p:pic>
        <p:nvPicPr>
          <p:cNvPr id="1027" name="Picture 3" descr="C:\Users\SAMSUNG\Desktop\OpenClassrooms\P8_OC\archive\fruits-360\Test\Banana\31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428868"/>
            <a:ext cx="952500" cy="952500"/>
          </a:xfrm>
          <a:prstGeom prst="rect">
            <a:avLst/>
          </a:prstGeom>
          <a:noFill/>
        </p:spPr>
      </p:pic>
      <p:pic>
        <p:nvPicPr>
          <p:cNvPr id="1028" name="Picture 4" descr="C:\Users\SAMSUNG\Desktop\OpenClassrooms\P8_OC\archive\fruits-360\Test\Banana\86_1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571744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SAMSUNG\Desktop\OpenClassrooms\P8_OC\archive\fruits-360\Test\Banana\160_1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2571744"/>
            <a:ext cx="952500" cy="952500"/>
          </a:xfrm>
          <a:prstGeom prst="rect">
            <a:avLst/>
          </a:prstGeom>
          <a:noFill/>
        </p:spPr>
      </p:pic>
      <p:pic>
        <p:nvPicPr>
          <p:cNvPr id="1030" name="Picture 6" descr="C:\Users\SAMSUNG\Desktop\OpenClassrooms\P8_OC\archive\fruits-360\Test\Banana\308_1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2500306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Traitement des images dans un environnement </a:t>
            </a:r>
            <a:r>
              <a:rPr lang="fr-FR" dirty="0" err="1"/>
              <a:t>Big</a:t>
            </a:r>
            <a:r>
              <a:rPr lang="fr-FR" dirty="0"/>
              <a:t> Data (</a:t>
            </a:r>
            <a:r>
              <a:rPr lang="fr-FR" dirty="0" err="1"/>
              <a:t>cloud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Pour notre projet, nous avons choisis d’utiliser le </a:t>
            </a:r>
            <a:r>
              <a:rPr lang="fr-FR" dirty="0" err="1"/>
              <a:t>cloud</a:t>
            </a:r>
            <a:r>
              <a:rPr lang="fr-FR" dirty="0"/>
              <a:t>  AWS.</a:t>
            </a:r>
          </a:p>
          <a:p>
            <a:pPr algn="just">
              <a:buNone/>
            </a:pPr>
            <a:endParaRPr lang="fr-FR" dirty="0"/>
          </a:p>
          <a:p>
            <a:pPr algn="just"/>
            <a:r>
              <a:rPr lang="fr-FR" dirty="0"/>
              <a:t>Ceci nous permet de profiter d’une architecture </a:t>
            </a:r>
            <a:r>
              <a:rPr lang="fr-FR" dirty="0" err="1"/>
              <a:t>Big</a:t>
            </a:r>
            <a:r>
              <a:rPr lang="fr-FR" dirty="0"/>
              <a:t> Data (EC2, S3, IAM), basée sur un serveur EC2 Linux.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Amazon EC2 (Amazon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Cloud).</a:t>
            </a:r>
          </a:p>
          <a:p>
            <a:pPr lvl="2" algn="just"/>
            <a:r>
              <a:rPr lang="fr-FR" dirty="0"/>
              <a:t>offre une capacité de calcul évolutive dans le </a:t>
            </a:r>
            <a:r>
              <a:rPr lang="fr-FR" dirty="0" err="1"/>
              <a:t>cloud</a:t>
            </a:r>
            <a:r>
              <a:rPr lang="fr-FR" dirty="0"/>
              <a:t> Amazon Web Services (AWS).</a:t>
            </a:r>
          </a:p>
          <a:p>
            <a:pPr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Traitement des images dans un environnement </a:t>
            </a:r>
            <a:r>
              <a:rPr lang="fr-FR" dirty="0" err="1"/>
              <a:t>Big</a:t>
            </a:r>
            <a:r>
              <a:rPr lang="fr-FR" dirty="0"/>
              <a:t> Data </a:t>
            </a:r>
            <a:r>
              <a:rPr lang="fr-FR" dirty="0" smtClean="0"/>
              <a:t>(Cloud)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L'utilisation d'Amazon EC2 </a:t>
            </a:r>
          </a:p>
          <a:p>
            <a:pPr lvl="1" algn="just"/>
            <a:r>
              <a:rPr lang="fr-FR" dirty="0"/>
              <a:t>Nous dispense d'investir à l'avance dans du matériel.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Nous permet de lancer autant de serveurs virtuels que nécessaire.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Nous permet d’augmenter ou de diminuer </a:t>
            </a:r>
            <a:r>
              <a:rPr lang="fr-FR" dirty="0" smtClean="0"/>
              <a:t>les performances de la machine virtuelle.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7B2C-49A2-471E-80AB-23FA6850077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8087</TotalTime>
  <Words>1373</Words>
  <Application>Microsoft Macintosh PowerPoint</Application>
  <PresentationFormat>Affichage à l'écran (4:3)</PresentationFormat>
  <Paragraphs>253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Solstice</vt:lpstr>
      <vt:lpstr>Déployez un modèle dans le cloud</vt:lpstr>
      <vt:lpstr>Contexte</vt:lpstr>
      <vt:lpstr>Plan</vt:lpstr>
      <vt:lpstr>1. Problématique et présentation du jeu de données </vt:lpstr>
      <vt:lpstr>1. Problématique et présentation du jeu de données </vt:lpstr>
      <vt:lpstr>1. Problématique et présentation du jeu de données </vt:lpstr>
      <vt:lpstr>1. Problématique et présentation du jeu de données </vt:lpstr>
      <vt:lpstr>2. Traitement des images dans un environnement Big Data (cloud)</vt:lpstr>
      <vt:lpstr>2. Traitement des images dans un environnement Big Data (Cloud)</vt:lpstr>
      <vt:lpstr>2. Traitement des images dans un environnement Big Data (Cloud)</vt:lpstr>
      <vt:lpstr>2. Traitement des images dans un environnement Big Data (Cloud)</vt:lpstr>
      <vt:lpstr>2. Traitement des images dans un environnement Big Data (Cloud)</vt:lpstr>
      <vt:lpstr>2. Traitement des images dans un environnement Big Data (Cloud)</vt:lpstr>
      <vt:lpstr>2. Traitement des images dans un environnement Big Data (Cloud)</vt:lpstr>
      <vt:lpstr>3. Fonctionnement de l’application dans le Cloud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4. Conclusion</vt:lpstr>
      <vt:lpstr>Diapositive 25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Déployez un modèle dans le cloud </dc:title>
  <dc:creator>SAMSUNG</dc:creator>
  <cp:lastModifiedBy>SAMSUNG</cp:lastModifiedBy>
  <cp:revision>120</cp:revision>
  <dcterms:created xsi:type="dcterms:W3CDTF">2021-07-18T08:28:26Z</dcterms:created>
  <dcterms:modified xsi:type="dcterms:W3CDTF">2021-07-27T06:49:28Z</dcterms:modified>
</cp:coreProperties>
</file>