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2" r:id="rId22"/>
    <p:sldId id="285" r:id="rId23"/>
    <p:sldId id="275" r:id="rId24"/>
    <p:sldId id="280" r:id="rId25"/>
    <p:sldId id="289" r:id="rId26"/>
    <p:sldId id="291" r:id="rId27"/>
    <p:sldId id="279" r:id="rId28"/>
    <p:sldId id="283" r:id="rId29"/>
    <p:sldId id="286" r:id="rId30"/>
    <p:sldId id="278" r:id="rId31"/>
    <p:sldId id="290" r:id="rId32"/>
    <p:sldId id="284" r:id="rId33"/>
    <p:sldId id="277" r:id="rId34"/>
    <p:sldId id="288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68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0474-EFEA-40AA-B4BB-22DF2D08D28B}" type="datetimeFigureOut">
              <a:rPr lang="fr-FR" smtClean="0"/>
              <a:pPr/>
              <a:t>28/06/2021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162D5-1F09-4DCC-9445-3E9FBA567D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Mettre</a:t>
            </a:r>
            <a:r>
              <a:rPr lang="fr-FR" baseline="0" dirty="0" smtClean="0"/>
              <a:t> en annexe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Transparence vis-à-vis des décisions d’octroi de crédit (demande des clients</a:t>
            </a:r>
            <a:r>
              <a:rPr lang="fr-FR" baseline="0" dirty="0" smtClean="0"/>
              <a:t> /</a:t>
            </a:r>
            <a:r>
              <a:rPr lang="fr-FR" dirty="0" smtClean="0"/>
              <a:t> valeurs de l’entreprise)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données comportementales, données provenant d'autres institutions financières,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+mn-lt"/>
                <a:cs typeface="Calibri" panose="020F0502020204030204" pitchFamily="34" charset="0"/>
              </a:rPr>
              <a:t>0 : le prêt a été remboursé.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+mn-lt"/>
                <a:cs typeface="Calibri" panose="020F0502020204030204" pitchFamily="34" charset="0"/>
              </a:rPr>
              <a:t>1 : le prêt n'a pas été remboursé.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Notre modèle permet de retrouver 90% des clients faisant défaut.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annexe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annexe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006A0-9A4E-4587-938B-8E46142CB6E0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90692-A9D0-4DE0-9C99-45A51B81A955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E12BC-E66B-4CD0-8BF7-657458E13534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D49ED3-C9E4-4D37-BD09-4DAE02422873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8DE26-5A24-48A4-9C59-9B30A30E9C47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69C15-D9FB-4F89-99A1-B7F9C8F565B7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9DC93-615B-4172-9210-16D18071520C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AB22F-6C0D-47F0-99D3-5DE2051104A3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C0B44-47AF-4B0F-B43C-2B78A3C96DC8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F761B-51A8-4FC2-8B5B-07AA2A6C8C94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A8AE55-F14F-4075-9F3F-47C119415519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3F5E96C-DEBD-4AE0-A68A-6B40C9C2F897}" type="datetime1">
              <a:rPr lang="fr-FR" smtClean="0"/>
              <a:pPr/>
              <a:t>28/06/2021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Implémentez un modèle de </a:t>
            </a:r>
            <a:r>
              <a:rPr lang="fr-FR" b="1" dirty="0" err="1" smtClean="0"/>
              <a:t>scoring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Mentor : Benoit </a:t>
            </a:r>
            <a:r>
              <a:rPr lang="fr-FR" dirty="0" err="1" smtClean="0"/>
              <a:t>Letournel</a:t>
            </a:r>
            <a:endParaRPr lang="fr-FR" dirty="0" smtClean="0"/>
          </a:p>
          <a:p>
            <a:r>
              <a:rPr lang="fr-FR" dirty="0" smtClean="0"/>
              <a:t>Rima Haddad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2.3. </a:t>
            </a:r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Model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643042" y="2071676"/>
          <a:ext cx="6929486" cy="442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3859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réequilibrées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 déséquilibrées</a:t>
                      </a:r>
                      <a:endParaRPr lang="fr-FR" dirty="0"/>
                    </a:p>
                  </a:txBody>
                  <a:tcPr/>
                </a:tc>
              </a:tr>
              <a:tr h="19230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Distribution des prédictions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Distribution des prédictions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859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0.69</a:t>
                      </a:r>
                      <a:endParaRPr lang="fr-FR" dirty="0"/>
                    </a:p>
                  </a:txBody>
                  <a:tcPr/>
                </a:tc>
              </a:tr>
              <a:tr h="17343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8605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92919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78605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492919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2.4. </a:t>
            </a:r>
            <a:r>
              <a:rPr lang="fr-FR" u="sng" dirty="0" err="1" smtClean="0"/>
              <a:t>Random</a:t>
            </a:r>
            <a:r>
              <a:rPr lang="fr-FR" u="sng" dirty="0" smtClean="0"/>
              <a:t> </a:t>
            </a:r>
            <a:r>
              <a:rPr lang="fr-FR" u="sng" dirty="0" err="1" smtClean="0"/>
              <a:t>forest</a:t>
            </a:r>
            <a:r>
              <a:rPr lang="fr-FR" u="sng" dirty="0" smtClean="0"/>
              <a:t> Model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643042" y="2071676"/>
          <a:ext cx="6929486" cy="442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3859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réequilibrées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 déséquilibrées</a:t>
                      </a:r>
                      <a:endParaRPr lang="fr-FR" dirty="0"/>
                    </a:p>
                  </a:txBody>
                  <a:tcPr/>
                </a:tc>
              </a:tr>
              <a:tr h="19230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Distribution des prédictions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Distribution des prédictions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859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0.71</a:t>
                      </a:r>
                      <a:endParaRPr lang="fr-FR" dirty="0"/>
                    </a:p>
                  </a:txBody>
                  <a:tcPr/>
                </a:tc>
              </a:tr>
              <a:tr h="17343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86058"/>
            <a:ext cx="300039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92919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9" y="278605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492919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2.5. </a:t>
            </a:r>
            <a:r>
              <a:rPr lang="fr-FR" u="sng" dirty="0" smtClean="0"/>
              <a:t>Modèle final sélectionné</a:t>
            </a:r>
            <a:r>
              <a:rPr lang="fr-FR" dirty="0" smtClean="0"/>
              <a:t> :</a:t>
            </a:r>
          </a:p>
          <a:p>
            <a:r>
              <a:rPr lang="fr-FR" sz="2400" dirty="0" smtClean="0"/>
              <a:t>Choix du meilleur modèle </a:t>
            </a: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     </a:t>
            </a:r>
            <a:r>
              <a:rPr lang="fr-FR" sz="2000" dirty="0" smtClean="0">
                <a:sym typeface="Wingdings" panose="05000000000000000000" pitchFamily="2" charset="2"/>
              </a:rPr>
              <a:t> La métrique ROC_AUC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smtClean="0"/>
              <a:t>;</a:t>
            </a:r>
          </a:p>
          <a:p>
            <a:r>
              <a:rPr lang="fr-FR" sz="2400" dirty="0" smtClean="0"/>
              <a:t>Modèle sélectionné  : </a:t>
            </a:r>
          </a:p>
          <a:p>
            <a:pPr lvl="1"/>
            <a:r>
              <a:rPr lang="fr-FR" sz="2000" dirty="0" err="1" smtClean="0"/>
              <a:t>Random</a:t>
            </a:r>
            <a:r>
              <a:rPr lang="fr-FR" sz="2000" dirty="0" smtClean="0"/>
              <a:t> Forest sur données </a:t>
            </a:r>
            <a:r>
              <a:rPr lang="fr-FR" sz="2000" dirty="0" err="1" smtClean="0"/>
              <a:t>réequilibrées</a:t>
            </a:r>
            <a:endParaRPr lang="fr-FR" sz="2000" dirty="0" smtClean="0"/>
          </a:p>
          <a:p>
            <a:r>
              <a:rPr lang="fr-FR" sz="2400" dirty="0" err="1" smtClean="0"/>
              <a:t>Features</a:t>
            </a:r>
            <a:r>
              <a:rPr lang="fr-FR" sz="2400" dirty="0" smtClean="0"/>
              <a:t> importances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214818"/>
            <a:ext cx="280987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2.6. </a:t>
            </a:r>
            <a:r>
              <a:rPr lang="fr-FR" u="sng" dirty="0" smtClean="0"/>
              <a:t>Prédictions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571604" y="2000241"/>
          <a:ext cx="7143800" cy="464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0"/>
              </a:tblGrid>
              <a:tr h="16518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964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0.74</a:t>
                      </a:r>
                      <a:endParaRPr lang="fr-FR" dirty="0" smtClean="0"/>
                    </a:p>
                  </a:txBody>
                  <a:tcPr/>
                </a:tc>
              </a:tr>
              <a:tr h="178483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81030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Cross</a:t>
                      </a:r>
                      <a:r>
                        <a:rPr lang="fr-FR" baseline="0" dirty="0" smtClean="0"/>
                        <a:t> Validation (cv = 5)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[0.73617504, 0.73417518, 0.73413836, 0.72955738, 0.73050529]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071678"/>
            <a:ext cx="385765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392909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2.7.  </a:t>
            </a:r>
            <a:r>
              <a:rPr lang="fr-FR" u="sng" dirty="0" smtClean="0"/>
              <a:t>Améliorations sur le modèle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GridSearchCV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err="1" smtClean="0"/>
              <a:t>Grid</a:t>
            </a:r>
            <a:r>
              <a:rPr lang="fr-FR" dirty="0" smtClean="0"/>
              <a:t> Best Score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ROC AUC Score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643042" y="2500306"/>
          <a:ext cx="70723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181"/>
                <a:gridCol w="3536181"/>
              </a:tblGrid>
              <a:tr h="3286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param_grid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Meilleurs</a:t>
                      </a:r>
                      <a:r>
                        <a:rPr lang="fr-FR" baseline="0" dirty="0" smtClean="0"/>
                        <a:t> paramètres</a:t>
                      </a:r>
                      <a:endParaRPr lang="fr-FR" dirty="0"/>
                    </a:p>
                  </a:txBody>
                  <a:tcPr/>
                </a:tc>
              </a:tr>
              <a:tr h="1314459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bootstrap</a:t>
                      </a:r>
                      <a:r>
                        <a:rPr lang="fr-FR" dirty="0" smtClean="0"/>
                        <a:t> : [</a:t>
                      </a:r>
                      <a:r>
                        <a:rPr lang="fr-FR" dirty="0" err="1" smtClean="0"/>
                        <a:t>True</a:t>
                      </a:r>
                      <a:r>
                        <a:rPr lang="fr-FR" dirty="0" smtClean="0"/>
                        <a:t>, False], </a:t>
                      </a:r>
                    </a:p>
                    <a:p>
                      <a:pPr algn="ctr"/>
                      <a:r>
                        <a:rPr lang="fr-FR" dirty="0" err="1" smtClean="0"/>
                        <a:t>max_depth</a:t>
                      </a:r>
                      <a:r>
                        <a:rPr lang="fr-FR" dirty="0" smtClean="0"/>
                        <a:t> : [5, 10, 15, 20, None],  </a:t>
                      </a:r>
                      <a:r>
                        <a:rPr lang="fr-FR" dirty="0" err="1" smtClean="0"/>
                        <a:t>min_samples_leaf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: [1, 2, 4], </a:t>
                      </a:r>
                      <a:r>
                        <a:rPr lang="fr-FR" dirty="0" err="1" smtClean="0"/>
                        <a:t>min_samples_split</a:t>
                      </a:r>
                      <a:r>
                        <a:rPr lang="fr-FR" dirty="0" smtClean="0"/>
                        <a:t> : [2, 5, 10], </a:t>
                      </a:r>
                      <a:r>
                        <a:rPr lang="fr-FR" dirty="0" err="1" smtClean="0"/>
                        <a:t>n_estimators</a:t>
                      </a:r>
                      <a:r>
                        <a:rPr lang="fr-FR" dirty="0" smtClean="0"/>
                        <a:t> : [50, 100, 150, 200]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Bootstrap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: </a:t>
                      </a:r>
                      <a:r>
                        <a:rPr lang="fr-FR" dirty="0" err="1" smtClean="0"/>
                        <a:t>True</a:t>
                      </a:r>
                      <a:r>
                        <a:rPr lang="fr-FR" dirty="0" smtClean="0"/>
                        <a:t>, </a:t>
                      </a:r>
                    </a:p>
                    <a:p>
                      <a:pPr algn="ctr"/>
                      <a:r>
                        <a:rPr lang="fr-FR" dirty="0" err="1" smtClean="0"/>
                        <a:t>max_depth</a:t>
                      </a:r>
                      <a:r>
                        <a:rPr lang="fr-FR" dirty="0" smtClean="0"/>
                        <a:t> : 15, </a:t>
                      </a:r>
                    </a:p>
                    <a:p>
                      <a:pPr algn="ctr"/>
                      <a:r>
                        <a:rPr lang="fr-FR" dirty="0" err="1" smtClean="0"/>
                        <a:t>min_samples_leaf</a:t>
                      </a:r>
                      <a:r>
                        <a:rPr lang="fr-FR" baseline="0" dirty="0" smtClean="0"/>
                        <a:t> :</a:t>
                      </a:r>
                      <a:r>
                        <a:rPr lang="fr-FR" dirty="0" smtClean="0"/>
                        <a:t> 4, </a:t>
                      </a:r>
                      <a:r>
                        <a:rPr lang="fr-FR" dirty="0" err="1" smtClean="0"/>
                        <a:t>min_samples_split</a:t>
                      </a:r>
                      <a:r>
                        <a:rPr lang="fr-FR" dirty="0" smtClean="0"/>
                        <a:t> : 10, </a:t>
                      </a:r>
                      <a:r>
                        <a:rPr lang="fr-FR" dirty="0" err="1" smtClean="0"/>
                        <a:t>n_estimators</a:t>
                      </a:r>
                      <a:r>
                        <a:rPr lang="fr-FR" dirty="0" smtClean="0"/>
                        <a:t> : 200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643042" y="4929198"/>
          <a:ext cx="707236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grid</a:t>
                      </a:r>
                      <a:r>
                        <a:rPr lang="fr-FR" b="1" dirty="0" smtClean="0"/>
                        <a:t>.</a:t>
                      </a:r>
                      <a:r>
                        <a:rPr lang="fr-FR" b="1" dirty="0" err="1" smtClean="0"/>
                        <a:t>best_score_</a:t>
                      </a:r>
                      <a:r>
                        <a:rPr lang="fr-FR" b="1" dirty="0" smtClean="0"/>
                        <a:t> = 0.74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643042" y="5929330"/>
          <a:ext cx="70723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 = 0.75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2.8.  </a:t>
            </a:r>
            <a:r>
              <a:rPr lang="fr-FR" u="sng" dirty="0" smtClean="0"/>
              <a:t>Décision d’octroie du prêt</a:t>
            </a:r>
            <a:r>
              <a:rPr lang="fr-FR" dirty="0" smtClean="0"/>
              <a:t> : </a:t>
            </a:r>
          </a:p>
          <a:p>
            <a:pPr>
              <a:buNone/>
            </a:pPr>
            <a:r>
              <a:rPr lang="fr-FR" dirty="0" smtClean="0"/>
              <a:t>  </a:t>
            </a:r>
          </a:p>
          <a:p>
            <a:pPr>
              <a:buNone/>
            </a:pPr>
            <a:r>
              <a:rPr lang="fr-FR" dirty="0" smtClean="0"/>
              <a:t>  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285992"/>
            <a:ext cx="38766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714480" y="2285992"/>
          <a:ext cx="6096000" cy="3305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06326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242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Critère</a:t>
                      </a:r>
                      <a:r>
                        <a:rPr lang="fr-FR" baseline="0" dirty="0" smtClean="0"/>
                        <a:t> de décision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On veut détecter 90 % des clients qui ne remboursent pas </a:t>
                      </a:r>
                      <a:r>
                        <a:rPr lang="en-US" baseline="0" dirty="0" smtClean="0"/>
                        <a:t>: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dirty="0" smtClean="0"/>
                        <a:t>Precision = </a:t>
                      </a:r>
                      <a:r>
                        <a:rPr lang="en-US" dirty="0" smtClean="0"/>
                        <a:t>0.11, Recall </a:t>
                      </a:r>
                      <a:r>
                        <a:rPr lang="en-US" dirty="0" smtClean="0"/>
                        <a:t>= 0.90</a:t>
                      </a:r>
                    </a:p>
                    <a:p>
                      <a:pPr algn="ctr"/>
                      <a:r>
                        <a:rPr lang="en-US" dirty="0" smtClean="0"/>
                        <a:t>thresholds = 0.34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357430"/>
            <a:ext cx="387667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714480" y="557214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 </a:t>
                      </a:r>
                      <a:r>
                        <a:rPr lang="fr-FR" baseline="0" dirty="0" smtClean="0"/>
                        <a:t>prédiction &lt;= 0.34,  alors le prêt est accordé</a:t>
                      </a:r>
                    </a:p>
                    <a:p>
                      <a:pPr algn="ctr"/>
                      <a:r>
                        <a:rPr lang="fr-FR" baseline="0" dirty="0" smtClean="0"/>
                        <a:t>Sinon, le prêt est refusé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Courbe d’apprentissage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714884"/>
            <a:ext cx="35814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714480" y="2071679"/>
          <a:ext cx="7000924" cy="209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3500462"/>
              </a:tblGrid>
              <a:tr h="55732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Seuil de classification par défaut</a:t>
                      </a:r>
                    </a:p>
                    <a:p>
                      <a:pPr algn="ctr"/>
                      <a:r>
                        <a:rPr lang="fr-FR" sz="1600" dirty="0" smtClean="0"/>
                        <a:t>(0.5)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Seuil de classification ajusté</a:t>
                      </a:r>
                    </a:p>
                    <a:p>
                      <a:pPr algn="ctr"/>
                      <a:r>
                        <a:rPr lang="fr-FR" sz="1600" dirty="0" smtClean="0"/>
                        <a:t>(0.34)</a:t>
                      </a:r>
                      <a:endParaRPr lang="fr-FR" sz="1600" dirty="0"/>
                    </a:p>
                  </a:txBody>
                  <a:tcPr/>
                </a:tc>
              </a:tr>
              <a:tr h="15143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5643569" y="2786059"/>
          <a:ext cx="2714645" cy="1214445"/>
        </p:xfrm>
        <a:graphic>
          <a:graphicData uri="http://schemas.openxmlformats.org/drawingml/2006/table">
            <a:tbl>
              <a:tblPr/>
              <a:tblGrid>
                <a:gridCol w="575023"/>
                <a:gridCol w="1069811"/>
                <a:gridCol w="1069811"/>
              </a:tblGrid>
              <a:tr h="404815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pred_0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pred_1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5253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8887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143108" y="2786061"/>
          <a:ext cx="2714645" cy="1214442"/>
        </p:xfrm>
        <a:graphic>
          <a:graphicData uri="http://schemas.openxmlformats.org/drawingml/2006/table">
            <a:tbl>
              <a:tblPr/>
              <a:tblGrid>
                <a:gridCol w="575023"/>
                <a:gridCol w="1069811"/>
                <a:gridCol w="1069811"/>
              </a:tblGrid>
              <a:tr h="404814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pred_0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pred_1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9628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4512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Volonté de l’entreprise </a:t>
            </a:r>
          </a:p>
          <a:p>
            <a:pPr lvl="1" algn="just"/>
            <a:r>
              <a:rPr lang="fr-FR" dirty="0" smtClean="0"/>
              <a:t>Transparence</a:t>
            </a:r>
          </a:p>
          <a:p>
            <a:pPr lvl="2" algn="just"/>
            <a:r>
              <a:rPr lang="fr-FR" dirty="0" smtClean="0"/>
              <a:t>les clients sont de plus en plus demandeurs de transparence vis-à-vis des décisions d’octroi de crédit ;</a:t>
            </a:r>
          </a:p>
          <a:p>
            <a:pPr lvl="2" algn="just"/>
            <a:r>
              <a:rPr lang="fr-FR" dirty="0" smtClean="0"/>
              <a:t>cette demande de transparence des clients va tout à fait dans le sens des valeurs que l’entreprise veut incarner.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Objectifs :</a:t>
            </a:r>
          </a:p>
          <a:p>
            <a:pPr lvl="1" algn="just"/>
            <a:r>
              <a:rPr lang="fr-FR" dirty="0" smtClean="0"/>
              <a:t>Construire un </a:t>
            </a:r>
            <a:r>
              <a:rPr lang="fr-FR" dirty="0" err="1" smtClean="0"/>
              <a:t>dashboard</a:t>
            </a:r>
            <a:r>
              <a:rPr lang="fr-FR" dirty="0" smtClean="0"/>
              <a:t> interactif à destination des gestionnaires de la relation client </a:t>
            </a:r>
          </a:p>
          <a:p>
            <a:pPr lvl="2" algn="just"/>
            <a:r>
              <a:rPr lang="fr-FR" dirty="0" smtClean="0"/>
              <a:t>permettant d'interpréter les prédictions faites par le modèle ;</a:t>
            </a:r>
          </a:p>
          <a:p>
            <a:pPr lvl="2" algn="just"/>
            <a:r>
              <a:rPr lang="fr-FR" dirty="0" smtClean="0"/>
              <a:t>et d’améliorer la connaissance client des chargés de relation client.</a:t>
            </a:r>
          </a:p>
          <a:p>
            <a:pPr algn="just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Création de la web-</a:t>
            </a:r>
            <a:r>
              <a:rPr lang="fr-FR" dirty="0" err="1" smtClean="0"/>
              <a:t>app</a:t>
            </a:r>
            <a:r>
              <a:rPr lang="fr-FR" dirty="0" smtClean="0"/>
              <a:t> interactive  </a:t>
            </a:r>
          </a:p>
          <a:p>
            <a:pPr lvl="2" algn="just">
              <a:buNone/>
            </a:pPr>
            <a:r>
              <a:rPr lang="fr-FR" dirty="0" smtClean="0">
                <a:sym typeface="Wingdings" panose="05000000000000000000" pitchFamily="2" charset="2"/>
              </a:rPr>
              <a:t> Choix de l’outil : </a:t>
            </a:r>
            <a:r>
              <a:rPr lang="fr-FR" dirty="0" err="1" smtClean="0">
                <a:sym typeface="Wingdings" panose="05000000000000000000" pitchFamily="2" charset="2"/>
              </a:rPr>
              <a:t>Streamlit</a:t>
            </a:r>
            <a:endParaRPr lang="fr-FR" dirty="0" smtClean="0">
              <a:sym typeface="Wingdings" panose="05000000000000000000" pitchFamily="2" charset="2"/>
            </a:endParaRPr>
          </a:p>
          <a:p>
            <a:pPr algn="just"/>
            <a:endParaRPr lang="fr-FR" dirty="0" smtClean="0">
              <a:sym typeface="Wingdings" panose="05000000000000000000" pitchFamily="2" charset="2"/>
            </a:endParaRPr>
          </a:p>
          <a:p>
            <a:pPr algn="just"/>
            <a:r>
              <a:rPr lang="fr-FR" dirty="0" err="1" smtClean="0"/>
              <a:t>Streamlit</a:t>
            </a:r>
            <a:r>
              <a:rPr lang="fr-FR" dirty="0" smtClean="0"/>
              <a:t> est un </a:t>
            </a:r>
            <a:r>
              <a:rPr lang="fr-FR" dirty="0" err="1" smtClean="0"/>
              <a:t>framework</a:t>
            </a:r>
            <a:r>
              <a:rPr lang="fr-FR" dirty="0" smtClean="0"/>
              <a:t> open-source Python</a:t>
            </a:r>
          </a:p>
          <a:p>
            <a:pPr lvl="2" algn="just"/>
            <a:r>
              <a:rPr lang="fr-FR" dirty="0" smtClean="0"/>
              <a:t>Il permet de créer des applications web qui pourront intégrer aisément des modèles de machine </a:t>
            </a:r>
            <a:r>
              <a:rPr lang="fr-FR" dirty="0" err="1" smtClean="0"/>
              <a:t>learning</a:t>
            </a:r>
            <a:r>
              <a:rPr lang="fr-FR" dirty="0" smtClean="0"/>
              <a:t> et des outils de visualisation de données.</a:t>
            </a:r>
            <a:endParaRPr lang="fr-FR" dirty="0" smtClean="0">
              <a:sym typeface="Wingdings" panose="05000000000000000000" pitchFamily="2" charset="2"/>
            </a:endParaRPr>
          </a:p>
          <a:p>
            <a:pPr algn="just"/>
            <a:endParaRPr lang="fr-FR" dirty="0" smtClean="0">
              <a:sym typeface="Wingdings" panose="05000000000000000000" pitchFamily="2" charset="2"/>
            </a:endParaRPr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2226" name="AutoShape 2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228" name="AutoShape 4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230" name="AutoShape 6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232" name="AutoShape 8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234" name="AutoShape 10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000240"/>
            <a:ext cx="157163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La société financière </a:t>
            </a:r>
            <a:r>
              <a:rPr lang="fr-FR" b="1" dirty="0" smtClean="0"/>
              <a:t>« </a:t>
            </a:r>
            <a:r>
              <a:rPr lang="fr-FR" b="1" dirty="0" smtClean="0"/>
              <a:t>Home </a:t>
            </a:r>
            <a:r>
              <a:rPr lang="fr-FR" b="1" dirty="0" err="1" smtClean="0"/>
              <a:t>Credit</a:t>
            </a:r>
            <a:r>
              <a:rPr lang="fr-FR" b="1" dirty="0" smtClean="0"/>
              <a:t> » </a:t>
            </a:r>
            <a:r>
              <a:rPr lang="fr-FR" dirty="0" smtClean="0"/>
              <a:t>propose des crédits à la consommation. </a:t>
            </a:r>
          </a:p>
          <a:p>
            <a:pPr lvl="3" algn="just"/>
            <a:r>
              <a:rPr lang="fr-FR" dirty="0" smtClean="0"/>
              <a:t>pour des personnes ayant peu ou pas du tout d'historique de prêt.</a:t>
            </a:r>
          </a:p>
          <a:p>
            <a:pPr algn="just"/>
            <a:r>
              <a:rPr lang="fr-FR" dirty="0" smtClean="0"/>
              <a:t>Objectifs :</a:t>
            </a:r>
          </a:p>
          <a:p>
            <a:pPr lvl="3" algn="just"/>
            <a:r>
              <a:rPr lang="fr-FR" dirty="0" smtClean="0"/>
              <a:t>développer un modèle de </a:t>
            </a:r>
            <a:r>
              <a:rPr lang="fr-FR" dirty="0" err="1" smtClean="0"/>
              <a:t>scoring</a:t>
            </a:r>
            <a:r>
              <a:rPr lang="fr-FR" dirty="0" smtClean="0"/>
              <a:t> de la probabilité de défaut de paiement du client </a:t>
            </a:r>
          </a:p>
          <a:p>
            <a:pPr lvl="3" algn="just"/>
            <a:r>
              <a:rPr lang="fr-FR" dirty="0" smtClean="0"/>
              <a:t>étayer la décision d'accorder ou non un prêt à un client potentiel</a:t>
            </a:r>
          </a:p>
          <a:p>
            <a:pPr lvl="3" algn="just"/>
            <a:r>
              <a:rPr lang="fr-FR" dirty="0" smtClean="0"/>
              <a:t>transparence vis-à-vis des décisions d’octroi de crédit</a:t>
            </a:r>
          </a:p>
          <a:p>
            <a:pPr lvl="3" algn="just"/>
            <a:r>
              <a:rPr lang="fr-FR" dirty="0" smtClean="0"/>
              <a:t>… développer un </a:t>
            </a:r>
            <a:r>
              <a:rPr lang="fr-FR" dirty="0" err="1" smtClean="0"/>
              <a:t>d</a:t>
            </a:r>
            <a:r>
              <a:rPr lang="fr-FR" dirty="0" err="1" smtClean="0"/>
              <a:t>ashboard</a:t>
            </a:r>
            <a:r>
              <a:rPr lang="fr-FR" dirty="0" smtClean="0"/>
              <a:t> </a:t>
            </a:r>
            <a:r>
              <a:rPr lang="fr-FR" dirty="0" smtClean="0"/>
              <a:t>interactif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Avantages à utiliser </a:t>
            </a:r>
            <a:r>
              <a:rPr lang="fr-FR" dirty="0" err="1" smtClean="0"/>
              <a:t>Streamlit</a:t>
            </a:r>
            <a:r>
              <a:rPr lang="fr-FR" dirty="0" smtClean="0"/>
              <a:t> </a:t>
            </a:r>
          </a:p>
          <a:p>
            <a:pPr algn="just">
              <a:buNone/>
            </a:pPr>
            <a:endParaRPr lang="fr-FR" dirty="0" smtClean="0"/>
          </a:p>
          <a:p>
            <a:pPr lvl="2" algn="just"/>
            <a:r>
              <a:rPr lang="fr-FR" dirty="0" smtClean="0"/>
              <a:t>Ce </a:t>
            </a:r>
            <a:r>
              <a:rPr lang="fr-FR" dirty="0" err="1" smtClean="0"/>
              <a:t>framework</a:t>
            </a:r>
            <a:r>
              <a:rPr lang="fr-FR" dirty="0" smtClean="0"/>
              <a:t> permet d’avoir des applications performantes  </a:t>
            </a:r>
          </a:p>
          <a:p>
            <a:pPr lvl="3" algn="just"/>
            <a:r>
              <a:rPr lang="fr-FR" dirty="0" smtClean="0"/>
              <a:t>grâce à la mise en cache via une annotation </a:t>
            </a:r>
          </a:p>
          <a:p>
            <a:pPr lvl="3" algn="just">
              <a:buNone/>
            </a:pPr>
            <a:endParaRPr lang="fr-FR" dirty="0" smtClean="0"/>
          </a:p>
          <a:p>
            <a:pPr lvl="2" algn="just"/>
            <a:r>
              <a:rPr lang="fr-FR" dirty="0" smtClean="0"/>
              <a:t>Il permet aussi de créer de belles applications web sans écrire du code HTML.</a:t>
            </a:r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1" y="1571612"/>
            <a:ext cx="128588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7"/>
            <a:ext cx="792958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6686" lvl="1" indent="-514350" algn="just">
              <a:buFont typeface="+mj-lt"/>
              <a:buAutoNum type="arabicPeriod"/>
            </a:pPr>
            <a:r>
              <a:rPr lang="fr-FR" dirty="0" smtClean="0"/>
              <a:t>Toutes </a:t>
            </a:r>
            <a:r>
              <a:rPr lang="fr-FR" dirty="0" smtClean="0"/>
              <a:t>les transformations sur les données ainsi que le choix du meilleur modèle sont effectués dans le notebook, et </a:t>
            </a:r>
            <a:r>
              <a:rPr lang="fr-FR" dirty="0" smtClean="0"/>
              <a:t>exportés ;</a:t>
            </a:r>
            <a:endParaRPr lang="fr-FR" dirty="0" smtClean="0"/>
          </a:p>
          <a:p>
            <a:pPr marL="916686" lvl="1" indent="-514350" algn="just">
              <a:buFont typeface="+mj-lt"/>
              <a:buAutoNum type="arabicPeriod"/>
            </a:pPr>
            <a:endParaRPr lang="fr-FR" dirty="0" smtClean="0"/>
          </a:p>
          <a:p>
            <a:pPr marL="916686" lvl="1" indent="-514350" algn="just">
              <a:buFont typeface="+mj-lt"/>
              <a:buAutoNum type="arabicPeriod"/>
            </a:pPr>
            <a:r>
              <a:rPr lang="fr-FR" dirty="0" smtClean="0"/>
              <a:t>Via </a:t>
            </a:r>
            <a:r>
              <a:rPr lang="fr-FR" dirty="0" err="1" smtClean="0"/>
              <a:t>pickle</a:t>
            </a:r>
            <a:r>
              <a:rPr lang="fr-FR" dirty="0" smtClean="0"/>
              <a:t> nous avons importé le modèle dans l’application, ainsi que les données résultantes sous format </a:t>
            </a:r>
            <a:r>
              <a:rPr lang="fr-FR" dirty="0" smtClean="0"/>
              <a:t>csv</a:t>
            </a:r>
            <a:r>
              <a:rPr lang="fr-FR" dirty="0" smtClean="0"/>
              <a:t> </a:t>
            </a:r>
            <a:r>
              <a:rPr lang="fr-FR" dirty="0" smtClean="0"/>
              <a:t>;</a:t>
            </a:r>
            <a:endParaRPr lang="fr-FR" dirty="0" smtClean="0"/>
          </a:p>
          <a:p>
            <a:pPr marL="916686" lvl="1" indent="-514350" algn="just">
              <a:buFont typeface="+mj-lt"/>
              <a:buAutoNum type="arabicPeriod"/>
            </a:pPr>
            <a:endParaRPr lang="fr-FR" dirty="0" smtClean="0"/>
          </a:p>
          <a:p>
            <a:pPr marL="916686" lvl="1" indent="-514350" algn="just">
              <a:buFont typeface="+mj-lt"/>
              <a:buAutoNum type="arabicPeriod"/>
            </a:pPr>
            <a:r>
              <a:rPr lang="fr-FR" dirty="0" smtClean="0"/>
              <a:t>Via l’annotation cache, nos données sont mises en mémoires cache afin d’éviter la redondance des </a:t>
            </a:r>
            <a:r>
              <a:rPr lang="fr-FR" dirty="0" smtClean="0"/>
              <a:t>calculs.</a:t>
            </a:r>
            <a:endParaRPr lang="fr-FR" dirty="0" smtClean="0"/>
          </a:p>
          <a:p>
            <a:pPr marL="916686" lvl="1" indent="-514350" algn="just">
              <a:buFont typeface="+mj-lt"/>
              <a:buAutoNum type="arabicPeriod"/>
            </a:pPr>
            <a:endParaRPr lang="fr-FR" dirty="0" smtClean="0"/>
          </a:p>
          <a:p>
            <a:pPr marL="916686" lvl="1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Notre </a:t>
            </a:r>
            <a:r>
              <a:rPr lang="fr-FR" dirty="0" err="1" smtClean="0"/>
              <a:t>dashbord</a:t>
            </a:r>
            <a:r>
              <a:rPr lang="fr-FR" dirty="0" smtClean="0"/>
              <a:t> </a:t>
            </a:r>
          </a:p>
          <a:p>
            <a:pPr lvl="1" algn="just"/>
            <a:r>
              <a:rPr lang="fr-FR" dirty="0" smtClean="0"/>
              <a:t>Permet de visualiser le score et d’interpréter ce score pour chaque client </a:t>
            </a:r>
          </a:p>
          <a:p>
            <a:pPr lvl="3" algn="just"/>
            <a:r>
              <a:rPr lang="fr-FR" dirty="0" smtClean="0"/>
              <a:t>de façon intelligible pour une personne non experte en data science.</a:t>
            </a:r>
          </a:p>
          <a:p>
            <a:pPr lvl="1" algn="just"/>
            <a:r>
              <a:rPr lang="fr-FR" dirty="0" smtClean="0"/>
              <a:t>Permet de visualiser des informations descriptives relatives à un client </a:t>
            </a:r>
          </a:p>
          <a:p>
            <a:pPr lvl="3" algn="just"/>
            <a:r>
              <a:rPr lang="fr-FR" dirty="0" smtClean="0"/>
              <a:t>via un système de filtre.</a:t>
            </a:r>
          </a:p>
          <a:p>
            <a:pPr lvl="1" algn="just"/>
            <a:r>
              <a:rPr lang="fr-FR" dirty="0" smtClean="0"/>
              <a:t>Permet de comparer les informations descriptives relatives à un client à l’ensemble des clients ou à un groupe de clients similaires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Nous </a:t>
            </a:r>
            <a:r>
              <a:rPr lang="fr-FR" dirty="0" smtClean="0"/>
              <a:t>avons modéliser la probabilités de risque de défaut de remboursement de </a:t>
            </a:r>
            <a:r>
              <a:rPr lang="fr-FR" dirty="0" smtClean="0"/>
              <a:t>prêt.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Notre </a:t>
            </a:r>
            <a:r>
              <a:rPr lang="fr-FR" dirty="0" smtClean="0"/>
              <a:t>modèle final est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smtClean="0"/>
              <a:t>Forest </a:t>
            </a:r>
            <a:r>
              <a:rPr lang="fr-FR" dirty="0" smtClean="0"/>
              <a:t>qui utilise les 20 </a:t>
            </a:r>
            <a:r>
              <a:rPr lang="fr-FR" dirty="0" err="1" smtClean="0"/>
              <a:t>features</a:t>
            </a:r>
            <a:r>
              <a:rPr lang="fr-FR" dirty="0" smtClean="0"/>
              <a:t> les plus </a:t>
            </a:r>
            <a:r>
              <a:rPr lang="fr-FR" dirty="0" smtClean="0"/>
              <a:t>importantes et </a:t>
            </a:r>
            <a:r>
              <a:rPr lang="fr-FR" dirty="0" smtClean="0"/>
              <a:t>sur lequel n</a:t>
            </a:r>
            <a:r>
              <a:rPr lang="fr-FR" dirty="0" smtClean="0"/>
              <a:t>ous </a:t>
            </a:r>
            <a:r>
              <a:rPr lang="fr-FR" dirty="0" smtClean="0"/>
              <a:t>avons utilisé le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smtClean="0"/>
              <a:t>Under </a:t>
            </a:r>
            <a:r>
              <a:rPr lang="fr-FR" dirty="0" err="1" smtClean="0"/>
              <a:t>Sampling</a:t>
            </a:r>
            <a:r>
              <a:rPr lang="fr-FR" dirty="0" smtClean="0"/>
              <a:t> </a:t>
            </a:r>
            <a:r>
              <a:rPr lang="fr-FR" dirty="0" smtClean="0"/>
              <a:t>pour faire face au déséquilibrage des classes.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Nous </a:t>
            </a:r>
            <a:r>
              <a:rPr lang="pt-BR" dirty="0" smtClean="0"/>
              <a:t>avons réalisé un dashboard intéractif pouvant donner les prédictions et les intérpréations instantanément.</a:t>
            </a:r>
          </a:p>
          <a:p>
            <a:pPr algn="just"/>
            <a:endParaRPr lang="pt-BR" b="1" dirty="0" smtClean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Merci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ANNEXE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357298"/>
            <a:ext cx="800102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428736"/>
            <a:ext cx="800102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357298"/>
            <a:ext cx="8072461" cy="527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Problématique,  jeu de données et interprétation.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Approche de modélisation.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Présentation du </a:t>
            </a:r>
            <a:r>
              <a:rPr lang="fr-FR" dirty="0" err="1" smtClean="0"/>
              <a:t>dashboard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Conclusion.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8001023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285859"/>
            <a:ext cx="8001023" cy="52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9"/>
            <a:ext cx="785818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4" y="1500174"/>
            <a:ext cx="734856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34</a:t>
            </a:fld>
            <a:endParaRPr lang="fr-FR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2"/>
            <a:ext cx="807246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Problématique,  jeu de données et 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95910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Nous disposons de plusieurs fichiers.</a:t>
            </a:r>
          </a:p>
          <a:p>
            <a:pPr lvl="3" algn="just"/>
            <a:r>
              <a:rPr lang="fr-FR" dirty="0" smtClean="0"/>
              <a:t>Ce diagramme montre comment toutes les données sont liées.</a:t>
            </a:r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3" algn="just"/>
            <a:r>
              <a:rPr lang="fr-FR" dirty="0" smtClean="0"/>
              <a:t>Données comportementales, données provenant d'autres institutions financières, etc.</a:t>
            </a:r>
          </a:p>
          <a:p>
            <a:pPr lvl="3" algn="just"/>
            <a:endParaRPr lang="fr-FR" dirty="0" smtClean="0"/>
          </a:p>
          <a:p>
            <a:pPr lvl="2" algn="just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643182"/>
            <a:ext cx="70389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Problématique,  jeu de données et 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Dans ce travail, nous utilisons uniquement les données du fichier :</a:t>
            </a:r>
          </a:p>
          <a:p>
            <a:pPr lvl="2" algn="just"/>
            <a:r>
              <a:rPr lang="fr-FR" dirty="0" err="1" smtClean="0"/>
              <a:t>application_train</a:t>
            </a:r>
            <a:r>
              <a:rPr lang="fr-FR" dirty="0" smtClean="0"/>
              <a:t> </a:t>
            </a:r>
          </a:p>
          <a:p>
            <a:pPr lvl="2" algn="just"/>
            <a:endParaRPr lang="fr-FR" dirty="0" smtClean="0"/>
          </a:p>
          <a:p>
            <a:pPr algn="just"/>
            <a:r>
              <a:rPr lang="fr-FR" dirty="0" smtClean="0"/>
              <a:t>Nous nous tenons ainsi à un fichier qui devrait être plus maniable. </a:t>
            </a:r>
          </a:p>
          <a:p>
            <a:pPr lvl="2" algn="just"/>
            <a:r>
              <a:rPr lang="fr-FR" dirty="0" smtClean="0"/>
              <a:t>Cela nous permettra d'établir une base de référence que nous pourrons ensuite améliorer.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Problématique,  jeu de données et 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Présentation du jeu de données</a:t>
            </a:r>
            <a:r>
              <a:rPr lang="fr-FR" b="1" dirty="0" smtClean="0"/>
              <a:t>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8FB30BBB-B91D-4475-B96A-A9DB03CF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9748792"/>
              </p:ext>
            </p:extLst>
          </p:nvPr>
        </p:nvGraphicFramePr>
        <p:xfrm>
          <a:off x="1571604" y="2224165"/>
          <a:ext cx="7286676" cy="401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xmlns="" val="2723848300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xmlns="" val="2249698127"/>
                    </a:ext>
                  </a:extLst>
                </a:gridCol>
              </a:tblGrid>
              <a:tr h="3598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 </a:t>
                      </a:r>
                      <a:r>
                        <a:rPr lang="fr-FR" sz="18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du fichier</a:t>
                      </a:r>
                      <a:endParaRPr lang="fr-FR" sz="18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application_train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176278"/>
                  </a:ext>
                </a:extLst>
              </a:tr>
              <a:tr h="359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307 511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8791077"/>
                  </a:ext>
                </a:extLst>
              </a:tr>
              <a:tr h="359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variables qualitatives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16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0023682"/>
                  </a:ext>
                </a:extLst>
              </a:tr>
              <a:tr h="359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variables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106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1885997"/>
                  </a:ext>
                </a:extLst>
              </a:tr>
              <a:tr h="2551442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  <a:endParaRPr lang="fr-FR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des informations sur chaque demande de prêt chez Home </a:t>
                      </a:r>
                      <a:r>
                        <a:rPr lang="fr-FR" dirty="0" err="1" smtClean="0">
                          <a:latin typeface="+mn-lt"/>
                          <a:cs typeface="Calibri" panose="020F0502020204030204" pitchFamily="34" charset="0"/>
                        </a:rPr>
                        <a:t>Credit</a:t>
                      </a:r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. Chaque prêt a sa propre ligne et est identifié par la caractéristique SK_ID_CURR. Les données de </a:t>
                      </a:r>
                      <a:r>
                        <a:rPr lang="fr-FR" dirty="0" err="1" smtClean="0">
                          <a:latin typeface="+mn-lt"/>
                          <a:cs typeface="Calibri" panose="020F0502020204030204" pitchFamily="34" charset="0"/>
                        </a:rPr>
                        <a:t>app_train</a:t>
                      </a:r>
                      <a:r>
                        <a:rPr lang="fr-FR" baseline="0" dirty="0" smtClean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sont livrées avec la TARGET</a:t>
                      </a:r>
                      <a:r>
                        <a:rPr lang="fr-FR" baseline="0" dirty="0" smtClean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indiquant 0 : le prêt a été remboursé ou 1 : le prêt n'a pas été remboursé.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9421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2.1.  </a:t>
            </a:r>
            <a:r>
              <a:rPr lang="fr-FR" u="sng" dirty="0" smtClean="0"/>
              <a:t>Exploration des données(1/2)</a:t>
            </a:r>
            <a:r>
              <a:rPr lang="fr-FR" dirty="0" smtClean="0"/>
              <a:t> :</a:t>
            </a:r>
          </a:p>
          <a:p>
            <a:r>
              <a:rPr lang="fr-FR" dirty="0" smtClean="0"/>
              <a:t>Examen de la distribution de la Target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3"/>
            <a:endParaRPr lang="fr-FR" dirty="0"/>
          </a:p>
          <a:p>
            <a:pPr lvl="8"/>
            <a:r>
              <a:rPr lang="fr-FR" dirty="0" smtClean="0"/>
              <a:t>0      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     282 686</a:t>
            </a:r>
          </a:p>
          <a:p>
            <a:pPr lvl="8"/>
            <a:r>
              <a:rPr lang="fr-FR" dirty="0" smtClean="0"/>
              <a:t>1      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       24 825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786058"/>
            <a:ext cx="3467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2.1.  </a:t>
            </a:r>
            <a:r>
              <a:rPr lang="fr-FR" u="sng" dirty="0" smtClean="0"/>
              <a:t>Exploration des données(2/2)</a:t>
            </a:r>
            <a:r>
              <a:rPr lang="fr-FR" dirty="0" smtClean="0"/>
              <a:t> :</a:t>
            </a:r>
          </a:p>
          <a:p>
            <a:r>
              <a:rPr lang="fr-FR" sz="2000" dirty="0" smtClean="0"/>
              <a:t>Examen des valeurs manquantes dans notre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.</a:t>
            </a:r>
          </a:p>
          <a:p>
            <a:pPr lvl="2"/>
            <a:r>
              <a:rPr lang="en-US" sz="1200" dirty="0" smtClean="0"/>
              <a:t>Le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 </a:t>
            </a:r>
            <a:r>
              <a:rPr lang="en-US" sz="1200" dirty="0" err="1" smtClean="0"/>
              <a:t>séléctionné</a:t>
            </a:r>
            <a:r>
              <a:rPr lang="en-US" sz="1200" dirty="0" smtClean="0"/>
              <a:t>  </a:t>
            </a:r>
            <a:r>
              <a:rPr lang="en-US" sz="1200" dirty="0" err="1" smtClean="0"/>
              <a:t>app_train</a:t>
            </a:r>
            <a:r>
              <a:rPr lang="en-US" sz="1200" dirty="0" smtClean="0"/>
              <a:t> possède122 </a:t>
            </a:r>
            <a:r>
              <a:rPr lang="en-US" sz="1200" dirty="0" err="1" smtClean="0"/>
              <a:t>colonnes</a:t>
            </a:r>
            <a:r>
              <a:rPr lang="en-US" sz="1200" dirty="0" smtClean="0"/>
              <a:t>. </a:t>
            </a:r>
          </a:p>
          <a:p>
            <a:pPr lvl="2"/>
            <a:r>
              <a:rPr lang="en-US" sz="1200" dirty="0" smtClean="0"/>
              <a:t>Il y a 67 </a:t>
            </a:r>
            <a:r>
              <a:rPr lang="en-US" sz="1200" dirty="0" err="1" smtClean="0"/>
              <a:t>colonnes</a:t>
            </a:r>
            <a:r>
              <a:rPr lang="en-US" sz="1200" dirty="0" smtClean="0"/>
              <a:t> avec des  </a:t>
            </a:r>
            <a:r>
              <a:rPr lang="en-US" sz="1200" dirty="0" err="1" smtClean="0"/>
              <a:t>valeurs</a:t>
            </a:r>
            <a:r>
              <a:rPr lang="en-US" sz="1200" dirty="0" smtClean="0"/>
              <a:t> manquantes.</a:t>
            </a:r>
            <a:endParaRPr lang="fr-FR" sz="1200" dirty="0" smtClean="0"/>
          </a:p>
          <a:p>
            <a:r>
              <a:rPr lang="fr-FR" sz="2000" dirty="0" smtClean="0"/>
              <a:t>Application du One Hot </a:t>
            </a:r>
            <a:r>
              <a:rPr lang="fr-FR" sz="2000" dirty="0" err="1" smtClean="0"/>
              <a:t>Encoding</a:t>
            </a:r>
            <a:r>
              <a:rPr lang="fr-FR" sz="2000" dirty="0" smtClean="0"/>
              <a:t> sur les variables catégorielles.</a:t>
            </a:r>
          </a:p>
          <a:p>
            <a:pPr lvl="2"/>
            <a:r>
              <a:rPr lang="en-US" sz="1200" dirty="0" smtClean="0"/>
              <a:t>Training Features shape: (307 511,  246)</a:t>
            </a:r>
            <a:endParaRPr lang="fr-FR" sz="1200" dirty="0" smtClean="0"/>
          </a:p>
          <a:p>
            <a:r>
              <a:rPr lang="fr-FR" sz="2000" dirty="0" smtClean="0"/>
              <a:t>Anomalies dans les </a:t>
            </a:r>
            <a:r>
              <a:rPr lang="fr-FR" sz="2000" dirty="0" err="1" smtClean="0"/>
              <a:t>features</a:t>
            </a:r>
            <a:endParaRPr lang="fr-FR" sz="2000" dirty="0" smtClean="0"/>
          </a:p>
          <a:p>
            <a:pPr lvl="2"/>
            <a:r>
              <a:rPr lang="fr-FR" sz="1200" dirty="0" smtClean="0"/>
              <a:t>DAYS _BIRTH : pas d’anomalies</a:t>
            </a:r>
          </a:p>
          <a:p>
            <a:pPr lvl="2"/>
            <a:r>
              <a:rPr lang="fr-FR" sz="1200" dirty="0" smtClean="0"/>
              <a:t>DAYS_EMPLOYED : il y a 55 374 anomalies que nous remplaçons par des </a:t>
            </a:r>
            <a:r>
              <a:rPr lang="fr-FR" sz="1200" dirty="0" err="1" smtClean="0"/>
              <a:t>NaN</a:t>
            </a:r>
            <a:endParaRPr lang="fr-FR" sz="1200" dirty="0" smtClean="0"/>
          </a:p>
          <a:p>
            <a:r>
              <a:rPr lang="fr-FR" sz="2000" dirty="0" smtClean="0"/>
              <a:t>Recherche des corrélations avec la TARGET</a:t>
            </a:r>
          </a:p>
          <a:p>
            <a:pPr lvl="2"/>
            <a:r>
              <a:rPr lang="fr-FR" sz="1200" dirty="0" smtClean="0"/>
              <a:t>DAYS _BIRTH : est la </a:t>
            </a:r>
            <a:r>
              <a:rPr lang="fr-FR" sz="1200" dirty="0" err="1" smtClean="0"/>
              <a:t>feature</a:t>
            </a:r>
            <a:r>
              <a:rPr lang="fr-FR" sz="1200" dirty="0" smtClean="0"/>
              <a:t> la plus corrélée positivement avec la Target</a:t>
            </a:r>
          </a:p>
          <a:p>
            <a:pPr lvl="2"/>
            <a:r>
              <a:rPr lang="fr-FR" sz="1200" dirty="0" smtClean="0"/>
              <a:t>EXT_SOURCE_1,  EXT_SOURCE_2 et EXT_SOURCE_3 sont fortement corrélées négativement avec la TARGET</a:t>
            </a:r>
          </a:p>
          <a:p>
            <a:r>
              <a:rPr lang="fr-FR" sz="2000" dirty="0" smtClean="0"/>
              <a:t>Recherche des corrélations entre les </a:t>
            </a:r>
            <a:r>
              <a:rPr lang="fr-FR" sz="2000" dirty="0" err="1" smtClean="0"/>
              <a:t>features</a:t>
            </a:r>
            <a:endParaRPr lang="fr-FR" sz="2000" dirty="0" smtClean="0"/>
          </a:p>
          <a:p>
            <a:pPr lvl="2"/>
            <a:r>
              <a:rPr lang="fr-FR" sz="1200" dirty="0" smtClean="0"/>
              <a:t>Il y a une forte corrélation positive entre les </a:t>
            </a:r>
            <a:r>
              <a:rPr lang="fr-FR" sz="1200" dirty="0" err="1" smtClean="0"/>
              <a:t>features</a:t>
            </a:r>
            <a:r>
              <a:rPr lang="fr-FR" sz="1200" dirty="0" smtClean="0"/>
              <a:t> EXT_SOURCE_1 et DAYS _BIRTH </a:t>
            </a:r>
          </a:p>
          <a:p>
            <a:endParaRPr lang="fr-FR" sz="2000" dirty="0" smtClean="0"/>
          </a:p>
          <a:p>
            <a:pPr lvl="2"/>
            <a:endParaRPr lang="fr-FR" sz="1200" dirty="0" smtClean="0"/>
          </a:p>
          <a:p>
            <a:pPr lvl="2"/>
            <a:endParaRPr lang="fr-FR" sz="1200" dirty="0" smtClean="0"/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2.2.  </a:t>
            </a:r>
            <a:r>
              <a:rPr lang="fr-FR" u="sng" dirty="0" smtClean="0"/>
              <a:t>Rééquilibrage des données de la TARGET</a:t>
            </a:r>
            <a:r>
              <a:rPr lang="fr-FR" dirty="0" smtClean="0"/>
              <a:t> :</a:t>
            </a:r>
          </a:p>
          <a:p>
            <a:r>
              <a:rPr lang="fr-FR" dirty="0" smtClean="0"/>
              <a:t>Utilisation de la méthode </a:t>
            </a:r>
            <a:r>
              <a:rPr lang="fr-FR" dirty="0" err="1" smtClean="0"/>
              <a:t>Random</a:t>
            </a:r>
            <a:r>
              <a:rPr lang="fr-FR" dirty="0" smtClean="0"/>
              <a:t> Under- </a:t>
            </a:r>
            <a:r>
              <a:rPr lang="fr-FR" dirty="0" err="1" smtClean="0"/>
              <a:t>Sampling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786190"/>
            <a:ext cx="3810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12539</TotalTime>
  <Words>1197</Words>
  <Application>Microsoft Office PowerPoint</Application>
  <PresentationFormat>Affichage à l'écran (4:3)</PresentationFormat>
  <Paragraphs>276</Paragraphs>
  <Slides>34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Solstice</vt:lpstr>
      <vt:lpstr>Implémentez un modèle de scoring</vt:lpstr>
      <vt:lpstr>Contexte</vt:lpstr>
      <vt:lpstr>Plan</vt:lpstr>
      <vt:lpstr>1. Problématique,  jeu de données et interprétation</vt:lpstr>
      <vt:lpstr>1. Problématique,  jeu de données et interprétation</vt:lpstr>
      <vt:lpstr>1. Problématique,  jeu de données et interprétation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4. Conclusion</vt:lpstr>
      <vt:lpstr>Diapositive 25</vt:lpstr>
      <vt:lpstr>Diapositive 26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</vt:vector>
  </TitlesOfParts>
  <Company>pc 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SAMSUNG</dc:creator>
  <cp:lastModifiedBy>SAMSUNG</cp:lastModifiedBy>
  <cp:revision>98</cp:revision>
  <dcterms:created xsi:type="dcterms:W3CDTF">2021-06-21T09:05:10Z</dcterms:created>
  <dcterms:modified xsi:type="dcterms:W3CDTF">2021-06-30T11:06:24Z</dcterms:modified>
</cp:coreProperties>
</file>