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83" r:id="rId20"/>
    <p:sldId id="284" r:id="rId21"/>
    <p:sldId id="276" r:id="rId22"/>
    <p:sldId id="280" r:id="rId23"/>
    <p:sldId id="278" r:id="rId24"/>
    <p:sldId id="277" r:id="rId25"/>
    <p:sldId id="279" r:id="rId26"/>
    <p:sldId id="281" r:id="rId27"/>
    <p:sldId id="290" r:id="rId28"/>
    <p:sldId id="291" r:id="rId29"/>
    <p:sldId id="292" r:id="rId30"/>
    <p:sldId id="288" r:id="rId31"/>
    <p:sldId id="289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40721-FAE0-41BC-B47D-0667867B4B41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5D946-19FA-46ED-A9FC-4FAD6207D7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5D946-19FA-46ED-A9FC-4FAD6207D7B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CD01AD4-FE3F-414B-B555-A6E11066B778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BCAE37-458D-4E9E-8C64-0EF027208C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2571744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Segmentez des clients d'un site e-commerce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4348" y="3786190"/>
            <a:ext cx="7772400" cy="1199704"/>
          </a:xfrm>
        </p:spPr>
        <p:txBody>
          <a:bodyPr/>
          <a:lstStyle/>
          <a:p>
            <a:r>
              <a:rPr lang="fr-FR" dirty="0" smtClean="0"/>
              <a:t>Mentor : Benoit </a:t>
            </a:r>
            <a:r>
              <a:rPr lang="fr-FR" dirty="0" err="1" smtClean="0"/>
              <a:t>Letournel</a:t>
            </a:r>
            <a:endParaRPr lang="fr-FR" dirty="0" smtClean="0"/>
          </a:p>
          <a:p>
            <a:r>
              <a:rPr lang="fr-FR" dirty="0" smtClean="0"/>
              <a:t>Rima Haddad</a:t>
            </a:r>
          </a:p>
          <a:p>
            <a:endParaRPr lang="fr-FR" dirty="0"/>
          </a:p>
        </p:txBody>
      </p:sp>
      <p:pic>
        <p:nvPicPr>
          <p:cNvPr id="18434" name="Picture 2" descr="Olist | Soluções de Vendas Online e Serviços de E-commer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4857784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2.5. </a:t>
            </a:r>
            <a:r>
              <a:rPr lang="fr-FR" b="1" u="sng" dirty="0" smtClean="0"/>
              <a:t>Etape d’exploration (1/3)</a:t>
            </a:r>
            <a:r>
              <a:rPr lang="fr-FR" b="1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2. </a:t>
            </a:r>
            <a:r>
              <a:rPr lang="fr-FR" sz="4400" b="0" dirty="0" err="1" smtClean="0"/>
              <a:t>Cleaning</a:t>
            </a:r>
            <a:r>
              <a:rPr lang="fr-FR" sz="4400" dirty="0" smtClean="0"/>
              <a:t>,  </a:t>
            </a:r>
            <a:r>
              <a:rPr lang="fr-FR" sz="4400" dirty="0" err="1" smtClean="0"/>
              <a:t>feature</a:t>
            </a:r>
            <a:r>
              <a:rPr lang="fr-FR" sz="4400" dirty="0" smtClean="0"/>
              <a:t> engineering et exploration</a:t>
            </a:r>
            <a:endParaRPr lang="fr-FR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785926"/>
            <a:ext cx="2600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6000792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2.5. </a:t>
            </a:r>
            <a:r>
              <a:rPr lang="fr-FR" b="1" u="sng" dirty="0" smtClean="0"/>
              <a:t>Etape d’exploration (2/3)</a:t>
            </a:r>
            <a:r>
              <a:rPr lang="fr-FR" b="1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2. </a:t>
            </a:r>
            <a:r>
              <a:rPr lang="fr-FR" sz="4000" b="0" dirty="0" err="1" smtClean="0"/>
              <a:t>Cleaning</a:t>
            </a:r>
            <a:r>
              <a:rPr lang="fr-FR" sz="4000" dirty="0" smtClean="0"/>
              <a:t>,  </a:t>
            </a:r>
            <a:r>
              <a:rPr lang="fr-FR" sz="4000" dirty="0" err="1" smtClean="0"/>
              <a:t>feature</a:t>
            </a:r>
            <a:r>
              <a:rPr lang="fr-FR" sz="4000" dirty="0" smtClean="0"/>
              <a:t> engineering et exploration</a:t>
            </a:r>
            <a:endParaRPr lang="fr-F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4572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28802"/>
            <a:ext cx="4572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2.5. </a:t>
            </a:r>
            <a:r>
              <a:rPr lang="fr-FR" b="1" u="sng" dirty="0" smtClean="0"/>
              <a:t>Etape d’exploration (3/3)</a:t>
            </a:r>
            <a:r>
              <a:rPr lang="fr-FR" b="1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2. </a:t>
            </a:r>
            <a:r>
              <a:rPr lang="fr-FR" sz="4400" b="0" dirty="0" err="1" smtClean="0"/>
              <a:t>Cleaning</a:t>
            </a:r>
            <a:r>
              <a:rPr lang="fr-FR" sz="4400" dirty="0" smtClean="0"/>
              <a:t>,  </a:t>
            </a:r>
            <a:r>
              <a:rPr lang="fr-FR" sz="4400" dirty="0" err="1" smtClean="0"/>
              <a:t>feature</a:t>
            </a:r>
            <a:r>
              <a:rPr lang="fr-FR" sz="4400" dirty="0" smtClean="0"/>
              <a:t> engineering et exploration</a:t>
            </a:r>
            <a:endParaRPr lang="fr-F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578644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6450" y="2000240"/>
            <a:ext cx="304326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2.5. </a:t>
            </a:r>
            <a:r>
              <a:rPr lang="fr-FR" b="1" u="sng" dirty="0" smtClean="0"/>
              <a:t>Etape d’exploration - RFM </a:t>
            </a:r>
            <a:r>
              <a:rPr lang="fr-FR" b="1" u="sng" dirty="0" err="1" smtClean="0"/>
              <a:t>Analysis</a:t>
            </a:r>
            <a:r>
              <a:rPr lang="fr-FR" b="1" u="sng" dirty="0" smtClean="0"/>
              <a:t>(1/3)</a:t>
            </a:r>
            <a:r>
              <a:rPr lang="fr-FR" b="1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2. </a:t>
            </a:r>
            <a:r>
              <a:rPr lang="fr-FR" sz="4400" b="0" dirty="0" err="1" smtClean="0"/>
              <a:t>Cleaning</a:t>
            </a:r>
            <a:r>
              <a:rPr lang="fr-FR" sz="4400" dirty="0" smtClean="0"/>
              <a:t>,  </a:t>
            </a:r>
            <a:r>
              <a:rPr lang="fr-FR" sz="4400" dirty="0" err="1" smtClean="0"/>
              <a:t>feature</a:t>
            </a:r>
            <a:r>
              <a:rPr lang="fr-FR" sz="4400" dirty="0" smtClean="0"/>
              <a:t> engineering et exploration</a:t>
            </a:r>
            <a:endParaRPr lang="fr-F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32670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286256"/>
            <a:ext cx="31432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071678"/>
            <a:ext cx="3219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2.5. </a:t>
            </a:r>
            <a:r>
              <a:rPr lang="fr-FR" b="1" u="sng" dirty="0" smtClean="0"/>
              <a:t>Etape d’exploration - RFM </a:t>
            </a:r>
            <a:r>
              <a:rPr lang="fr-FR" b="1" u="sng" dirty="0" err="1" smtClean="0"/>
              <a:t>Analysis</a:t>
            </a:r>
            <a:r>
              <a:rPr lang="fr-FR" b="1" u="sng" dirty="0" smtClean="0"/>
              <a:t>(2/3)</a:t>
            </a:r>
            <a:r>
              <a:rPr lang="fr-FR" b="1" dirty="0" smtClean="0"/>
              <a:t> :</a:t>
            </a:r>
          </a:p>
          <a:p>
            <a:r>
              <a:rPr lang="fr-FR" sz="2400" b="1" dirty="0" err="1" smtClean="0"/>
              <a:t>Filter</a:t>
            </a:r>
            <a:r>
              <a:rPr lang="fr-FR" sz="2400" b="1" dirty="0" smtClean="0"/>
              <a:t> out Top/Best </a:t>
            </a:r>
            <a:r>
              <a:rPr lang="fr-FR" sz="2400" b="1" dirty="0" err="1" smtClean="0"/>
              <a:t>cusotmers</a:t>
            </a:r>
            <a:endParaRPr lang="fr-FR" sz="2400" b="1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b="1" dirty="0" smtClean="0"/>
          </a:p>
          <a:p>
            <a:r>
              <a:rPr lang="en-US" sz="2400" b="1" dirty="0" smtClean="0"/>
              <a:t>Customers who's </a:t>
            </a:r>
            <a:r>
              <a:rPr lang="en-US" sz="2400" b="1" dirty="0" err="1" smtClean="0"/>
              <a:t>recency</a:t>
            </a:r>
            <a:r>
              <a:rPr lang="en-US" sz="2400" b="1" dirty="0" smtClean="0"/>
              <a:t> value is low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2. </a:t>
            </a:r>
            <a:r>
              <a:rPr lang="fr-FR" sz="4000" b="0" dirty="0" err="1" smtClean="0"/>
              <a:t>Cleaning</a:t>
            </a:r>
            <a:r>
              <a:rPr lang="fr-FR" sz="4000" dirty="0" smtClean="0"/>
              <a:t>,  </a:t>
            </a:r>
            <a:r>
              <a:rPr lang="fr-FR" sz="4000" dirty="0" err="1" smtClean="0"/>
              <a:t>feature</a:t>
            </a:r>
            <a:r>
              <a:rPr lang="fr-FR" sz="4000" dirty="0" smtClean="0"/>
              <a:t> engineering et exploration</a:t>
            </a:r>
            <a:endParaRPr lang="fr-FR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786322"/>
            <a:ext cx="5929354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571744"/>
            <a:ext cx="58769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2.5. </a:t>
            </a:r>
            <a:r>
              <a:rPr lang="fr-FR" b="1" u="sng" dirty="0" smtClean="0"/>
              <a:t>Etape d’exploration - RFM </a:t>
            </a:r>
            <a:r>
              <a:rPr lang="fr-FR" b="1" u="sng" dirty="0" err="1" smtClean="0"/>
              <a:t>Analysis</a:t>
            </a:r>
            <a:r>
              <a:rPr lang="fr-FR" b="1" u="sng" dirty="0" smtClean="0"/>
              <a:t>(3/3)</a:t>
            </a:r>
            <a:r>
              <a:rPr lang="fr-FR" b="1" dirty="0" smtClean="0"/>
              <a:t> :</a:t>
            </a:r>
          </a:p>
          <a:p>
            <a:r>
              <a:rPr lang="en-US" sz="2400" b="1" dirty="0" smtClean="0"/>
              <a:t>Customers with high frequency value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Bad c</a:t>
            </a:r>
            <a:r>
              <a:rPr lang="en-US" sz="2400" b="1" dirty="0" smtClean="0"/>
              <a:t>ustomers</a:t>
            </a:r>
            <a:endParaRPr lang="en-US" sz="2400" b="1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2. </a:t>
            </a:r>
            <a:r>
              <a:rPr lang="fr-FR" sz="4400" b="0" dirty="0" err="1" smtClean="0"/>
              <a:t>Cleaning</a:t>
            </a:r>
            <a:r>
              <a:rPr lang="fr-FR" sz="4400" dirty="0" smtClean="0"/>
              <a:t>,  </a:t>
            </a:r>
            <a:r>
              <a:rPr lang="fr-FR" sz="4400" dirty="0" err="1" smtClean="0"/>
              <a:t>feature</a:t>
            </a:r>
            <a:r>
              <a:rPr lang="fr-FR" sz="4400" dirty="0" smtClean="0"/>
              <a:t> engineering et exploration</a:t>
            </a:r>
            <a:endParaRPr lang="fr-F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00306"/>
            <a:ext cx="600079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643446"/>
            <a:ext cx="5895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3.1. </a:t>
            </a:r>
            <a:r>
              <a:rPr lang="fr-FR" b="1" u="sng" dirty="0" smtClean="0"/>
              <a:t>Apprentissage non supervisé - </a:t>
            </a:r>
            <a:r>
              <a:rPr lang="fr-FR" b="1" u="sng" dirty="0" err="1" smtClean="0"/>
              <a:t>Elbow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Method</a:t>
            </a:r>
            <a:r>
              <a:rPr lang="fr-FR" b="1" dirty="0" smtClean="0"/>
              <a:t> :</a:t>
            </a:r>
          </a:p>
          <a:p>
            <a:r>
              <a:rPr lang="fr-FR" sz="2400" dirty="0" smtClean="0"/>
              <a:t>Variables RFM</a:t>
            </a:r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Nombre de clusters = 5</a:t>
            </a:r>
          </a:p>
          <a:p>
            <a:endParaRPr lang="fr-FR" b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Modélisation</a:t>
            </a:r>
            <a:endParaRPr lang="fr-F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14620"/>
            <a:ext cx="421484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 smtClean="0"/>
              <a:t>3.2. </a:t>
            </a:r>
            <a:r>
              <a:rPr lang="fr-FR" b="1" u="sng" dirty="0" smtClean="0"/>
              <a:t>Apprentissage non supervisé - </a:t>
            </a:r>
            <a:r>
              <a:rPr lang="en-US" b="1" u="sng" dirty="0" smtClean="0"/>
              <a:t>Silhouette Analysis in K-means Clustering</a:t>
            </a:r>
            <a:r>
              <a:rPr lang="fr-FR" b="1" dirty="0" smtClean="0"/>
              <a:t> :</a:t>
            </a:r>
          </a:p>
          <a:p>
            <a:r>
              <a:rPr lang="fr-FR" sz="2400" dirty="0" smtClean="0"/>
              <a:t>Variables RFM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Nombre de clusters = 5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Modélisation</a:t>
            </a:r>
            <a:endParaRPr lang="fr-FR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786058"/>
            <a:ext cx="7543800" cy="262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3.3. </a:t>
            </a:r>
            <a:r>
              <a:rPr lang="fr-FR" b="1" u="sng" dirty="0" smtClean="0"/>
              <a:t>Apprentissage non supervisé - </a:t>
            </a:r>
            <a:r>
              <a:rPr lang="en-US" b="1" u="sng" dirty="0" smtClean="0"/>
              <a:t>K-means Clustering</a:t>
            </a:r>
            <a:r>
              <a:rPr lang="fr-FR" b="1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Modélisation</a:t>
            </a:r>
            <a:endParaRPr lang="fr-F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4419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500306"/>
            <a:ext cx="424815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3.4. </a:t>
            </a:r>
            <a:r>
              <a:rPr lang="fr-FR" b="1" u="sng" dirty="0" smtClean="0"/>
              <a:t>Clusters(1/3)</a:t>
            </a:r>
            <a:r>
              <a:rPr lang="fr-FR" b="1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Modélisation</a:t>
            </a:r>
            <a:endParaRPr lang="fr-F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431482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000240"/>
            <a:ext cx="4171950" cy="24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500546"/>
            <a:ext cx="4152900" cy="214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z="2400" dirty="0" err="1" smtClean="0"/>
              <a:t>Olist</a:t>
            </a:r>
            <a:r>
              <a:rPr lang="fr-FR" sz="2400" dirty="0" smtClean="0"/>
              <a:t> souhaite fournir à ses équipes d'e-commerce une segmentation des clients.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400" dirty="0" smtClean="0"/>
              <a:t>Objectifs :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comprendre les différents types d’utilisateurs</a:t>
            </a:r>
            <a:r>
              <a:rPr lang="fr-FR" sz="2000" dirty="0" smtClean="0"/>
              <a:t> </a:t>
            </a:r>
            <a:r>
              <a:rPr lang="fr-FR" sz="1600" dirty="0" smtClean="0"/>
              <a:t>(grâce à leur comportement et à leurs données personnelles)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400" dirty="0" smtClean="0"/>
              <a:t>Nous devons 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</a:rPr>
              <a:t>fournir</a:t>
            </a:r>
            <a:r>
              <a:rPr lang="fr-FR" sz="2400" dirty="0" smtClean="0"/>
              <a:t> :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à l’équipe marketing une description actionnable</a:t>
            </a:r>
            <a:r>
              <a:rPr lang="fr-FR" sz="2000" dirty="0" smtClean="0"/>
              <a:t> de notre segmentation ;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sz="2000" dirty="0" smtClean="0"/>
              <a:t>une 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proposition de contrat de maintenance</a:t>
            </a:r>
            <a:r>
              <a:rPr lang="fr-FR" sz="1600" dirty="0" smtClean="0"/>
              <a:t> (basée sur une analyse de la stabilité des segments au cours du temps)</a:t>
            </a:r>
          </a:p>
          <a:p>
            <a:pPr algn="just">
              <a:buFont typeface="Wingdings" pitchFamily="2" charset="2"/>
              <a:buChar char="§"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Contexte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3.4. </a:t>
            </a:r>
            <a:r>
              <a:rPr lang="fr-FR" b="1" u="sng" dirty="0" smtClean="0"/>
              <a:t>Clusters(2/3)</a:t>
            </a:r>
            <a:r>
              <a:rPr lang="fr-FR" b="1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Modélisation</a:t>
            </a:r>
            <a:endParaRPr lang="fr-F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1"/>
            <a:ext cx="412432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000240"/>
            <a:ext cx="424815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3.4. </a:t>
            </a:r>
            <a:r>
              <a:rPr lang="fr-FR" b="1" u="sng" dirty="0" smtClean="0"/>
              <a:t>Clusters(3/3)</a:t>
            </a:r>
            <a:r>
              <a:rPr lang="fr-FR" b="1" dirty="0" smtClean="0"/>
              <a:t> :</a:t>
            </a:r>
          </a:p>
          <a:p>
            <a:pPr>
              <a:buNone/>
            </a:pPr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pPr>
              <a:buNone/>
            </a:pP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Modélisation</a:t>
            </a:r>
            <a:endParaRPr lang="fr-F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278608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071678"/>
            <a:ext cx="278608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4575" y="2071678"/>
            <a:ext cx="280514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214818"/>
            <a:ext cx="27908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4214818"/>
            <a:ext cx="3000396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à coins arrondis 9"/>
          <p:cNvSpPr/>
          <p:nvPr/>
        </p:nvSpPr>
        <p:spPr>
          <a:xfrm>
            <a:off x="428596" y="3357562"/>
            <a:ext cx="271464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286116" y="3286124"/>
            <a:ext cx="271464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143636" y="3357562"/>
            <a:ext cx="278608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1071538" y="5429264"/>
            <a:ext cx="271464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786314" y="5429264"/>
            <a:ext cx="2928958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3.5. </a:t>
            </a:r>
            <a:r>
              <a:rPr lang="fr-FR" b="1" u="sng" dirty="0" smtClean="0"/>
              <a:t>ACP (1/4)</a:t>
            </a:r>
            <a:r>
              <a:rPr lang="fr-FR" b="1" dirty="0" smtClean="0"/>
              <a:t> :</a:t>
            </a:r>
          </a:p>
          <a:p>
            <a:r>
              <a:rPr lang="fr-FR" dirty="0" smtClean="0"/>
              <a:t>Variables RFM Normalisées.</a:t>
            </a:r>
          </a:p>
          <a:p>
            <a:endParaRPr lang="fr-FR" dirty="0" smtClean="0"/>
          </a:p>
          <a:p>
            <a:r>
              <a:rPr lang="fr-FR" dirty="0" smtClean="0"/>
              <a:t>Vérification :</a:t>
            </a:r>
          </a:p>
          <a:p>
            <a:pPr lvl="1"/>
            <a:r>
              <a:rPr lang="fr-FR" dirty="0" smtClean="0"/>
              <a:t>Moyenne</a:t>
            </a:r>
          </a:p>
          <a:p>
            <a:pPr lvl="1"/>
            <a:r>
              <a:rPr lang="fr-FR" dirty="0" smtClean="0"/>
              <a:t> Ecart-type  </a:t>
            </a:r>
          </a:p>
          <a:p>
            <a:endParaRPr lang="fr-FR" b="1" dirty="0" smtClean="0"/>
          </a:p>
          <a:p>
            <a:r>
              <a:rPr lang="fr-FR" dirty="0" smtClean="0"/>
              <a:t>Pourcentage de variance expliquée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Modélisation</a:t>
            </a:r>
            <a:endParaRPr lang="fr-FR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429000"/>
            <a:ext cx="32480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857628"/>
            <a:ext cx="6953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4714884"/>
            <a:ext cx="1571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3.5. </a:t>
            </a:r>
            <a:r>
              <a:rPr lang="fr-FR" b="1" u="sng" dirty="0" smtClean="0"/>
              <a:t>ACP (2/4)</a:t>
            </a:r>
            <a:r>
              <a:rPr lang="fr-FR" b="1" dirty="0" smtClean="0"/>
              <a:t> :</a:t>
            </a:r>
          </a:p>
          <a:p>
            <a:r>
              <a:rPr lang="fr-FR" b="1" dirty="0" err="1" smtClean="0"/>
              <a:t>Monetary</a:t>
            </a:r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r>
              <a:rPr lang="fr-FR" b="1" dirty="0" err="1" smtClean="0"/>
              <a:t>Recency</a:t>
            </a:r>
            <a:endParaRPr lang="fr-FR" b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Modélisation</a:t>
            </a:r>
            <a:endParaRPr lang="fr-F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857364"/>
            <a:ext cx="35719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143380"/>
            <a:ext cx="3529010" cy="240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3.5. </a:t>
            </a:r>
            <a:r>
              <a:rPr lang="fr-FR" b="1" u="sng" dirty="0" smtClean="0"/>
              <a:t>ACP (3/4)</a:t>
            </a:r>
            <a:r>
              <a:rPr lang="fr-FR" b="1" dirty="0" smtClean="0"/>
              <a:t> :</a:t>
            </a:r>
          </a:p>
          <a:p>
            <a:r>
              <a:rPr lang="fr-FR" b="1" dirty="0" err="1" smtClean="0"/>
              <a:t>Frequency</a:t>
            </a:r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r>
              <a:rPr lang="fr-FR" b="1" dirty="0" smtClean="0"/>
              <a:t>Projection des variables RFM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Modélisation</a:t>
            </a:r>
            <a:endParaRPr lang="fr-F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9" y="1857364"/>
            <a:ext cx="364333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214818"/>
            <a:ext cx="371477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3.5. </a:t>
            </a:r>
            <a:r>
              <a:rPr lang="fr-FR" b="1" u="sng" dirty="0" smtClean="0"/>
              <a:t>ACP (4/4)</a:t>
            </a:r>
            <a:r>
              <a:rPr lang="fr-FR" b="1" dirty="0" smtClean="0"/>
              <a:t> :</a:t>
            </a:r>
          </a:p>
          <a:p>
            <a:r>
              <a:rPr lang="fr-FR" b="1" dirty="0" smtClean="0"/>
              <a:t>Clusters</a:t>
            </a:r>
            <a:r>
              <a:rPr lang="fr-FR" dirty="0" smtClean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Modélisation</a:t>
            </a:r>
            <a:endParaRPr lang="fr-F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571744"/>
            <a:ext cx="413385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 rot="5400000" flipH="1" flipV="1">
            <a:off x="2786050" y="3429000"/>
            <a:ext cx="1500198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Nous allons analyser les </a:t>
            </a:r>
            <a:r>
              <a:rPr lang="fr-FR" dirty="0" smtClean="0"/>
              <a:t>clusters issus du K-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smtClean="0"/>
              <a:t>selon 3 critères.</a:t>
            </a:r>
          </a:p>
          <a:p>
            <a:pPr algn="just"/>
            <a:endParaRPr lang="fr-FR" dirty="0" smtClean="0"/>
          </a:p>
          <a:p>
            <a:pPr lvl="1" algn="just"/>
            <a:r>
              <a:rPr lang="fr-FR" dirty="0" smtClean="0"/>
              <a:t>Premier critère selon la localisation géographique.</a:t>
            </a:r>
          </a:p>
          <a:p>
            <a:pPr lvl="1" algn="just"/>
            <a:r>
              <a:rPr lang="fr-FR" dirty="0" smtClean="0"/>
              <a:t>Deuxième critère selon les catégories des produits achetés.</a:t>
            </a:r>
          </a:p>
          <a:p>
            <a:pPr lvl="1" algn="just"/>
            <a:r>
              <a:rPr lang="fr-FR" dirty="0" smtClean="0"/>
              <a:t>Troisième critère selon le moyen des paiements utilisés.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4. Analyse des clusters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0                1                2                3                4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4. Analyse des clusters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17335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571612"/>
            <a:ext cx="167385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1571612"/>
            <a:ext cx="17335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1500174"/>
            <a:ext cx="170497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19975" y="1500174"/>
            <a:ext cx="172402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Ellipse 11"/>
          <p:cNvSpPr/>
          <p:nvPr/>
        </p:nvSpPr>
        <p:spPr>
          <a:xfrm>
            <a:off x="785786" y="5357826"/>
            <a:ext cx="35719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571736" y="5357826"/>
            <a:ext cx="35719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357686" y="5357826"/>
            <a:ext cx="35719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43636" y="5357826"/>
            <a:ext cx="35719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001024" y="5357826"/>
            <a:ext cx="35719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   0               1             2               3             4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4. Analyse des clusters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1714463" cy="407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142985"/>
            <a:ext cx="1643057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1071546"/>
            <a:ext cx="168115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1071546"/>
            <a:ext cx="165734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29520" y="1000109"/>
            <a:ext cx="152399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llipse 8"/>
          <p:cNvSpPr/>
          <p:nvPr/>
        </p:nvSpPr>
        <p:spPr>
          <a:xfrm>
            <a:off x="928662" y="5214950"/>
            <a:ext cx="35719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714612" y="5286388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357686" y="5286388"/>
            <a:ext cx="35719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6143636" y="5214950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786710" y="5286388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0              1               2             3              4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4. Analyse des clusters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1638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214554"/>
            <a:ext cx="1638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214554"/>
            <a:ext cx="16383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214554"/>
            <a:ext cx="16192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72330" y="2214554"/>
            <a:ext cx="1666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Ellipse 9"/>
          <p:cNvSpPr/>
          <p:nvPr/>
        </p:nvSpPr>
        <p:spPr>
          <a:xfrm>
            <a:off x="571472" y="3786190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285984" y="3786190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143372" y="3786190"/>
            <a:ext cx="35719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715008" y="3786190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7500958" y="3786190"/>
            <a:ext cx="35719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Problématique, interprétation et pistes de recherche.</a:t>
            </a:r>
          </a:p>
          <a:p>
            <a:endParaRPr lang="fr-FR" sz="2400" dirty="0" smtClean="0"/>
          </a:p>
          <a:p>
            <a:r>
              <a:rPr lang="fr-FR" sz="2400" dirty="0" err="1" smtClean="0"/>
              <a:t>Cleaning</a:t>
            </a:r>
            <a:r>
              <a:rPr lang="fr-FR" sz="2400" dirty="0" smtClean="0"/>
              <a:t>,  </a:t>
            </a:r>
            <a:r>
              <a:rPr lang="fr-FR" sz="2400" dirty="0" err="1" smtClean="0"/>
              <a:t>feature</a:t>
            </a:r>
            <a:r>
              <a:rPr lang="fr-FR" sz="2400" dirty="0" smtClean="0"/>
              <a:t> engineering et exploration.</a:t>
            </a:r>
          </a:p>
          <a:p>
            <a:endParaRPr lang="fr-FR" sz="2400" dirty="0" smtClean="0"/>
          </a:p>
          <a:p>
            <a:pPr algn="just"/>
            <a:r>
              <a:rPr lang="fr-FR" sz="2400" dirty="0" smtClean="0"/>
              <a:t>Modélisation.</a:t>
            </a:r>
          </a:p>
          <a:p>
            <a:pPr algn="just"/>
            <a:endParaRPr lang="fr-FR" sz="2400" dirty="0" smtClean="0"/>
          </a:p>
          <a:p>
            <a:pPr algn="just"/>
            <a:r>
              <a:rPr lang="fr-FR" sz="2400" dirty="0" smtClean="0"/>
              <a:t>Analyse des clusters.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Plan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recommandons une mise à jours du modèle 1 fois tous les 3 mois.</a:t>
            </a:r>
          </a:p>
          <a:p>
            <a:endParaRPr lang="fr-FR" dirty="0" smtClean="0"/>
          </a:p>
          <a:p>
            <a:r>
              <a:rPr lang="fr-FR" dirty="0" smtClean="0"/>
              <a:t>Améliorations futures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1. Caractérisation des profils clients associés aux produits les plus vendus sur le site.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2. Essayer de fidéliser les clients </a:t>
            </a:r>
            <a:r>
              <a:rPr lang="fr-FR" dirty="0" smtClean="0"/>
              <a:t>(avec </a:t>
            </a:r>
            <a:r>
              <a:rPr lang="fr-FR" dirty="0" smtClean="0"/>
              <a:t>des cartes </a:t>
            </a:r>
            <a:r>
              <a:rPr lang="fr-FR" dirty="0" smtClean="0"/>
              <a:t>voucher ou autres).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ctr">
              <a:buNone/>
            </a:pPr>
            <a:r>
              <a:rPr lang="fr-FR" dirty="0" smtClean="0"/>
              <a:t>Merci </a:t>
            </a:r>
            <a:r>
              <a:rPr lang="fr-FR" dirty="0" smtClean="0">
                <a:sym typeface="Wingdings" pitchFamily="2" charset="2"/>
              </a:rPr>
              <a:t>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sz="2600" dirty="0" err="1" smtClean="0"/>
              <a:t>Olist</a:t>
            </a:r>
            <a:r>
              <a:rPr lang="fr-FR" sz="2600" dirty="0" smtClean="0"/>
              <a:t> nous fournit une </a:t>
            </a:r>
            <a:r>
              <a:rPr lang="fr-FR" sz="2600" dirty="0" smtClean="0">
                <a:solidFill>
                  <a:schemeClr val="bg2">
                    <a:lumMod val="50000"/>
                  </a:schemeClr>
                </a:solidFill>
              </a:rPr>
              <a:t>base de données</a:t>
            </a:r>
            <a:r>
              <a:rPr lang="fr-FR" sz="2600" dirty="0" smtClean="0"/>
              <a:t> </a:t>
            </a:r>
            <a:r>
              <a:rPr lang="fr-FR" sz="2600" dirty="0" err="1" smtClean="0"/>
              <a:t>anonymisée</a:t>
            </a:r>
            <a:r>
              <a:rPr lang="fr-FR" sz="2600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sz="2200" b="1" dirty="0" smtClean="0">
                <a:solidFill>
                  <a:schemeClr val="bg2">
                    <a:lumMod val="50000"/>
                  </a:schemeClr>
                </a:solidFill>
              </a:rPr>
              <a:t>Limitation - confidentialité </a:t>
            </a:r>
            <a:r>
              <a:rPr lang="fr-FR" sz="2200" dirty="0" smtClean="0"/>
              <a:t>: pas beaucoup de données ! </a:t>
            </a:r>
          </a:p>
          <a:p>
            <a:pPr algn="just"/>
            <a:endParaRPr lang="fr-FR" sz="1600" dirty="0" smtClean="0"/>
          </a:p>
          <a:p>
            <a:pPr algn="just"/>
            <a:r>
              <a:rPr lang="fr-FR" sz="2600" b="1" dirty="0" smtClean="0">
                <a:solidFill>
                  <a:schemeClr val="bg2">
                    <a:lumMod val="50000"/>
                  </a:schemeClr>
                </a:solidFill>
              </a:rPr>
              <a:t>Objectifs</a:t>
            </a:r>
            <a:r>
              <a:rPr lang="fr-FR" sz="2600" dirty="0" smtClean="0"/>
              <a:t> :</a:t>
            </a:r>
          </a:p>
          <a:p>
            <a:pPr lvl="1" algn="just">
              <a:buFont typeface="Lucida Sans Unicode" pitchFamily="34" charset="0"/>
              <a:buChar char="⇒"/>
            </a:pPr>
            <a:r>
              <a:rPr lang="fr-FR" sz="2200" dirty="0" smtClean="0"/>
              <a:t>fouiller dans les données dont on dispose pour créer les meilleures </a:t>
            </a:r>
            <a:r>
              <a:rPr lang="fr-FR" sz="2200" dirty="0" err="1" smtClean="0"/>
              <a:t>features</a:t>
            </a:r>
            <a:r>
              <a:rPr lang="fr-FR" sz="2200" dirty="0" smtClean="0"/>
              <a:t> pour les exploiter</a:t>
            </a:r>
          </a:p>
          <a:p>
            <a:pPr lvl="1" algn="just">
              <a:buFont typeface="Lucida Sans Unicode" pitchFamily="34" charset="0"/>
              <a:buChar char="⇒"/>
            </a:pPr>
            <a:r>
              <a:rPr lang="fr-FR" sz="2200" dirty="0" smtClean="0"/>
              <a:t>aider les équipes d’</a:t>
            </a:r>
            <a:r>
              <a:rPr lang="fr-FR" sz="2200" dirty="0" err="1" smtClean="0"/>
              <a:t>Olist</a:t>
            </a:r>
            <a:r>
              <a:rPr lang="fr-FR" sz="2200" dirty="0" smtClean="0"/>
              <a:t> à comprendre les différents types d'utilisateurs</a:t>
            </a:r>
          </a:p>
          <a:p>
            <a:pPr algn="just">
              <a:buNone/>
            </a:pPr>
            <a:endParaRPr lang="fr-FR" sz="2400" dirty="0" smtClean="0"/>
          </a:p>
          <a:p>
            <a:pPr algn="just"/>
            <a:r>
              <a:rPr lang="fr-FR" sz="2600" b="1" dirty="0" smtClean="0">
                <a:solidFill>
                  <a:schemeClr val="bg2">
                    <a:lumMod val="50000"/>
                  </a:schemeClr>
                </a:solidFill>
              </a:rPr>
              <a:t>Utiliser des méthodes</a:t>
            </a:r>
            <a:r>
              <a:rPr lang="fr-FR" sz="2600" dirty="0" smtClean="0"/>
              <a:t> non supervisées pour regrouper ensemble des clients de profils similaires afin que l’équipe marketing puisse mieux communiquer.</a:t>
            </a:r>
          </a:p>
          <a:p>
            <a:pPr algn="just">
              <a:buNone/>
            </a:pPr>
            <a:endParaRPr lang="fr-FR" sz="2400" dirty="0" smtClean="0"/>
          </a:p>
          <a:p>
            <a:pPr algn="just"/>
            <a:endParaRPr lang="fr-FR" sz="2400" dirty="0" smtClean="0"/>
          </a:p>
          <a:p>
            <a:pPr algn="just">
              <a:buNone/>
            </a:pPr>
            <a:endParaRPr lang="fr-FR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buNone/>
            </a:pPr>
            <a:endParaRPr lang="fr-FR" sz="2000" dirty="0" smtClean="0"/>
          </a:p>
          <a:p>
            <a:pPr algn="just">
              <a:buNone/>
            </a:pPr>
            <a:endParaRPr lang="fr-FR" sz="2000" dirty="0" smtClean="0"/>
          </a:p>
          <a:p>
            <a:pPr algn="just">
              <a:buFont typeface="Lucida Sans Unicode" pitchFamily="34" charset="0"/>
              <a:buChar char="⇒"/>
            </a:pPr>
            <a:endParaRPr lang="fr-FR" sz="2000" dirty="0" smtClean="0"/>
          </a:p>
          <a:p>
            <a:pPr algn="just">
              <a:buFont typeface="Lucida Sans Unicode" pitchFamily="34" charset="0"/>
              <a:buChar char="⇒"/>
            </a:pPr>
            <a:endParaRPr lang="fr-FR" sz="2000" dirty="0" smtClean="0"/>
          </a:p>
          <a:p>
            <a:pPr algn="just">
              <a:buFont typeface="Lucida Sans Unicode" pitchFamily="34" charset="0"/>
              <a:buChar char="⇒"/>
            </a:pPr>
            <a:endParaRPr lang="fr-FR" sz="2000" dirty="0" smtClean="0"/>
          </a:p>
          <a:p>
            <a:pPr algn="just">
              <a:buNone/>
            </a:pPr>
            <a:endParaRPr lang="fr-FR" sz="2400" dirty="0" smtClean="0"/>
          </a:p>
          <a:p>
            <a:pPr algn="just">
              <a:buNone/>
            </a:pPr>
            <a:endParaRPr lang="fr-FR" sz="16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1. Problématique, interprétation et pistes de recherche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fr-FR" sz="2400" dirty="0" smtClean="0"/>
          </a:p>
          <a:p>
            <a:pPr algn="just"/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</a:rPr>
              <a:t>La segmentation</a:t>
            </a:r>
            <a:r>
              <a:rPr lang="fr-FR" sz="2400" dirty="0" smtClean="0"/>
              <a:t> proposée doit être exploitable et facile d’utilisation pour l’équipe marketing.</a:t>
            </a:r>
          </a:p>
          <a:p>
            <a:pPr algn="just"/>
            <a:endParaRPr lang="fr-FR" sz="2400" dirty="0" smtClean="0"/>
          </a:p>
          <a:p>
            <a:pPr algn="just"/>
            <a:r>
              <a:rPr lang="fr-FR" sz="2400" dirty="0" smtClean="0"/>
              <a:t>Effectuer un devis de contrat de maintenance</a:t>
            </a:r>
          </a:p>
          <a:p>
            <a:pPr lvl="1" algn="just">
              <a:buFont typeface="Lucida Sans Unicode" pitchFamily="34" charset="0"/>
              <a:buChar char="⇒"/>
            </a:pPr>
            <a:r>
              <a:rPr lang="fr-FR" sz="2000" dirty="0" smtClean="0"/>
              <a:t> évaluer la fréquence à laquelle la segmentation doit être</a:t>
            </a:r>
          </a:p>
          <a:p>
            <a:pPr lvl="1" algn="just">
              <a:buNone/>
            </a:pPr>
            <a:r>
              <a:rPr lang="fr-FR" sz="2000" dirty="0" smtClean="0"/>
              <a:t>mise à jour.</a:t>
            </a:r>
          </a:p>
          <a:p>
            <a:pPr algn="just"/>
            <a:endParaRPr lang="fr-FR" sz="2400" dirty="0" smtClean="0"/>
          </a:p>
          <a:p>
            <a:pPr algn="just"/>
            <a:r>
              <a:rPr lang="fr-FR" sz="2400" dirty="0" smtClean="0"/>
              <a:t>Le code fourni doit respecter la convention PEP8</a:t>
            </a:r>
          </a:p>
          <a:p>
            <a:pPr lvl="1" algn="just">
              <a:buFont typeface="Lucida Sans Unicode" pitchFamily="34" charset="0"/>
              <a:buChar char="⇒"/>
            </a:pPr>
            <a:r>
              <a:rPr lang="fr-FR" sz="2000" dirty="0" smtClean="0"/>
              <a:t>pour être utilisable par </a:t>
            </a:r>
            <a:r>
              <a:rPr lang="fr-FR" sz="2000" dirty="0" err="1" smtClean="0"/>
              <a:t>Olist</a:t>
            </a:r>
            <a:r>
              <a:rPr lang="fr-FR" sz="2000" dirty="0" smtClean="0"/>
              <a:t>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1. Problématique, interprétation et pistes de recherche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2.1.  </a:t>
            </a:r>
            <a:r>
              <a:rPr lang="fr-FR" b="1" u="sng" dirty="0" smtClean="0"/>
              <a:t>Présentation du jeu de données</a:t>
            </a:r>
            <a:r>
              <a:rPr lang="fr-FR" b="1" dirty="0" smtClean="0"/>
              <a:t>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2. </a:t>
            </a:r>
            <a:r>
              <a:rPr lang="fr-FR" sz="3600" dirty="0" err="1" smtClean="0"/>
              <a:t>Cleaning</a:t>
            </a:r>
            <a:r>
              <a:rPr lang="fr-FR" sz="3600" dirty="0" smtClean="0"/>
              <a:t>,  </a:t>
            </a:r>
            <a:r>
              <a:rPr lang="fr-FR" sz="3600" dirty="0" err="1" smtClean="0"/>
              <a:t>feature</a:t>
            </a:r>
            <a:r>
              <a:rPr lang="fr-FR" sz="3600" dirty="0" smtClean="0"/>
              <a:t> engineering et exploration</a:t>
            </a:r>
            <a:endParaRPr lang="fr-FR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14282" y="2143116"/>
          <a:ext cx="8786873" cy="3714774"/>
        </p:xfrm>
        <a:graphic>
          <a:graphicData uri="http://schemas.openxmlformats.org/drawingml/2006/table">
            <a:tbl>
              <a:tblPr/>
              <a:tblGrid>
                <a:gridCol w="1214446"/>
                <a:gridCol w="1285884"/>
                <a:gridCol w="1428760"/>
                <a:gridCol w="1214446"/>
                <a:gridCol w="1285884"/>
                <a:gridCol w="1143008"/>
                <a:gridCol w="1214445"/>
              </a:tblGrid>
              <a:tr h="12191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1" u="none" strike="noStrike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Noms des fichiers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Olist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_customers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dataset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Olist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_geolocation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dataset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Olist_order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_items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dataset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Olist_order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_payments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dataset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Olist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_orders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dataset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Olist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_products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_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dataset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27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1" u="none" strike="noStrike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Nombre de lignes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99441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1000163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112650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103886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99441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32951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27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1" u="none" strike="noStrike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Nombre de variables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1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1" u="none" strike="noStrike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4916" marR="4916" marT="4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les fichiers comportent </a:t>
                      </a:r>
                      <a:r>
                        <a:rPr lang="fr-FR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des </a:t>
                      </a:r>
                      <a:r>
                        <a:rPr lang="fr-FR" sz="1600" b="0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informations</a:t>
                      </a:r>
                    </a:p>
                    <a:p>
                      <a:pPr algn="ctr" fontAlgn="b"/>
                      <a:r>
                        <a:rPr lang="fr-FR" sz="1600" b="0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sur </a:t>
                      </a:r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l’historique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de commandes, les produits achetés, les commentaires de satisfaction, et la localisation </a:t>
                      </a:r>
                      <a:r>
                        <a:rPr lang="fr-FR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des clients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depuis janvier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2017</a:t>
                      </a:r>
                    </a:p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916" marR="4916" marT="4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sz="2400" b="1" dirty="0" smtClean="0"/>
              <a:t>2.2. </a:t>
            </a:r>
            <a:r>
              <a:rPr lang="fr-FR" sz="2400" b="1" u="sng" dirty="0" smtClean="0"/>
              <a:t>Etape de jointure des </a:t>
            </a:r>
            <a:r>
              <a:rPr lang="fr-FR" sz="2400" b="1" u="sng" dirty="0" err="1" smtClean="0"/>
              <a:t>dataframes</a:t>
            </a:r>
            <a:r>
              <a:rPr lang="fr-FR" sz="2400" b="1" dirty="0" smtClean="0"/>
              <a:t> :</a:t>
            </a:r>
          </a:p>
          <a:p>
            <a:endParaRPr lang="fr-F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</a:rPr>
              <a:t>Jointure</a:t>
            </a:r>
            <a:r>
              <a:rPr lang="fr-FR" sz="2400" dirty="0" smtClean="0"/>
              <a:t> : </a:t>
            </a:r>
            <a:r>
              <a:rPr lang="fr-FR" sz="2400" dirty="0" err="1" smtClean="0"/>
              <a:t>df</a:t>
            </a:r>
            <a:r>
              <a:rPr lang="fr-FR" sz="2400" b="1" dirty="0" smtClean="0"/>
              <a:t> </a:t>
            </a:r>
            <a:r>
              <a:rPr lang="fr-FR" sz="1600" b="1" dirty="0" smtClean="0"/>
              <a:t>= </a:t>
            </a:r>
            <a:r>
              <a:rPr lang="fr-FR" sz="1600" dirty="0" err="1" smtClean="0">
                <a:solidFill>
                  <a:srgbClr val="000000"/>
                </a:solidFill>
              </a:rPr>
              <a:t>Olist_customers_dataset</a:t>
            </a:r>
            <a:r>
              <a:rPr lang="fr-FR" sz="1600" dirty="0" smtClean="0">
                <a:solidFill>
                  <a:srgbClr val="000000"/>
                </a:solidFill>
              </a:rPr>
              <a:t> + </a:t>
            </a:r>
            <a:r>
              <a:rPr lang="fr-FR" sz="1600" dirty="0" err="1" smtClean="0">
                <a:solidFill>
                  <a:srgbClr val="000000"/>
                </a:solidFill>
              </a:rPr>
              <a:t>Olist_orders_dataset</a:t>
            </a:r>
            <a:r>
              <a:rPr lang="fr-FR" sz="1600" dirty="0" smtClean="0">
                <a:solidFill>
                  <a:srgbClr val="000000"/>
                </a:solidFill>
              </a:rPr>
              <a:t> +</a:t>
            </a:r>
          </a:p>
          <a:p>
            <a:pPr>
              <a:buNone/>
            </a:pPr>
            <a:r>
              <a:rPr lang="fr-FR" sz="1600" dirty="0" smtClean="0">
                <a:solidFill>
                  <a:srgbClr val="000000"/>
                </a:solidFill>
              </a:rPr>
              <a:t>                                    </a:t>
            </a:r>
            <a:r>
              <a:rPr lang="fr-FR" sz="1600" dirty="0" err="1" smtClean="0">
                <a:solidFill>
                  <a:srgbClr val="000000"/>
                </a:solidFill>
              </a:rPr>
              <a:t>Olist_order_items_dataset</a:t>
            </a:r>
            <a:r>
              <a:rPr lang="fr-FR" sz="1600" dirty="0" smtClean="0">
                <a:solidFill>
                  <a:srgbClr val="000000"/>
                </a:solidFill>
              </a:rPr>
              <a:t> + </a:t>
            </a:r>
            <a:r>
              <a:rPr lang="fr-FR" sz="1600" dirty="0" err="1" smtClean="0">
                <a:solidFill>
                  <a:srgbClr val="000000"/>
                </a:solidFill>
              </a:rPr>
              <a:t>Olist_products_dataset</a:t>
            </a:r>
            <a:r>
              <a:rPr lang="fr-FR" sz="1600" dirty="0" smtClean="0">
                <a:solidFill>
                  <a:srgbClr val="000000"/>
                </a:solidFill>
              </a:rPr>
              <a:t> +</a:t>
            </a:r>
          </a:p>
          <a:p>
            <a:pPr>
              <a:buNone/>
            </a:pPr>
            <a:r>
              <a:rPr lang="fr-FR" sz="1600" dirty="0" smtClean="0">
                <a:solidFill>
                  <a:srgbClr val="000000"/>
                </a:solidFill>
              </a:rPr>
              <a:t>                                    </a:t>
            </a:r>
            <a:r>
              <a:rPr lang="fr-FR" sz="1600" dirty="0" err="1" smtClean="0">
                <a:solidFill>
                  <a:srgbClr val="000000"/>
                </a:solidFill>
              </a:rPr>
              <a:t>Olist_order_payments_dataset</a:t>
            </a:r>
            <a:endParaRPr lang="fr-FR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fr-FR" sz="1600" dirty="0" smtClean="0">
              <a:solidFill>
                <a:srgbClr val="000000"/>
              </a:solidFill>
            </a:endParaRPr>
          </a:p>
          <a:p>
            <a:r>
              <a:rPr lang="fr-FR" sz="2400" dirty="0" smtClean="0">
                <a:solidFill>
                  <a:srgbClr val="00B0F0"/>
                </a:solidFill>
              </a:rPr>
              <a:t>Vérification 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 err="1" smtClean="0"/>
              <a:t>df.head</a:t>
            </a:r>
            <a:r>
              <a:rPr lang="fr-FR" sz="2000" dirty="0" smtClean="0"/>
              <a:t>() et </a:t>
            </a:r>
            <a:r>
              <a:rPr lang="fr-FR" sz="2000" dirty="0" err="1" smtClean="0"/>
              <a:t>df.tail</a:t>
            </a:r>
            <a:r>
              <a:rPr lang="fr-FR" sz="2000" dirty="0" smtClean="0"/>
              <a:t>()</a:t>
            </a:r>
          </a:p>
          <a:p>
            <a:pPr>
              <a:buNone/>
            </a:pPr>
            <a:endParaRPr lang="fr-FR" sz="1600" dirty="0" smtClean="0">
              <a:solidFill>
                <a:srgbClr val="000000"/>
              </a:solidFill>
            </a:endParaRPr>
          </a:p>
          <a:p>
            <a:r>
              <a:rPr lang="fr-FR" sz="2400" dirty="0" err="1" smtClean="0">
                <a:solidFill>
                  <a:srgbClr val="000000"/>
                </a:solidFill>
              </a:rPr>
              <a:t>Dataset</a:t>
            </a:r>
            <a:r>
              <a:rPr lang="fr-FR" sz="2400" dirty="0" smtClean="0">
                <a:solidFill>
                  <a:srgbClr val="000000"/>
                </a:solidFill>
              </a:rPr>
              <a:t> complet</a:t>
            </a:r>
          </a:p>
          <a:p>
            <a:pPr lvl="1"/>
            <a:r>
              <a:rPr lang="fr-FR" sz="2000" dirty="0" err="1" smtClean="0">
                <a:solidFill>
                  <a:srgbClr val="000000"/>
                </a:solidFill>
              </a:rPr>
              <a:t>df</a:t>
            </a:r>
            <a:r>
              <a:rPr lang="fr-FR" sz="2000" dirty="0" smtClean="0">
                <a:solidFill>
                  <a:srgbClr val="000000"/>
                </a:solidFill>
              </a:rPr>
              <a:t> : </a:t>
            </a:r>
            <a:r>
              <a:rPr lang="fr-FR" sz="2100" dirty="0" err="1" smtClean="0">
                <a:solidFill>
                  <a:schemeClr val="bg2">
                    <a:lumMod val="50000"/>
                  </a:schemeClr>
                </a:solidFill>
              </a:rPr>
              <a:t>shape</a:t>
            </a:r>
            <a:r>
              <a:rPr lang="fr-FR" sz="2000" dirty="0" smtClean="0">
                <a:solidFill>
                  <a:srgbClr val="000000"/>
                </a:solidFill>
              </a:rPr>
              <a:t> (118434, 30)</a:t>
            </a:r>
          </a:p>
          <a:p>
            <a:pPr lvl="1"/>
            <a:endParaRPr lang="fr-FR" sz="2000" dirty="0" smtClean="0">
              <a:solidFill>
                <a:srgbClr val="000000"/>
              </a:solidFill>
            </a:endParaRPr>
          </a:p>
          <a:p>
            <a:pPr algn="ctr" fontAlgn="ctr"/>
            <a:endParaRPr lang="fr-FR" sz="1600" dirty="0" smtClean="0">
              <a:solidFill>
                <a:srgbClr val="000000"/>
              </a:solidFill>
            </a:endParaRPr>
          </a:p>
          <a:p>
            <a:pPr algn="ctr" fontAlgn="ctr"/>
            <a:endParaRPr lang="fr-FR" sz="1600" b="1" dirty="0" smtClean="0"/>
          </a:p>
          <a:p>
            <a:pPr>
              <a:buNone/>
            </a:pPr>
            <a:endParaRPr lang="fr-FR" sz="2400" b="1" dirty="0" smtClean="0"/>
          </a:p>
          <a:p>
            <a:endParaRPr lang="fr-FR" sz="2400" b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2. </a:t>
            </a:r>
            <a:r>
              <a:rPr lang="fr-FR" sz="3600" dirty="0" err="1" smtClean="0"/>
              <a:t>Cleaning</a:t>
            </a:r>
            <a:r>
              <a:rPr lang="fr-FR" sz="3600" dirty="0" smtClean="0"/>
              <a:t>,  </a:t>
            </a:r>
            <a:r>
              <a:rPr lang="fr-FR" sz="3600" dirty="0" err="1" smtClean="0"/>
              <a:t>feature</a:t>
            </a:r>
            <a:r>
              <a:rPr lang="fr-FR" sz="3600" dirty="0" smtClean="0"/>
              <a:t> engineering et exploration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2.3. </a:t>
            </a:r>
            <a:r>
              <a:rPr lang="fr-FR" b="1" u="sng" dirty="0" smtClean="0"/>
              <a:t>Etape de </a:t>
            </a:r>
            <a:r>
              <a:rPr lang="fr-FR" b="1" u="sng" dirty="0" err="1" smtClean="0"/>
              <a:t>feature</a:t>
            </a:r>
            <a:r>
              <a:rPr lang="fr-FR" b="1" u="sng" dirty="0" smtClean="0"/>
              <a:t> engineering</a:t>
            </a:r>
            <a:endParaRPr lang="fr-FR" b="1" dirty="0" smtClean="0"/>
          </a:p>
          <a:p>
            <a:endParaRPr lang="fr-FR" dirty="0" smtClean="0">
              <a:solidFill>
                <a:srgbClr val="000000"/>
              </a:solidFill>
            </a:endParaRPr>
          </a:p>
          <a:p>
            <a:endParaRPr lang="fr-FR" dirty="0" smtClean="0">
              <a:solidFill>
                <a:srgbClr val="000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2. </a:t>
            </a:r>
            <a:r>
              <a:rPr lang="fr-FR" sz="3600" b="0" dirty="0" err="1" smtClean="0"/>
              <a:t>Cleaning</a:t>
            </a:r>
            <a:r>
              <a:rPr lang="fr-FR" sz="3600" dirty="0" smtClean="0"/>
              <a:t>,  </a:t>
            </a:r>
            <a:r>
              <a:rPr lang="fr-FR" sz="3600" dirty="0" err="1" smtClean="0"/>
              <a:t>feature</a:t>
            </a:r>
            <a:r>
              <a:rPr lang="fr-FR" sz="3600" dirty="0" smtClean="0"/>
              <a:t> engineering et exploration</a:t>
            </a:r>
            <a:endParaRPr lang="fr-FR" sz="36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71472" y="2214554"/>
          <a:ext cx="8072494" cy="3714776"/>
        </p:xfrm>
        <a:graphic>
          <a:graphicData uri="http://schemas.openxmlformats.org/drawingml/2006/table">
            <a:tbl>
              <a:tblPr/>
              <a:tblGrid>
                <a:gridCol w="1643074"/>
                <a:gridCol w="6429420"/>
              </a:tblGrid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df.shape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100" marR="4100" marT="4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(118434, 30)</a:t>
                      </a:r>
                    </a:p>
                  </a:txBody>
                  <a:tcPr marL="4100" marR="4100" marT="4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4659">
                <a:tc>
                  <a:txBody>
                    <a:bodyPr/>
                    <a:lstStyle/>
                    <a:p>
                      <a:pPr algn="ctr" fontAlgn="ctr"/>
                      <a:endParaRPr lang="fr-FR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Elimination </a:t>
                      </a:r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des variables non pertinentes</a:t>
                      </a:r>
                      <a:r>
                        <a:rPr lang="fr-FR" sz="1600" b="1" i="0" u="none" strike="noStrike" dirty="0">
                          <a:solidFill>
                            <a:srgbClr val="7ACBE0"/>
                          </a:solidFill>
                          <a:latin typeface="+mn-lt"/>
                        </a:rPr>
                        <a:t> </a:t>
                      </a:r>
                      <a:endParaRPr lang="fr-FR" sz="1600" b="1" i="0" u="none" strike="noStrike" dirty="0" smtClean="0">
                        <a:solidFill>
                          <a:srgbClr val="7ACBE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fr-FR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100" marR="4100" marT="4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product_name_lenght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product_weight_g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product_length_cm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product_height_cm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product_width_cm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100" marR="4100" marT="4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7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df.shape</a:t>
                      </a:r>
                    </a:p>
                  </a:txBody>
                  <a:tcPr marL="4100" marR="4100" marT="4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(118434, 25)</a:t>
                      </a:r>
                    </a:p>
                  </a:txBody>
                  <a:tcPr marL="4100" marR="4100" marT="4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91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Création de nouvelles/essentielles variables</a:t>
                      </a:r>
                    </a:p>
                  </a:txBody>
                  <a:tcPr marL="4100" marR="4100" marT="4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delivery_against_estimated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order_purchase_year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order_purchase_month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order_purchase_dayofweek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order_purchase_hour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order_purchase_day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order_purchase_mon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month_year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month_y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100" marR="4100" marT="4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5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df.shape</a:t>
                      </a:r>
                    </a:p>
                  </a:txBody>
                  <a:tcPr marL="4100" marR="4100" marT="4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(118434, 34)</a:t>
                      </a:r>
                    </a:p>
                  </a:txBody>
                  <a:tcPr marL="4100" marR="4100" marT="4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2.4. </a:t>
            </a:r>
            <a:r>
              <a:rPr lang="fr-FR" b="1" u="sng" dirty="0" smtClean="0"/>
              <a:t>Etape de </a:t>
            </a:r>
            <a:r>
              <a:rPr lang="fr-FR" b="1" u="sng" dirty="0" err="1" smtClean="0"/>
              <a:t>cleaning</a:t>
            </a:r>
            <a:r>
              <a:rPr lang="fr-FR" b="1" dirty="0" smtClean="0"/>
              <a:t> :</a:t>
            </a:r>
          </a:p>
          <a:p>
            <a:r>
              <a:rPr lang="fr-FR" sz="2400" dirty="0" smtClean="0">
                <a:solidFill>
                  <a:srgbClr val="000000"/>
                </a:solidFill>
              </a:rPr>
              <a:t>Retrait des </a:t>
            </a:r>
            <a:r>
              <a:rPr lang="fr-FR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NaN</a:t>
            </a:r>
            <a:endParaRPr lang="fr-FR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sz="1900" dirty="0" smtClean="0">
                <a:solidFill>
                  <a:srgbClr val="000000"/>
                </a:solidFill>
              </a:rPr>
              <a:t>Taux des </a:t>
            </a:r>
            <a:r>
              <a:rPr lang="fr-FR" sz="1900" dirty="0" err="1" smtClean="0">
                <a:solidFill>
                  <a:srgbClr val="000000"/>
                </a:solidFill>
              </a:rPr>
              <a:t>NaN</a:t>
            </a:r>
            <a:r>
              <a:rPr lang="fr-FR" sz="1900" dirty="0" smtClean="0">
                <a:solidFill>
                  <a:srgbClr val="000000"/>
                </a:solidFill>
              </a:rPr>
              <a:t> : variables considérées &lt; 3% </a:t>
            </a:r>
          </a:p>
          <a:p>
            <a:r>
              <a:rPr lang="fr-FR" sz="2400" dirty="0" smtClean="0">
                <a:solidFill>
                  <a:srgbClr val="000000"/>
                </a:solidFill>
              </a:rPr>
              <a:t>Données dupliquées</a:t>
            </a:r>
          </a:p>
          <a:p>
            <a:pPr lvl="1"/>
            <a:r>
              <a:rPr lang="fr-FR" sz="1900" dirty="0" smtClean="0">
                <a:solidFill>
                  <a:srgbClr val="000000"/>
                </a:solidFill>
              </a:rPr>
              <a:t>[' </a:t>
            </a:r>
            <a:r>
              <a:rPr lang="fr-FR" sz="1900" dirty="0" err="1" smtClean="0">
                <a:solidFill>
                  <a:srgbClr val="000000"/>
                </a:solidFill>
              </a:rPr>
              <a:t>customer_unique_id</a:t>
            </a:r>
            <a:r>
              <a:rPr lang="fr-FR" sz="1900" dirty="0" smtClean="0">
                <a:solidFill>
                  <a:srgbClr val="000000"/>
                </a:solidFill>
              </a:rPr>
              <a:t>’] </a:t>
            </a:r>
            <a:r>
              <a:rPr lang="fr-FR" sz="19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fr-FR" sz="1900" dirty="0" smtClean="0">
                <a:solidFill>
                  <a:srgbClr val="000000"/>
                </a:solidFill>
              </a:rPr>
              <a:t>Pas de doublons à enlever</a:t>
            </a:r>
          </a:p>
          <a:p>
            <a:r>
              <a:rPr lang="fr-FR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Outliers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fr-FR" sz="1900" dirty="0" smtClean="0">
                <a:solidFill>
                  <a:srgbClr val="000000"/>
                </a:solidFill>
              </a:rPr>
              <a:t>Analyse </a:t>
            </a:r>
            <a:r>
              <a:rPr lang="fr-FR" sz="19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fr-FR" sz="1900" dirty="0" smtClean="0">
                <a:solidFill>
                  <a:srgbClr val="000000"/>
                </a:solidFill>
              </a:rPr>
              <a:t>Pas d'</a:t>
            </a:r>
            <a:r>
              <a:rPr lang="fr-FR" sz="1900" dirty="0" err="1" smtClean="0">
                <a:solidFill>
                  <a:srgbClr val="000000"/>
                </a:solidFill>
              </a:rPr>
              <a:t>outliers</a:t>
            </a:r>
            <a:endParaRPr lang="fr-FR" sz="1900" dirty="0" smtClean="0">
              <a:solidFill>
                <a:srgbClr val="000000"/>
              </a:solidFill>
            </a:endParaRPr>
          </a:p>
          <a:p>
            <a:r>
              <a:rPr lang="fr-FR" sz="2400" dirty="0" smtClean="0">
                <a:solidFill>
                  <a:srgbClr val="000000"/>
                </a:solidFill>
              </a:rPr>
              <a:t>Exclusion des données incomplète de 2016</a:t>
            </a:r>
          </a:p>
          <a:p>
            <a:r>
              <a:rPr lang="fr-FR" sz="2400" dirty="0" err="1" smtClean="0">
                <a:solidFill>
                  <a:srgbClr val="000000"/>
                </a:solidFill>
              </a:rPr>
              <a:t>Dataset</a:t>
            </a:r>
            <a:r>
              <a:rPr lang="fr-FR" sz="2400" dirty="0" smtClean="0">
                <a:solidFill>
                  <a:srgbClr val="000000"/>
                </a:solidFill>
              </a:rPr>
              <a:t> considéré</a:t>
            </a:r>
          </a:p>
          <a:p>
            <a:pPr lvl="1"/>
            <a:r>
              <a:rPr lang="fr-FR" sz="1900" dirty="0" err="1" smtClean="0">
                <a:solidFill>
                  <a:srgbClr val="000000"/>
                </a:solidFill>
              </a:rPr>
              <a:t>df</a:t>
            </a:r>
            <a:r>
              <a:rPr lang="fr-FR" sz="1900" dirty="0" smtClean="0">
                <a:solidFill>
                  <a:srgbClr val="000000"/>
                </a:solidFill>
              </a:rPr>
              <a:t> : </a:t>
            </a:r>
            <a:r>
              <a:rPr lang="fr-F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Shape</a:t>
            </a:r>
            <a:r>
              <a:rPr lang="fr-FR" sz="1900" dirty="0" smtClean="0">
                <a:solidFill>
                  <a:srgbClr val="000000"/>
                </a:solidFill>
              </a:rPr>
              <a:t> </a:t>
            </a:r>
            <a:r>
              <a:rPr lang="fr-FR" sz="1900" dirty="0" smtClean="0"/>
              <a:t>(</a:t>
            </a:r>
            <a:r>
              <a:rPr lang="fr-FR" sz="2000" dirty="0" smtClean="0"/>
              <a:t>118029</a:t>
            </a:r>
            <a:r>
              <a:rPr lang="fr-FR" sz="1900" dirty="0" smtClean="0"/>
              <a:t>, 34)</a:t>
            </a:r>
          </a:p>
          <a:p>
            <a:pPr lvl="1"/>
            <a:r>
              <a:rPr lang="fr-FR" sz="1900" dirty="0" smtClean="0"/>
              <a:t>Nb de variables (qualitatives, quantitatives) : (19,15)</a:t>
            </a:r>
          </a:p>
          <a:p>
            <a:endParaRPr lang="fr-FR" dirty="0" smtClean="0">
              <a:solidFill>
                <a:srgbClr val="000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2. </a:t>
            </a:r>
            <a:r>
              <a:rPr lang="fr-FR" sz="3600" b="0" dirty="0" err="1" smtClean="0"/>
              <a:t>Cleaning</a:t>
            </a:r>
            <a:r>
              <a:rPr lang="fr-FR" sz="3600" dirty="0" smtClean="0"/>
              <a:t>,  </a:t>
            </a:r>
            <a:r>
              <a:rPr lang="fr-FR" sz="3600" dirty="0" err="1" smtClean="0"/>
              <a:t>feature</a:t>
            </a:r>
            <a:r>
              <a:rPr lang="fr-FR" sz="3600" dirty="0" smtClean="0"/>
              <a:t> engineering et exploration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15872</TotalTime>
  <Words>764</Words>
  <Application>Microsoft Office PowerPoint</Application>
  <PresentationFormat>Affichage à l'écran (4:3)</PresentationFormat>
  <Paragraphs>268</Paragraphs>
  <Slides>31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Rotonde</vt:lpstr>
      <vt:lpstr>Segmentez des clients d'un site e-commerce </vt:lpstr>
      <vt:lpstr>Contexte</vt:lpstr>
      <vt:lpstr>Plan</vt:lpstr>
      <vt:lpstr>1. Problématique, interprétation et pistes de recherche</vt:lpstr>
      <vt:lpstr>1. Problématique, interprétation et pistes de recherche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3. Modélisation</vt:lpstr>
      <vt:lpstr>3. Modélisation</vt:lpstr>
      <vt:lpstr>3. Modélisation</vt:lpstr>
      <vt:lpstr>3. Modélisation</vt:lpstr>
      <vt:lpstr>3. Modélisation</vt:lpstr>
      <vt:lpstr>3. Modélisation</vt:lpstr>
      <vt:lpstr>3. Modélisation</vt:lpstr>
      <vt:lpstr>3. Modélisation</vt:lpstr>
      <vt:lpstr>3. Modélisation</vt:lpstr>
      <vt:lpstr>3. Modélisation</vt:lpstr>
      <vt:lpstr>4. Analyse des clusters</vt:lpstr>
      <vt:lpstr>4. Analyse des clusters</vt:lpstr>
      <vt:lpstr>4. Analyse des clusters</vt:lpstr>
      <vt:lpstr>4. Analyse des clusters</vt:lpstr>
      <vt:lpstr>Conclusion</vt:lpstr>
      <vt:lpstr>Diapositive 31</vt:lpstr>
    </vt:vector>
  </TitlesOfParts>
  <Company>pc 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SAMSUNG</dc:creator>
  <cp:lastModifiedBy>SAMSUNG</cp:lastModifiedBy>
  <cp:revision>140</cp:revision>
  <dcterms:created xsi:type="dcterms:W3CDTF">2021-03-07T12:45:16Z</dcterms:created>
  <dcterms:modified xsi:type="dcterms:W3CDTF">2021-03-22T13:06:08Z</dcterms:modified>
</cp:coreProperties>
</file>