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8" r:id="rId3"/>
    <p:sldId id="259" r:id="rId4"/>
    <p:sldId id="257" r:id="rId5"/>
    <p:sldId id="261" r:id="rId6"/>
    <p:sldId id="265" r:id="rId7"/>
    <p:sldId id="264" r:id="rId8"/>
    <p:sldId id="266" r:id="rId9"/>
    <p:sldId id="262" r:id="rId10"/>
    <p:sldId id="267" r:id="rId11"/>
    <p:sldId id="268" r:id="rId12"/>
    <p:sldId id="279" r:id="rId13"/>
    <p:sldId id="281" r:id="rId14"/>
    <p:sldId id="282" r:id="rId15"/>
    <p:sldId id="283" r:id="rId16"/>
    <p:sldId id="269" r:id="rId17"/>
    <p:sldId id="270" r:id="rId18"/>
    <p:sldId id="286" r:id="rId19"/>
    <p:sldId id="285" r:id="rId20"/>
    <p:sldId id="287" r:id="rId21"/>
    <p:sldId id="284" r:id="rId22"/>
    <p:sldId id="274" r:id="rId23"/>
    <p:sldId id="275" r:id="rId24"/>
    <p:sldId id="288" r:id="rId25"/>
    <p:sldId id="289" r:id="rId26"/>
    <p:sldId id="276" r:id="rId27"/>
    <p:sldId id="277" r:id="rId28"/>
    <p:sldId id="290" r:id="rId29"/>
    <p:sldId id="260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76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C70C9-770B-462C-A7D6-8DEBA384F64C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EDCA-998D-4CA1-84C0-73FFBF106A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8EDCA-998D-4CA1-84C0-73FFBF106AD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8EDCA-998D-4CA1-84C0-73FFBF106AD3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46D7CD-2935-4D7B-9E28-C84F089252C0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C1266A-114A-40ED-A492-2110B757B755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Concevez une application au service de la santé publique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Mentor : Benoit </a:t>
            </a:r>
            <a:r>
              <a:rPr lang="fr-FR" dirty="0" err="1" smtClean="0"/>
              <a:t>Letournel</a:t>
            </a:r>
            <a:endParaRPr lang="fr-FR" dirty="0" smtClean="0"/>
          </a:p>
          <a:p>
            <a:r>
              <a:rPr lang="fr-FR" dirty="0" smtClean="0"/>
              <a:t>Rima Haddad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/>
              <a:t>2. Les opérations de nettoyage effectuées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u="sng" dirty="0" smtClean="0"/>
              <a:t>Résumé</a:t>
            </a:r>
            <a:r>
              <a:rPr lang="fr-FR" b="1" dirty="0" smtClean="0"/>
              <a:t> :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Target</a:t>
            </a:r>
            <a:r>
              <a:rPr lang="fr-FR" b="1" dirty="0" smtClean="0"/>
              <a:t> :  </a:t>
            </a:r>
            <a:r>
              <a:rPr lang="fr-FR" dirty="0" err="1" smtClean="0"/>
              <a:t>Nutri</a:t>
            </a:r>
            <a:r>
              <a:rPr lang="fr-FR" dirty="0" smtClean="0"/>
              <a:t>-Score Fr</a:t>
            </a:r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71472" y="2880360"/>
          <a:ext cx="7929618" cy="3460636"/>
        </p:xfrm>
        <a:graphic>
          <a:graphicData uri="http://schemas.openxmlformats.org/drawingml/2006/table">
            <a:tbl>
              <a:tblPr/>
              <a:tblGrid>
                <a:gridCol w="1714512"/>
                <a:gridCol w="3945539"/>
                <a:gridCol w="2269567"/>
              </a:tblGrid>
              <a:tr h="555787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4" marR="9144" marT="91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Brut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Dataset Net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Dataset.shape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1 539 028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183)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9 584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6)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Filtrage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Oui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Données dupliquées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Non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Outliers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Oui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Non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Valeurs manquantes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Beaucoup de 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(moitié des variables &gt; 90% de 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144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/>
              <a:t>3. Analyse exploratoire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b="1" dirty="0" smtClean="0"/>
              <a:t>3.1. </a:t>
            </a:r>
            <a:r>
              <a:rPr lang="fr-FR" b="1" u="sng" dirty="0" smtClean="0"/>
              <a:t>Examen de la colonne </a:t>
            </a:r>
            <a:r>
              <a:rPr lang="fr-FR" b="1" u="sng" dirty="0" err="1" smtClean="0"/>
              <a:t>target</a:t>
            </a:r>
            <a:r>
              <a:rPr lang="fr-FR" b="1" u="sng" dirty="0" smtClean="0"/>
              <a:t> (1/3)</a:t>
            </a:r>
            <a:r>
              <a:rPr lang="fr-FR" b="1" dirty="0" smtClean="0"/>
              <a:t> 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714884"/>
            <a:ext cx="350046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1"/>
            <a:ext cx="32385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357431"/>
            <a:ext cx="348615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0059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b="1" dirty="0" smtClean="0"/>
              <a:t>3.1. </a:t>
            </a:r>
            <a:r>
              <a:rPr lang="fr-FR" b="1" u="sng" dirty="0" smtClean="0"/>
              <a:t>Examen de la colonne </a:t>
            </a:r>
            <a:r>
              <a:rPr lang="fr-FR" b="1" u="sng" dirty="0" err="1" smtClean="0"/>
              <a:t>target</a:t>
            </a:r>
            <a:r>
              <a:rPr lang="fr-FR" b="1" u="sng" dirty="0" smtClean="0"/>
              <a:t> (2/3)</a:t>
            </a:r>
            <a:r>
              <a:rPr lang="fr-FR" b="1" dirty="0" smtClean="0"/>
              <a:t> :</a:t>
            </a:r>
          </a:p>
          <a:p>
            <a:pPr algn="just">
              <a:buFont typeface="Wingdings" pitchFamily="2" charset="2"/>
              <a:buChar char="§"/>
            </a:pPr>
            <a:r>
              <a:rPr lang="fr-FR" b="1" dirty="0" err="1" smtClean="0"/>
              <a:t>Boxplot</a:t>
            </a:r>
            <a:endParaRPr lang="fr-FR" dirty="0" smtClean="0"/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Variable continue </a:t>
            </a:r>
            <a:r>
              <a:rPr lang="fr-FR" dirty="0" err="1" smtClean="0"/>
              <a:t>skewed</a:t>
            </a:r>
            <a:r>
              <a:rPr lang="fr-FR" dirty="0" smtClean="0"/>
              <a:t> (asymétrique).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Q1 = 0, 25% des produits de France ont des </a:t>
            </a:r>
            <a:r>
              <a:rPr lang="fr-FR" dirty="0" err="1" smtClean="0"/>
              <a:t>nutri</a:t>
            </a:r>
            <a:r>
              <a:rPr lang="fr-FR" dirty="0" smtClean="0"/>
              <a:t>-score-</a:t>
            </a:r>
            <a:r>
              <a:rPr lang="fr-FR" dirty="0" err="1" smtClean="0"/>
              <a:t>fr</a:t>
            </a:r>
            <a:r>
              <a:rPr lang="fr-FR" dirty="0" smtClean="0"/>
              <a:t> compris entre [-10, 2], ce qui correspond à une note A ou B.</a:t>
            </a:r>
            <a:endParaRPr lang="fr-FR" b="1" dirty="0" smtClean="0"/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Q2 = 9, 50%(=</a:t>
            </a:r>
            <a:r>
              <a:rPr lang="fr-FR" dirty="0" err="1" smtClean="0"/>
              <a:t>med</a:t>
            </a:r>
            <a:r>
              <a:rPr lang="fr-FR" dirty="0" smtClean="0"/>
              <a:t>) des produits de France ont des </a:t>
            </a:r>
            <a:r>
              <a:rPr lang="fr-FR" dirty="0" err="1" smtClean="0"/>
              <a:t>nutri</a:t>
            </a:r>
            <a:r>
              <a:rPr lang="fr-FR" dirty="0" smtClean="0"/>
              <a:t>-score-</a:t>
            </a:r>
            <a:r>
              <a:rPr lang="fr-FR" dirty="0" err="1" smtClean="0"/>
              <a:t>fr</a:t>
            </a:r>
            <a:r>
              <a:rPr lang="fr-FR" dirty="0" smtClean="0"/>
              <a:t> compris entre [-10, 10], ce qui correspond à une note A, B, ou C.</a:t>
            </a:r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fr-FR" b="1" dirty="0" smtClean="0"/>
              <a:t>3.1. </a:t>
            </a:r>
            <a:r>
              <a:rPr lang="fr-FR" b="1" u="sng" dirty="0" smtClean="0"/>
              <a:t>Examen de la colonne </a:t>
            </a:r>
            <a:r>
              <a:rPr lang="fr-FR" b="1" u="sng" dirty="0" err="1" smtClean="0"/>
              <a:t>target</a:t>
            </a:r>
            <a:r>
              <a:rPr lang="fr-FR" b="1" u="sng" dirty="0" smtClean="0"/>
              <a:t> (3/3)</a:t>
            </a:r>
            <a:r>
              <a:rPr lang="fr-FR" b="1" dirty="0" smtClean="0"/>
              <a:t> :</a:t>
            </a:r>
          </a:p>
          <a:p>
            <a:pPr algn="just">
              <a:buFont typeface="Wingdings" pitchFamily="2" charset="2"/>
              <a:buChar char="§"/>
            </a:pPr>
            <a:r>
              <a:rPr lang="fr-FR" b="1" dirty="0" smtClean="0"/>
              <a:t>Histogramme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On distingue 2 groupes.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Un 1</a:t>
            </a:r>
            <a:r>
              <a:rPr lang="fr-FR" baseline="30000" dirty="0" smtClean="0"/>
              <a:t>er</a:t>
            </a:r>
            <a:r>
              <a:rPr lang="fr-FR" dirty="0" smtClean="0"/>
              <a:t> groupe de produits avec </a:t>
            </a:r>
            <a:r>
              <a:rPr lang="fr-FR" dirty="0" err="1" smtClean="0"/>
              <a:t>nutri</a:t>
            </a:r>
            <a:r>
              <a:rPr lang="fr-FR" dirty="0" smtClean="0"/>
              <a:t> score </a:t>
            </a:r>
            <a:r>
              <a:rPr lang="fr-FR" dirty="0" err="1" smtClean="0"/>
              <a:t>fr</a:t>
            </a:r>
            <a:r>
              <a:rPr lang="fr-FR" dirty="0" smtClean="0"/>
              <a:t> correspondant aux notes A, B ou C et donc une qualité nutritionnelle intéressante. Un 2</a:t>
            </a:r>
            <a:r>
              <a:rPr lang="fr-FR" baseline="30000" dirty="0" smtClean="0"/>
              <a:t>e</a:t>
            </a:r>
            <a:r>
              <a:rPr lang="fr-FR" dirty="0" smtClean="0"/>
              <a:t> groupe de produits avec </a:t>
            </a:r>
            <a:r>
              <a:rPr lang="fr-FR" dirty="0" err="1" smtClean="0"/>
              <a:t>nutri</a:t>
            </a:r>
            <a:r>
              <a:rPr lang="fr-FR" dirty="0" smtClean="0"/>
              <a:t> score </a:t>
            </a:r>
            <a:r>
              <a:rPr lang="fr-FR" dirty="0" err="1" smtClean="0"/>
              <a:t>fr</a:t>
            </a:r>
            <a:r>
              <a:rPr lang="fr-FR" dirty="0" smtClean="0"/>
              <a:t> correspondant aux notes D ou E et donc une faible qualité nutritionnelle.</a:t>
            </a:r>
          </a:p>
          <a:p>
            <a:pPr>
              <a:buFont typeface="Wingdings" pitchFamily="2" charset="2"/>
              <a:buChar char="§"/>
            </a:pP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3.2.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univariée</a:t>
            </a:r>
            <a:r>
              <a:rPr lang="fr-FR" b="1" u="sng" dirty="0" smtClean="0"/>
              <a:t> des variables (1/4)</a:t>
            </a:r>
            <a:r>
              <a:rPr lang="fr-FR" b="1" dirty="0" smtClean="0"/>
              <a:t> :</a:t>
            </a:r>
          </a:p>
          <a:p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285992"/>
            <a:ext cx="271464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5" y="2285992"/>
            <a:ext cx="285751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429132"/>
            <a:ext cx="264320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4429132"/>
            <a:ext cx="2714644" cy="185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2285993"/>
            <a:ext cx="264320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3.2.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univariée</a:t>
            </a:r>
            <a:r>
              <a:rPr lang="fr-FR" b="1" u="sng" dirty="0" smtClean="0"/>
              <a:t> des variables (2/4)</a:t>
            </a:r>
            <a:r>
              <a:rPr lang="fr-FR" b="1" dirty="0" smtClean="0"/>
              <a:t> :</a:t>
            </a:r>
          </a:p>
          <a:p>
            <a:pPr>
              <a:buFont typeface="Wingdings" pitchFamily="2" charset="2"/>
              <a:buChar char="§"/>
            </a:pPr>
            <a:r>
              <a:rPr lang="fr-FR" b="1" dirty="0" err="1" smtClean="0"/>
              <a:t>Boxplots</a:t>
            </a:r>
            <a:endParaRPr lang="fr-FR" b="1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Variables continues </a:t>
            </a:r>
            <a:r>
              <a:rPr lang="fr-FR" dirty="0" err="1" smtClean="0"/>
              <a:t>skewed</a:t>
            </a:r>
            <a:r>
              <a:rPr lang="fr-FR" dirty="0" smtClean="0"/>
              <a:t> (asymétriques), </a:t>
            </a:r>
            <a:r>
              <a:rPr lang="fr-FR" dirty="0" err="1" smtClean="0"/>
              <a:t>outliers</a:t>
            </a:r>
            <a:r>
              <a:rPr lang="fr-FR" dirty="0" smtClean="0"/>
              <a:t>.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42910" y="4071942"/>
          <a:ext cx="7572428" cy="2000262"/>
        </p:xfrm>
        <a:graphic>
          <a:graphicData uri="http://schemas.openxmlformats.org/drawingml/2006/table">
            <a:tbl>
              <a:tblPr/>
              <a:tblGrid>
                <a:gridCol w="3252586"/>
                <a:gridCol w="4319842"/>
              </a:tblGrid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Boxplot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energy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-kcal_100g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[25%, 50%,75%] = [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126, 248, 380]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sugars_100g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[25%, 50%,75%] = [0,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0.8, 8]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saturated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-fat_100g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[25%, 50%,75%] = [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0.6, 3.2, 12]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sodium_100g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[25%, 50%,75%] = [0.07,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0.32,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proteins_100g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[25%, 50%,75%] =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[6.1, 15.9, 23]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3.2.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univariée</a:t>
            </a:r>
            <a:r>
              <a:rPr lang="fr-FR" b="1" u="sng" dirty="0" smtClean="0"/>
              <a:t> des variables (3/4)</a:t>
            </a:r>
            <a:r>
              <a:rPr lang="fr-FR" b="1" dirty="0" smtClean="0"/>
              <a:t> :</a:t>
            </a:r>
            <a:endParaRPr lang="fr-FR" b="1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278608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3" y="2214554"/>
            <a:ext cx="278608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2214555"/>
            <a:ext cx="250033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214818"/>
            <a:ext cx="271464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3" y="4214818"/>
            <a:ext cx="278608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3.2.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univariée</a:t>
            </a:r>
            <a:r>
              <a:rPr lang="fr-FR" b="1" u="sng" dirty="0" smtClean="0"/>
              <a:t> des variables (4/4)</a:t>
            </a:r>
            <a:r>
              <a:rPr lang="fr-FR" b="1" dirty="0" smtClean="0"/>
              <a:t> :</a:t>
            </a:r>
          </a:p>
          <a:p>
            <a:pPr>
              <a:buFont typeface="Wingdings" pitchFamily="2" charset="2"/>
              <a:buChar char="§"/>
            </a:pPr>
            <a:r>
              <a:rPr lang="fr-FR" b="1" dirty="0" smtClean="0"/>
              <a:t>Histogrammes</a:t>
            </a:r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57158" y="2786058"/>
          <a:ext cx="8429684" cy="3766711"/>
        </p:xfrm>
        <a:graphic>
          <a:graphicData uri="http://schemas.openxmlformats.org/drawingml/2006/table">
            <a:tbl>
              <a:tblPr/>
              <a:tblGrid>
                <a:gridCol w="1143008"/>
                <a:gridCol w="7286676"/>
              </a:tblGrid>
              <a:tr h="4853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Histogramme</a:t>
                      </a: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3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energy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-kcal_100g</a:t>
                      </a: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 Cet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histogramme match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avec 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celui de 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nutri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-score-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fr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 Il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semblerait qu'il y a un lien entre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energy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-kcal</a:t>
                      </a:r>
                      <a:r>
                        <a:rPr lang="fr-FR" sz="15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et le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 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nutri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-score-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fr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00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sugars_100g</a:t>
                      </a: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Beaucoup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produits ne contiennent pas de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sucre (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0g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Même proportion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produits ont une quantité de sucre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comprise entre [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5,20g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].</a:t>
                      </a:r>
                    </a:p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Très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peu de produits contiennent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entre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20,22g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 de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sucre.</a:t>
                      </a:r>
                    </a:p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Il</a:t>
                      </a:r>
                      <a:r>
                        <a:rPr lang="fr-FR" sz="15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n’y a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quasiment pas de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produits qui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contiennent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[22,33g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 de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sucre.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3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saturated-fat_100g</a:t>
                      </a: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- Beaucoup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produits ne contiennent pas de graisses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saturées (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0g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même proportion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produits ont une quantité de graisses saturées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entre [5,25g].</a:t>
                      </a:r>
                    </a:p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Il n’y a quasiment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pas de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produits qui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contiennent [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25,30g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 de graisses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saturées.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3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sodium_100g</a:t>
                      </a: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Beaucoup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produits ne contiennent pas de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sodium (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0g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ême proportion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produits ont une quantité de sodium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entre [1,1.25g]. </a:t>
                      </a:r>
                    </a:p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Il n’y a quasiment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pas de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produits qui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contiennent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[1.25,1.5g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 de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sodium.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3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proteins_100g</a:t>
                      </a: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Cet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histogramme match avec celui de 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nutri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-score-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fr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ctr" fontAlgn="ctr">
                        <a:buFontTx/>
                        <a:buChar char="-"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Il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semblerait qu'il y a un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lien</a:t>
                      </a:r>
                      <a:r>
                        <a:rPr lang="fr-FR" sz="15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proteins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fr-FR" sz="15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et le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 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nutri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-score-</a:t>
                      </a:r>
                      <a:r>
                        <a:rPr lang="fr-FR" sz="1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fr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079" marR="4079" marT="4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3.3.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multivariée</a:t>
            </a:r>
            <a:r>
              <a:rPr lang="fr-FR" b="1" u="sng" dirty="0" smtClean="0"/>
              <a:t> variables/variables(1/3)</a:t>
            </a:r>
            <a:r>
              <a:rPr lang="fr-FR" b="1" dirty="0" smtClean="0"/>
              <a:t> :</a:t>
            </a:r>
            <a:endParaRPr lang="fr-FR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3116"/>
            <a:ext cx="5572164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525963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3.3.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multivariée</a:t>
            </a:r>
            <a:r>
              <a:rPr lang="fr-FR" b="1" u="sng" dirty="0" smtClean="0"/>
              <a:t> variables/variables(2/3)</a:t>
            </a:r>
            <a:r>
              <a:rPr lang="fr-FR" b="1" dirty="0" smtClean="0"/>
              <a:t> :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285992"/>
            <a:ext cx="557216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fr-FR" dirty="0" smtClean="0"/>
              <a:t>L'agence « Santé publique France » a </a:t>
            </a:r>
            <a:r>
              <a:rPr lang="fr-FR" dirty="0"/>
              <a:t>lancé</a:t>
            </a:r>
            <a:r>
              <a:rPr lang="fr-FR" b="1" dirty="0"/>
              <a:t> </a:t>
            </a:r>
            <a:r>
              <a:rPr lang="fr-FR" dirty="0"/>
              <a:t>un appel à projets pour trouver des idées innovantes d’applications en lien avec l'alimentation</a:t>
            </a:r>
            <a:r>
              <a:rPr lang="fr-FR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Nous souhaitons y participer.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Nous disposons donc du jeu de données Open Food </a:t>
            </a:r>
            <a:r>
              <a:rPr lang="fr-FR" dirty="0" err="1" smtClean="0"/>
              <a:t>Fact</a:t>
            </a:r>
            <a:r>
              <a:rPr lang="fr-FR" dirty="0" smtClean="0"/>
              <a:t> qui répertorie des informations sur les produits du monde entier.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525963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3.3.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multivariée</a:t>
            </a:r>
            <a:r>
              <a:rPr lang="fr-FR" b="1" u="sng" dirty="0" smtClean="0"/>
              <a:t> variables/variables(3/3)</a:t>
            </a:r>
            <a:r>
              <a:rPr lang="fr-FR" b="1" dirty="0" smtClean="0"/>
              <a:t> :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428595" y="2381250"/>
          <a:ext cx="8215371" cy="4375020"/>
        </p:xfrm>
        <a:graphic>
          <a:graphicData uri="http://schemas.openxmlformats.org/drawingml/2006/table">
            <a:tbl>
              <a:tblPr/>
              <a:tblGrid>
                <a:gridCol w="2023490"/>
                <a:gridCol w="2529363"/>
                <a:gridCol w="3662518"/>
              </a:tblGrid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 de corrélation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energy-kcal_100g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saturated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-fat_100g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Forte corrélation positive (+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0.61)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sugars_100g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proteins_100g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Forte corrélation négative (-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0.58)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energy-kcal_100g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sugars_100g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Faible corrélation positive (+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0.26)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saturated-fat_100g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proteins_100g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Faible corrélation positive (+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0.26)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sodium_100g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proteins_100g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Faible corrélation positive (+0.20)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sodium_100g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sugars_100g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Faible corrélation négative (-0.18)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sodium_100g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energy-kcal_100g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Faible corrélation positive (+0.21)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sodium_100g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saturated-fat_100g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Faible corrélation positive (+0.30)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proteins_100g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energy-kcal_100g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Il n'y a pas de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corrélation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(≈0)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sugars_100g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saturated-fat_100g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Il n'y a pas de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corrélation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(≈0)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3.3.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multivariée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target</a:t>
            </a:r>
            <a:r>
              <a:rPr lang="fr-FR" b="1" u="sng" dirty="0" smtClean="0"/>
              <a:t> / variables(1/3)</a:t>
            </a:r>
            <a:r>
              <a:rPr lang="fr-FR" b="1" dirty="0" smtClean="0"/>
              <a:t>: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285752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285992"/>
            <a:ext cx="265747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285993"/>
            <a:ext cx="271938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4429131"/>
            <a:ext cx="2857519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429132"/>
            <a:ext cx="280034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3.3.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multivariée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target</a:t>
            </a:r>
            <a:r>
              <a:rPr lang="fr-FR" b="1" u="sng" dirty="0" smtClean="0"/>
              <a:t> / variables(2/3)</a:t>
            </a:r>
            <a:r>
              <a:rPr lang="fr-FR" b="1" dirty="0" smtClean="0"/>
              <a:t>: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14353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3.3. </a:t>
            </a:r>
            <a:r>
              <a:rPr lang="fr-FR" b="1" u="sng" dirty="0" smtClean="0"/>
              <a:t>Analyse </a:t>
            </a:r>
            <a:r>
              <a:rPr lang="fr-FR" b="1" u="sng" dirty="0" err="1" smtClean="0"/>
              <a:t>multivariée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target</a:t>
            </a:r>
            <a:r>
              <a:rPr lang="fr-FR" b="1" u="sng" dirty="0" smtClean="0"/>
              <a:t> / variables(3/3)</a:t>
            </a:r>
            <a:r>
              <a:rPr lang="fr-FR" b="1" dirty="0" smtClean="0"/>
              <a:t>: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71469" y="2428866"/>
          <a:ext cx="8001058" cy="3712572"/>
        </p:xfrm>
        <a:graphic>
          <a:graphicData uri="http://schemas.openxmlformats.org/drawingml/2006/table">
            <a:tbl>
              <a:tblPr/>
              <a:tblGrid>
                <a:gridCol w="2071705"/>
                <a:gridCol w="1714512"/>
                <a:gridCol w="2500330"/>
                <a:gridCol w="1714511"/>
              </a:tblGrid>
              <a:tr h="5953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Nuage de points ajusté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 de corrélation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saturated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-fat_100g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nutrition-score-fr_100g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Forte corrélation positive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+0.69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energy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-kcal_100g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nutrition-score-fr_100g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Forte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corrélation positive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+0.65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sodium_100g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nutrition-score-fr_100g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Forte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corrélation positive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+0.53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sugars_100g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nutrition-score-fr_100g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Faible corrélation positive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+0.41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proteins_100g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nutrition-score-fr_100g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Faible corrélation négative</a:t>
                      </a: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b="1" dirty="0" smtClean="0"/>
              <a:t>3.4. </a:t>
            </a:r>
            <a:r>
              <a:rPr lang="fr-FR" b="1" u="sng" dirty="0" smtClean="0"/>
              <a:t>Tests statistiques (1/2)</a:t>
            </a:r>
            <a:r>
              <a:rPr lang="fr-FR" b="1" dirty="0" smtClean="0"/>
              <a:t> :</a:t>
            </a:r>
            <a:endParaRPr lang="fr-FR" dirty="0" smtClean="0"/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H0 = l’</a:t>
            </a:r>
            <a:r>
              <a:rPr lang="fr-FR" dirty="0" err="1" smtClean="0"/>
              <a:t>energy</a:t>
            </a:r>
            <a:r>
              <a:rPr lang="fr-FR" dirty="0" smtClean="0"/>
              <a:t>-kcal et le </a:t>
            </a:r>
            <a:r>
              <a:rPr lang="fr-FR" dirty="0" err="1" smtClean="0"/>
              <a:t>nutri</a:t>
            </a:r>
            <a:r>
              <a:rPr lang="fr-FR" dirty="0" smtClean="0"/>
              <a:t>- score-</a:t>
            </a:r>
            <a:r>
              <a:rPr lang="fr-FR" dirty="0" err="1" smtClean="0"/>
              <a:t>fr</a:t>
            </a:r>
            <a:r>
              <a:rPr lang="fr-FR" dirty="0" smtClean="0"/>
              <a:t> sont significativement corrélés, au seuil 0.05</a:t>
            </a:r>
            <a:endParaRPr lang="fr-FR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14686"/>
            <a:ext cx="620077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b="1" dirty="0" smtClean="0"/>
              <a:t>3.4. </a:t>
            </a:r>
            <a:r>
              <a:rPr lang="fr-FR" b="1" u="sng" dirty="0" smtClean="0"/>
              <a:t>Tests statistiques (2/2)</a:t>
            </a:r>
            <a:r>
              <a:rPr lang="fr-FR" b="1" dirty="0" smtClean="0"/>
              <a:t> :</a:t>
            </a:r>
            <a:endParaRPr lang="fr-FR" dirty="0" smtClean="0"/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H0 = le proteins_100g et le </a:t>
            </a:r>
            <a:r>
              <a:rPr lang="fr-FR" dirty="0" err="1" smtClean="0"/>
              <a:t>nutri</a:t>
            </a:r>
            <a:r>
              <a:rPr lang="fr-FR" dirty="0" smtClean="0"/>
              <a:t>- score-</a:t>
            </a:r>
            <a:r>
              <a:rPr lang="fr-FR" dirty="0" err="1" smtClean="0"/>
              <a:t>fr</a:t>
            </a:r>
            <a:r>
              <a:rPr lang="fr-FR" dirty="0" smtClean="0"/>
              <a:t> sont significativement corrélés, au seuil 0.05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14686"/>
            <a:ext cx="612457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sz="4900" b="1" dirty="0" smtClean="0"/>
              <a:t>Pertinence et faisabilité de notre application</a:t>
            </a:r>
            <a:endParaRPr lang="fr-FR" sz="4900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4.1. </a:t>
            </a:r>
            <a:r>
              <a:rPr lang="fr-FR" b="1" u="sng" dirty="0" smtClean="0"/>
              <a:t>Notre modèle</a:t>
            </a:r>
            <a:r>
              <a:rPr lang="fr-FR" b="1" dirty="0" smtClean="0"/>
              <a:t> :   </a:t>
            </a:r>
          </a:p>
          <a:p>
            <a:pPr>
              <a:buFont typeface="Wingdings" pitchFamily="2" charset="2"/>
              <a:buChar char="§"/>
            </a:pPr>
            <a:r>
              <a:rPr lang="fr-FR" dirty="0" err="1" smtClean="0"/>
              <a:t>energy</a:t>
            </a:r>
            <a:r>
              <a:rPr lang="fr-FR" dirty="0" smtClean="0"/>
              <a:t>-kcal_100g, </a:t>
            </a:r>
            <a:r>
              <a:rPr lang="fr-FR" dirty="0" err="1" smtClean="0"/>
              <a:t>saturated</a:t>
            </a:r>
            <a:r>
              <a:rPr lang="fr-FR" dirty="0" smtClean="0"/>
              <a:t>-fat_100g, sugars_100g, sodium_100g, proteins_100g</a:t>
            </a:r>
            <a:endParaRPr lang="fr-F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14686"/>
            <a:ext cx="635317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/>
              <a:t>4. Pertinence et faisabilité de notre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4.2. </a:t>
            </a:r>
            <a:r>
              <a:rPr lang="fr-FR" b="1" u="sng" dirty="0" smtClean="0"/>
              <a:t>Prédictions</a:t>
            </a:r>
            <a:r>
              <a:rPr lang="fr-FR" b="1" dirty="0" smtClean="0"/>
              <a:t> :   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8143932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5. Conclusion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dirty="0" smtClean="0"/>
              <a:t>Nous avons réussi à compléter les </a:t>
            </a:r>
            <a:r>
              <a:rPr lang="fr-FR" dirty="0" err="1" smtClean="0"/>
              <a:t>nutri</a:t>
            </a:r>
            <a:r>
              <a:rPr lang="fr-FR" dirty="0" smtClean="0"/>
              <a:t>-score-</a:t>
            </a:r>
            <a:r>
              <a:rPr lang="fr-FR" dirty="0" err="1" smtClean="0"/>
              <a:t>fr</a:t>
            </a:r>
            <a:r>
              <a:rPr lang="fr-FR" dirty="0" smtClean="0"/>
              <a:t> manquants à partir des nutriments </a:t>
            </a:r>
            <a:r>
              <a:rPr lang="fr-FR" dirty="0" err="1" smtClean="0"/>
              <a:t>energy</a:t>
            </a:r>
            <a:r>
              <a:rPr lang="fr-FR" dirty="0" smtClean="0"/>
              <a:t>-kcal, </a:t>
            </a:r>
            <a:r>
              <a:rPr lang="fr-FR" dirty="0" err="1" smtClean="0"/>
              <a:t>saturated</a:t>
            </a:r>
            <a:r>
              <a:rPr lang="fr-FR" dirty="0" smtClean="0"/>
              <a:t>-fat, </a:t>
            </a:r>
            <a:r>
              <a:rPr lang="fr-FR" dirty="0" err="1" smtClean="0"/>
              <a:t>sugars</a:t>
            </a:r>
            <a:r>
              <a:rPr lang="fr-FR" dirty="0" smtClean="0"/>
              <a:t>, sodium, </a:t>
            </a:r>
            <a:r>
              <a:rPr lang="fr-FR" dirty="0" err="1" smtClean="0"/>
              <a:t>proteins</a:t>
            </a:r>
            <a:r>
              <a:rPr lang="fr-FR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nutri</a:t>
            </a:r>
            <a:r>
              <a:rPr lang="fr-FR" dirty="0" smtClean="0"/>
              <a:t>-score-</a:t>
            </a:r>
            <a:r>
              <a:rPr lang="fr-FR" dirty="0" err="1" smtClean="0"/>
              <a:t>fr</a:t>
            </a:r>
            <a:r>
              <a:rPr lang="fr-FR" dirty="0" smtClean="0"/>
              <a:t> est calculé en fonction des nutriments </a:t>
            </a:r>
            <a:r>
              <a:rPr lang="fr-FR" dirty="0" err="1" smtClean="0"/>
              <a:t>energy</a:t>
            </a:r>
            <a:r>
              <a:rPr lang="fr-FR" dirty="0" smtClean="0"/>
              <a:t>-kcal, </a:t>
            </a:r>
            <a:r>
              <a:rPr lang="fr-FR" dirty="0" err="1" smtClean="0"/>
              <a:t>saturated</a:t>
            </a:r>
            <a:r>
              <a:rPr lang="fr-FR" dirty="0" smtClean="0"/>
              <a:t>-fat, </a:t>
            </a:r>
            <a:r>
              <a:rPr lang="fr-FR" dirty="0" err="1" smtClean="0"/>
              <a:t>sugars</a:t>
            </a:r>
            <a:r>
              <a:rPr lang="fr-FR" dirty="0" smtClean="0"/>
              <a:t>, sodium, </a:t>
            </a:r>
            <a:r>
              <a:rPr lang="fr-FR" dirty="0" err="1" smtClean="0"/>
              <a:t>proteins</a:t>
            </a:r>
            <a:r>
              <a:rPr lang="fr-FR" dirty="0" smtClean="0"/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En regardant les coefficients de corrélations, nous avons une idée sur les nutriments qui contribuent le plus à la formule du </a:t>
            </a:r>
            <a:r>
              <a:rPr lang="fr-FR" dirty="0" err="1" smtClean="0"/>
              <a:t>nutri</a:t>
            </a:r>
            <a:r>
              <a:rPr lang="fr-FR" dirty="0" smtClean="0"/>
              <a:t>-score-</a:t>
            </a:r>
            <a:r>
              <a:rPr lang="fr-FR" dirty="0" err="1" smtClean="0"/>
              <a:t>fr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algn="ctr">
              <a:buNone/>
            </a:pPr>
            <a:r>
              <a:rPr lang="fr-FR" sz="6600" b="1" dirty="0" smtClean="0"/>
              <a:t>Merci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fr-FR" dirty="0" smtClean="0"/>
              <a:t>Présentation de notre idée d’application.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/>
              <a:t>du nettoyage </a:t>
            </a:r>
            <a:r>
              <a:rPr lang="fr-FR" dirty="0" smtClean="0"/>
              <a:t>effectué.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/>
              <a:t>de l’analyse </a:t>
            </a:r>
            <a:r>
              <a:rPr lang="fr-FR" dirty="0" smtClean="0"/>
              <a:t>exploratoire.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/>
              <a:t>des faits pertinents pour l’application.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1. Idée d’application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dirty="0" smtClean="0"/>
              <a:t>Devant la flopée de produits et informations disponibles dans notre </a:t>
            </a:r>
            <a:r>
              <a:rPr lang="fr-FR" dirty="0" err="1" smtClean="0"/>
              <a:t>dataset</a:t>
            </a:r>
            <a:r>
              <a:rPr lang="fr-FR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/>
              <a:t>L</a:t>
            </a:r>
            <a:r>
              <a:rPr lang="fr-FR" dirty="0" smtClean="0"/>
              <a:t>a variable </a:t>
            </a:r>
            <a:r>
              <a:rPr lang="fr-FR" dirty="0" err="1" smtClean="0"/>
              <a:t>Nutri</a:t>
            </a:r>
            <a:r>
              <a:rPr lang="fr-FR" dirty="0" smtClean="0"/>
              <a:t>-Score Fr, nous a particulièrement interpellés et intéressés.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Car, elle renseigne sur la </a:t>
            </a:r>
            <a:r>
              <a:rPr lang="fr-FR" dirty="0"/>
              <a:t>qualité nutritionnelle des </a:t>
            </a:r>
            <a:r>
              <a:rPr lang="fr-FR" dirty="0" smtClean="0"/>
              <a:t>produits.</a:t>
            </a:r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endParaRPr lang="fr-FR" dirty="0"/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1. Idée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fr-FR" dirty="0" smtClean="0"/>
              <a:t>Information manquante pour certains produits.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Alors, l’idée nous est venue de prédire le </a:t>
            </a:r>
            <a:r>
              <a:rPr lang="fr-FR" dirty="0" err="1" smtClean="0"/>
              <a:t>Nutri</a:t>
            </a:r>
            <a:r>
              <a:rPr lang="fr-FR" dirty="0"/>
              <a:t>-</a:t>
            </a:r>
            <a:r>
              <a:rPr lang="fr-FR" dirty="0" smtClean="0"/>
              <a:t>Score </a:t>
            </a:r>
            <a:r>
              <a:rPr lang="fr-FR" dirty="0"/>
              <a:t>F</a:t>
            </a:r>
            <a:r>
              <a:rPr lang="fr-FR" dirty="0" smtClean="0"/>
              <a:t>r pour les produits qui ne présentent pas cette information. 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/>
              <a:t>2. Les opérations de nettoyage effectuées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2.1.  </a:t>
            </a:r>
            <a:r>
              <a:rPr lang="fr-FR" b="1" u="sng" dirty="0" smtClean="0"/>
              <a:t>Présentation du jeu de données (1/3)</a:t>
            </a:r>
            <a:r>
              <a:rPr lang="fr-FR" b="1" dirty="0" smtClean="0"/>
              <a:t> :   </a:t>
            </a: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71472" y="2357431"/>
          <a:ext cx="7929618" cy="3689260"/>
        </p:xfrm>
        <a:graphic>
          <a:graphicData uri="http://schemas.openxmlformats.org/drawingml/2006/table">
            <a:tbl>
              <a:tblPr/>
              <a:tblGrid>
                <a:gridCol w="1823152"/>
                <a:gridCol w="6106466"/>
              </a:tblGrid>
              <a:tr h="310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du fichier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en.openfoodfacts.org.products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de lignes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1 539 028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49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de variables qualitatives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49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de variables quantitatives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49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 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 ligne correspond à plusieurs informations concernant un produit, son contenant et les composants de son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contenu.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/>
              <a:t>2. Les opérations de nettoyage effectuées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fr-FR" b="1" dirty="0" smtClean="0"/>
              <a:t>2.1.  </a:t>
            </a:r>
            <a:r>
              <a:rPr lang="fr-FR" b="1" u="sng" dirty="0" smtClean="0"/>
              <a:t>Présentation du jeu de données (2/3)</a:t>
            </a:r>
            <a:r>
              <a:rPr lang="fr-FR" b="1" dirty="0" smtClean="0"/>
              <a:t> :   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Target</a:t>
            </a:r>
            <a:r>
              <a:rPr lang="fr-FR" b="1" dirty="0" smtClean="0"/>
              <a:t> :  </a:t>
            </a:r>
            <a:r>
              <a:rPr lang="fr-FR" dirty="0" err="1" smtClean="0"/>
              <a:t>Nutri</a:t>
            </a:r>
            <a:r>
              <a:rPr lang="fr-FR" dirty="0" smtClean="0"/>
              <a:t>-Score Fr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err="1" smtClean="0"/>
              <a:t>Dataset</a:t>
            </a:r>
            <a:r>
              <a:rPr lang="fr-FR" dirty="0" smtClean="0"/>
              <a:t> considéré : (300 000, 183)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/>
              <a:t>Etape de filtrage : </a:t>
            </a:r>
          </a:p>
          <a:p>
            <a:pPr>
              <a:buFont typeface="Wingdings" pitchFamily="2" charset="2"/>
              <a:buChar char="§"/>
            </a:pPr>
            <a:endParaRPr lang="fr-FR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42910" y="4071940"/>
          <a:ext cx="7715304" cy="2071704"/>
        </p:xfrm>
        <a:graphic>
          <a:graphicData uri="http://schemas.openxmlformats.org/drawingml/2006/table">
            <a:tbl>
              <a:tblPr/>
              <a:tblGrid>
                <a:gridCol w="3466554"/>
                <a:gridCol w="4248750"/>
              </a:tblGrid>
              <a:tr h="51792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Produits de tous les pays du monde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2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Dataset.shape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(300 000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183)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2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Dataset_filtred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Produits de France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2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Dataset_filtred.shape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dirty="0" smtClean="0"/>
                        <a:t>(50 028, 183)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/>
              <a:t>2. Les opérations de nettoyage effectuées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2.1.  </a:t>
            </a:r>
            <a:r>
              <a:rPr lang="fr-FR" b="1" u="sng" dirty="0" smtClean="0"/>
              <a:t>Présentation du jeu de données (3/3)</a:t>
            </a:r>
            <a:r>
              <a:rPr lang="fr-FR" b="1" dirty="0" smtClean="0"/>
              <a:t> :   </a:t>
            </a:r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10" y="2428868"/>
          <a:ext cx="7929618" cy="3571901"/>
        </p:xfrm>
        <a:graphic>
          <a:graphicData uri="http://schemas.openxmlformats.org/drawingml/2006/table">
            <a:tbl>
              <a:tblPr/>
              <a:tblGrid>
                <a:gridCol w="2219628"/>
                <a:gridCol w="5709990"/>
              </a:tblGrid>
              <a:tr h="6869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Dataset.shape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(50 028, 183)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28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Valeurs manquantes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Beaucoup de 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(moitié des variables &gt; 90% de 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9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Clé unique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[url, </a:t>
                      </a: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product_name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9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Données dupliquées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(0, 183)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9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Outliers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Beaucoup d'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outliers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sont présents dans nos variables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 smtClean="0"/>
              <a:t>2. Les opérations </a:t>
            </a:r>
            <a:r>
              <a:rPr lang="fr-FR" b="1" dirty="0"/>
              <a:t>de nettoyage effectuées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fontAlgn="base">
              <a:buNone/>
            </a:pPr>
            <a:r>
              <a:rPr lang="fr-FR" b="1" dirty="0" smtClean="0"/>
              <a:t>2.2.  </a:t>
            </a:r>
            <a:r>
              <a:rPr lang="fr-FR" b="1" u="sng" dirty="0" smtClean="0"/>
              <a:t>Sélection des variables pertinentes</a:t>
            </a:r>
            <a:r>
              <a:rPr lang="fr-FR" b="1" dirty="0" smtClean="0"/>
              <a:t> : </a:t>
            </a:r>
          </a:p>
          <a:p>
            <a:pPr marL="514350" indent="-514350" algn="just" fontAlgn="base">
              <a:buFont typeface="Wingdings" pitchFamily="2" charset="2"/>
              <a:buChar char="§"/>
            </a:pPr>
            <a:r>
              <a:rPr lang="fr-FR" dirty="0" smtClean="0"/>
              <a:t>Target</a:t>
            </a:r>
            <a:r>
              <a:rPr lang="fr-FR" b="1" dirty="0" smtClean="0"/>
              <a:t> :  </a:t>
            </a:r>
            <a:r>
              <a:rPr lang="fr-FR" dirty="0" err="1" smtClean="0"/>
              <a:t>Nutri</a:t>
            </a:r>
            <a:r>
              <a:rPr lang="fr-FR" dirty="0" smtClean="0"/>
              <a:t>-Score Fr</a:t>
            </a:r>
            <a:endParaRPr lang="fr-FR" dirty="0"/>
          </a:p>
          <a:p>
            <a:pPr marL="514350" indent="-514350" algn="just" fontAlgn="base">
              <a:buFont typeface="Wingdings" pitchFamily="2" charset="2"/>
              <a:buChar char="§"/>
            </a:pPr>
            <a:r>
              <a:rPr lang="fr-FR" dirty="0"/>
              <a:t>I</a:t>
            </a:r>
            <a:r>
              <a:rPr lang="fr-FR" dirty="0" smtClean="0"/>
              <a:t>l est calculé à partir des composantes :</a:t>
            </a:r>
          </a:p>
          <a:p>
            <a:pPr algn="just" fontAlgn="base">
              <a:buNone/>
            </a:pPr>
            <a:endParaRPr lang="fr-FR" dirty="0"/>
          </a:p>
          <a:p>
            <a:pPr>
              <a:buFont typeface="Wingdings" pitchFamily="2" charset="2"/>
              <a:buChar char="§"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42910" y="3428998"/>
          <a:ext cx="7929618" cy="2661001"/>
        </p:xfrm>
        <a:graphic>
          <a:graphicData uri="http://schemas.openxmlformats.org/drawingml/2006/table">
            <a:tbl>
              <a:tblPr/>
              <a:tblGrid>
                <a:gridCol w="3777060"/>
                <a:gridCol w="4152558"/>
              </a:tblGrid>
              <a:tr h="5803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facteurs nutritionnels à limiter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facteurs nutritionnels à favoriser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5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l’énergie (kJ/100g)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les fibres (g/100g)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5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les acides gras saturés (g/100g)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les protéines (g/100g)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5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les sucres simples (g/100g)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les fruits et légumes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 sel (mg/100g)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légumineuses et fruits à coque (g/100g)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16795</TotalTime>
  <Words>1313</Words>
  <Application>Microsoft Office PowerPoint</Application>
  <PresentationFormat>Affichage à l'écran (4:3)</PresentationFormat>
  <Paragraphs>240</Paragraphs>
  <Slides>29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Débit</vt:lpstr>
      <vt:lpstr>Concevez une application au service de la santé publique </vt:lpstr>
      <vt:lpstr>Contexte</vt:lpstr>
      <vt:lpstr>Plan</vt:lpstr>
      <vt:lpstr>1. Idée d’application</vt:lpstr>
      <vt:lpstr>1. Idée d’application</vt:lpstr>
      <vt:lpstr>2. Les opérations de nettoyage effectuées</vt:lpstr>
      <vt:lpstr>2. Les opérations de nettoyage effectuées</vt:lpstr>
      <vt:lpstr>2. Les opérations de nettoyage effectuées</vt:lpstr>
      <vt:lpstr>2. Les opérations de nettoyage effectuées</vt:lpstr>
      <vt:lpstr>2. Les opérations de nettoyage effectuées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3. Analyse exploratoire</vt:lpstr>
      <vt:lpstr>4. Pertinence et faisabilité de notre application</vt:lpstr>
      <vt:lpstr>4. Pertinence et faisabilité de notre application</vt:lpstr>
      <vt:lpstr>5. Conclusion</vt:lpstr>
      <vt:lpstr>Diapositive 29</vt:lpstr>
    </vt:vector>
  </TitlesOfParts>
  <Company>pc 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</dc:title>
  <dc:creator>SAMSUNG</dc:creator>
  <cp:lastModifiedBy>SAMSUNG</cp:lastModifiedBy>
  <cp:revision>327</cp:revision>
  <dcterms:created xsi:type="dcterms:W3CDTF">2020-12-01T13:08:31Z</dcterms:created>
  <dcterms:modified xsi:type="dcterms:W3CDTF">2022-02-25T13:53:47Z</dcterms:modified>
</cp:coreProperties>
</file>