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F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739B-0A01-4CDA-8C3B-68EBB3D96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29907-7A03-4617-9AC3-E4A64B148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E8B7C-4610-4BD1-8B50-D0795F04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22/04/2020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228B6-A7EE-4729-8714-94F59D19A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2BCA9-90E5-461B-9EA3-DBB3C4CD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82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8AAF-723B-46ED-80C6-1F8C1865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ABD6D-796D-415D-B58B-5F2490F7D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217CD-73ED-4479-8953-A402C82A0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22/04/2020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AE4C9-D550-4C05-A17E-38E7641F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57112-DC1B-428C-8FA0-84547136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153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78D1C-C6EC-408A-8A21-81D4F7482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C0D78-F6D6-4259-B0BC-A4E79337F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57BCD-2414-4189-A190-BAC40C35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22/04/2020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7431F-D4B2-4AF3-99A3-C925F09F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FB4E-E5F5-47D0-8055-4492BD8C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564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A073C-6509-40F1-AEE9-C51EDC7B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BABA2-55E1-4A86-BCE2-E323C785B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1C5BC-8A96-4FF5-B391-10BC71FD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22/04/2020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53252-3432-43AA-9ECE-89EDC9BF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5FF3C-8A75-461C-A4DE-A5EA7210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076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3F36-C59B-4B01-B50F-20A217614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A7C36-4826-42E1-94CA-80A7355A3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794B5-001D-4319-AD3B-76833FCD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22/04/2020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D475A-C279-4468-8726-DB2A0D8C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20705-1CA2-4073-B796-7282CC59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91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1506-71B1-4265-99D8-A5363F831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04C4D-BB99-41BC-B05C-8924E65A5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8EE19-DF68-4859-A09B-D2D4E1D28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9BA09-4342-4DAB-BDA4-BCDE0248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22/04/2020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98DDB-69FD-4750-ABCC-6638E586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10E0C-F025-440E-B310-AC91A994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748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2FF4-200F-4704-B84B-E09AD52E8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76682-E1FF-44E0-BAD9-F26E478F4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034A2-D25D-4F8B-9395-60E503D46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6DDBC-55BC-4FE6-A999-0A8583BE3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3A231F-FB84-4A40-B09E-FED34D696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57628-EC9A-4604-8990-3E17A97E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22/04/2020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995F9D-111C-4706-A3A9-96225076A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B64146-2059-473A-8884-41CD4377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67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C859-0542-42B4-92CD-0DFA59ED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FAB94-ACC0-4411-96BC-0289CCF0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22/04/2020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2D4E1-979E-4B00-986D-9DEDEDB5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502E7-FD6A-4A65-9DB7-7AA0479F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97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54F2B-E366-46F9-8189-FFCFE231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22/04/2020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4E19D8-C657-4E11-AFF4-2968A565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56EA0-A0EB-4FDB-A702-5C3B3C1D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891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FFE4-0806-43CA-888D-E6F86982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B88C5-33FE-41A4-998C-4A38E04AB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D307B-8EA0-4C34-881D-D6DA5EBA9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56A04-AAEB-470F-A4D6-E7CA51CB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22/04/2020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39BB7-E1A3-4191-AD92-7008B0D4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15755-C821-4E5C-AD07-EED4664E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088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5F26-9C1E-49AD-B51E-8F640408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21511-B0F6-49D1-859C-393F41F17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82EDA-AF76-4195-A961-B7765FA99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DA504-E583-4C9F-B9AA-B10F2C21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22/04/2020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248BA-1C22-46E6-83F0-B9F9B484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ACE1A-6BC1-46B2-BBD3-0A8FA208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647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7E70E8-E2B5-48C3-B4A1-D6C4CF7A8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61056-39DC-44BF-8FD0-7621E1C7F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FBCE5-270E-401C-AD56-503F9D199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B5BE9-7F13-4564-9415-A50ADEB12BD1}" type="datetimeFigureOut">
              <a:rPr lang="en-GB" smtClean="0"/>
              <a:t>22/04/2020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CCDCA-F4E4-41F9-8493-0FAF304D8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9EC87-6A0B-4C8B-A4DE-21BC8384B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9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6C06-C747-4508-A51D-D98AD21A2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Database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77552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FDF1226-9981-43B8-B690-8B4FC6AEE0F1}"/>
              </a:ext>
            </a:extLst>
          </p:cNvPr>
          <p:cNvSpPr/>
          <p:nvPr/>
        </p:nvSpPr>
        <p:spPr>
          <a:xfrm>
            <a:off x="1244339" y="999253"/>
            <a:ext cx="1838227" cy="6221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Customer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3AEC46-4925-4681-9AEB-3F95E903EFE7}"/>
              </a:ext>
            </a:extLst>
          </p:cNvPr>
          <p:cNvSpPr/>
          <p:nvPr/>
        </p:nvSpPr>
        <p:spPr>
          <a:xfrm>
            <a:off x="0" y="-9415"/>
            <a:ext cx="1244339" cy="48076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MSISDN</a:t>
            </a:r>
          </a:p>
          <a:p>
            <a:pPr algn="ctr"/>
            <a:r>
              <a:rPr lang="en-GB" sz="1600" dirty="0"/>
              <a:t>PK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A68D5E-137E-458B-BF25-D7EED969D44A}"/>
              </a:ext>
            </a:extLst>
          </p:cNvPr>
          <p:cNvSpPr/>
          <p:nvPr/>
        </p:nvSpPr>
        <p:spPr>
          <a:xfrm>
            <a:off x="1541282" y="-9415"/>
            <a:ext cx="1244339" cy="48076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F+L Name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4A9FEA-8CB2-48A9-9E9B-E9E860B0B732}"/>
              </a:ext>
            </a:extLst>
          </p:cNvPr>
          <p:cNvSpPr/>
          <p:nvPr/>
        </p:nvSpPr>
        <p:spPr>
          <a:xfrm>
            <a:off x="3082564" y="-9416"/>
            <a:ext cx="1244339" cy="48076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Email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ECE183-4745-4F0D-B31E-4491990C46BE}"/>
              </a:ext>
            </a:extLst>
          </p:cNvPr>
          <p:cNvSpPr/>
          <p:nvPr/>
        </p:nvSpPr>
        <p:spPr>
          <a:xfrm>
            <a:off x="-1" y="2138329"/>
            <a:ext cx="1244339" cy="48076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Address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203D17-533D-4CD0-B50A-98360C5C7BB2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3082561" y="471351"/>
            <a:ext cx="622173" cy="527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402C64-B9B6-4208-A93F-2970FEF98C5A}"/>
              </a:ext>
            </a:extLst>
          </p:cNvPr>
          <p:cNvCxnSpPr>
            <a:stCxn id="5" idx="4"/>
            <a:endCxn id="3" idx="0"/>
          </p:cNvCxnSpPr>
          <p:nvPr/>
        </p:nvCxnSpPr>
        <p:spPr>
          <a:xfrm>
            <a:off x="2163452" y="471352"/>
            <a:ext cx="1" cy="52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4DDF215-F397-41F7-A3E2-B54FE185DBC2}"/>
              </a:ext>
            </a:extLst>
          </p:cNvPr>
          <p:cNvCxnSpPr>
            <a:stCxn id="4" idx="4"/>
          </p:cNvCxnSpPr>
          <p:nvPr/>
        </p:nvCxnSpPr>
        <p:spPr>
          <a:xfrm>
            <a:off x="622170" y="471352"/>
            <a:ext cx="622167" cy="52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31CA70-F885-49D8-9305-7BCF7F4B003E}"/>
              </a:ext>
            </a:extLst>
          </p:cNvPr>
          <p:cNvCxnSpPr>
            <a:cxnSpLocks/>
          </p:cNvCxnSpPr>
          <p:nvPr/>
        </p:nvCxnSpPr>
        <p:spPr>
          <a:xfrm flipH="1">
            <a:off x="622168" y="1607281"/>
            <a:ext cx="622173" cy="527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7B6DC4D-FED7-4A6D-B38A-21B1095A0D28}"/>
              </a:ext>
            </a:extLst>
          </p:cNvPr>
          <p:cNvSpPr/>
          <p:nvPr/>
        </p:nvSpPr>
        <p:spPr>
          <a:xfrm>
            <a:off x="7799115" y="3944753"/>
            <a:ext cx="1838227" cy="6221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CDR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69A5528-5CE4-41AA-ADCB-ED350A4CB6E2}"/>
              </a:ext>
            </a:extLst>
          </p:cNvPr>
          <p:cNvSpPr/>
          <p:nvPr/>
        </p:nvSpPr>
        <p:spPr>
          <a:xfrm>
            <a:off x="6554773" y="2936085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Dial A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8C70F29-2876-47AD-BB12-4673D84067A8}"/>
              </a:ext>
            </a:extLst>
          </p:cNvPr>
          <p:cNvSpPr/>
          <p:nvPr/>
        </p:nvSpPr>
        <p:spPr>
          <a:xfrm>
            <a:off x="8096055" y="2936085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Dial 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153691-317F-48D4-A093-73B37D6B8923}"/>
              </a:ext>
            </a:extLst>
          </p:cNvPr>
          <p:cNvSpPr/>
          <p:nvPr/>
        </p:nvSpPr>
        <p:spPr>
          <a:xfrm>
            <a:off x="9637337" y="2936084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Service ID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0BC78C6-1BB8-421E-911B-7088144CAB96}"/>
              </a:ext>
            </a:extLst>
          </p:cNvPr>
          <p:cNvCxnSpPr>
            <a:cxnSpLocks/>
            <a:stCxn id="22" idx="4"/>
          </p:cNvCxnSpPr>
          <p:nvPr/>
        </p:nvCxnSpPr>
        <p:spPr>
          <a:xfrm flipH="1">
            <a:off x="9637334" y="3416851"/>
            <a:ext cx="622173" cy="527902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B5D23F-00F0-46D6-B6EC-FE9CFB494CD0}"/>
              </a:ext>
            </a:extLst>
          </p:cNvPr>
          <p:cNvCxnSpPr>
            <a:stCxn id="21" idx="4"/>
          </p:cNvCxnSpPr>
          <p:nvPr/>
        </p:nvCxnSpPr>
        <p:spPr>
          <a:xfrm>
            <a:off x="8718225" y="3416852"/>
            <a:ext cx="1" cy="527901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C5CA9D-D2C8-43BE-AD12-BC989354EE85}"/>
              </a:ext>
            </a:extLst>
          </p:cNvPr>
          <p:cNvCxnSpPr>
            <a:stCxn id="20" idx="4"/>
          </p:cNvCxnSpPr>
          <p:nvPr/>
        </p:nvCxnSpPr>
        <p:spPr>
          <a:xfrm>
            <a:off x="7176943" y="3416852"/>
            <a:ext cx="622167" cy="527901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5ACE0CA-454E-4AD1-AD9E-582AAE1997E6}"/>
              </a:ext>
            </a:extLst>
          </p:cNvPr>
          <p:cNvSpPr/>
          <p:nvPr/>
        </p:nvSpPr>
        <p:spPr>
          <a:xfrm>
            <a:off x="6554780" y="5083828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400" dirty="0"/>
              <a:t>DurationMessageVolume</a:t>
            </a:r>
            <a:endParaRPr lang="en-GB" sz="14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2D7A61F-6F4C-4E0E-8EC3-D67A99C238E5}"/>
              </a:ext>
            </a:extLst>
          </p:cNvPr>
          <p:cNvCxnSpPr>
            <a:cxnSpLocks/>
          </p:cNvCxnSpPr>
          <p:nvPr/>
        </p:nvCxnSpPr>
        <p:spPr>
          <a:xfrm flipH="1">
            <a:off x="7176937" y="4566922"/>
            <a:ext cx="622173" cy="527902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F49D33-50F6-4426-AE99-14BDF08A983C}"/>
              </a:ext>
            </a:extLst>
          </p:cNvPr>
          <p:cNvSpPr/>
          <p:nvPr/>
        </p:nvSpPr>
        <p:spPr>
          <a:xfrm>
            <a:off x="8096052" y="5108971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600" dirty="0"/>
              <a:t>Start date</a:t>
            </a:r>
            <a:endParaRPr lang="en-GB" sz="16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AE84399-2385-45BC-B52E-909CBE301362}"/>
              </a:ext>
            </a:extLst>
          </p:cNvPr>
          <p:cNvSpPr/>
          <p:nvPr/>
        </p:nvSpPr>
        <p:spPr>
          <a:xfrm>
            <a:off x="9637334" y="5091686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600" dirty="0"/>
              <a:t>Start time</a:t>
            </a:r>
            <a:endParaRPr lang="en-GB" sz="16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91F5160-AC6B-4223-B11E-35BE573D5290}"/>
              </a:ext>
            </a:extLst>
          </p:cNvPr>
          <p:cNvCxnSpPr/>
          <p:nvPr/>
        </p:nvCxnSpPr>
        <p:spPr>
          <a:xfrm>
            <a:off x="9637336" y="4577925"/>
            <a:ext cx="622167" cy="52790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572751E-C050-4EED-BF33-848D3654B5A7}"/>
              </a:ext>
            </a:extLst>
          </p:cNvPr>
          <p:cNvCxnSpPr/>
          <p:nvPr/>
        </p:nvCxnSpPr>
        <p:spPr>
          <a:xfrm>
            <a:off x="8718220" y="4563785"/>
            <a:ext cx="1" cy="52790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870E132-BD10-4B1F-B2B3-2A6AE91B6891}"/>
              </a:ext>
            </a:extLst>
          </p:cNvPr>
          <p:cNvSpPr/>
          <p:nvPr/>
        </p:nvSpPr>
        <p:spPr>
          <a:xfrm>
            <a:off x="10165235" y="3988750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en-US" sz="1600" dirty="0"/>
              <a:t>External charges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E15220-35EB-48DC-AB38-C5C8320C8C12}"/>
              </a:ext>
            </a:extLst>
          </p:cNvPr>
          <p:cNvCxnSpPr>
            <a:cxnSpLocks/>
          </p:cNvCxnSpPr>
          <p:nvPr/>
        </p:nvCxnSpPr>
        <p:spPr>
          <a:xfrm rot="5400000">
            <a:off x="9901284" y="3982472"/>
            <a:ext cx="1" cy="527901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34FC4D23-A314-4C1D-B314-6D1B59C0D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539394"/>
              </p:ext>
            </p:extLst>
          </p:nvPr>
        </p:nvGraphicFramePr>
        <p:xfrm>
          <a:off x="5923369" y="984259"/>
          <a:ext cx="5844620" cy="1014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924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168924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168924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168924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1168924">
                  <a:extLst>
                    <a:ext uri="{9D8B030D-6E8A-4147-A177-3AD203B41FA5}">
                      <a16:colId xmlns:a16="http://schemas.microsoft.com/office/drawing/2014/main" val="976838896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r>
                        <a:rPr lang="en-GB" dirty="0"/>
                        <a:t>MSISDN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PROFILE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 Of Starting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 Of 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Additional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  <a:tr h="37446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78048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BDA85D5-91CC-4B80-9BE5-363AEDB3FE97}"/>
              </a:ext>
            </a:extLst>
          </p:cNvPr>
          <p:cNvSpPr txBox="1"/>
          <p:nvPr/>
        </p:nvSpPr>
        <p:spPr>
          <a:xfrm>
            <a:off x="5838332" y="222074"/>
            <a:ext cx="504334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 Table That shows the relation between the customer and profile</a:t>
            </a:r>
          </a:p>
        </p:txBody>
      </p:sp>
      <p:graphicFrame>
        <p:nvGraphicFramePr>
          <p:cNvPr id="34" name="Table 9">
            <a:extLst>
              <a:ext uri="{FF2B5EF4-FFF2-40B4-BE49-F238E27FC236}">
                <a16:creationId xmlns:a16="http://schemas.microsoft.com/office/drawing/2014/main" id="{DBA841FE-D388-4A43-98F0-4290E75F6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974886"/>
              </p:ext>
            </p:extLst>
          </p:nvPr>
        </p:nvGraphicFramePr>
        <p:xfrm>
          <a:off x="398872" y="6011472"/>
          <a:ext cx="11309416" cy="731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13677">
                  <a:extLst>
                    <a:ext uri="{9D8B030D-6E8A-4147-A177-3AD203B41FA5}">
                      <a16:colId xmlns:a16="http://schemas.microsoft.com/office/drawing/2014/main" val="201513916"/>
                    </a:ext>
                  </a:extLst>
                </a:gridCol>
                <a:gridCol w="1413677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413677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413677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413677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1413677">
                  <a:extLst>
                    <a:ext uri="{9D8B030D-6E8A-4147-A177-3AD203B41FA5}">
                      <a16:colId xmlns:a16="http://schemas.microsoft.com/office/drawing/2014/main" val="976838896"/>
                    </a:ext>
                  </a:extLst>
                </a:gridCol>
                <a:gridCol w="1413677">
                  <a:extLst>
                    <a:ext uri="{9D8B030D-6E8A-4147-A177-3AD203B41FA5}">
                      <a16:colId xmlns:a16="http://schemas.microsoft.com/office/drawing/2014/main" val="1295158081"/>
                    </a:ext>
                  </a:extLst>
                </a:gridCol>
                <a:gridCol w="1413677">
                  <a:extLst>
                    <a:ext uri="{9D8B030D-6E8A-4147-A177-3AD203B41FA5}">
                      <a16:colId xmlns:a16="http://schemas.microsoft.com/office/drawing/2014/main" val="3012835852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CDR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Dial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Dial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Service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/>
                        <a:t>Duration</a:t>
                      </a:r>
                    </a:p>
                    <a:p>
                      <a:pPr algn="ctr"/>
                      <a:r>
                        <a:rPr lang="en-US" altLang="en-US" sz="1400" dirty="0"/>
                        <a:t>Message</a:t>
                      </a:r>
                    </a:p>
                    <a:p>
                      <a:pPr algn="ctr"/>
                      <a:r>
                        <a:rPr lang="en-US" altLang="en-US" sz="1400" dirty="0"/>
                        <a:t>Volume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/>
                        <a:t>Start date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Start time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External charges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C75307A-9EAF-43CB-AD47-5583225236D3}"/>
              </a:ext>
            </a:extLst>
          </p:cNvPr>
          <p:cNvSpPr txBox="1"/>
          <p:nvPr/>
        </p:nvSpPr>
        <p:spPr>
          <a:xfrm>
            <a:off x="382569" y="5204393"/>
            <a:ext cx="5043341" cy="64633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We Can Make A table for all CDRs instead of making a text file, so it will make things easier.</a:t>
            </a:r>
          </a:p>
        </p:txBody>
      </p:sp>
    </p:spTree>
    <p:extLst>
      <p:ext uri="{BB962C8B-B14F-4D97-AF65-F5344CB8AC3E}">
        <p14:creationId xmlns:p14="http://schemas.microsoft.com/office/powerpoint/2010/main" val="7891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F8E2B7-9837-4BC7-8AED-04FB586DEF3D}"/>
              </a:ext>
            </a:extLst>
          </p:cNvPr>
          <p:cNvCxnSpPr>
            <a:cxnSpLocks/>
          </p:cNvCxnSpPr>
          <p:nvPr/>
        </p:nvCxnSpPr>
        <p:spPr>
          <a:xfrm>
            <a:off x="2791820" y="5121680"/>
            <a:ext cx="1234" cy="731967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12981BF-CC1A-45AF-A32A-D64980C50D10}"/>
              </a:ext>
            </a:extLst>
          </p:cNvPr>
          <p:cNvCxnSpPr>
            <a:cxnSpLocks/>
          </p:cNvCxnSpPr>
          <p:nvPr/>
        </p:nvCxnSpPr>
        <p:spPr>
          <a:xfrm>
            <a:off x="2500423" y="5157886"/>
            <a:ext cx="1" cy="685892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EB8E0CD-1BA4-43DD-A67C-3936920D0390}"/>
              </a:ext>
            </a:extLst>
          </p:cNvPr>
          <p:cNvSpPr/>
          <p:nvPr/>
        </p:nvSpPr>
        <p:spPr>
          <a:xfrm>
            <a:off x="1956060" y="3001012"/>
            <a:ext cx="1357460" cy="66930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Profile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FEDEB4-1593-42B5-8863-02ECF89CCD6A}"/>
              </a:ext>
            </a:extLst>
          </p:cNvPr>
          <p:cNvSpPr/>
          <p:nvPr/>
        </p:nvSpPr>
        <p:spPr>
          <a:xfrm>
            <a:off x="509047" y="1700114"/>
            <a:ext cx="1178350" cy="66930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Profile ID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8428B5-7354-40DA-B68D-FFD76650B9E1}"/>
              </a:ext>
            </a:extLst>
          </p:cNvPr>
          <p:cNvSpPr/>
          <p:nvPr/>
        </p:nvSpPr>
        <p:spPr>
          <a:xfrm>
            <a:off x="2045615" y="1700114"/>
            <a:ext cx="1178350" cy="66930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Profile Name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E85B83-C075-4AEA-A744-36E15998BDF2}"/>
              </a:ext>
            </a:extLst>
          </p:cNvPr>
          <p:cNvSpPr/>
          <p:nvPr/>
        </p:nvSpPr>
        <p:spPr>
          <a:xfrm>
            <a:off x="3582183" y="1700114"/>
            <a:ext cx="1178350" cy="66930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Renew Duration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D4B227-07AF-4505-825B-AF3C36889905}"/>
              </a:ext>
            </a:extLst>
          </p:cNvPr>
          <p:cNvSpPr/>
          <p:nvPr/>
        </p:nvSpPr>
        <p:spPr>
          <a:xfrm>
            <a:off x="326972" y="4254779"/>
            <a:ext cx="1178350" cy="66930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Profile Fees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B6FFD7-00A1-4806-AAFD-C5092BE78F59}"/>
              </a:ext>
            </a:extLst>
          </p:cNvPr>
          <p:cNvCxnSpPr>
            <a:stCxn id="4" idx="4"/>
          </p:cNvCxnSpPr>
          <p:nvPr/>
        </p:nvCxnSpPr>
        <p:spPr>
          <a:xfrm>
            <a:off x="1098222" y="2369416"/>
            <a:ext cx="857838" cy="63159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4237C3-4752-49D5-A89C-781595B73200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2634790" y="2378843"/>
            <a:ext cx="0" cy="62216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FDCD1D-4DF3-4818-BADF-A7F7380C70E9}"/>
              </a:ext>
            </a:extLst>
          </p:cNvPr>
          <p:cNvCxnSpPr>
            <a:cxnSpLocks/>
          </p:cNvCxnSpPr>
          <p:nvPr/>
        </p:nvCxnSpPr>
        <p:spPr>
          <a:xfrm flipH="1">
            <a:off x="3313520" y="2369416"/>
            <a:ext cx="857838" cy="65044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E133BA-9E08-441A-99C5-AF4CAF2A8DA1}"/>
              </a:ext>
            </a:extLst>
          </p:cNvPr>
          <p:cNvCxnSpPr>
            <a:cxnSpLocks/>
          </p:cNvCxnSpPr>
          <p:nvPr/>
        </p:nvCxnSpPr>
        <p:spPr>
          <a:xfrm flipV="1">
            <a:off x="1098222" y="3660889"/>
            <a:ext cx="857838" cy="63159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787E9C9-4385-4B5D-952E-595B84460AB1}"/>
              </a:ext>
            </a:extLst>
          </p:cNvPr>
          <p:cNvSpPr/>
          <p:nvPr/>
        </p:nvSpPr>
        <p:spPr>
          <a:xfrm>
            <a:off x="9896574" y="2991586"/>
            <a:ext cx="1357460" cy="6693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BDFC20-B5F3-4DD8-84CE-DDB9D6D3DDD0}"/>
              </a:ext>
            </a:extLst>
          </p:cNvPr>
          <p:cNvSpPr/>
          <p:nvPr/>
        </p:nvSpPr>
        <p:spPr>
          <a:xfrm>
            <a:off x="8449561" y="1690688"/>
            <a:ext cx="1178350" cy="66930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Service ID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8F2B07-8970-4B37-BC5B-BE40F886BF41}"/>
              </a:ext>
            </a:extLst>
          </p:cNvPr>
          <p:cNvSpPr/>
          <p:nvPr/>
        </p:nvSpPr>
        <p:spPr>
          <a:xfrm>
            <a:off x="9986129" y="1690688"/>
            <a:ext cx="1178350" cy="66930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Service Name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EB18C9-4325-4C8C-BC59-A41A01B37A7F}"/>
              </a:ext>
            </a:extLst>
          </p:cNvPr>
          <p:cNvCxnSpPr>
            <a:stCxn id="20" idx="4"/>
          </p:cNvCxnSpPr>
          <p:nvPr/>
        </p:nvCxnSpPr>
        <p:spPr>
          <a:xfrm>
            <a:off x="9038736" y="2359990"/>
            <a:ext cx="857838" cy="631596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09F3BB-A892-4842-B0E5-65F9E36AB91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0575304" y="2369417"/>
            <a:ext cx="0" cy="622169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DADF39-2911-4E70-A7B7-46D0D011A1D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249212" y="3326237"/>
            <a:ext cx="2647362" cy="1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6A5C6A6-26D8-46BB-AF0E-24B2CDC6969E}"/>
              </a:ext>
            </a:extLst>
          </p:cNvPr>
          <p:cNvCxnSpPr>
            <a:cxnSpLocks/>
          </p:cNvCxnSpPr>
          <p:nvPr/>
        </p:nvCxnSpPr>
        <p:spPr>
          <a:xfrm>
            <a:off x="3322162" y="3326236"/>
            <a:ext cx="2647362" cy="1"/>
          </a:xfrm>
          <a:prstGeom prst="line">
            <a:avLst/>
          </a:prstGeom>
          <a:ln w="762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A4BD582B-6F3B-407F-AD04-1D84A69680A0}"/>
              </a:ext>
            </a:extLst>
          </p:cNvPr>
          <p:cNvSpPr/>
          <p:nvPr/>
        </p:nvSpPr>
        <p:spPr>
          <a:xfrm>
            <a:off x="5926317" y="2685214"/>
            <a:ext cx="1357460" cy="1249022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Contains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DB6026-7253-4B69-9B79-C47B612858B9}"/>
              </a:ext>
            </a:extLst>
          </p:cNvPr>
          <p:cNvSpPr txBox="1"/>
          <p:nvPr/>
        </p:nvSpPr>
        <p:spPr>
          <a:xfrm>
            <a:off x="9469621" y="2926251"/>
            <a:ext cx="384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FCC546-D93F-47B1-980B-E209AE2DF9B7}"/>
              </a:ext>
            </a:extLst>
          </p:cNvPr>
          <p:cNvSpPr txBox="1"/>
          <p:nvPr/>
        </p:nvSpPr>
        <p:spPr>
          <a:xfrm>
            <a:off x="3313520" y="2926251"/>
            <a:ext cx="384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F8FC875-76CE-47C5-95F8-14CB058795CF}"/>
              </a:ext>
            </a:extLst>
          </p:cNvPr>
          <p:cNvSpPr/>
          <p:nvPr/>
        </p:nvSpPr>
        <p:spPr>
          <a:xfrm>
            <a:off x="5988377" y="1709541"/>
            <a:ext cx="1233340" cy="6693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Round</a:t>
            </a:r>
          </a:p>
          <a:p>
            <a:pPr algn="ctr"/>
            <a:r>
              <a:rPr lang="en-GB" sz="1600" dirty="0"/>
              <a:t>Amount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68F0B5F-7FE5-4090-B398-C2F4FE493B9D}"/>
              </a:ext>
            </a:extLst>
          </p:cNvPr>
          <p:cNvSpPr/>
          <p:nvPr/>
        </p:nvSpPr>
        <p:spPr>
          <a:xfrm>
            <a:off x="7053612" y="2173812"/>
            <a:ext cx="1233340" cy="6693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Fees</a:t>
            </a:r>
          </a:p>
          <a:p>
            <a:pPr algn="ctr"/>
            <a:r>
              <a:rPr lang="en-GB" sz="1400" dirty="0"/>
              <a:t>Local</a:t>
            </a:r>
          </a:p>
          <a:p>
            <a:pPr algn="ctr"/>
            <a:r>
              <a:rPr lang="en-GB" sz="1400" dirty="0"/>
              <a:t>Same Operator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A7ED758-63CF-47BD-82D0-712EB1F7CC77}"/>
              </a:ext>
            </a:extLst>
          </p:cNvPr>
          <p:cNvSpPr/>
          <p:nvPr/>
        </p:nvSpPr>
        <p:spPr>
          <a:xfrm>
            <a:off x="4895647" y="2173812"/>
            <a:ext cx="1233340" cy="6693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Fees</a:t>
            </a:r>
          </a:p>
          <a:p>
            <a:pPr algn="ctr"/>
            <a:r>
              <a:rPr lang="en-GB" sz="1400" dirty="0"/>
              <a:t>Local</a:t>
            </a:r>
          </a:p>
          <a:p>
            <a:pPr algn="ctr"/>
            <a:r>
              <a:rPr lang="en-GB" sz="1400" dirty="0"/>
              <a:t>Another Operator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3EE6BD-06C5-49FA-B287-6988DB62C877}"/>
              </a:ext>
            </a:extLst>
          </p:cNvPr>
          <p:cNvSpPr/>
          <p:nvPr/>
        </p:nvSpPr>
        <p:spPr>
          <a:xfrm>
            <a:off x="4771527" y="3809359"/>
            <a:ext cx="1357460" cy="6693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Additional</a:t>
            </a:r>
          </a:p>
          <a:p>
            <a:pPr algn="ctr"/>
            <a:r>
              <a:rPr lang="en-GB" sz="1400" dirty="0"/>
              <a:t>Quota</a:t>
            </a:r>
          </a:p>
          <a:p>
            <a:pPr algn="ctr"/>
            <a:r>
              <a:rPr lang="en-GB" sz="1400" dirty="0"/>
              <a:t>Size</a:t>
            </a:r>
          </a:p>
          <a:p>
            <a:pPr algn="ctr"/>
            <a:r>
              <a:rPr lang="en-GB" sz="1400" dirty="0"/>
              <a:t>(LE/MB/COUNT)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7794488-0FFB-440E-8894-E7AE4770018A}"/>
              </a:ext>
            </a:extLst>
          </p:cNvPr>
          <p:cNvSpPr/>
          <p:nvPr/>
        </p:nvSpPr>
        <p:spPr>
          <a:xfrm>
            <a:off x="7216221" y="3757842"/>
            <a:ext cx="1233340" cy="6693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Fees</a:t>
            </a:r>
          </a:p>
          <a:p>
            <a:pPr algn="ctr"/>
            <a:r>
              <a:rPr lang="en-GB" sz="1400" dirty="0"/>
              <a:t>International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F8F0680-6EDB-4F45-B1EC-35DD24C55124}"/>
              </a:ext>
            </a:extLst>
          </p:cNvPr>
          <p:cNvCxnSpPr>
            <a:stCxn id="41" idx="4"/>
          </p:cNvCxnSpPr>
          <p:nvPr/>
        </p:nvCxnSpPr>
        <p:spPr>
          <a:xfrm>
            <a:off x="5512317" y="2843114"/>
            <a:ext cx="616670" cy="31396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3817F2C-54C3-4524-9F0D-D4EBEFCD98B8}"/>
              </a:ext>
            </a:extLst>
          </p:cNvPr>
          <p:cNvCxnSpPr>
            <a:cxnSpLocks/>
            <a:stCxn id="39" idx="4"/>
            <a:endCxn id="36" idx="0"/>
          </p:cNvCxnSpPr>
          <p:nvPr/>
        </p:nvCxnSpPr>
        <p:spPr>
          <a:xfrm>
            <a:off x="6605047" y="2378843"/>
            <a:ext cx="0" cy="30637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A96B9D8-4DC9-4D2C-A966-6101A7A1EB7A}"/>
              </a:ext>
            </a:extLst>
          </p:cNvPr>
          <p:cNvCxnSpPr>
            <a:cxnSpLocks/>
          </p:cNvCxnSpPr>
          <p:nvPr/>
        </p:nvCxnSpPr>
        <p:spPr>
          <a:xfrm flipH="1">
            <a:off x="7145517" y="2776992"/>
            <a:ext cx="476060" cy="38009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E8FCB70-93DE-4A39-BE9A-892C7A91FAF2}"/>
              </a:ext>
            </a:extLst>
          </p:cNvPr>
          <p:cNvCxnSpPr>
            <a:cxnSpLocks/>
          </p:cNvCxnSpPr>
          <p:nvPr/>
        </p:nvCxnSpPr>
        <p:spPr>
          <a:xfrm flipV="1">
            <a:off x="5485998" y="3503903"/>
            <a:ext cx="616670" cy="31396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2493DEA-5BBA-4FEC-9FF1-3F5B50202BBA}"/>
              </a:ext>
            </a:extLst>
          </p:cNvPr>
          <p:cNvCxnSpPr>
            <a:cxnSpLocks/>
          </p:cNvCxnSpPr>
          <p:nvPr/>
        </p:nvCxnSpPr>
        <p:spPr>
          <a:xfrm flipH="1" flipV="1">
            <a:off x="7119198" y="3437781"/>
            <a:ext cx="476060" cy="38009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itle 54">
            <a:extLst>
              <a:ext uri="{FF2B5EF4-FFF2-40B4-BE49-F238E27FC236}">
                <a16:creationId xmlns:a16="http://schemas.microsoft.com/office/drawing/2014/main" id="{7F1CE7F8-440E-4DF9-90A1-6BC43EB6F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ERD Diagram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0153C2-F2CD-4C18-B89A-D3E6E968147F}"/>
              </a:ext>
            </a:extLst>
          </p:cNvPr>
          <p:cNvSpPr/>
          <p:nvPr/>
        </p:nvSpPr>
        <p:spPr>
          <a:xfrm>
            <a:off x="1848000" y="5830807"/>
            <a:ext cx="1606881" cy="66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Free Units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4135DBC-BCB2-460C-8724-DD690E21A905}"/>
              </a:ext>
            </a:extLst>
          </p:cNvPr>
          <p:cNvSpPr/>
          <p:nvPr/>
        </p:nvSpPr>
        <p:spPr>
          <a:xfrm>
            <a:off x="162363" y="5555678"/>
            <a:ext cx="1178350" cy="66930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Free</a:t>
            </a:r>
          </a:p>
          <a:p>
            <a:pPr algn="ctr"/>
            <a:r>
              <a:rPr lang="en-GB" dirty="0"/>
              <a:t>Unit</a:t>
            </a:r>
          </a:p>
          <a:p>
            <a:pPr algn="ctr"/>
            <a:r>
              <a:rPr lang="en-GB" dirty="0"/>
              <a:t>ID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E3D13AE-9B15-461F-9C29-936BE5EF4657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255872" y="5890329"/>
            <a:ext cx="592128" cy="27512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81274C04-CD5D-4C65-AA02-981365BACB54}"/>
              </a:ext>
            </a:extLst>
          </p:cNvPr>
          <p:cNvSpPr/>
          <p:nvPr/>
        </p:nvSpPr>
        <p:spPr>
          <a:xfrm>
            <a:off x="3487522" y="4704546"/>
            <a:ext cx="1367671" cy="66930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Free</a:t>
            </a:r>
          </a:p>
          <a:p>
            <a:pPr algn="ctr"/>
            <a:r>
              <a:rPr lang="en-GB" dirty="0"/>
              <a:t>Unit</a:t>
            </a:r>
          </a:p>
          <a:p>
            <a:pPr algn="ctr"/>
            <a:r>
              <a:rPr lang="en-GB" dirty="0"/>
              <a:t>Voice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DA2234B-D001-4C9E-926A-B2E2C6C233E5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3123371" y="5039197"/>
            <a:ext cx="364151" cy="791610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7" name="Diamond 56">
            <a:extLst>
              <a:ext uri="{FF2B5EF4-FFF2-40B4-BE49-F238E27FC236}">
                <a16:creationId xmlns:a16="http://schemas.microsoft.com/office/drawing/2014/main" id="{B4A9095C-BE43-4832-B4EE-3A94DFB1F121}"/>
              </a:ext>
            </a:extLst>
          </p:cNvPr>
          <p:cNvSpPr/>
          <p:nvPr/>
        </p:nvSpPr>
        <p:spPr>
          <a:xfrm>
            <a:off x="1963661" y="4073729"/>
            <a:ext cx="1357460" cy="124902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Have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A170BAC-12DF-4446-828D-A1A43714F874}"/>
              </a:ext>
            </a:extLst>
          </p:cNvPr>
          <p:cNvCxnSpPr>
            <a:cxnSpLocks/>
            <a:stCxn id="3" idx="2"/>
            <a:endCxn id="57" idx="0"/>
          </p:cNvCxnSpPr>
          <p:nvPr/>
        </p:nvCxnSpPr>
        <p:spPr>
          <a:xfrm>
            <a:off x="2634790" y="3670315"/>
            <a:ext cx="7601" cy="403414"/>
          </a:xfrm>
          <a:prstGeom prst="line">
            <a:avLst/>
          </a:prstGeom>
          <a:ln w="762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D7D1A95-1BA7-4F98-B833-94BFAEB67124}"/>
              </a:ext>
            </a:extLst>
          </p:cNvPr>
          <p:cNvSpPr/>
          <p:nvPr/>
        </p:nvSpPr>
        <p:spPr>
          <a:xfrm>
            <a:off x="4211811" y="6156800"/>
            <a:ext cx="1367671" cy="66930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Free</a:t>
            </a:r>
          </a:p>
          <a:p>
            <a:pPr algn="ctr"/>
            <a:r>
              <a:rPr lang="en-GB" dirty="0"/>
              <a:t>Unit</a:t>
            </a:r>
          </a:p>
          <a:p>
            <a:pPr algn="ctr"/>
            <a:r>
              <a:rPr lang="en-GB" dirty="0"/>
              <a:t>SMS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86F594A-5962-40B2-87FB-9B33A79BF5DC}"/>
              </a:ext>
            </a:extLst>
          </p:cNvPr>
          <p:cNvCxnSpPr>
            <a:cxnSpLocks/>
            <a:stCxn id="63" idx="2"/>
            <a:endCxn id="2" idx="3"/>
          </p:cNvCxnSpPr>
          <p:nvPr/>
        </p:nvCxnSpPr>
        <p:spPr>
          <a:xfrm flipH="1" flipV="1">
            <a:off x="3454881" y="6165458"/>
            <a:ext cx="756930" cy="32599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7E7C26F3-54E8-4888-A46A-443A9DF483FA}"/>
              </a:ext>
            </a:extLst>
          </p:cNvPr>
          <p:cNvSpPr/>
          <p:nvPr/>
        </p:nvSpPr>
        <p:spPr>
          <a:xfrm>
            <a:off x="4771953" y="5264968"/>
            <a:ext cx="1367671" cy="66930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Free</a:t>
            </a:r>
          </a:p>
          <a:p>
            <a:pPr algn="ctr"/>
            <a:r>
              <a:rPr lang="en-GB" dirty="0"/>
              <a:t>Unit</a:t>
            </a:r>
          </a:p>
          <a:p>
            <a:pPr algn="ctr"/>
            <a:r>
              <a:rPr lang="en-GB" dirty="0"/>
              <a:t>Internet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6B80F62-25AB-4FE7-BD50-AC68663358FB}"/>
              </a:ext>
            </a:extLst>
          </p:cNvPr>
          <p:cNvCxnSpPr>
            <a:cxnSpLocks/>
            <a:stCxn id="67" idx="2"/>
          </p:cNvCxnSpPr>
          <p:nvPr/>
        </p:nvCxnSpPr>
        <p:spPr>
          <a:xfrm flipH="1">
            <a:off x="3454881" y="5599619"/>
            <a:ext cx="1317072" cy="282285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8947A94-53ED-4ED4-A864-EF957F435384}"/>
              </a:ext>
            </a:extLst>
          </p:cNvPr>
          <p:cNvSpPr txBox="1"/>
          <p:nvPr/>
        </p:nvSpPr>
        <p:spPr>
          <a:xfrm>
            <a:off x="2669020" y="3627826"/>
            <a:ext cx="384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70439BD-2937-40AC-B49F-50A0117247F3}"/>
              </a:ext>
            </a:extLst>
          </p:cNvPr>
          <p:cNvSpPr txBox="1"/>
          <p:nvPr/>
        </p:nvSpPr>
        <p:spPr>
          <a:xfrm>
            <a:off x="2837835" y="5428664"/>
            <a:ext cx="384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954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10A0004-2DA7-481E-B77F-C0384A143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611150"/>
              </p:ext>
            </p:extLst>
          </p:nvPr>
        </p:nvGraphicFramePr>
        <p:xfrm>
          <a:off x="810704" y="248327"/>
          <a:ext cx="10689993" cy="47282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87777">
                  <a:extLst>
                    <a:ext uri="{9D8B030D-6E8A-4147-A177-3AD203B41FA5}">
                      <a16:colId xmlns:a16="http://schemas.microsoft.com/office/drawing/2014/main" val="2790984586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2305545549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576198819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444612943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4054555666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2653411726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360890668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2263826718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3315144822"/>
                    </a:ext>
                  </a:extLst>
                </a:gridCol>
              </a:tblGrid>
              <a:tr h="722634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Round</a:t>
                      </a:r>
                    </a:p>
                    <a:p>
                      <a:pPr algn="ctr"/>
                      <a:r>
                        <a:rPr lang="en-GB" sz="1800" dirty="0"/>
                        <a:t>Amount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Fees</a:t>
                      </a:r>
                    </a:p>
                    <a:p>
                      <a:pPr algn="ctr"/>
                      <a:r>
                        <a:rPr lang="en-GB" sz="1800" dirty="0"/>
                        <a:t>Local</a:t>
                      </a:r>
                    </a:p>
                    <a:p>
                      <a:pPr algn="ctr"/>
                      <a:r>
                        <a:rPr lang="en-GB" sz="1800" dirty="0"/>
                        <a:t>Same Operator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Fees</a:t>
                      </a:r>
                    </a:p>
                    <a:p>
                      <a:pPr algn="ctr"/>
                      <a:r>
                        <a:rPr lang="en-GB" sz="1800" dirty="0"/>
                        <a:t>Local</a:t>
                      </a:r>
                    </a:p>
                    <a:p>
                      <a:pPr algn="ctr"/>
                      <a:r>
                        <a:rPr lang="en-GB" sz="1800" dirty="0"/>
                        <a:t>Another Operator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Fees</a:t>
                      </a:r>
                    </a:p>
                    <a:p>
                      <a:pPr algn="ctr"/>
                      <a:r>
                        <a:rPr lang="en-GB" sz="1800" dirty="0"/>
                        <a:t>International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Quota</a:t>
                      </a:r>
                    </a:p>
                    <a:p>
                      <a:pPr algn="ctr"/>
                      <a:r>
                        <a:rPr lang="en-GB" sz="1800" dirty="0"/>
                        <a:t>Size</a:t>
                      </a:r>
                    </a:p>
                    <a:p>
                      <a:pPr algn="ctr"/>
                      <a:r>
                        <a:rPr lang="en-GB" sz="1800" dirty="0"/>
                        <a:t>For </a:t>
                      </a:r>
                    </a:p>
                    <a:p>
                      <a:pPr algn="ctr"/>
                      <a:r>
                        <a:rPr lang="en-GB" sz="1800" dirty="0"/>
                        <a:t>Local</a:t>
                      </a:r>
                    </a:p>
                    <a:p>
                      <a:pPr algn="ctr"/>
                      <a:r>
                        <a:rPr lang="en-GB" sz="1800" dirty="0"/>
                        <a:t>(LE/MB/COUNT)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Quota</a:t>
                      </a:r>
                    </a:p>
                    <a:p>
                      <a:pPr algn="ctr"/>
                      <a:r>
                        <a:rPr lang="en-GB" sz="1800" dirty="0"/>
                        <a:t>Size</a:t>
                      </a:r>
                    </a:p>
                    <a:p>
                      <a:pPr algn="ctr"/>
                      <a:r>
                        <a:rPr lang="en-GB" sz="1800" dirty="0"/>
                        <a:t>For </a:t>
                      </a:r>
                    </a:p>
                    <a:p>
                      <a:pPr algn="ctr"/>
                      <a:r>
                        <a:rPr lang="en-GB" sz="1800" dirty="0"/>
                        <a:t>Local another</a:t>
                      </a:r>
                    </a:p>
                    <a:p>
                      <a:pPr algn="ctr"/>
                      <a:r>
                        <a:rPr lang="en-GB" sz="1800" dirty="0"/>
                        <a:t>operator</a:t>
                      </a:r>
                    </a:p>
                    <a:p>
                      <a:pPr algn="ctr"/>
                      <a:r>
                        <a:rPr lang="en-GB" sz="1800" dirty="0"/>
                        <a:t>(LE/MB/COUNT)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Quota</a:t>
                      </a:r>
                    </a:p>
                    <a:p>
                      <a:pPr algn="ctr"/>
                      <a:r>
                        <a:rPr lang="en-GB" sz="1800" dirty="0"/>
                        <a:t>Size</a:t>
                      </a:r>
                    </a:p>
                    <a:p>
                      <a:pPr algn="ctr"/>
                      <a:r>
                        <a:rPr lang="en-GB" sz="1800" dirty="0"/>
                        <a:t>For </a:t>
                      </a:r>
                    </a:p>
                    <a:p>
                      <a:pPr algn="ctr"/>
                      <a:r>
                        <a:rPr lang="en-GB" sz="1800" dirty="0"/>
                        <a:t>international (LE/MB/COUNT)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753750"/>
                  </a:ext>
                </a:extLst>
              </a:tr>
              <a:tr h="722634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17397"/>
                  </a:ext>
                </a:extLst>
              </a:tr>
              <a:tr h="722634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008355"/>
                  </a:ext>
                </a:extLst>
              </a:tr>
              <a:tr h="722634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817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60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E229-F282-4FDB-B503-48F89461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Tables</a:t>
            </a:r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9D1E50DD-A0A6-406D-8B9C-1C41C027B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622858"/>
              </p:ext>
            </p:extLst>
          </p:nvPr>
        </p:nvGraphicFramePr>
        <p:xfrm>
          <a:off x="296550" y="2500625"/>
          <a:ext cx="8753184" cy="640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94148">
                  <a:extLst>
                    <a:ext uri="{9D8B030D-6E8A-4147-A177-3AD203B41FA5}">
                      <a16:colId xmlns:a16="http://schemas.microsoft.com/office/drawing/2014/main" val="201513916"/>
                    </a:ext>
                  </a:extLst>
                </a:gridCol>
                <a:gridCol w="1094148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094148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094148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094148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1094148">
                  <a:extLst>
                    <a:ext uri="{9D8B030D-6E8A-4147-A177-3AD203B41FA5}">
                      <a16:colId xmlns:a16="http://schemas.microsoft.com/office/drawing/2014/main" val="469733988"/>
                    </a:ext>
                  </a:extLst>
                </a:gridCol>
                <a:gridCol w="1094148">
                  <a:extLst>
                    <a:ext uri="{9D8B030D-6E8A-4147-A177-3AD203B41FA5}">
                      <a16:colId xmlns:a16="http://schemas.microsoft.com/office/drawing/2014/main" val="976838896"/>
                    </a:ext>
                  </a:extLst>
                </a:gridCol>
                <a:gridCol w="1094148">
                  <a:extLst>
                    <a:ext uri="{9D8B030D-6E8A-4147-A177-3AD203B41FA5}">
                      <a16:colId xmlns:a16="http://schemas.microsoft.com/office/drawing/2014/main" val="923522584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Customer_Profile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MSISDN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PROFILE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Date Of Starting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Date Of Ending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Total</a:t>
                      </a:r>
                    </a:p>
                    <a:p>
                      <a:pPr algn="ctr"/>
                      <a:r>
                        <a:rPr lang="en-US" sz="1800" dirty="0"/>
                        <a:t>Points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Recurring 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Blocked</a:t>
                      </a:r>
                    </a:p>
                    <a:p>
                      <a:pPr algn="ctr"/>
                      <a:r>
                        <a:rPr lang="en-GB" dirty="0"/>
                        <a:t>Services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C34C0AD8-9A8F-4B12-A05D-BFFF34150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260910"/>
              </p:ext>
            </p:extLst>
          </p:nvPr>
        </p:nvGraphicFramePr>
        <p:xfrm>
          <a:off x="296552" y="1495102"/>
          <a:ext cx="711802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337">
                  <a:extLst>
                    <a:ext uri="{9D8B030D-6E8A-4147-A177-3AD203B41FA5}">
                      <a16:colId xmlns:a16="http://schemas.microsoft.com/office/drawing/2014/main" val="2544850993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976838896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Customer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MSISDN</a:t>
                      </a:r>
                    </a:p>
                    <a:p>
                      <a:pPr algn="ctr"/>
                      <a:r>
                        <a:rPr lang="en-GB" sz="1800" dirty="0"/>
                        <a:t>PK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First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Last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Address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BF6D12B2-BB3D-441E-BCFF-181D60BD0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87743"/>
              </p:ext>
            </p:extLst>
          </p:nvPr>
        </p:nvGraphicFramePr>
        <p:xfrm>
          <a:off x="296552" y="3506148"/>
          <a:ext cx="7118028" cy="640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6338">
                  <a:extLst>
                    <a:ext uri="{9D8B030D-6E8A-4147-A177-3AD203B41FA5}">
                      <a16:colId xmlns:a16="http://schemas.microsoft.com/office/drawing/2014/main" val="201513916"/>
                    </a:ext>
                  </a:extLst>
                </a:gridCol>
                <a:gridCol w="1186338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186338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186338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186338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1186338">
                  <a:extLst>
                    <a:ext uri="{9D8B030D-6E8A-4147-A177-3AD203B41FA5}">
                      <a16:colId xmlns:a16="http://schemas.microsoft.com/office/drawing/2014/main" val="976838896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Profile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Profile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Profile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/>
                        <a:t>One Time Fee 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Renew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Profile Fees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125BFBE6-DAA4-436C-A64D-CD580F198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334290"/>
              </p:ext>
            </p:extLst>
          </p:nvPr>
        </p:nvGraphicFramePr>
        <p:xfrm>
          <a:off x="296550" y="4511671"/>
          <a:ext cx="7118022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6337">
                  <a:extLst>
                    <a:ext uri="{9D8B030D-6E8A-4147-A177-3AD203B41FA5}">
                      <a16:colId xmlns:a16="http://schemas.microsoft.com/office/drawing/2014/main" val="201513916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4047012724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Free Units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Free</a:t>
                      </a:r>
                    </a:p>
                    <a:p>
                      <a:pPr algn="ctr"/>
                      <a:r>
                        <a:rPr lang="en-GB" dirty="0"/>
                        <a:t>Unit</a:t>
                      </a:r>
                    </a:p>
                    <a:p>
                      <a:pPr algn="ctr"/>
                      <a:r>
                        <a:rPr lang="en-GB" dirty="0"/>
                        <a:t>ID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Free</a:t>
                      </a:r>
                    </a:p>
                    <a:p>
                      <a:pPr algn="ctr"/>
                      <a:r>
                        <a:rPr lang="en-GB" dirty="0"/>
                        <a:t>Unit</a:t>
                      </a:r>
                    </a:p>
                    <a:p>
                      <a:pPr algn="ctr"/>
                      <a:r>
                        <a:rPr lang="en-GB" dirty="0"/>
                        <a:t>Voice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Free</a:t>
                      </a:r>
                    </a:p>
                    <a:p>
                      <a:pPr algn="ctr"/>
                      <a:r>
                        <a:rPr lang="en-GB" dirty="0"/>
                        <a:t>Unit</a:t>
                      </a:r>
                    </a:p>
                    <a:p>
                      <a:pPr algn="ctr"/>
                      <a:r>
                        <a:rPr lang="en-GB" dirty="0"/>
                        <a:t>SMS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Free</a:t>
                      </a:r>
                    </a:p>
                    <a:p>
                      <a:pPr algn="ctr"/>
                      <a:r>
                        <a:rPr lang="en-GB" dirty="0"/>
                        <a:t>Unit</a:t>
                      </a:r>
                    </a:p>
                    <a:p>
                      <a:pPr algn="ctr"/>
                      <a:r>
                        <a:rPr lang="en-GB" dirty="0"/>
                        <a:t>Internet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Free Unit ID</a:t>
                      </a:r>
                    </a:p>
                    <a:p>
                      <a:pPr algn="ctr"/>
                      <a:r>
                        <a:rPr lang="en-GB" dirty="0"/>
                        <a:t>(FK)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0B2E13CA-7692-4AD7-A76D-5928BBD52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687127"/>
              </p:ext>
            </p:extLst>
          </p:nvPr>
        </p:nvGraphicFramePr>
        <p:xfrm>
          <a:off x="296550" y="5791514"/>
          <a:ext cx="11713194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01466">
                  <a:extLst>
                    <a:ext uri="{9D8B030D-6E8A-4147-A177-3AD203B41FA5}">
                      <a16:colId xmlns:a16="http://schemas.microsoft.com/office/drawing/2014/main" val="2544850993"/>
                    </a:ext>
                  </a:extLst>
                </a:gridCol>
                <a:gridCol w="1301466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301466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301466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301466">
                  <a:extLst>
                    <a:ext uri="{9D8B030D-6E8A-4147-A177-3AD203B41FA5}">
                      <a16:colId xmlns:a16="http://schemas.microsoft.com/office/drawing/2014/main" val="3395348303"/>
                    </a:ext>
                  </a:extLst>
                </a:gridCol>
                <a:gridCol w="1301466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1301466">
                  <a:extLst>
                    <a:ext uri="{9D8B030D-6E8A-4147-A177-3AD203B41FA5}">
                      <a16:colId xmlns:a16="http://schemas.microsoft.com/office/drawing/2014/main" val="976838896"/>
                    </a:ext>
                  </a:extLst>
                </a:gridCol>
                <a:gridCol w="1301466">
                  <a:extLst>
                    <a:ext uri="{9D8B030D-6E8A-4147-A177-3AD203B41FA5}">
                      <a16:colId xmlns:a16="http://schemas.microsoft.com/office/drawing/2014/main" val="593576195"/>
                    </a:ext>
                  </a:extLst>
                </a:gridCol>
                <a:gridCol w="1301466">
                  <a:extLst>
                    <a:ext uri="{9D8B030D-6E8A-4147-A177-3AD203B41FA5}">
                      <a16:colId xmlns:a16="http://schemas.microsoft.com/office/drawing/2014/main" val="1376094664"/>
                    </a:ext>
                  </a:extLst>
                </a:gridCol>
              </a:tblGrid>
              <a:tr h="770213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Profile_</a:t>
                      </a:r>
                    </a:p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Services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Profile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Service</a:t>
                      </a:r>
                    </a:p>
                    <a:p>
                      <a:pPr algn="ctr"/>
                      <a:r>
                        <a:rPr lang="en-GB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Round</a:t>
                      </a:r>
                    </a:p>
                    <a:p>
                      <a:pPr algn="ctr"/>
                      <a:r>
                        <a:rPr lang="en-GB" sz="1600" dirty="0"/>
                        <a:t>Amount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/>
                        <a:t>Rate</a:t>
                      </a:r>
                    </a:p>
                    <a:p>
                      <a:pPr algn="ctr"/>
                      <a:r>
                        <a:rPr lang="en-US" sz="1600" dirty="0"/>
                        <a:t>Points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Fees</a:t>
                      </a:r>
                    </a:p>
                    <a:p>
                      <a:pPr algn="ctr"/>
                      <a:r>
                        <a:rPr lang="en-GB" sz="1100" dirty="0"/>
                        <a:t>Local</a:t>
                      </a:r>
                    </a:p>
                    <a:p>
                      <a:pPr algn="ctr"/>
                      <a:r>
                        <a:rPr lang="en-GB" sz="1100" dirty="0"/>
                        <a:t>Same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Fees</a:t>
                      </a:r>
                    </a:p>
                    <a:p>
                      <a:pPr algn="ctr"/>
                      <a:r>
                        <a:rPr lang="en-GB" sz="1100" dirty="0"/>
                        <a:t>Local</a:t>
                      </a:r>
                    </a:p>
                    <a:p>
                      <a:pPr algn="ctr"/>
                      <a:r>
                        <a:rPr lang="en-GB" sz="1100" dirty="0"/>
                        <a:t>Another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Fees</a:t>
                      </a:r>
                    </a:p>
                    <a:p>
                      <a:pPr algn="ctr"/>
                      <a:r>
                        <a:rPr lang="en-GB" sz="1800" dirty="0"/>
                        <a:t>International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Additional</a:t>
                      </a:r>
                    </a:p>
                    <a:p>
                      <a:pPr algn="ctr"/>
                      <a:r>
                        <a:rPr lang="en-GB" sz="1100" dirty="0"/>
                        <a:t>Quota</a:t>
                      </a:r>
                    </a:p>
                    <a:p>
                      <a:pPr algn="ctr"/>
                      <a:r>
                        <a:rPr lang="en-GB" sz="1100" dirty="0"/>
                        <a:t>Size</a:t>
                      </a:r>
                    </a:p>
                    <a:p>
                      <a:pPr algn="ctr"/>
                      <a:r>
                        <a:rPr lang="en-GB" sz="1100" dirty="0"/>
                        <a:t>(LE/MB/COUNT)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72447E5-7ED2-4BA7-A1E9-77259EEAD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670688"/>
              </p:ext>
            </p:extLst>
          </p:nvPr>
        </p:nvGraphicFramePr>
        <p:xfrm>
          <a:off x="8493111" y="4128316"/>
          <a:ext cx="2941494" cy="640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80498">
                  <a:extLst>
                    <a:ext uri="{9D8B030D-6E8A-4147-A177-3AD203B41FA5}">
                      <a16:colId xmlns:a16="http://schemas.microsoft.com/office/drawing/2014/main" val="2059838879"/>
                    </a:ext>
                  </a:extLst>
                </a:gridCol>
                <a:gridCol w="980498">
                  <a:extLst>
                    <a:ext uri="{9D8B030D-6E8A-4147-A177-3AD203B41FA5}">
                      <a16:colId xmlns:a16="http://schemas.microsoft.com/office/drawing/2014/main" val="3077536117"/>
                    </a:ext>
                  </a:extLst>
                </a:gridCol>
                <a:gridCol w="980498">
                  <a:extLst>
                    <a:ext uri="{9D8B030D-6E8A-4147-A177-3AD203B41FA5}">
                      <a16:colId xmlns:a16="http://schemas.microsoft.com/office/drawing/2014/main" val="2412225613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Services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Service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Service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324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250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0AAD6B-5A18-40E7-8649-FA3ACEB45617}"/>
              </a:ext>
            </a:extLst>
          </p:cNvPr>
          <p:cNvSpPr/>
          <p:nvPr/>
        </p:nvSpPr>
        <p:spPr>
          <a:xfrm>
            <a:off x="1131217" y="735291"/>
            <a:ext cx="1102936" cy="1008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24AF4C-0ADB-4F2D-A379-E88F30395CD8}"/>
              </a:ext>
            </a:extLst>
          </p:cNvPr>
          <p:cNvSpPr/>
          <p:nvPr/>
        </p:nvSpPr>
        <p:spPr>
          <a:xfrm>
            <a:off x="5257014" y="735291"/>
            <a:ext cx="1102936" cy="1008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F4947B-E213-40F4-B27E-688A9AB2398B}"/>
              </a:ext>
            </a:extLst>
          </p:cNvPr>
          <p:cNvSpPr/>
          <p:nvPr/>
        </p:nvSpPr>
        <p:spPr>
          <a:xfrm>
            <a:off x="9382812" y="735291"/>
            <a:ext cx="1102936" cy="1008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364D32-4432-424C-855C-CD69BDEE1F95}"/>
              </a:ext>
            </a:extLst>
          </p:cNvPr>
          <p:cNvSpPr/>
          <p:nvPr/>
        </p:nvSpPr>
        <p:spPr>
          <a:xfrm>
            <a:off x="2168165" y="3105835"/>
            <a:ext cx="6975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0"/>
              </a:spcBef>
            </a:pPr>
            <a:r>
              <a:rPr lang="en-US" altLang="en-US" u="sng" dirty="0">
                <a:solidFill>
                  <a:srgbClr val="FF0000"/>
                </a:solidFill>
              </a:rPr>
              <a:t>00201221234567,00201001234567,1,100,20190301,10:03:20,0</a:t>
            </a:r>
          </a:p>
        </p:txBody>
      </p:sp>
    </p:spTree>
    <p:extLst>
      <p:ext uri="{BB962C8B-B14F-4D97-AF65-F5344CB8AC3E}">
        <p14:creationId xmlns:p14="http://schemas.microsoft.com/office/powerpoint/2010/main" val="381586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319</Words>
  <Application>Microsoft Office PowerPoint</Application>
  <PresentationFormat>Widescreen</PresentationFormat>
  <Paragraphs>196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Database Documentation</vt:lpstr>
      <vt:lpstr>PowerPoint Presentation</vt:lpstr>
      <vt:lpstr>ERD Diagram</vt:lpstr>
      <vt:lpstr>PowerPoint Presentation</vt:lpstr>
      <vt:lpstr>Tables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Documentation</dc:title>
  <dc:creator>Amr Walid</dc:creator>
  <cp:lastModifiedBy>Amr Walid</cp:lastModifiedBy>
  <cp:revision>258</cp:revision>
  <dcterms:created xsi:type="dcterms:W3CDTF">2020-04-19T17:16:44Z</dcterms:created>
  <dcterms:modified xsi:type="dcterms:W3CDTF">2020-04-22T18:48:09Z</dcterms:modified>
</cp:coreProperties>
</file>