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2"/>
  </p:notesMasterIdLst>
  <p:handoutMasterIdLst>
    <p:handoutMasterId r:id="rId43"/>
  </p:handoutMasterIdLst>
  <p:sldIdLst>
    <p:sldId id="256" r:id="rId3"/>
    <p:sldId id="320" r:id="rId4"/>
    <p:sldId id="322" r:id="rId5"/>
    <p:sldId id="257" r:id="rId6"/>
    <p:sldId id="258" r:id="rId7"/>
    <p:sldId id="302" r:id="rId8"/>
    <p:sldId id="303" r:id="rId9"/>
    <p:sldId id="304" r:id="rId10"/>
    <p:sldId id="283" r:id="rId11"/>
    <p:sldId id="284" r:id="rId12"/>
    <p:sldId id="286" r:id="rId13"/>
    <p:sldId id="287" r:id="rId14"/>
    <p:sldId id="288" r:id="rId15"/>
    <p:sldId id="300" r:id="rId16"/>
    <p:sldId id="301" r:id="rId17"/>
    <p:sldId id="292" r:id="rId18"/>
    <p:sldId id="298" r:id="rId19"/>
    <p:sldId id="299" r:id="rId20"/>
    <p:sldId id="291" r:id="rId21"/>
    <p:sldId id="293" r:id="rId22"/>
    <p:sldId id="294" r:id="rId23"/>
    <p:sldId id="305" r:id="rId24"/>
    <p:sldId id="318" r:id="rId25"/>
    <p:sldId id="319" r:id="rId26"/>
    <p:sldId id="307" r:id="rId27"/>
    <p:sldId id="308" r:id="rId28"/>
    <p:sldId id="311" r:id="rId29"/>
    <p:sldId id="312" r:id="rId30"/>
    <p:sldId id="313" r:id="rId31"/>
    <p:sldId id="314" r:id="rId32"/>
    <p:sldId id="315" r:id="rId33"/>
    <p:sldId id="309" r:id="rId34"/>
    <p:sldId id="317" r:id="rId35"/>
    <p:sldId id="321" r:id="rId36"/>
    <p:sldId id="323" r:id="rId37"/>
    <p:sldId id="324" r:id="rId38"/>
    <p:sldId id="325" r:id="rId39"/>
    <p:sldId id="326" r:id="rId40"/>
    <p:sldId id="310" r:id="rId41"/>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CCFFFF"/>
    <a:srgbClr val="1B00F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660"/>
  </p:normalViewPr>
  <p:slideViewPr>
    <p:cSldViewPr>
      <p:cViewPr varScale="1">
        <p:scale>
          <a:sx n="86" d="100"/>
          <a:sy n="86" d="100"/>
        </p:scale>
        <p:origin x="773" y="4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1</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674B985A-9DBD-47B1-B35D-E9F328FA6FE7}">
      <dgm:prSet phldrT="[Text]" custT="1"/>
      <dgm:spPr/>
      <dgm:t>
        <a:bodyPr/>
        <a:lstStyle/>
        <a:p>
          <a:r>
            <a:rPr lang="en-IN" sz="2000" b="1" dirty="0">
              <a:solidFill>
                <a:schemeClr val="tx2"/>
              </a:solidFill>
            </a:rPr>
            <a:t>INTRODUCTION OF THE DATASET</a:t>
          </a:r>
        </a:p>
      </dgm:t>
    </dgm:pt>
    <dgm:pt modelId="{EE0AAE26-E2E9-4F76-9851-BF1BFC36745A}" type="parTrans" cxnId="{3A16322B-F8E4-43C3-974C-B0C3A90B673E}">
      <dgm:prSet/>
      <dgm:spPr/>
      <dgm:t>
        <a:bodyPr/>
        <a:lstStyle/>
        <a:p>
          <a:endParaRPr lang="en-IN"/>
        </a:p>
      </dgm:t>
    </dgm:pt>
    <dgm:pt modelId="{6A95201D-0890-4B3C-80FA-C9FF65DA000F}" type="sibTrans" cxnId="{3A16322B-F8E4-43C3-974C-B0C3A90B673E}">
      <dgm:prSet/>
      <dgm:spPr/>
      <dgm:t>
        <a:bodyPr/>
        <a:lstStyle/>
        <a:p>
          <a:endParaRPr lang="en-IN"/>
        </a:p>
      </dgm:t>
    </dgm:pt>
    <dgm:pt modelId="{2125DCC7-095F-4633-A5BC-43F7A913C7D5}">
      <dgm:prSet phldrT="[Text]"/>
      <dgm:spPr/>
      <dgm:t>
        <a:bodyPr/>
        <a:lstStyle/>
        <a:p>
          <a:r>
            <a:rPr lang="en-IN" dirty="0"/>
            <a:t>2</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2000" b="1" dirty="0">
              <a:solidFill>
                <a:schemeClr val="tx2"/>
              </a:solidFill>
            </a:rPr>
            <a:t>BACKGROUND &amp; BUSINESS QUESTIONS</a:t>
          </a: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3</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OBJECTIVES OF THE ANALYSIS</a:t>
          </a: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A98EE828-0887-42B7-B4F0-AE822626889B}" type="presOf" srcId="{674B985A-9DBD-47B1-B35D-E9F328FA6FE7}" destId="{758AB190-F4B0-4D6F-BAA0-3DA08C7A4EA5}"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3A16322B-F8E4-43C3-974C-B0C3A90B673E}" srcId="{F9A78137-21F7-46B0-814A-209AF735CC5B}" destId="{674B985A-9DBD-47B1-B35D-E9F328FA6FE7}" srcOrd="0" destOrd="0" parTransId="{EE0AAE26-E2E9-4F76-9851-BF1BFC36745A}" sibTransId="{6A95201D-0890-4B3C-80FA-C9FF65DA000F}"/>
    <dgm:cxn modelId="{DAB6B555-FABD-41D7-A8C5-933608A61D40}" type="presOf" srcId="{F9A78137-21F7-46B0-814A-209AF735CC5B}" destId="{570A1CAC-DDB0-4DC1-BA4B-71D246D2D137}" srcOrd="0" destOrd="0"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4</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2125DCC7-095F-4633-A5BC-43F7A913C7D5}">
      <dgm:prSet phldrT="[Text]"/>
      <dgm:spPr/>
      <dgm:t>
        <a:bodyPr/>
        <a:lstStyle/>
        <a:p>
          <a:r>
            <a:rPr lang="en-IN" dirty="0"/>
            <a:t>5</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custT="1"/>
      <dgm:spPr/>
      <dgm:t>
        <a:bodyPr/>
        <a:lstStyle/>
        <a:p>
          <a:r>
            <a:rPr lang="en-IN" sz="2000" b="1" dirty="0">
              <a:solidFill>
                <a:schemeClr val="tx2"/>
              </a:solidFill>
            </a:rPr>
            <a:t>DESCRIPTIVE ANALYSIS</a:t>
          </a:r>
          <a:endParaRPr lang="en-IN" sz="1600" b="1" dirty="0">
            <a:solidFill>
              <a:schemeClr val="tx2"/>
            </a:solidFill>
          </a:endParaRP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6</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custT="1"/>
      <dgm:spPr/>
      <dgm:t>
        <a:bodyPr/>
        <a:lstStyle/>
        <a:p>
          <a:r>
            <a:rPr lang="en-IN" sz="2000" b="1" dirty="0">
              <a:solidFill>
                <a:schemeClr val="tx2"/>
              </a:solidFill>
            </a:rPr>
            <a:t>HYPOTHESIS TESTING</a:t>
          </a:r>
          <a:endParaRPr lang="en-IN" sz="3000" b="1" dirty="0">
            <a:solidFill>
              <a:schemeClr val="tx2"/>
            </a:solidFill>
          </a:endParaRP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E7A5D8A-161B-4581-B7FC-BC9860B9282B}">
      <dgm:prSet phldrT="[Text]" custT="1"/>
      <dgm:spPr/>
      <dgm:t>
        <a:bodyPr/>
        <a:lstStyle/>
        <a:p>
          <a:endParaRPr lang="en-IN" sz="1600" dirty="0"/>
        </a:p>
      </dgm:t>
    </dgm:pt>
    <dgm:pt modelId="{5A4D5C0A-15D2-4B65-80AA-29910E8A2CDF}" type="sibTrans" cxnId="{5E7F87DF-61F2-490B-8C34-CB55B6B89F62}">
      <dgm:prSet/>
      <dgm:spPr/>
      <dgm:t>
        <a:bodyPr/>
        <a:lstStyle/>
        <a:p>
          <a:endParaRPr lang="en-IN"/>
        </a:p>
      </dgm:t>
    </dgm:pt>
    <dgm:pt modelId="{5D58BA12-7A69-45F5-BD1D-1B8B5842CB11}" type="parTrans" cxnId="{5E7F87DF-61F2-490B-8C34-CB55B6B89F62}">
      <dgm:prSet/>
      <dgm:spPr/>
      <dgm:t>
        <a:bodyPr/>
        <a:lstStyle/>
        <a:p>
          <a:endParaRPr lang="en-IN"/>
        </a:p>
      </dgm:t>
    </dgm:pt>
    <dgm:pt modelId="{30CFD219-4329-49FA-9DE7-F1F71543B6AE}">
      <dgm:prSet phldrT="[Text]" custT="1"/>
      <dgm:spPr/>
      <dgm:t>
        <a:bodyPr/>
        <a:lstStyle/>
        <a:p>
          <a:endParaRPr lang="en-IN" sz="1400" dirty="0">
            <a:solidFill>
              <a:schemeClr val="tx2"/>
            </a:solidFill>
          </a:endParaRPr>
        </a:p>
      </dgm:t>
    </dgm:pt>
    <dgm:pt modelId="{F7287755-07BB-42D7-A293-584AAE5A7C8B}" type="parTrans" cxnId="{893F458B-EEF4-44A4-AD07-4BC3B903A885}">
      <dgm:prSet/>
      <dgm:spPr/>
      <dgm:t>
        <a:bodyPr/>
        <a:lstStyle/>
        <a:p>
          <a:endParaRPr lang="en-IN"/>
        </a:p>
      </dgm:t>
    </dgm:pt>
    <dgm:pt modelId="{F79882C4-C82F-4B25-99B4-2A9CFF69B760}" type="sibTrans" cxnId="{893F458B-EEF4-44A4-AD07-4BC3B903A885}">
      <dgm:prSet/>
      <dgm:spPr/>
      <dgm:t>
        <a:bodyPr/>
        <a:lstStyle/>
        <a:p>
          <a:endParaRPr lang="en-IN"/>
        </a:p>
      </dgm:t>
    </dgm:pt>
    <dgm:pt modelId="{74242A7E-A74D-4C2B-A948-628ECAC1B814}">
      <dgm:prSet phldrT="[Text]" custT="1"/>
      <dgm:spPr/>
      <dgm:t>
        <a:bodyPr/>
        <a:lstStyle/>
        <a:p>
          <a:r>
            <a:rPr lang="en-IN" sz="2000" b="1" dirty="0">
              <a:solidFill>
                <a:schemeClr val="tx2"/>
              </a:solidFill>
            </a:rPr>
            <a:t>METHODOLOGY</a:t>
          </a:r>
          <a:r>
            <a:rPr lang="en-IN" sz="1100" dirty="0"/>
            <a:t>.</a:t>
          </a:r>
          <a:endParaRPr lang="en-IN" sz="2000" b="1" dirty="0">
            <a:solidFill>
              <a:schemeClr val="tx2"/>
            </a:solidFill>
          </a:endParaRPr>
        </a:p>
      </dgm:t>
    </dgm:pt>
    <dgm:pt modelId="{CE0828C9-7121-4E69-B160-927EC62EAC4F}" type="parTrans" cxnId="{B09A530B-F66B-44FA-BD22-BF1E12B946B2}">
      <dgm:prSet/>
      <dgm:spPr/>
      <dgm:t>
        <a:bodyPr/>
        <a:lstStyle/>
        <a:p>
          <a:endParaRPr lang="en-IN"/>
        </a:p>
      </dgm:t>
    </dgm:pt>
    <dgm:pt modelId="{C62C2FA3-8A01-48EF-B685-D5F93B991B69}" type="sibTrans" cxnId="{B09A530B-F66B-44FA-BD22-BF1E12B946B2}">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custLinFactNeighborY="0">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B09A530B-F66B-44FA-BD22-BF1E12B946B2}" srcId="{F9A78137-21F7-46B0-814A-209AF735CC5B}" destId="{74242A7E-A74D-4C2B-A948-628ECAC1B814}" srcOrd="1" destOrd="0" parTransId="{CE0828C9-7121-4E69-B160-927EC62EAC4F}" sibTransId="{C62C2FA3-8A01-48EF-B685-D5F93B991B69}"/>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AD236766-A074-4A33-AFF3-C9664A1DC839}" type="presOf" srcId="{30CFD219-4329-49FA-9DE7-F1F71543B6AE}" destId="{758AB190-F4B0-4D6F-BAA0-3DA08C7A4EA5}" srcOrd="0" destOrd="0" presId="urn:microsoft.com/office/officeart/2005/8/layout/chevron2"/>
    <dgm:cxn modelId="{DAB6B555-FABD-41D7-A8C5-933608A61D40}" type="presOf" srcId="{F9A78137-21F7-46B0-814A-209AF735CC5B}" destId="{570A1CAC-DDB0-4DC1-BA4B-71D246D2D137}" srcOrd="0" destOrd="0" presId="urn:microsoft.com/office/officeart/2005/8/layout/chevron2"/>
    <dgm:cxn modelId="{D1B8A083-1F63-4F6E-9E81-BC13D37DAEC5}" type="presOf" srcId="{6E7A5D8A-161B-4581-B7FC-BC9860B9282B}" destId="{758AB190-F4B0-4D6F-BAA0-3DA08C7A4EA5}" srcOrd="0" destOrd="2"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893F458B-EEF4-44A4-AD07-4BC3B903A885}" srcId="{F9A78137-21F7-46B0-814A-209AF735CC5B}" destId="{30CFD219-4329-49FA-9DE7-F1F71543B6AE}" srcOrd="0" destOrd="0" parTransId="{F7287755-07BB-42D7-A293-584AAE5A7C8B}" sibTransId="{F79882C4-C82F-4B25-99B4-2A9CFF69B760}"/>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5E7F87DF-61F2-490B-8C34-CB55B6B89F62}" srcId="{F9A78137-21F7-46B0-814A-209AF735CC5B}" destId="{6E7A5D8A-161B-4581-B7FC-BC9860B9282B}" srcOrd="2" destOrd="0" parTransId="{5D58BA12-7A69-45F5-BD1D-1B8B5842CB11}" sibTransId="{5A4D5C0A-15D2-4B65-80AA-29910E8A2CDF}"/>
    <dgm:cxn modelId="{CC82EBE2-681D-47D9-8C60-88794941008C}" type="presOf" srcId="{74242A7E-A74D-4C2B-A948-628ECAC1B814}" destId="{758AB190-F4B0-4D6F-BAA0-3DA08C7A4EA5}" srcOrd="0" destOrd="1"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773517-E24A-458E-86E8-64600F79742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IN"/>
        </a:p>
      </dgm:t>
    </dgm:pt>
    <dgm:pt modelId="{F9A78137-21F7-46B0-814A-209AF735CC5B}">
      <dgm:prSet phldrT="[Text]"/>
      <dgm:spPr/>
      <dgm:t>
        <a:bodyPr/>
        <a:lstStyle/>
        <a:p>
          <a:r>
            <a:rPr lang="en-IN" dirty="0"/>
            <a:t>7</a:t>
          </a:r>
        </a:p>
      </dgm:t>
    </dgm:pt>
    <dgm:pt modelId="{BC77FE70-B314-4F21-AE0B-8192DB49DE50}" type="parTrans" cxnId="{2ECE9B2A-4F7A-43C1-897A-222B431FB276}">
      <dgm:prSet/>
      <dgm:spPr/>
      <dgm:t>
        <a:bodyPr/>
        <a:lstStyle/>
        <a:p>
          <a:endParaRPr lang="en-IN"/>
        </a:p>
      </dgm:t>
    </dgm:pt>
    <dgm:pt modelId="{4F744291-ACB3-45D0-9B5A-CA2918841CF2}" type="sibTrans" cxnId="{2ECE9B2A-4F7A-43C1-897A-222B431FB276}">
      <dgm:prSet/>
      <dgm:spPr/>
      <dgm:t>
        <a:bodyPr/>
        <a:lstStyle/>
        <a:p>
          <a:endParaRPr lang="en-IN"/>
        </a:p>
      </dgm:t>
    </dgm:pt>
    <dgm:pt modelId="{2125DCC7-095F-4633-A5BC-43F7A913C7D5}">
      <dgm:prSet phldrT="[Text]"/>
      <dgm:spPr/>
      <dgm:t>
        <a:bodyPr/>
        <a:lstStyle/>
        <a:p>
          <a:r>
            <a:rPr lang="en-IN" dirty="0"/>
            <a:t>8</a:t>
          </a:r>
        </a:p>
      </dgm:t>
    </dgm:pt>
    <dgm:pt modelId="{62B48DBE-C38A-477C-BE0D-371808B9D803}" type="parTrans" cxnId="{9371BAD3-45D9-41B4-9271-77F33E563355}">
      <dgm:prSet/>
      <dgm:spPr/>
      <dgm:t>
        <a:bodyPr/>
        <a:lstStyle/>
        <a:p>
          <a:endParaRPr lang="en-IN"/>
        </a:p>
      </dgm:t>
    </dgm:pt>
    <dgm:pt modelId="{E27388FB-646D-4C9C-9B28-0BED9AE8087B}" type="sibTrans" cxnId="{9371BAD3-45D9-41B4-9271-77F33E563355}">
      <dgm:prSet/>
      <dgm:spPr/>
      <dgm:t>
        <a:bodyPr/>
        <a:lstStyle/>
        <a:p>
          <a:endParaRPr lang="en-IN"/>
        </a:p>
      </dgm:t>
    </dgm:pt>
    <dgm:pt modelId="{A67293C8-D1F7-4CC0-A123-3ABA611D8199}">
      <dgm:prSet phldrT="[Text]"/>
      <dgm:spPr/>
      <dgm:t>
        <a:bodyPr/>
        <a:lstStyle/>
        <a:p>
          <a:r>
            <a:rPr lang="en-IN" b="1" dirty="0">
              <a:solidFill>
                <a:schemeClr val="tx2"/>
              </a:solidFill>
            </a:rPr>
            <a:t>CONCLUSIONS</a:t>
          </a:r>
          <a:r>
            <a:rPr lang="en-IN" b="1" baseline="0" dirty="0">
              <a:solidFill>
                <a:schemeClr val="tx2"/>
              </a:solidFill>
            </a:rPr>
            <a:t> &amp; RECOMMENDATIONS</a:t>
          </a:r>
          <a:endParaRPr lang="en-IN" b="1" dirty="0">
            <a:solidFill>
              <a:schemeClr val="tx2"/>
            </a:solidFill>
          </a:endParaRPr>
        </a:p>
      </dgm:t>
    </dgm:pt>
    <dgm:pt modelId="{1DE2936A-5949-4D71-896B-3E7243BEFE36}" type="parTrans" cxnId="{5E879884-7D11-4FAA-A495-9AC446B22DB2}">
      <dgm:prSet/>
      <dgm:spPr/>
      <dgm:t>
        <a:bodyPr/>
        <a:lstStyle/>
        <a:p>
          <a:endParaRPr lang="en-IN"/>
        </a:p>
      </dgm:t>
    </dgm:pt>
    <dgm:pt modelId="{A6511511-B7C2-4509-BA4F-EFFA7DBD8FE6}" type="sibTrans" cxnId="{5E879884-7D11-4FAA-A495-9AC446B22DB2}">
      <dgm:prSet/>
      <dgm:spPr/>
      <dgm:t>
        <a:bodyPr/>
        <a:lstStyle/>
        <a:p>
          <a:endParaRPr lang="en-IN"/>
        </a:p>
      </dgm:t>
    </dgm:pt>
    <dgm:pt modelId="{4259AA0D-2565-4CD5-A6FC-68D944664555}">
      <dgm:prSet phldrT="[Text]"/>
      <dgm:spPr/>
      <dgm:t>
        <a:bodyPr/>
        <a:lstStyle/>
        <a:p>
          <a:r>
            <a:rPr lang="en-IN" dirty="0"/>
            <a:t>9</a:t>
          </a:r>
        </a:p>
      </dgm:t>
    </dgm:pt>
    <dgm:pt modelId="{5755F5A5-7599-4FCC-BD77-5870DFBD587A}" type="parTrans" cxnId="{288762E6-E9EE-4FDE-BFEA-A61B71442D91}">
      <dgm:prSet/>
      <dgm:spPr/>
      <dgm:t>
        <a:bodyPr/>
        <a:lstStyle/>
        <a:p>
          <a:endParaRPr lang="en-IN"/>
        </a:p>
      </dgm:t>
    </dgm:pt>
    <dgm:pt modelId="{8D006568-5201-42B0-A959-C6BCC174DFC8}" type="sibTrans" cxnId="{288762E6-E9EE-4FDE-BFEA-A61B71442D91}">
      <dgm:prSet/>
      <dgm:spPr/>
      <dgm:t>
        <a:bodyPr/>
        <a:lstStyle/>
        <a:p>
          <a:endParaRPr lang="en-IN"/>
        </a:p>
      </dgm:t>
    </dgm:pt>
    <dgm:pt modelId="{04E46630-090A-4F92-8C0F-10E9257A43A2}">
      <dgm:prSet phldrT="[Text]"/>
      <dgm:spPr/>
      <dgm:t>
        <a:bodyPr/>
        <a:lstStyle/>
        <a:p>
          <a:r>
            <a:rPr lang="en-IN" b="1" dirty="0">
              <a:solidFill>
                <a:schemeClr val="tx2"/>
              </a:solidFill>
            </a:rPr>
            <a:t>APPENDIX</a:t>
          </a:r>
        </a:p>
      </dgm:t>
    </dgm:pt>
    <dgm:pt modelId="{FBB196BE-A2FE-42F4-9F44-008B9F9F412C}" type="parTrans" cxnId="{B6B62FAD-DFA2-483F-ABA1-C627E51362B9}">
      <dgm:prSet/>
      <dgm:spPr/>
      <dgm:t>
        <a:bodyPr/>
        <a:lstStyle/>
        <a:p>
          <a:endParaRPr lang="en-IN"/>
        </a:p>
      </dgm:t>
    </dgm:pt>
    <dgm:pt modelId="{0A3406D8-BCBA-4B68-A99A-C6F1BD1F4D50}" type="sibTrans" cxnId="{B6B62FAD-DFA2-483F-ABA1-C627E51362B9}">
      <dgm:prSet/>
      <dgm:spPr/>
      <dgm:t>
        <a:bodyPr/>
        <a:lstStyle/>
        <a:p>
          <a:endParaRPr lang="en-IN"/>
        </a:p>
      </dgm:t>
    </dgm:pt>
    <dgm:pt modelId="{6E7A5D8A-161B-4581-B7FC-BC9860B9282B}">
      <dgm:prSet phldrT="[Text]" custT="1"/>
      <dgm:spPr/>
      <dgm:t>
        <a:bodyPr/>
        <a:lstStyle/>
        <a:p>
          <a:endParaRPr lang="en-IN" sz="1600" dirty="0"/>
        </a:p>
      </dgm:t>
    </dgm:pt>
    <dgm:pt modelId="{5A4D5C0A-15D2-4B65-80AA-29910E8A2CDF}" type="sibTrans" cxnId="{5E7F87DF-61F2-490B-8C34-CB55B6B89F62}">
      <dgm:prSet/>
      <dgm:spPr/>
      <dgm:t>
        <a:bodyPr/>
        <a:lstStyle/>
        <a:p>
          <a:endParaRPr lang="en-IN"/>
        </a:p>
      </dgm:t>
    </dgm:pt>
    <dgm:pt modelId="{5D58BA12-7A69-45F5-BD1D-1B8B5842CB11}" type="parTrans" cxnId="{5E7F87DF-61F2-490B-8C34-CB55B6B89F62}">
      <dgm:prSet/>
      <dgm:spPr/>
      <dgm:t>
        <a:bodyPr/>
        <a:lstStyle/>
        <a:p>
          <a:endParaRPr lang="en-IN"/>
        </a:p>
      </dgm:t>
    </dgm:pt>
    <dgm:pt modelId="{30CFD219-4329-49FA-9DE7-F1F71543B6AE}">
      <dgm:prSet phldrT="[Text]" custT="1"/>
      <dgm:spPr/>
      <dgm:t>
        <a:bodyPr/>
        <a:lstStyle/>
        <a:p>
          <a:endParaRPr lang="en-IN" sz="1400" dirty="0">
            <a:solidFill>
              <a:schemeClr val="tx2"/>
            </a:solidFill>
          </a:endParaRPr>
        </a:p>
      </dgm:t>
    </dgm:pt>
    <dgm:pt modelId="{F7287755-07BB-42D7-A293-584AAE5A7C8B}" type="parTrans" cxnId="{893F458B-EEF4-44A4-AD07-4BC3B903A885}">
      <dgm:prSet/>
      <dgm:spPr/>
      <dgm:t>
        <a:bodyPr/>
        <a:lstStyle/>
        <a:p>
          <a:endParaRPr lang="en-IN"/>
        </a:p>
      </dgm:t>
    </dgm:pt>
    <dgm:pt modelId="{F79882C4-C82F-4B25-99B4-2A9CFF69B760}" type="sibTrans" cxnId="{893F458B-EEF4-44A4-AD07-4BC3B903A885}">
      <dgm:prSet/>
      <dgm:spPr/>
      <dgm:t>
        <a:bodyPr/>
        <a:lstStyle/>
        <a:p>
          <a:endParaRPr lang="en-IN"/>
        </a:p>
      </dgm:t>
    </dgm:pt>
    <dgm:pt modelId="{74242A7E-A74D-4C2B-A948-628ECAC1B814}">
      <dgm:prSet phldrT="[Text]" custT="1"/>
      <dgm:spPr/>
      <dgm:t>
        <a:bodyPr/>
        <a:lstStyle/>
        <a:p>
          <a:r>
            <a:rPr lang="en-IN" sz="2000" b="1" dirty="0">
              <a:solidFill>
                <a:schemeClr val="tx2"/>
              </a:solidFill>
            </a:rPr>
            <a:t>MODELLING &amp; MODEL FINDINGS </a:t>
          </a:r>
        </a:p>
      </dgm:t>
    </dgm:pt>
    <dgm:pt modelId="{CE0828C9-7121-4E69-B160-927EC62EAC4F}" type="parTrans" cxnId="{B09A530B-F66B-44FA-BD22-BF1E12B946B2}">
      <dgm:prSet/>
      <dgm:spPr/>
      <dgm:t>
        <a:bodyPr/>
        <a:lstStyle/>
        <a:p>
          <a:endParaRPr lang="en-IN"/>
        </a:p>
      </dgm:t>
    </dgm:pt>
    <dgm:pt modelId="{C62C2FA3-8A01-48EF-B685-D5F93B991B69}" type="sibTrans" cxnId="{B09A530B-F66B-44FA-BD22-BF1E12B946B2}">
      <dgm:prSet/>
      <dgm:spPr/>
      <dgm:t>
        <a:bodyPr/>
        <a:lstStyle/>
        <a:p>
          <a:endParaRPr lang="en-IN"/>
        </a:p>
      </dgm:t>
    </dgm:pt>
    <dgm:pt modelId="{67C0AC1D-8762-45F9-A91B-C7ECA0F5CCE2}" type="pres">
      <dgm:prSet presAssocID="{A6773517-E24A-458E-86E8-64600F79742B}" presName="linearFlow" presStyleCnt="0">
        <dgm:presLayoutVars>
          <dgm:dir/>
          <dgm:animLvl val="lvl"/>
          <dgm:resizeHandles val="exact"/>
        </dgm:presLayoutVars>
      </dgm:prSet>
      <dgm:spPr/>
    </dgm:pt>
    <dgm:pt modelId="{F5C1CAE3-5AE9-4764-B554-D2597ECEF045}" type="pres">
      <dgm:prSet presAssocID="{F9A78137-21F7-46B0-814A-209AF735CC5B}" presName="composite" presStyleCnt="0"/>
      <dgm:spPr/>
    </dgm:pt>
    <dgm:pt modelId="{570A1CAC-DDB0-4DC1-BA4B-71D246D2D137}" type="pres">
      <dgm:prSet presAssocID="{F9A78137-21F7-46B0-814A-209AF735CC5B}" presName="parentText" presStyleLbl="alignNode1" presStyleIdx="0" presStyleCnt="3">
        <dgm:presLayoutVars>
          <dgm:chMax val="1"/>
          <dgm:bulletEnabled val="1"/>
        </dgm:presLayoutVars>
      </dgm:prSet>
      <dgm:spPr/>
    </dgm:pt>
    <dgm:pt modelId="{758AB190-F4B0-4D6F-BAA0-3DA08C7A4EA5}" type="pres">
      <dgm:prSet presAssocID="{F9A78137-21F7-46B0-814A-209AF735CC5B}" presName="descendantText" presStyleLbl="alignAcc1" presStyleIdx="0" presStyleCnt="3">
        <dgm:presLayoutVars>
          <dgm:bulletEnabled val="1"/>
        </dgm:presLayoutVars>
      </dgm:prSet>
      <dgm:spPr/>
    </dgm:pt>
    <dgm:pt modelId="{C8A73C61-8F18-490B-8754-EE3CA8D3FC9D}" type="pres">
      <dgm:prSet presAssocID="{4F744291-ACB3-45D0-9B5A-CA2918841CF2}" presName="sp" presStyleCnt="0"/>
      <dgm:spPr/>
    </dgm:pt>
    <dgm:pt modelId="{A3FC9ECD-D92D-41A8-9E47-A618ED3BE11D}" type="pres">
      <dgm:prSet presAssocID="{2125DCC7-095F-4633-A5BC-43F7A913C7D5}" presName="composite" presStyleCnt="0"/>
      <dgm:spPr/>
    </dgm:pt>
    <dgm:pt modelId="{616A71F9-224A-40F7-BDC1-11AA74FA29CF}" type="pres">
      <dgm:prSet presAssocID="{2125DCC7-095F-4633-A5BC-43F7A913C7D5}" presName="parentText" presStyleLbl="alignNode1" presStyleIdx="1" presStyleCnt="3">
        <dgm:presLayoutVars>
          <dgm:chMax val="1"/>
          <dgm:bulletEnabled val="1"/>
        </dgm:presLayoutVars>
      </dgm:prSet>
      <dgm:spPr/>
    </dgm:pt>
    <dgm:pt modelId="{4A6F45DB-F652-410E-80B2-C5762DD86F7C}" type="pres">
      <dgm:prSet presAssocID="{2125DCC7-095F-4633-A5BC-43F7A913C7D5}" presName="descendantText" presStyleLbl="alignAcc1" presStyleIdx="1" presStyleCnt="3">
        <dgm:presLayoutVars>
          <dgm:bulletEnabled val="1"/>
        </dgm:presLayoutVars>
      </dgm:prSet>
      <dgm:spPr/>
    </dgm:pt>
    <dgm:pt modelId="{CF7D62AD-B01B-4CCC-9B11-9222D38BB4FB}" type="pres">
      <dgm:prSet presAssocID="{E27388FB-646D-4C9C-9B28-0BED9AE8087B}" presName="sp" presStyleCnt="0"/>
      <dgm:spPr/>
    </dgm:pt>
    <dgm:pt modelId="{D44DA66F-6BE7-4E7A-83A6-4CC3534AE767}" type="pres">
      <dgm:prSet presAssocID="{4259AA0D-2565-4CD5-A6FC-68D944664555}" presName="composite" presStyleCnt="0"/>
      <dgm:spPr/>
    </dgm:pt>
    <dgm:pt modelId="{7FE6A1AE-0FB5-458B-B8A6-4BD95FF6B76F}" type="pres">
      <dgm:prSet presAssocID="{4259AA0D-2565-4CD5-A6FC-68D944664555}" presName="parentText" presStyleLbl="alignNode1" presStyleIdx="2" presStyleCnt="3">
        <dgm:presLayoutVars>
          <dgm:chMax val="1"/>
          <dgm:bulletEnabled val="1"/>
        </dgm:presLayoutVars>
      </dgm:prSet>
      <dgm:spPr/>
    </dgm:pt>
    <dgm:pt modelId="{DF7A4B9F-E208-477E-BF3A-32A19C49DB5A}" type="pres">
      <dgm:prSet presAssocID="{4259AA0D-2565-4CD5-A6FC-68D944664555}" presName="descendantText" presStyleLbl="alignAcc1" presStyleIdx="2" presStyleCnt="3">
        <dgm:presLayoutVars>
          <dgm:bulletEnabled val="1"/>
        </dgm:presLayoutVars>
      </dgm:prSet>
      <dgm:spPr/>
    </dgm:pt>
  </dgm:ptLst>
  <dgm:cxnLst>
    <dgm:cxn modelId="{2F1E4604-588A-4F7B-A6E9-E43655187311}" type="presOf" srcId="{A67293C8-D1F7-4CC0-A123-3ABA611D8199}" destId="{4A6F45DB-F652-410E-80B2-C5762DD86F7C}" srcOrd="0" destOrd="0" presId="urn:microsoft.com/office/officeart/2005/8/layout/chevron2"/>
    <dgm:cxn modelId="{B09A530B-F66B-44FA-BD22-BF1E12B946B2}" srcId="{F9A78137-21F7-46B0-814A-209AF735CC5B}" destId="{74242A7E-A74D-4C2B-A948-628ECAC1B814}" srcOrd="1" destOrd="0" parTransId="{CE0828C9-7121-4E69-B160-927EC62EAC4F}" sibTransId="{C62C2FA3-8A01-48EF-B685-D5F93B991B69}"/>
    <dgm:cxn modelId="{87B1A417-6BB6-45B9-98BD-EA59CBF2DED4}" type="presOf" srcId="{04E46630-090A-4F92-8C0F-10E9257A43A2}" destId="{DF7A4B9F-E208-477E-BF3A-32A19C49DB5A}" srcOrd="0" destOrd="0" presId="urn:microsoft.com/office/officeart/2005/8/layout/chevron2"/>
    <dgm:cxn modelId="{36CD461F-D752-4A25-B010-7B805B4C85C7}" type="presOf" srcId="{2125DCC7-095F-4633-A5BC-43F7A913C7D5}" destId="{616A71F9-224A-40F7-BDC1-11AA74FA29CF}" srcOrd="0" destOrd="0" presId="urn:microsoft.com/office/officeart/2005/8/layout/chevron2"/>
    <dgm:cxn modelId="{2ECE9B2A-4F7A-43C1-897A-222B431FB276}" srcId="{A6773517-E24A-458E-86E8-64600F79742B}" destId="{F9A78137-21F7-46B0-814A-209AF735CC5B}" srcOrd="0" destOrd="0" parTransId="{BC77FE70-B314-4F21-AE0B-8192DB49DE50}" sibTransId="{4F744291-ACB3-45D0-9B5A-CA2918841CF2}"/>
    <dgm:cxn modelId="{AD236766-A074-4A33-AFF3-C9664A1DC839}" type="presOf" srcId="{30CFD219-4329-49FA-9DE7-F1F71543B6AE}" destId="{758AB190-F4B0-4D6F-BAA0-3DA08C7A4EA5}" srcOrd="0" destOrd="0" presId="urn:microsoft.com/office/officeart/2005/8/layout/chevron2"/>
    <dgm:cxn modelId="{DAB6B555-FABD-41D7-A8C5-933608A61D40}" type="presOf" srcId="{F9A78137-21F7-46B0-814A-209AF735CC5B}" destId="{570A1CAC-DDB0-4DC1-BA4B-71D246D2D137}" srcOrd="0" destOrd="0" presId="urn:microsoft.com/office/officeart/2005/8/layout/chevron2"/>
    <dgm:cxn modelId="{D1B8A083-1F63-4F6E-9E81-BC13D37DAEC5}" type="presOf" srcId="{6E7A5D8A-161B-4581-B7FC-BC9860B9282B}" destId="{758AB190-F4B0-4D6F-BAA0-3DA08C7A4EA5}" srcOrd="0" destOrd="2" presId="urn:microsoft.com/office/officeart/2005/8/layout/chevron2"/>
    <dgm:cxn modelId="{5E879884-7D11-4FAA-A495-9AC446B22DB2}" srcId="{2125DCC7-095F-4633-A5BC-43F7A913C7D5}" destId="{A67293C8-D1F7-4CC0-A123-3ABA611D8199}" srcOrd="0" destOrd="0" parTransId="{1DE2936A-5949-4D71-896B-3E7243BEFE36}" sibTransId="{A6511511-B7C2-4509-BA4F-EFFA7DBD8FE6}"/>
    <dgm:cxn modelId="{893F458B-EEF4-44A4-AD07-4BC3B903A885}" srcId="{F9A78137-21F7-46B0-814A-209AF735CC5B}" destId="{30CFD219-4329-49FA-9DE7-F1F71543B6AE}" srcOrd="0" destOrd="0" parTransId="{F7287755-07BB-42D7-A293-584AAE5A7C8B}" sibTransId="{F79882C4-C82F-4B25-99B4-2A9CFF69B760}"/>
    <dgm:cxn modelId="{2DD9C5A9-4EF3-4CE9-8288-2B8D5899FCD4}" type="presOf" srcId="{4259AA0D-2565-4CD5-A6FC-68D944664555}" destId="{7FE6A1AE-0FB5-458B-B8A6-4BD95FF6B76F}" srcOrd="0" destOrd="0" presId="urn:microsoft.com/office/officeart/2005/8/layout/chevron2"/>
    <dgm:cxn modelId="{B6B62FAD-DFA2-483F-ABA1-C627E51362B9}" srcId="{4259AA0D-2565-4CD5-A6FC-68D944664555}" destId="{04E46630-090A-4F92-8C0F-10E9257A43A2}" srcOrd="0" destOrd="0" parTransId="{FBB196BE-A2FE-42F4-9F44-008B9F9F412C}" sibTransId="{0A3406D8-BCBA-4B68-A99A-C6F1BD1F4D50}"/>
    <dgm:cxn modelId="{9371BAD3-45D9-41B4-9271-77F33E563355}" srcId="{A6773517-E24A-458E-86E8-64600F79742B}" destId="{2125DCC7-095F-4633-A5BC-43F7A913C7D5}" srcOrd="1" destOrd="0" parTransId="{62B48DBE-C38A-477C-BE0D-371808B9D803}" sibTransId="{E27388FB-646D-4C9C-9B28-0BED9AE8087B}"/>
    <dgm:cxn modelId="{CF6512DB-741C-40F2-BD51-2AE289F96C6B}" type="presOf" srcId="{A6773517-E24A-458E-86E8-64600F79742B}" destId="{67C0AC1D-8762-45F9-A91B-C7ECA0F5CCE2}" srcOrd="0" destOrd="0" presId="urn:microsoft.com/office/officeart/2005/8/layout/chevron2"/>
    <dgm:cxn modelId="{5E7F87DF-61F2-490B-8C34-CB55B6B89F62}" srcId="{F9A78137-21F7-46B0-814A-209AF735CC5B}" destId="{6E7A5D8A-161B-4581-B7FC-BC9860B9282B}" srcOrd="2" destOrd="0" parTransId="{5D58BA12-7A69-45F5-BD1D-1B8B5842CB11}" sibTransId="{5A4D5C0A-15D2-4B65-80AA-29910E8A2CDF}"/>
    <dgm:cxn modelId="{CC82EBE2-681D-47D9-8C60-88794941008C}" type="presOf" srcId="{74242A7E-A74D-4C2B-A948-628ECAC1B814}" destId="{758AB190-F4B0-4D6F-BAA0-3DA08C7A4EA5}" srcOrd="0" destOrd="1" presId="urn:microsoft.com/office/officeart/2005/8/layout/chevron2"/>
    <dgm:cxn modelId="{288762E6-E9EE-4FDE-BFEA-A61B71442D91}" srcId="{A6773517-E24A-458E-86E8-64600F79742B}" destId="{4259AA0D-2565-4CD5-A6FC-68D944664555}" srcOrd="2" destOrd="0" parTransId="{5755F5A5-7599-4FCC-BD77-5870DFBD587A}" sibTransId="{8D006568-5201-42B0-A959-C6BCC174DFC8}"/>
    <dgm:cxn modelId="{C49664B3-F18B-4F1E-A0C6-1ECB19ACE758}" type="presParOf" srcId="{67C0AC1D-8762-45F9-A91B-C7ECA0F5CCE2}" destId="{F5C1CAE3-5AE9-4764-B554-D2597ECEF045}" srcOrd="0" destOrd="0" presId="urn:microsoft.com/office/officeart/2005/8/layout/chevron2"/>
    <dgm:cxn modelId="{B97786C3-AE44-4225-A9EE-AD006DBF172D}" type="presParOf" srcId="{F5C1CAE3-5AE9-4764-B554-D2597ECEF045}" destId="{570A1CAC-DDB0-4DC1-BA4B-71D246D2D137}" srcOrd="0" destOrd="0" presId="urn:microsoft.com/office/officeart/2005/8/layout/chevron2"/>
    <dgm:cxn modelId="{F31D98C3-1C27-4886-8D10-F500E81A67DC}" type="presParOf" srcId="{F5C1CAE3-5AE9-4764-B554-D2597ECEF045}" destId="{758AB190-F4B0-4D6F-BAA0-3DA08C7A4EA5}" srcOrd="1" destOrd="0" presId="urn:microsoft.com/office/officeart/2005/8/layout/chevron2"/>
    <dgm:cxn modelId="{EAF39228-1E85-4CE6-957F-3BE58022A464}" type="presParOf" srcId="{67C0AC1D-8762-45F9-A91B-C7ECA0F5CCE2}" destId="{C8A73C61-8F18-490B-8754-EE3CA8D3FC9D}" srcOrd="1" destOrd="0" presId="urn:microsoft.com/office/officeart/2005/8/layout/chevron2"/>
    <dgm:cxn modelId="{B6EE6A68-00CA-40A5-921A-88DD8DE0ABAA}" type="presParOf" srcId="{67C0AC1D-8762-45F9-A91B-C7ECA0F5CCE2}" destId="{A3FC9ECD-D92D-41A8-9E47-A618ED3BE11D}" srcOrd="2" destOrd="0" presId="urn:microsoft.com/office/officeart/2005/8/layout/chevron2"/>
    <dgm:cxn modelId="{6DD9D266-E9DC-46D7-800D-1E5CFCD23669}" type="presParOf" srcId="{A3FC9ECD-D92D-41A8-9E47-A618ED3BE11D}" destId="{616A71F9-224A-40F7-BDC1-11AA74FA29CF}" srcOrd="0" destOrd="0" presId="urn:microsoft.com/office/officeart/2005/8/layout/chevron2"/>
    <dgm:cxn modelId="{3E8B79D8-C00E-45DF-8DD9-92982D393025}" type="presParOf" srcId="{A3FC9ECD-D92D-41A8-9E47-A618ED3BE11D}" destId="{4A6F45DB-F652-410E-80B2-C5762DD86F7C}" srcOrd="1" destOrd="0" presId="urn:microsoft.com/office/officeart/2005/8/layout/chevron2"/>
    <dgm:cxn modelId="{2A240C76-E7E4-43D5-A90F-A5BC602ADE7E}" type="presParOf" srcId="{67C0AC1D-8762-45F9-A91B-C7ECA0F5CCE2}" destId="{CF7D62AD-B01B-4CCC-9B11-9222D38BB4FB}" srcOrd="3" destOrd="0" presId="urn:microsoft.com/office/officeart/2005/8/layout/chevron2"/>
    <dgm:cxn modelId="{5F47165D-DFD7-4E4B-A046-04F7C6DDE4A1}" type="presParOf" srcId="{67C0AC1D-8762-45F9-A91B-C7ECA0F5CCE2}" destId="{D44DA66F-6BE7-4E7A-83A6-4CC3534AE767}" srcOrd="4" destOrd="0" presId="urn:microsoft.com/office/officeart/2005/8/layout/chevron2"/>
    <dgm:cxn modelId="{652A5E36-7352-46AD-8B0D-E6F364ED9C0B}" type="presParOf" srcId="{D44DA66F-6BE7-4E7A-83A6-4CC3534AE767}" destId="{7FE6A1AE-0FB5-458B-B8A6-4BD95FF6B76F}" srcOrd="0" destOrd="0" presId="urn:microsoft.com/office/officeart/2005/8/layout/chevron2"/>
    <dgm:cxn modelId="{D2E65183-A8F6-4572-9C47-5D24A09FAA9E}" type="presParOf" srcId="{D44DA66F-6BE7-4E7A-83A6-4CC3534AE767}" destId="{DF7A4B9F-E208-477E-BF3A-32A19C49DB5A}"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B913AD-26A2-4A46-A9D2-B4FF153E7A7C}" type="doc">
      <dgm:prSet loTypeId="urn:microsoft.com/office/officeart/2005/8/layout/hProcess3" loCatId="process" qsTypeId="urn:microsoft.com/office/officeart/2005/8/quickstyle/3d1" qsCatId="3D" csTypeId="urn:microsoft.com/office/officeart/2005/8/colors/accent3_5" csCatId="accent3" phldr="1"/>
      <dgm:spPr/>
      <dgm:t>
        <a:bodyPr/>
        <a:lstStyle/>
        <a:p>
          <a:endParaRPr lang="en-IN"/>
        </a:p>
      </dgm:t>
    </dgm:pt>
    <dgm:pt modelId="{7F8909F6-7E8F-4DD6-9EF3-D1F243EEF20D}">
      <dgm:prSet phldrT="[Text]" custT="1"/>
      <dgm:spPr/>
      <dgm:t>
        <a:bodyPr/>
        <a:lstStyle/>
        <a:p>
          <a:endParaRPr lang="en-IN" sz="3200" b="1" dirty="0">
            <a:solidFill>
              <a:schemeClr val="accent5">
                <a:lumMod val="40000"/>
                <a:lumOff val="60000"/>
              </a:schemeClr>
            </a:solidFill>
          </a:endParaRPr>
        </a:p>
      </dgm:t>
    </dgm:pt>
    <dgm:pt modelId="{8F53FF73-BD5B-410B-AABD-9F9C3171D4C5}" type="parTrans" cxnId="{EBFAC72D-265C-4055-9DC6-5C8C0A2402C8}">
      <dgm:prSet/>
      <dgm:spPr/>
      <dgm:t>
        <a:bodyPr/>
        <a:lstStyle/>
        <a:p>
          <a:endParaRPr lang="en-IN"/>
        </a:p>
      </dgm:t>
    </dgm:pt>
    <dgm:pt modelId="{D1927BA7-5B28-45E8-989D-0D1B8370012D}" type="sibTrans" cxnId="{EBFAC72D-265C-4055-9DC6-5C8C0A2402C8}">
      <dgm:prSet/>
      <dgm:spPr/>
      <dgm:t>
        <a:bodyPr/>
        <a:lstStyle/>
        <a:p>
          <a:endParaRPr lang="en-IN"/>
        </a:p>
      </dgm:t>
    </dgm:pt>
    <dgm:pt modelId="{AA431E6A-E67F-422C-9B60-8B0611A01BC8}">
      <dgm:prSet custT="1"/>
      <dgm:spPr/>
      <dgm:t>
        <a:bodyPr/>
        <a:lstStyle/>
        <a:p>
          <a:r>
            <a:rPr lang="en-IN" sz="2000" dirty="0"/>
            <a:t>BANK SERVICES &amp; OFFERS</a:t>
          </a:r>
          <a:endParaRPr lang="en-IN" sz="400" dirty="0"/>
        </a:p>
      </dgm:t>
    </dgm:pt>
    <dgm:pt modelId="{80FED7AD-A67D-4775-86A1-C80BF7AE4431}" type="parTrans" cxnId="{B7EEA3DE-15E5-438C-8B8D-5ABD09CF03A9}">
      <dgm:prSet/>
      <dgm:spPr/>
      <dgm:t>
        <a:bodyPr/>
        <a:lstStyle/>
        <a:p>
          <a:endParaRPr lang="en-IN"/>
        </a:p>
      </dgm:t>
    </dgm:pt>
    <dgm:pt modelId="{743545B1-6894-4C2C-B91C-DA2585A40819}" type="sibTrans" cxnId="{B7EEA3DE-15E5-438C-8B8D-5ABD09CF03A9}">
      <dgm:prSet/>
      <dgm:spPr/>
      <dgm:t>
        <a:bodyPr/>
        <a:lstStyle/>
        <a:p>
          <a:endParaRPr lang="en-IN"/>
        </a:p>
      </dgm:t>
    </dgm:pt>
    <dgm:pt modelId="{8E933ECD-8B3D-401F-9848-3494554484D1}" type="pres">
      <dgm:prSet presAssocID="{20B913AD-26A2-4A46-A9D2-B4FF153E7A7C}" presName="Name0" presStyleCnt="0">
        <dgm:presLayoutVars>
          <dgm:dir/>
          <dgm:animLvl val="lvl"/>
          <dgm:resizeHandles val="exact"/>
        </dgm:presLayoutVars>
      </dgm:prSet>
      <dgm:spPr/>
    </dgm:pt>
    <dgm:pt modelId="{27DC2CB8-57DD-49E2-BA3B-C85928752C60}" type="pres">
      <dgm:prSet presAssocID="{20B913AD-26A2-4A46-A9D2-B4FF153E7A7C}" presName="dummy" presStyleCnt="0"/>
      <dgm:spPr/>
    </dgm:pt>
    <dgm:pt modelId="{E4D608C7-03BA-4C64-9CC3-9202DDD250C7}" type="pres">
      <dgm:prSet presAssocID="{20B913AD-26A2-4A46-A9D2-B4FF153E7A7C}" presName="linH" presStyleCnt="0"/>
      <dgm:spPr/>
    </dgm:pt>
    <dgm:pt modelId="{7B530C8A-BE6C-40C8-91B7-3EB519CF4737}" type="pres">
      <dgm:prSet presAssocID="{20B913AD-26A2-4A46-A9D2-B4FF153E7A7C}" presName="padding1" presStyleCnt="0"/>
      <dgm:spPr/>
    </dgm:pt>
    <dgm:pt modelId="{6B9F9131-11AB-4C19-B854-7BF6C72724FF}" type="pres">
      <dgm:prSet presAssocID="{7F8909F6-7E8F-4DD6-9EF3-D1F243EEF20D}" presName="linV" presStyleCnt="0"/>
      <dgm:spPr/>
    </dgm:pt>
    <dgm:pt modelId="{D2F13BFF-21A1-4616-973A-EF01CD57784B}" type="pres">
      <dgm:prSet presAssocID="{7F8909F6-7E8F-4DD6-9EF3-D1F243EEF20D}" presName="spVertical1" presStyleCnt="0"/>
      <dgm:spPr/>
    </dgm:pt>
    <dgm:pt modelId="{12FED197-709A-422C-814C-4611E225C86E}" type="pres">
      <dgm:prSet presAssocID="{7F8909F6-7E8F-4DD6-9EF3-D1F243EEF20D}" presName="parTx" presStyleLbl="revTx" presStyleIdx="0" presStyleCnt="2">
        <dgm:presLayoutVars>
          <dgm:chMax val="0"/>
          <dgm:chPref val="0"/>
          <dgm:bulletEnabled val="1"/>
        </dgm:presLayoutVars>
      </dgm:prSet>
      <dgm:spPr/>
    </dgm:pt>
    <dgm:pt modelId="{7A7ABB9D-B994-4543-8169-8B99F4E002F1}" type="pres">
      <dgm:prSet presAssocID="{7F8909F6-7E8F-4DD6-9EF3-D1F243EEF20D}" presName="spVertical2" presStyleCnt="0"/>
      <dgm:spPr/>
    </dgm:pt>
    <dgm:pt modelId="{93D941A0-11F0-416C-91DE-A9AFB15045B0}" type="pres">
      <dgm:prSet presAssocID="{7F8909F6-7E8F-4DD6-9EF3-D1F243EEF20D}" presName="spVertical3" presStyleCnt="0"/>
      <dgm:spPr/>
    </dgm:pt>
    <dgm:pt modelId="{818DED92-41EE-42C8-A22A-CC5BF29364B8}" type="pres">
      <dgm:prSet presAssocID="{D1927BA7-5B28-45E8-989D-0D1B8370012D}" presName="space" presStyleCnt="0"/>
      <dgm:spPr/>
    </dgm:pt>
    <dgm:pt modelId="{CC37FB8F-1A1E-4847-A64A-3F60EBA1D5B2}" type="pres">
      <dgm:prSet presAssocID="{AA431E6A-E67F-422C-9B60-8B0611A01BC8}" presName="linV" presStyleCnt="0"/>
      <dgm:spPr/>
    </dgm:pt>
    <dgm:pt modelId="{BBA688BC-C838-443C-B230-9DE8A3C60541}" type="pres">
      <dgm:prSet presAssocID="{AA431E6A-E67F-422C-9B60-8B0611A01BC8}" presName="spVertical1" presStyleCnt="0"/>
      <dgm:spPr/>
    </dgm:pt>
    <dgm:pt modelId="{8A29F1DB-CAA3-4DC0-81C5-047561D31985}" type="pres">
      <dgm:prSet presAssocID="{AA431E6A-E67F-422C-9B60-8B0611A01BC8}" presName="parTx" presStyleLbl="revTx" presStyleIdx="1" presStyleCnt="2" custScaleX="1118038" custScaleY="48234" custLinFactX="-13040" custLinFactY="11967" custLinFactNeighborX="-100000" custLinFactNeighborY="100000">
        <dgm:presLayoutVars>
          <dgm:chMax val="0"/>
          <dgm:chPref val="0"/>
          <dgm:bulletEnabled val="1"/>
        </dgm:presLayoutVars>
      </dgm:prSet>
      <dgm:spPr/>
    </dgm:pt>
    <dgm:pt modelId="{B48D49F6-4732-403E-8FDD-55B77536423F}" type="pres">
      <dgm:prSet presAssocID="{AA431E6A-E67F-422C-9B60-8B0611A01BC8}" presName="spVertical2" presStyleCnt="0"/>
      <dgm:spPr/>
    </dgm:pt>
    <dgm:pt modelId="{C39E3EF8-F0AE-4035-BD10-3828781DE18E}" type="pres">
      <dgm:prSet presAssocID="{AA431E6A-E67F-422C-9B60-8B0611A01BC8}" presName="spVertical3" presStyleCnt="0"/>
      <dgm:spPr/>
    </dgm:pt>
    <dgm:pt modelId="{834E7B76-2F06-4425-83B6-103A8FE80644}" type="pres">
      <dgm:prSet presAssocID="{20B913AD-26A2-4A46-A9D2-B4FF153E7A7C}" presName="padding2" presStyleCnt="0"/>
      <dgm:spPr/>
    </dgm:pt>
    <dgm:pt modelId="{45B0D877-33CD-4EBA-B05D-8F8178682E2A}" type="pres">
      <dgm:prSet presAssocID="{20B913AD-26A2-4A46-A9D2-B4FF153E7A7C}" presName="negArrow" presStyleCnt="0"/>
      <dgm:spPr/>
    </dgm:pt>
    <dgm:pt modelId="{22630E07-B260-4E3E-A0E6-9C5A5CDAD121}" type="pres">
      <dgm:prSet presAssocID="{20B913AD-26A2-4A46-A9D2-B4FF153E7A7C}" presName="backgroundArrow" presStyleLbl="node1" presStyleIdx="0" presStyleCnt="1" custScaleY="343323" custLinFactNeighborX="245" custLinFactNeighborY="-12557"/>
      <dgm:spPr>
        <a:solidFill>
          <a:srgbClr val="92D050"/>
        </a:solidFill>
        <a:effectLst>
          <a:glow rad="228600">
            <a:schemeClr val="accent2">
              <a:satMod val="175000"/>
              <a:alpha val="40000"/>
            </a:schemeClr>
          </a:glow>
        </a:effectLst>
      </dgm:spPr>
    </dgm:pt>
  </dgm:ptLst>
  <dgm:cxnLst>
    <dgm:cxn modelId="{EBFAC72D-265C-4055-9DC6-5C8C0A2402C8}" srcId="{20B913AD-26A2-4A46-A9D2-B4FF153E7A7C}" destId="{7F8909F6-7E8F-4DD6-9EF3-D1F243EEF20D}" srcOrd="0" destOrd="0" parTransId="{8F53FF73-BD5B-410B-AABD-9F9C3171D4C5}" sibTransId="{D1927BA7-5B28-45E8-989D-0D1B8370012D}"/>
    <dgm:cxn modelId="{73F9B547-EB22-4A50-801E-8FFF1E97E2D7}" type="presOf" srcId="{AA431E6A-E67F-422C-9B60-8B0611A01BC8}" destId="{8A29F1DB-CAA3-4DC0-81C5-047561D31985}" srcOrd="0" destOrd="0" presId="urn:microsoft.com/office/officeart/2005/8/layout/hProcess3"/>
    <dgm:cxn modelId="{8C493B57-66F3-49A8-8BA5-1B89E46416B3}" type="presOf" srcId="{7F8909F6-7E8F-4DD6-9EF3-D1F243EEF20D}" destId="{12FED197-709A-422C-814C-4611E225C86E}" srcOrd="0" destOrd="0" presId="urn:microsoft.com/office/officeart/2005/8/layout/hProcess3"/>
    <dgm:cxn modelId="{B7EEA3DE-15E5-438C-8B8D-5ABD09CF03A9}" srcId="{20B913AD-26A2-4A46-A9D2-B4FF153E7A7C}" destId="{AA431E6A-E67F-422C-9B60-8B0611A01BC8}" srcOrd="1" destOrd="0" parTransId="{80FED7AD-A67D-4775-86A1-C80BF7AE4431}" sibTransId="{743545B1-6894-4C2C-B91C-DA2585A40819}"/>
    <dgm:cxn modelId="{837173E8-DE4D-4D50-B937-D769CF48477D}" type="presOf" srcId="{20B913AD-26A2-4A46-A9D2-B4FF153E7A7C}" destId="{8E933ECD-8B3D-401F-9848-3494554484D1}" srcOrd="0" destOrd="0" presId="urn:microsoft.com/office/officeart/2005/8/layout/hProcess3"/>
    <dgm:cxn modelId="{C9F989AC-4177-4CEE-B04C-B13D559076A0}" type="presParOf" srcId="{8E933ECD-8B3D-401F-9848-3494554484D1}" destId="{27DC2CB8-57DD-49E2-BA3B-C85928752C60}" srcOrd="0" destOrd="0" presId="urn:microsoft.com/office/officeart/2005/8/layout/hProcess3"/>
    <dgm:cxn modelId="{0EC98836-4587-4071-8544-AD05633B6EDB}" type="presParOf" srcId="{8E933ECD-8B3D-401F-9848-3494554484D1}" destId="{E4D608C7-03BA-4C64-9CC3-9202DDD250C7}" srcOrd="1" destOrd="0" presId="urn:microsoft.com/office/officeart/2005/8/layout/hProcess3"/>
    <dgm:cxn modelId="{F3AA2F83-35F5-4BAB-8A5E-9CDF798C3E8B}" type="presParOf" srcId="{E4D608C7-03BA-4C64-9CC3-9202DDD250C7}" destId="{7B530C8A-BE6C-40C8-91B7-3EB519CF4737}" srcOrd="0" destOrd="0" presId="urn:microsoft.com/office/officeart/2005/8/layout/hProcess3"/>
    <dgm:cxn modelId="{E59B4A31-8719-442B-9021-0676A861BB21}" type="presParOf" srcId="{E4D608C7-03BA-4C64-9CC3-9202DDD250C7}" destId="{6B9F9131-11AB-4C19-B854-7BF6C72724FF}" srcOrd="1" destOrd="0" presId="urn:microsoft.com/office/officeart/2005/8/layout/hProcess3"/>
    <dgm:cxn modelId="{7EFCDA7C-5D33-488F-9877-397CADF66CCC}" type="presParOf" srcId="{6B9F9131-11AB-4C19-B854-7BF6C72724FF}" destId="{D2F13BFF-21A1-4616-973A-EF01CD57784B}" srcOrd="0" destOrd="0" presId="urn:microsoft.com/office/officeart/2005/8/layout/hProcess3"/>
    <dgm:cxn modelId="{14077D9B-D36C-40D6-8897-3B0EA05493B6}" type="presParOf" srcId="{6B9F9131-11AB-4C19-B854-7BF6C72724FF}" destId="{12FED197-709A-422C-814C-4611E225C86E}" srcOrd="1" destOrd="0" presId="urn:microsoft.com/office/officeart/2005/8/layout/hProcess3"/>
    <dgm:cxn modelId="{32B3F5EB-900A-4AD3-B894-CD58F023217F}" type="presParOf" srcId="{6B9F9131-11AB-4C19-B854-7BF6C72724FF}" destId="{7A7ABB9D-B994-4543-8169-8B99F4E002F1}" srcOrd="2" destOrd="0" presId="urn:microsoft.com/office/officeart/2005/8/layout/hProcess3"/>
    <dgm:cxn modelId="{1057FCE7-FDD6-4849-8F9F-EB8B226D25B2}" type="presParOf" srcId="{6B9F9131-11AB-4C19-B854-7BF6C72724FF}" destId="{93D941A0-11F0-416C-91DE-A9AFB15045B0}" srcOrd="3" destOrd="0" presId="urn:microsoft.com/office/officeart/2005/8/layout/hProcess3"/>
    <dgm:cxn modelId="{30CB275B-F627-4C8D-9E3B-6970EFA53D75}" type="presParOf" srcId="{E4D608C7-03BA-4C64-9CC3-9202DDD250C7}" destId="{818DED92-41EE-42C8-A22A-CC5BF29364B8}" srcOrd="2" destOrd="0" presId="urn:microsoft.com/office/officeart/2005/8/layout/hProcess3"/>
    <dgm:cxn modelId="{7ECE52F4-7048-41A3-A9E0-48A7E3642881}" type="presParOf" srcId="{E4D608C7-03BA-4C64-9CC3-9202DDD250C7}" destId="{CC37FB8F-1A1E-4847-A64A-3F60EBA1D5B2}" srcOrd="3" destOrd="0" presId="urn:microsoft.com/office/officeart/2005/8/layout/hProcess3"/>
    <dgm:cxn modelId="{C6390A2E-5311-47E8-A41C-6AFDAE646DCF}" type="presParOf" srcId="{CC37FB8F-1A1E-4847-A64A-3F60EBA1D5B2}" destId="{BBA688BC-C838-443C-B230-9DE8A3C60541}" srcOrd="0" destOrd="0" presId="urn:microsoft.com/office/officeart/2005/8/layout/hProcess3"/>
    <dgm:cxn modelId="{685CE2D3-B371-490C-AFC6-8DED19306C17}" type="presParOf" srcId="{CC37FB8F-1A1E-4847-A64A-3F60EBA1D5B2}" destId="{8A29F1DB-CAA3-4DC0-81C5-047561D31985}" srcOrd="1" destOrd="0" presId="urn:microsoft.com/office/officeart/2005/8/layout/hProcess3"/>
    <dgm:cxn modelId="{3E3D6489-06B2-4B40-8B98-162297582D46}" type="presParOf" srcId="{CC37FB8F-1A1E-4847-A64A-3F60EBA1D5B2}" destId="{B48D49F6-4732-403E-8FDD-55B77536423F}" srcOrd="2" destOrd="0" presId="urn:microsoft.com/office/officeart/2005/8/layout/hProcess3"/>
    <dgm:cxn modelId="{A0FDD856-AFA1-45D3-8AEC-A0240467ACCD}" type="presParOf" srcId="{CC37FB8F-1A1E-4847-A64A-3F60EBA1D5B2}" destId="{C39E3EF8-F0AE-4035-BD10-3828781DE18E}" srcOrd="3" destOrd="0" presId="urn:microsoft.com/office/officeart/2005/8/layout/hProcess3"/>
    <dgm:cxn modelId="{7DD90CFE-C273-4465-9490-B4927BAA2A5D}" type="presParOf" srcId="{E4D608C7-03BA-4C64-9CC3-9202DDD250C7}" destId="{834E7B76-2F06-4425-83B6-103A8FE80644}" srcOrd="4" destOrd="0" presId="urn:microsoft.com/office/officeart/2005/8/layout/hProcess3"/>
    <dgm:cxn modelId="{2691D741-9667-43CD-8CD4-9D6218B8384B}" type="presParOf" srcId="{E4D608C7-03BA-4C64-9CC3-9202DDD250C7}" destId="{45B0D877-33CD-4EBA-B05D-8F8178682E2A}" srcOrd="5" destOrd="0" presId="urn:microsoft.com/office/officeart/2005/8/layout/hProcess3"/>
    <dgm:cxn modelId="{D45B989E-221C-4E39-BDB4-070CB0D2C270}" type="presParOf" srcId="{E4D608C7-03BA-4C64-9CC3-9202DDD250C7}" destId="{22630E07-B260-4E3E-A0E6-9C5A5CDAD121}" srcOrd="6"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104557" y="105462"/>
          <a:ext cx="697050" cy="48793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1</a:t>
          </a:r>
        </a:p>
      </dsp:txBody>
      <dsp:txXfrm rot="-5400000">
        <a:off x="1" y="244873"/>
        <a:ext cx="487935" cy="209115"/>
      </dsp:txXfrm>
    </dsp:sp>
    <dsp:sp modelId="{758AB190-F4B0-4D6F-BAA0-3DA08C7A4EA5}">
      <dsp:nvSpPr>
        <dsp:cNvPr id="0" name=""/>
        <dsp:cNvSpPr/>
      </dsp:nvSpPr>
      <dsp:spPr>
        <a:xfrm rot="5400000">
          <a:off x="3065426" y="-2576585"/>
          <a:ext cx="453082" cy="560806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INTRODUCTION OF THE DATASET</a:t>
          </a:r>
        </a:p>
      </dsp:txBody>
      <dsp:txXfrm rot="-5400000">
        <a:off x="487935" y="23024"/>
        <a:ext cx="5585946" cy="408846"/>
      </dsp:txXfrm>
    </dsp:sp>
    <dsp:sp modelId="{616A71F9-224A-40F7-BDC1-11AA74FA29CF}">
      <dsp:nvSpPr>
        <dsp:cNvPr id="0" name=""/>
        <dsp:cNvSpPr/>
      </dsp:nvSpPr>
      <dsp:spPr>
        <a:xfrm rot="5400000">
          <a:off x="-104557" y="656132"/>
          <a:ext cx="697050" cy="487935"/>
        </a:xfrm>
        <a:prstGeom prst="chevron">
          <a:avLst/>
        </a:prstGeom>
        <a:solidFill>
          <a:schemeClr val="accent5">
            <a:hueOff val="1075871"/>
            <a:satOff val="19095"/>
            <a:lumOff val="-14216"/>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2</a:t>
          </a:r>
        </a:p>
      </dsp:txBody>
      <dsp:txXfrm rot="-5400000">
        <a:off x="1" y="795543"/>
        <a:ext cx="487935" cy="209115"/>
      </dsp:txXfrm>
    </dsp:sp>
    <dsp:sp modelId="{4A6F45DB-F652-410E-80B2-C5762DD86F7C}">
      <dsp:nvSpPr>
        <dsp:cNvPr id="0" name=""/>
        <dsp:cNvSpPr/>
      </dsp:nvSpPr>
      <dsp:spPr>
        <a:xfrm rot="5400000">
          <a:off x="3065426" y="-2025916"/>
          <a:ext cx="453082" cy="5608064"/>
        </a:xfrm>
        <a:prstGeom prst="round2SameRect">
          <a:avLst/>
        </a:prstGeom>
        <a:solidFill>
          <a:schemeClr val="lt1">
            <a:alpha val="90000"/>
            <a:hueOff val="0"/>
            <a:satOff val="0"/>
            <a:lumOff val="0"/>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BACKGROUND &amp; BUSINESS QUESTIONS</a:t>
          </a:r>
        </a:p>
      </dsp:txBody>
      <dsp:txXfrm rot="-5400000">
        <a:off x="487935" y="573693"/>
        <a:ext cx="5585946" cy="408846"/>
      </dsp:txXfrm>
    </dsp:sp>
    <dsp:sp modelId="{7FE6A1AE-0FB5-458B-B8A6-4BD95FF6B76F}">
      <dsp:nvSpPr>
        <dsp:cNvPr id="0" name=""/>
        <dsp:cNvSpPr/>
      </dsp:nvSpPr>
      <dsp:spPr>
        <a:xfrm rot="5400000">
          <a:off x="-104557" y="1206802"/>
          <a:ext cx="697050" cy="487935"/>
        </a:xfrm>
        <a:prstGeom prst="chevron">
          <a:avLst/>
        </a:prstGeom>
        <a:solidFill>
          <a:schemeClr val="accent5">
            <a:hueOff val="2151741"/>
            <a:satOff val="38191"/>
            <a:lumOff val="-28432"/>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3</a:t>
          </a:r>
        </a:p>
      </dsp:txBody>
      <dsp:txXfrm rot="-5400000">
        <a:off x="1" y="1346213"/>
        <a:ext cx="487935" cy="209115"/>
      </dsp:txXfrm>
    </dsp:sp>
    <dsp:sp modelId="{DF7A4B9F-E208-477E-BF3A-32A19C49DB5A}">
      <dsp:nvSpPr>
        <dsp:cNvPr id="0" name=""/>
        <dsp:cNvSpPr/>
      </dsp:nvSpPr>
      <dsp:spPr>
        <a:xfrm rot="5400000">
          <a:off x="3065426" y="-1475246"/>
          <a:ext cx="453082" cy="5608064"/>
        </a:xfrm>
        <a:prstGeom prst="round2SameRect">
          <a:avLst/>
        </a:prstGeom>
        <a:solidFill>
          <a:schemeClr val="lt1">
            <a:alpha val="90000"/>
            <a:hueOff val="0"/>
            <a:satOff val="0"/>
            <a:lumOff val="0"/>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OBJECTIVES OF THE ANALYSIS</a:t>
          </a:r>
        </a:p>
      </dsp:txBody>
      <dsp:txXfrm rot="-5400000">
        <a:off x="487935" y="1124363"/>
        <a:ext cx="5585946" cy="408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112811" y="114738"/>
          <a:ext cx="752078" cy="52645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4</a:t>
          </a:r>
        </a:p>
      </dsp:txBody>
      <dsp:txXfrm rot="-5400000">
        <a:off x="1" y="265155"/>
        <a:ext cx="526455" cy="225623"/>
      </dsp:txXfrm>
    </dsp:sp>
    <dsp:sp modelId="{758AB190-F4B0-4D6F-BAA0-3DA08C7A4EA5}">
      <dsp:nvSpPr>
        <dsp:cNvPr id="0" name=""/>
        <dsp:cNvSpPr/>
      </dsp:nvSpPr>
      <dsp:spPr>
        <a:xfrm rot="5400000">
          <a:off x="3066801" y="-2538420"/>
          <a:ext cx="488851" cy="556954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solidFill>
              <a:schemeClr val="tx2"/>
            </a:solidFill>
          </a:endParaRPr>
        </a:p>
        <a:p>
          <a:pPr marL="228600" lvl="1" indent="-228600" algn="l" defTabSz="889000">
            <a:lnSpc>
              <a:spcPct val="90000"/>
            </a:lnSpc>
            <a:spcBef>
              <a:spcPct val="0"/>
            </a:spcBef>
            <a:spcAft>
              <a:spcPct val="15000"/>
            </a:spcAft>
            <a:buChar char="•"/>
          </a:pPr>
          <a:r>
            <a:rPr lang="en-IN" sz="2000" b="1" kern="1200" dirty="0">
              <a:solidFill>
                <a:schemeClr val="tx2"/>
              </a:solidFill>
            </a:rPr>
            <a:t>METHODOLOGY</a:t>
          </a:r>
          <a:r>
            <a:rPr lang="en-IN" sz="1100" kern="1200" dirty="0"/>
            <a:t>.</a:t>
          </a:r>
          <a:endParaRPr lang="en-IN" sz="2000" b="1" kern="1200" dirty="0">
            <a:solidFill>
              <a:schemeClr val="tx2"/>
            </a:solidFill>
          </a:endParaRPr>
        </a:p>
        <a:p>
          <a:pPr marL="171450" lvl="1" indent="-171450" algn="l" defTabSz="711200">
            <a:lnSpc>
              <a:spcPct val="90000"/>
            </a:lnSpc>
            <a:spcBef>
              <a:spcPct val="0"/>
            </a:spcBef>
            <a:spcAft>
              <a:spcPct val="15000"/>
            </a:spcAft>
            <a:buChar char="•"/>
          </a:pPr>
          <a:endParaRPr lang="en-IN" sz="1600" kern="1200" dirty="0"/>
        </a:p>
      </dsp:txBody>
      <dsp:txXfrm rot="-5400000">
        <a:off x="526455" y="25790"/>
        <a:ext cx="5545680" cy="441123"/>
      </dsp:txXfrm>
    </dsp:sp>
    <dsp:sp modelId="{616A71F9-224A-40F7-BDC1-11AA74FA29CF}">
      <dsp:nvSpPr>
        <dsp:cNvPr id="0" name=""/>
        <dsp:cNvSpPr/>
      </dsp:nvSpPr>
      <dsp:spPr>
        <a:xfrm rot="5400000">
          <a:off x="-112811" y="708880"/>
          <a:ext cx="752078" cy="526455"/>
        </a:xfrm>
        <a:prstGeom prst="chevron">
          <a:avLst/>
        </a:prstGeom>
        <a:solidFill>
          <a:schemeClr val="accent5">
            <a:hueOff val="1075871"/>
            <a:satOff val="19095"/>
            <a:lumOff val="-14216"/>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5</a:t>
          </a:r>
        </a:p>
      </dsp:txBody>
      <dsp:txXfrm rot="-5400000">
        <a:off x="1" y="859297"/>
        <a:ext cx="526455" cy="225623"/>
      </dsp:txXfrm>
    </dsp:sp>
    <dsp:sp modelId="{4A6F45DB-F652-410E-80B2-C5762DD86F7C}">
      <dsp:nvSpPr>
        <dsp:cNvPr id="0" name=""/>
        <dsp:cNvSpPr/>
      </dsp:nvSpPr>
      <dsp:spPr>
        <a:xfrm rot="5400000">
          <a:off x="3066801" y="-1944278"/>
          <a:ext cx="488851" cy="5569544"/>
        </a:xfrm>
        <a:prstGeom prst="round2SameRect">
          <a:avLst/>
        </a:prstGeom>
        <a:solidFill>
          <a:schemeClr val="lt1">
            <a:alpha val="90000"/>
            <a:hueOff val="0"/>
            <a:satOff val="0"/>
            <a:lumOff val="0"/>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DESCRIPTIVE ANALYSIS</a:t>
          </a:r>
          <a:endParaRPr lang="en-IN" sz="1600" b="1" kern="1200" dirty="0">
            <a:solidFill>
              <a:schemeClr val="tx2"/>
            </a:solidFill>
          </a:endParaRPr>
        </a:p>
      </dsp:txBody>
      <dsp:txXfrm rot="-5400000">
        <a:off x="526455" y="619932"/>
        <a:ext cx="5545680" cy="441123"/>
      </dsp:txXfrm>
    </dsp:sp>
    <dsp:sp modelId="{7FE6A1AE-0FB5-458B-B8A6-4BD95FF6B76F}">
      <dsp:nvSpPr>
        <dsp:cNvPr id="0" name=""/>
        <dsp:cNvSpPr/>
      </dsp:nvSpPr>
      <dsp:spPr>
        <a:xfrm rot="5400000">
          <a:off x="-112811" y="1303022"/>
          <a:ext cx="752078" cy="526455"/>
        </a:xfrm>
        <a:prstGeom prst="chevron">
          <a:avLst/>
        </a:prstGeom>
        <a:solidFill>
          <a:schemeClr val="accent5">
            <a:hueOff val="2151741"/>
            <a:satOff val="38191"/>
            <a:lumOff val="-28432"/>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6</a:t>
          </a:r>
        </a:p>
      </dsp:txBody>
      <dsp:txXfrm rot="-5400000">
        <a:off x="1" y="1453439"/>
        <a:ext cx="526455" cy="225623"/>
      </dsp:txXfrm>
    </dsp:sp>
    <dsp:sp modelId="{DF7A4B9F-E208-477E-BF3A-32A19C49DB5A}">
      <dsp:nvSpPr>
        <dsp:cNvPr id="0" name=""/>
        <dsp:cNvSpPr/>
      </dsp:nvSpPr>
      <dsp:spPr>
        <a:xfrm rot="5400000">
          <a:off x="3066801" y="-1350135"/>
          <a:ext cx="488851" cy="5569544"/>
        </a:xfrm>
        <a:prstGeom prst="round2SameRect">
          <a:avLst/>
        </a:prstGeom>
        <a:solidFill>
          <a:schemeClr val="lt1">
            <a:alpha val="90000"/>
            <a:hueOff val="0"/>
            <a:satOff val="0"/>
            <a:lumOff val="0"/>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solidFill>
                <a:schemeClr val="tx2"/>
              </a:solidFill>
            </a:rPr>
            <a:t>HYPOTHESIS TESTING</a:t>
          </a:r>
          <a:endParaRPr lang="en-IN" sz="3000" b="1" kern="1200" dirty="0">
            <a:solidFill>
              <a:schemeClr val="tx2"/>
            </a:solidFill>
          </a:endParaRPr>
        </a:p>
      </dsp:txBody>
      <dsp:txXfrm rot="-5400000">
        <a:off x="526455" y="1214075"/>
        <a:ext cx="5545680" cy="441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A1CAC-DDB0-4DC1-BA4B-71D246D2D137}">
      <dsp:nvSpPr>
        <dsp:cNvPr id="0" name=""/>
        <dsp:cNvSpPr/>
      </dsp:nvSpPr>
      <dsp:spPr>
        <a:xfrm rot="5400000">
          <a:off x="-112811" y="114738"/>
          <a:ext cx="752078" cy="526455"/>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7</a:t>
          </a:r>
        </a:p>
      </dsp:txBody>
      <dsp:txXfrm rot="-5400000">
        <a:off x="1" y="265155"/>
        <a:ext cx="526455" cy="225623"/>
      </dsp:txXfrm>
    </dsp:sp>
    <dsp:sp modelId="{758AB190-F4B0-4D6F-BAA0-3DA08C7A4EA5}">
      <dsp:nvSpPr>
        <dsp:cNvPr id="0" name=""/>
        <dsp:cNvSpPr/>
      </dsp:nvSpPr>
      <dsp:spPr>
        <a:xfrm rot="5400000">
          <a:off x="3066801" y="-2538420"/>
          <a:ext cx="488851" cy="5569544"/>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solidFill>
              <a:schemeClr val="tx2"/>
            </a:solidFill>
          </a:endParaRPr>
        </a:p>
        <a:p>
          <a:pPr marL="228600" lvl="1" indent="-228600" algn="l" defTabSz="889000">
            <a:lnSpc>
              <a:spcPct val="90000"/>
            </a:lnSpc>
            <a:spcBef>
              <a:spcPct val="0"/>
            </a:spcBef>
            <a:spcAft>
              <a:spcPct val="15000"/>
            </a:spcAft>
            <a:buChar char="•"/>
          </a:pPr>
          <a:r>
            <a:rPr lang="en-IN" sz="2000" b="1" kern="1200" dirty="0">
              <a:solidFill>
                <a:schemeClr val="tx2"/>
              </a:solidFill>
            </a:rPr>
            <a:t>MODELLING &amp; MODEL FINDINGS </a:t>
          </a:r>
        </a:p>
        <a:p>
          <a:pPr marL="171450" lvl="1" indent="-171450" algn="l" defTabSz="711200">
            <a:lnSpc>
              <a:spcPct val="90000"/>
            </a:lnSpc>
            <a:spcBef>
              <a:spcPct val="0"/>
            </a:spcBef>
            <a:spcAft>
              <a:spcPct val="15000"/>
            </a:spcAft>
            <a:buChar char="•"/>
          </a:pPr>
          <a:endParaRPr lang="en-IN" sz="1600" kern="1200" dirty="0"/>
        </a:p>
      </dsp:txBody>
      <dsp:txXfrm rot="-5400000">
        <a:off x="526455" y="25790"/>
        <a:ext cx="5545680" cy="441123"/>
      </dsp:txXfrm>
    </dsp:sp>
    <dsp:sp modelId="{616A71F9-224A-40F7-BDC1-11AA74FA29CF}">
      <dsp:nvSpPr>
        <dsp:cNvPr id="0" name=""/>
        <dsp:cNvSpPr/>
      </dsp:nvSpPr>
      <dsp:spPr>
        <a:xfrm rot="5400000">
          <a:off x="-112811" y="708880"/>
          <a:ext cx="752078" cy="526455"/>
        </a:xfrm>
        <a:prstGeom prst="chevron">
          <a:avLst/>
        </a:prstGeom>
        <a:solidFill>
          <a:schemeClr val="accent5">
            <a:hueOff val="1075871"/>
            <a:satOff val="19095"/>
            <a:lumOff val="-14216"/>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8</a:t>
          </a:r>
        </a:p>
      </dsp:txBody>
      <dsp:txXfrm rot="-5400000">
        <a:off x="1" y="859297"/>
        <a:ext cx="526455" cy="225623"/>
      </dsp:txXfrm>
    </dsp:sp>
    <dsp:sp modelId="{4A6F45DB-F652-410E-80B2-C5762DD86F7C}">
      <dsp:nvSpPr>
        <dsp:cNvPr id="0" name=""/>
        <dsp:cNvSpPr/>
      </dsp:nvSpPr>
      <dsp:spPr>
        <a:xfrm rot="5400000">
          <a:off x="3066801" y="-1944278"/>
          <a:ext cx="488851" cy="5569544"/>
        </a:xfrm>
        <a:prstGeom prst="round2SameRect">
          <a:avLst/>
        </a:prstGeom>
        <a:solidFill>
          <a:schemeClr val="lt1">
            <a:alpha val="90000"/>
            <a:hueOff val="0"/>
            <a:satOff val="0"/>
            <a:lumOff val="0"/>
            <a:alphaOff val="0"/>
          </a:schemeClr>
        </a:solidFill>
        <a:ln w="25400" cap="flat" cmpd="sng" algn="ctr">
          <a:solidFill>
            <a:schemeClr val="accent5">
              <a:hueOff val="1075871"/>
              <a:satOff val="19095"/>
              <a:lumOff val="-14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b="1" kern="1200" dirty="0">
              <a:solidFill>
                <a:schemeClr val="tx2"/>
              </a:solidFill>
            </a:rPr>
            <a:t>CONCLUSIONS</a:t>
          </a:r>
          <a:r>
            <a:rPr lang="en-IN" sz="2100" b="1" kern="1200" baseline="0" dirty="0">
              <a:solidFill>
                <a:schemeClr val="tx2"/>
              </a:solidFill>
            </a:rPr>
            <a:t> &amp; RECOMMENDATIONS</a:t>
          </a:r>
          <a:endParaRPr lang="en-IN" sz="2100" b="1" kern="1200" dirty="0">
            <a:solidFill>
              <a:schemeClr val="tx2"/>
            </a:solidFill>
          </a:endParaRPr>
        </a:p>
      </dsp:txBody>
      <dsp:txXfrm rot="-5400000">
        <a:off x="526455" y="619932"/>
        <a:ext cx="5545680" cy="441123"/>
      </dsp:txXfrm>
    </dsp:sp>
    <dsp:sp modelId="{7FE6A1AE-0FB5-458B-B8A6-4BD95FF6B76F}">
      <dsp:nvSpPr>
        <dsp:cNvPr id="0" name=""/>
        <dsp:cNvSpPr/>
      </dsp:nvSpPr>
      <dsp:spPr>
        <a:xfrm rot="5400000">
          <a:off x="-112811" y="1303022"/>
          <a:ext cx="752078" cy="526455"/>
        </a:xfrm>
        <a:prstGeom prst="chevron">
          <a:avLst/>
        </a:prstGeom>
        <a:solidFill>
          <a:schemeClr val="accent5">
            <a:hueOff val="2151741"/>
            <a:satOff val="38191"/>
            <a:lumOff val="-28432"/>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9</a:t>
          </a:r>
        </a:p>
      </dsp:txBody>
      <dsp:txXfrm rot="-5400000">
        <a:off x="1" y="1453439"/>
        <a:ext cx="526455" cy="225623"/>
      </dsp:txXfrm>
    </dsp:sp>
    <dsp:sp modelId="{DF7A4B9F-E208-477E-BF3A-32A19C49DB5A}">
      <dsp:nvSpPr>
        <dsp:cNvPr id="0" name=""/>
        <dsp:cNvSpPr/>
      </dsp:nvSpPr>
      <dsp:spPr>
        <a:xfrm rot="5400000">
          <a:off x="3066801" y="-1350135"/>
          <a:ext cx="488851" cy="5569544"/>
        </a:xfrm>
        <a:prstGeom prst="round2SameRect">
          <a:avLst/>
        </a:prstGeom>
        <a:solidFill>
          <a:schemeClr val="lt1">
            <a:alpha val="90000"/>
            <a:hueOff val="0"/>
            <a:satOff val="0"/>
            <a:lumOff val="0"/>
            <a:alphaOff val="0"/>
          </a:schemeClr>
        </a:solidFill>
        <a:ln w="25400" cap="flat" cmpd="sng" algn="ctr">
          <a:solidFill>
            <a:schemeClr val="accent5">
              <a:hueOff val="2151741"/>
              <a:satOff val="38191"/>
              <a:lumOff val="-28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b="1" kern="1200" dirty="0">
              <a:solidFill>
                <a:schemeClr val="tx2"/>
              </a:solidFill>
            </a:rPr>
            <a:t>APPENDIX</a:t>
          </a:r>
        </a:p>
      </dsp:txBody>
      <dsp:txXfrm rot="-5400000">
        <a:off x="526455" y="1214075"/>
        <a:ext cx="5545680" cy="4411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30E07-B260-4E3E-A0E6-9C5A5CDAD121}">
      <dsp:nvSpPr>
        <dsp:cNvPr id="0" name=""/>
        <dsp:cNvSpPr/>
      </dsp:nvSpPr>
      <dsp:spPr>
        <a:xfrm>
          <a:off x="16709" y="0"/>
          <a:ext cx="3412000" cy="1225594"/>
        </a:xfrm>
        <a:prstGeom prst="rightArrow">
          <a:avLst/>
        </a:prstGeom>
        <a:solidFill>
          <a:srgbClr val="92D050"/>
        </a:solidFill>
        <a:ln>
          <a:noFill/>
        </a:ln>
        <a:effectLst>
          <a:glow rad="228600">
            <a:schemeClr val="accent2">
              <a:satMod val="175000"/>
              <a:alpha val="4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A29F1DB-CAA3-4DC0-81C5-047561D31985}">
      <dsp:nvSpPr>
        <dsp:cNvPr id="0" name=""/>
        <dsp:cNvSpPr/>
      </dsp:nvSpPr>
      <dsp:spPr>
        <a:xfrm>
          <a:off x="300458" y="544260"/>
          <a:ext cx="2556513" cy="231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IN" sz="2000" kern="1200" dirty="0"/>
            <a:t>BANK SERVICES &amp; OFFERS</a:t>
          </a:r>
          <a:endParaRPr lang="en-IN" sz="400" kern="1200" dirty="0"/>
        </a:p>
      </dsp:txBody>
      <dsp:txXfrm>
        <a:off x="300458" y="544260"/>
        <a:ext cx="2556513" cy="231980"/>
      </dsp:txXfrm>
    </dsp:sp>
    <dsp:sp modelId="{12FED197-709A-422C-814C-4611E225C86E}">
      <dsp:nvSpPr>
        <dsp:cNvPr id="0" name=""/>
        <dsp:cNvSpPr/>
      </dsp:nvSpPr>
      <dsp:spPr>
        <a:xfrm>
          <a:off x="284543" y="243352"/>
          <a:ext cx="228660" cy="480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endParaRPr lang="en-IN" sz="3200" b="1" kern="1200" dirty="0">
            <a:solidFill>
              <a:schemeClr val="accent5">
                <a:lumMod val="40000"/>
                <a:lumOff val="60000"/>
              </a:schemeClr>
            </a:solidFill>
          </a:endParaRPr>
        </a:p>
      </dsp:txBody>
      <dsp:txXfrm>
        <a:off x="284543" y="243352"/>
        <a:ext cx="228660" cy="4809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EFA080F0-96BA-44D3-A0D1-1ECCEB9ADEA4}"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59113" y="3117850"/>
            <a:ext cx="5903912" cy="1109663"/>
          </a:xfrm>
          <a:effectLst>
            <a:outerShdw dist="17961" dir="2700000" algn="ctr" rotWithShape="0">
              <a:schemeClr val="bg2"/>
            </a:outerShdw>
          </a:effectLst>
        </p:spPr>
        <p:txBody>
          <a:bodyPr/>
          <a:lstStyle>
            <a:lvl1pPr>
              <a:defRPr sz="3200">
                <a:solidFill>
                  <a:schemeClr val="tx2"/>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059113" y="4005263"/>
            <a:ext cx="5903912" cy="696912"/>
          </a:xfrm>
          <a:effectLst>
            <a:outerShdw dist="17961" dir="2700000" algn="ctr" rotWithShape="0">
              <a:schemeClr val="bg2"/>
            </a:outerShdw>
          </a:effectLst>
        </p:spPr>
        <p:txBody>
          <a:bodyPr/>
          <a:lstStyle>
            <a:lvl1pPr marL="0" indent="0">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246813" y="188913"/>
            <a:ext cx="1854200" cy="5830887"/>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684213" y="188913"/>
            <a:ext cx="5410200" cy="5830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25366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20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6842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468813" y="908050"/>
            <a:ext cx="3632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89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84213"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rgbClr val="080808"/>
          </a:solidFill>
          <a:latin typeface="+mj-lt"/>
          <a:ea typeface="+mj-ea"/>
          <a:cs typeface="+mj-cs"/>
        </a:defRPr>
      </a:lvl1pPr>
      <a:lvl2pPr algn="l" rtl="0" eaLnBrk="1" fontAlgn="base" hangingPunct="1">
        <a:spcBef>
          <a:spcPct val="0"/>
        </a:spcBef>
        <a:spcAft>
          <a:spcPct val="0"/>
        </a:spcAft>
        <a:defRPr sz="3600" b="1">
          <a:solidFill>
            <a:srgbClr val="080808"/>
          </a:solidFill>
          <a:latin typeface="Arial" charset="0"/>
        </a:defRPr>
      </a:lvl2pPr>
      <a:lvl3pPr algn="l" rtl="0" eaLnBrk="1" fontAlgn="base" hangingPunct="1">
        <a:spcBef>
          <a:spcPct val="0"/>
        </a:spcBef>
        <a:spcAft>
          <a:spcPct val="0"/>
        </a:spcAft>
        <a:defRPr sz="3600" b="1">
          <a:solidFill>
            <a:srgbClr val="080808"/>
          </a:solidFill>
          <a:latin typeface="Arial" charset="0"/>
        </a:defRPr>
      </a:lvl3pPr>
      <a:lvl4pPr algn="l" rtl="0" eaLnBrk="1" fontAlgn="base" hangingPunct="1">
        <a:spcBef>
          <a:spcPct val="0"/>
        </a:spcBef>
        <a:spcAft>
          <a:spcPct val="0"/>
        </a:spcAft>
        <a:defRPr sz="3600" b="1">
          <a:solidFill>
            <a:srgbClr val="080808"/>
          </a:solidFill>
          <a:latin typeface="Arial" charset="0"/>
        </a:defRPr>
      </a:lvl4pPr>
      <a:lvl5pPr algn="l" rtl="0" eaLnBrk="1" fontAlgn="base" hangingPunct="1">
        <a:spcBef>
          <a:spcPct val="0"/>
        </a:spcBef>
        <a:spcAft>
          <a:spcPct val="0"/>
        </a:spcAft>
        <a:defRPr sz="3600" b="1">
          <a:solidFill>
            <a:srgbClr val="080808"/>
          </a:solidFill>
          <a:latin typeface="Arial" charset="0"/>
        </a:defRPr>
      </a:lvl5pPr>
      <a:lvl6pPr marL="457200" algn="l" rtl="0" eaLnBrk="1" fontAlgn="base" hangingPunct="1">
        <a:spcBef>
          <a:spcPct val="0"/>
        </a:spcBef>
        <a:spcAft>
          <a:spcPct val="0"/>
        </a:spcAft>
        <a:defRPr sz="3600" b="1">
          <a:solidFill>
            <a:srgbClr val="080808"/>
          </a:solidFill>
          <a:latin typeface="Arial" charset="0"/>
        </a:defRPr>
      </a:lvl6pPr>
      <a:lvl7pPr marL="914400" algn="l" rtl="0" eaLnBrk="1" fontAlgn="base" hangingPunct="1">
        <a:spcBef>
          <a:spcPct val="0"/>
        </a:spcBef>
        <a:spcAft>
          <a:spcPct val="0"/>
        </a:spcAft>
        <a:defRPr sz="3600" b="1">
          <a:solidFill>
            <a:srgbClr val="080808"/>
          </a:solidFill>
          <a:latin typeface="Arial" charset="0"/>
        </a:defRPr>
      </a:lvl7pPr>
      <a:lvl8pPr marL="1371600" algn="l" rtl="0" eaLnBrk="1" fontAlgn="base" hangingPunct="1">
        <a:spcBef>
          <a:spcPct val="0"/>
        </a:spcBef>
        <a:spcAft>
          <a:spcPct val="0"/>
        </a:spcAft>
        <a:defRPr sz="3600" b="1">
          <a:solidFill>
            <a:srgbClr val="080808"/>
          </a:solidFill>
          <a:latin typeface="Arial" charset="0"/>
        </a:defRPr>
      </a:lvl8pPr>
      <a:lvl9pPr marL="1828800" algn="l" rtl="0" eaLnBrk="1" fontAlgn="base" hangingPunct="1">
        <a:spcBef>
          <a:spcPct val="0"/>
        </a:spcBef>
        <a:spcAft>
          <a:spcPct val="0"/>
        </a:spcAft>
        <a:defRPr sz="3600" b="1">
          <a:solidFill>
            <a:srgbClr val="080808"/>
          </a:solidFill>
          <a:latin typeface="Arial" charset="0"/>
        </a:defRPr>
      </a:lvl9pPr>
    </p:titleStyle>
    <p:bodyStyle>
      <a:lvl1pPr marL="342900" indent="-342900" algn="l" rtl="0" eaLnBrk="1" fontAlgn="base" hangingPunct="1">
        <a:spcBef>
          <a:spcPct val="20000"/>
        </a:spcBef>
        <a:spcAft>
          <a:spcPct val="0"/>
        </a:spcAft>
        <a:buChar char="•"/>
        <a:defRPr sz="28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1889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684213" y="908050"/>
            <a:ext cx="7416800"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extLst>
      <p:ext uri="{BB962C8B-B14F-4D97-AF65-F5344CB8AC3E}">
        <p14:creationId xmlns:p14="http://schemas.microsoft.com/office/powerpoint/2010/main" val="1177353705"/>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algn="l" rtl="0" eaLnBrk="0" fontAlgn="base" hangingPunct="0">
        <a:spcBef>
          <a:spcPct val="0"/>
        </a:spcBef>
        <a:spcAft>
          <a:spcPct val="0"/>
        </a:spcAft>
        <a:defRPr sz="3600" b="1">
          <a:solidFill>
            <a:srgbClr val="080808"/>
          </a:solidFill>
          <a:latin typeface="+mj-lt"/>
          <a:ea typeface="+mj-ea"/>
          <a:cs typeface="+mj-cs"/>
        </a:defRPr>
      </a:lvl1pPr>
      <a:lvl2pPr algn="l" rtl="0" eaLnBrk="0" fontAlgn="base" hangingPunct="0">
        <a:spcBef>
          <a:spcPct val="0"/>
        </a:spcBef>
        <a:spcAft>
          <a:spcPct val="0"/>
        </a:spcAft>
        <a:defRPr sz="3600" b="1">
          <a:solidFill>
            <a:srgbClr val="080808"/>
          </a:solidFill>
          <a:latin typeface="Arial" charset="0"/>
        </a:defRPr>
      </a:lvl2pPr>
      <a:lvl3pPr algn="l" rtl="0" eaLnBrk="0" fontAlgn="base" hangingPunct="0">
        <a:spcBef>
          <a:spcPct val="0"/>
        </a:spcBef>
        <a:spcAft>
          <a:spcPct val="0"/>
        </a:spcAft>
        <a:defRPr sz="3600" b="1">
          <a:solidFill>
            <a:srgbClr val="080808"/>
          </a:solidFill>
          <a:latin typeface="Arial" charset="0"/>
        </a:defRPr>
      </a:lvl3pPr>
      <a:lvl4pPr algn="l" rtl="0" eaLnBrk="0" fontAlgn="base" hangingPunct="0">
        <a:spcBef>
          <a:spcPct val="0"/>
        </a:spcBef>
        <a:spcAft>
          <a:spcPct val="0"/>
        </a:spcAft>
        <a:defRPr sz="3600" b="1">
          <a:solidFill>
            <a:srgbClr val="080808"/>
          </a:solidFill>
          <a:latin typeface="Arial" charset="0"/>
        </a:defRPr>
      </a:lvl4pPr>
      <a:lvl5pPr algn="l" rtl="0" eaLnBrk="0" fontAlgn="base" hangingPunct="0">
        <a:spcBef>
          <a:spcPct val="0"/>
        </a:spcBef>
        <a:spcAft>
          <a:spcPct val="0"/>
        </a:spcAft>
        <a:defRPr sz="3600" b="1">
          <a:solidFill>
            <a:srgbClr val="080808"/>
          </a:solidFill>
          <a:latin typeface="Arial" charset="0"/>
        </a:defRPr>
      </a:lvl5pPr>
      <a:lvl6pPr marL="457200" algn="l" rtl="0" fontAlgn="base">
        <a:spcBef>
          <a:spcPct val="0"/>
        </a:spcBef>
        <a:spcAft>
          <a:spcPct val="0"/>
        </a:spcAft>
        <a:defRPr sz="3600" b="1">
          <a:solidFill>
            <a:srgbClr val="080808"/>
          </a:solidFill>
          <a:latin typeface="Arial" charset="0"/>
        </a:defRPr>
      </a:lvl6pPr>
      <a:lvl7pPr marL="914400" algn="l" rtl="0" fontAlgn="base">
        <a:spcBef>
          <a:spcPct val="0"/>
        </a:spcBef>
        <a:spcAft>
          <a:spcPct val="0"/>
        </a:spcAft>
        <a:defRPr sz="3600" b="1">
          <a:solidFill>
            <a:srgbClr val="080808"/>
          </a:solidFill>
          <a:latin typeface="Arial" charset="0"/>
        </a:defRPr>
      </a:lvl7pPr>
      <a:lvl8pPr marL="1371600" algn="l" rtl="0" fontAlgn="base">
        <a:spcBef>
          <a:spcPct val="0"/>
        </a:spcBef>
        <a:spcAft>
          <a:spcPct val="0"/>
        </a:spcAft>
        <a:defRPr sz="3600" b="1">
          <a:solidFill>
            <a:srgbClr val="080808"/>
          </a:solidFill>
          <a:latin typeface="Arial" charset="0"/>
        </a:defRPr>
      </a:lvl8pPr>
      <a:lvl9pPr marL="1828800" algn="l" rtl="0" fontAlgn="base">
        <a:spcBef>
          <a:spcPct val="0"/>
        </a:spcBef>
        <a:spcAft>
          <a:spcPct val="0"/>
        </a:spcAft>
        <a:defRPr sz="3600" b="1">
          <a:solidFill>
            <a:srgbClr val="080808"/>
          </a:solidFill>
          <a:latin typeface="Arial" charset="0"/>
        </a:defRPr>
      </a:lvl9pPr>
    </p:titleStyle>
    <p:bodyStyle>
      <a:lvl1pPr marL="342900" indent="-342900" algn="l" rtl="0" eaLnBrk="0" fontAlgn="base" hangingPunct="0">
        <a:spcBef>
          <a:spcPct val="20000"/>
        </a:spcBef>
        <a:spcAft>
          <a:spcPct val="0"/>
        </a:spcAft>
        <a:buChar char="•"/>
        <a:defRPr sz="28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400" b="1">
          <a:solidFill>
            <a:srgbClr val="080808"/>
          </a:solidFill>
          <a:latin typeface="+mn-lt"/>
        </a:defRPr>
      </a:lvl2pPr>
      <a:lvl3pPr marL="1143000" indent="-228600" algn="l" rtl="0" eaLnBrk="0" fontAlgn="base" hangingPunct="0">
        <a:spcBef>
          <a:spcPct val="20000"/>
        </a:spcBef>
        <a:spcAft>
          <a:spcPct val="0"/>
        </a:spcAft>
        <a:buChar char="•"/>
        <a:defRPr sz="2400">
          <a:solidFill>
            <a:srgbClr val="080808"/>
          </a:solidFill>
          <a:latin typeface="+mn-lt"/>
        </a:defRPr>
      </a:lvl3pPr>
      <a:lvl4pPr marL="1600200" indent="-228600" algn="l" rtl="0" eaLnBrk="0" fontAlgn="base" hangingPunct="0">
        <a:spcBef>
          <a:spcPct val="20000"/>
        </a:spcBef>
        <a:spcAft>
          <a:spcPct val="0"/>
        </a:spcAft>
        <a:buChar char="–"/>
        <a:defRPr sz="2000">
          <a:solidFill>
            <a:srgbClr val="080808"/>
          </a:solidFill>
          <a:latin typeface="+mn-lt"/>
        </a:defRPr>
      </a:lvl4pPr>
      <a:lvl5pPr marL="2057400" indent="-228600" algn="l" rtl="0" eaLnBrk="0" fontAlgn="base" hangingPunct="0">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upport.sas.com/documentation/cdl/en/statug/63033/HTML/default/viewer.htm#/documentation/cdl/en/statug/63033/HTML/default/statug_logistic_sect039.htm" TargetMode="External"/><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SAS BUSINESS PROJECT</a:t>
            </a:r>
          </a:p>
        </p:txBody>
      </p:sp>
      <p:sp>
        <p:nvSpPr>
          <p:cNvPr id="3075" name="Rectangle 13"/>
          <p:cNvSpPr>
            <a:spLocks noGrp="1" noChangeArrowheads="1"/>
          </p:cNvSpPr>
          <p:nvPr>
            <p:ph type="subTitle" idx="1"/>
          </p:nvPr>
        </p:nvSpPr>
        <p:spPr>
          <a:xfrm>
            <a:off x="5724164" y="5589240"/>
            <a:ext cx="3240088" cy="576064"/>
          </a:xfrm>
        </p:spPr>
        <p:txBody>
          <a:bodyPr/>
          <a:lstStyle/>
          <a:p>
            <a:pPr algn="r" eaLnBrk="1" hangingPunct="1"/>
            <a:r>
              <a:rPr lang="en-US" sz="2000" dirty="0"/>
              <a:t>Instructor : Arkar Min</a:t>
            </a:r>
            <a:endParaRPr lang="uk-UA" sz="2000" dirty="0"/>
          </a:p>
        </p:txBody>
      </p:sp>
      <p:sp>
        <p:nvSpPr>
          <p:cNvPr id="4" name="Rectangle 13">
            <a:extLst>
              <a:ext uri="{FF2B5EF4-FFF2-40B4-BE49-F238E27FC236}">
                <a16:creationId xmlns:a16="http://schemas.microsoft.com/office/drawing/2014/main" id="{C819DFD3-971D-411C-8170-8620C6135AE9}"/>
              </a:ext>
            </a:extLst>
          </p:cNvPr>
          <p:cNvSpPr txBox="1">
            <a:spLocks noChangeArrowheads="1"/>
          </p:cNvSpPr>
          <p:nvPr/>
        </p:nvSpPr>
        <p:spPr bwMode="auto">
          <a:xfrm>
            <a:off x="5292117" y="6083660"/>
            <a:ext cx="3672135" cy="576064"/>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b="1">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80808"/>
                </a:solidFill>
                <a:latin typeface="+mn-lt"/>
              </a:defRPr>
            </a:lvl2pPr>
            <a:lvl3pPr marL="1143000" indent="-228600" algn="l" rtl="0" eaLnBrk="1" fontAlgn="base" hangingPunct="1">
              <a:spcBef>
                <a:spcPct val="20000"/>
              </a:spcBef>
              <a:spcAft>
                <a:spcPct val="0"/>
              </a:spcAft>
              <a:buChar char="•"/>
              <a:defRPr sz="2400">
                <a:solidFill>
                  <a:srgbClr val="080808"/>
                </a:solidFill>
                <a:latin typeface="+mn-lt"/>
              </a:defRPr>
            </a:lvl3pPr>
            <a:lvl4pPr marL="1600200" indent="-228600" algn="l" rtl="0" eaLnBrk="1" fontAlgn="base" hangingPunct="1">
              <a:spcBef>
                <a:spcPct val="20000"/>
              </a:spcBef>
              <a:spcAft>
                <a:spcPct val="0"/>
              </a:spcAft>
              <a:buChar char="–"/>
              <a:defRPr sz="2000">
                <a:solidFill>
                  <a:srgbClr val="080808"/>
                </a:solidFill>
                <a:latin typeface="+mn-lt"/>
              </a:defRPr>
            </a:lvl4pPr>
            <a:lvl5pPr marL="2057400" indent="-228600" algn="l" rtl="0" eaLnBrk="1" fontAlgn="base" hangingPunct="1">
              <a:spcBef>
                <a:spcPct val="20000"/>
              </a:spcBef>
              <a:spcAft>
                <a:spcPct val="0"/>
              </a:spcAft>
              <a:buChar char="»"/>
              <a:defRPr sz="2000">
                <a:solidFill>
                  <a:srgbClr val="080808"/>
                </a:solidFill>
                <a:latin typeface="+mn-lt"/>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algn="r"/>
            <a:r>
              <a:rPr lang="en-US" sz="2000" kern="0" dirty="0"/>
              <a:t>Submitted By : Rima Nigam</a:t>
            </a:r>
            <a:endParaRPr lang="uk-UA" sz="2000" kern="0" dirty="0"/>
          </a:p>
        </p:txBody>
      </p:sp>
      <p:sp>
        <p:nvSpPr>
          <p:cNvPr id="6" name="TextBox 5">
            <a:extLst>
              <a:ext uri="{FF2B5EF4-FFF2-40B4-BE49-F238E27FC236}">
                <a16:creationId xmlns:a16="http://schemas.microsoft.com/office/drawing/2014/main" id="{2118902D-6B1A-4AFC-B31E-4ECEF1970448}"/>
              </a:ext>
            </a:extLst>
          </p:cNvPr>
          <p:cNvSpPr txBox="1"/>
          <p:nvPr/>
        </p:nvSpPr>
        <p:spPr>
          <a:xfrm>
            <a:off x="0" y="21938"/>
            <a:ext cx="3672408" cy="369332"/>
          </a:xfrm>
          <a:prstGeom prst="rect">
            <a:avLst/>
          </a:prstGeom>
          <a:noFill/>
        </p:spPr>
        <p:txBody>
          <a:bodyPr wrap="square">
            <a:spAutoFit/>
          </a:bodyPr>
          <a:lstStyle/>
          <a:p>
            <a:r>
              <a:rPr lang="en-IN" dirty="0">
                <a:solidFill>
                  <a:srgbClr val="000000"/>
                </a:solidFill>
                <a:latin typeface="Calibri" panose="020F0502020204030204" pitchFamily="34" charset="0"/>
              </a:rPr>
              <a:t>Presentation Date : 24</a:t>
            </a:r>
            <a:r>
              <a:rPr lang="en-IN" baseline="30000" dirty="0">
                <a:solidFill>
                  <a:srgbClr val="000000"/>
                </a:solidFill>
                <a:latin typeface="Calibri" panose="020F0502020204030204" pitchFamily="34" charset="0"/>
              </a:rPr>
              <a:t>th</a:t>
            </a:r>
            <a:r>
              <a:rPr lang="en-IN" dirty="0">
                <a:solidFill>
                  <a:srgbClr val="000000"/>
                </a:solidFill>
                <a:latin typeface="Calibri" panose="020F0502020204030204" pitchFamily="34" charset="0"/>
              </a:rPr>
              <a:t> March, 2021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DESCRIPTIVE ANALYSIS</a:t>
            </a:r>
          </a:p>
        </p:txBody>
      </p:sp>
    </p:spTree>
    <p:extLst>
      <p:ext uri="{BB962C8B-B14F-4D97-AF65-F5344CB8AC3E}">
        <p14:creationId xmlns:p14="http://schemas.microsoft.com/office/powerpoint/2010/main" val="115461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1268760"/>
          </a:xfrm>
        </p:spPr>
        <p:txBody>
          <a:bodyPr/>
          <a:lstStyle/>
          <a:p>
            <a:br>
              <a:rPr lang="en-IN" sz="2800" dirty="0"/>
            </a:br>
            <a:br>
              <a:rPr lang="en-IN" sz="2800" dirty="0"/>
            </a:br>
            <a:br>
              <a:rPr lang="en-IN" sz="2800" dirty="0"/>
            </a:br>
            <a:br>
              <a:rPr lang="en-IN" sz="2800" dirty="0"/>
            </a:br>
            <a:br>
              <a:rPr lang="en-IN" sz="2800" dirty="0"/>
            </a:br>
            <a:r>
              <a:rPr lang="en-IN" sz="2800" dirty="0"/>
              <a:t>Which type of account customers are preferring to keep with the bank?</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68657" y="1556792"/>
            <a:ext cx="8352928" cy="646331"/>
          </a:xfrm>
          <a:prstGeom prst="rect">
            <a:avLst/>
          </a:prstGeom>
          <a:noFill/>
        </p:spPr>
        <p:txBody>
          <a:bodyPr wrap="square" rtlCol="0">
            <a:spAutoFit/>
          </a:bodyPr>
          <a:lstStyle/>
          <a:p>
            <a:pPr algn="just"/>
            <a:r>
              <a:rPr lang="en-IN" sz="1800" u="sng" kern="0" dirty="0">
                <a:solidFill>
                  <a:srgbClr val="C00000"/>
                </a:solidFill>
              </a:rPr>
              <a:t>Conclusion: </a:t>
            </a:r>
            <a:r>
              <a:rPr lang="en-IN" sz="1800" kern="0" dirty="0">
                <a:solidFill>
                  <a:schemeClr val="tx2"/>
                </a:solidFill>
              </a:rPr>
              <a:t>Customers are preferring to keep the checking account </a:t>
            </a:r>
            <a:r>
              <a:rPr lang="en-IN" kern="0" dirty="0">
                <a:solidFill>
                  <a:schemeClr val="tx2"/>
                </a:solidFill>
              </a:rPr>
              <a:t>over saving account for their day to day</a:t>
            </a:r>
            <a:r>
              <a:rPr lang="en-IN" sz="1800" kern="0" dirty="0">
                <a:solidFill>
                  <a:schemeClr val="tx2"/>
                </a:solidFill>
              </a:rPr>
              <a:t> transactions.</a:t>
            </a:r>
            <a:endParaRPr lang="en-IN" dirty="0">
              <a:solidFill>
                <a:schemeClr val="tx2"/>
              </a:solidFill>
            </a:endParaRPr>
          </a:p>
        </p:txBody>
      </p:sp>
      <p:pic>
        <p:nvPicPr>
          <p:cNvPr id="5" name="Picture 4">
            <a:extLst>
              <a:ext uri="{FF2B5EF4-FFF2-40B4-BE49-F238E27FC236}">
                <a16:creationId xmlns:a16="http://schemas.microsoft.com/office/drawing/2014/main" id="{70F0C39F-FF4D-4F2B-B707-E587EC4D57A6}"/>
              </a:ext>
            </a:extLst>
          </p:cNvPr>
          <p:cNvPicPr>
            <a:picLocks noChangeAspect="1"/>
          </p:cNvPicPr>
          <p:nvPr/>
        </p:nvPicPr>
        <p:blipFill>
          <a:blip r:embed="rId2"/>
          <a:stretch>
            <a:fillRect/>
          </a:stretch>
        </p:blipFill>
        <p:spPr>
          <a:xfrm>
            <a:off x="170706" y="2765395"/>
            <a:ext cx="4401294" cy="3955764"/>
          </a:xfrm>
          <a:prstGeom prst="rect">
            <a:avLst/>
          </a:prstGeom>
        </p:spPr>
      </p:pic>
      <p:pic>
        <p:nvPicPr>
          <p:cNvPr id="9" name="Picture 8">
            <a:extLst>
              <a:ext uri="{FF2B5EF4-FFF2-40B4-BE49-F238E27FC236}">
                <a16:creationId xmlns:a16="http://schemas.microsoft.com/office/drawing/2014/main" id="{76BDBEA8-547C-42AE-A48D-B21C527AB188}"/>
              </a:ext>
            </a:extLst>
          </p:cNvPr>
          <p:cNvPicPr>
            <a:picLocks noChangeAspect="1"/>
          </p:cNvPicPr>
          <p:nvPr/>
        </p:nvPicPr>
        <p:blipFill>
          <a:blip r:embed="rId3"/>
          <a:stretch>
            <a:fillRect/>
          </a:stretch>
        </p:blipFill>
        <p:spPr>
          <a:xfrm>
            <a:off x="4698270" y="2796473"/>
            <a:ext cx="4311606" cy="3924936"/>
          </a:xfrm>
          <a:prstGeom prst="rect">
            <a:avLst/>
          </a:prstGeom>
        </p:spPr>
      </p:pic>
    </p:spTree>
    <p:extLst>
      <p:ext uri="{BB962C8B-B14F-4D97-AF65-F5344CB8AC3E}">
        <p14:creationId xmlns:p14="http://schemas.microsoft.com/office/powerpoint/2010/main" val="155621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br>
              <a:rPr lang="en-IN" sz="2800" dirty="0"/>
            </a:br>
            <a:br>
              <a:rPr lang="en-IN" sz="2800" dirty="0"/>
            </a:br>
            <a:r>
              <a:rPr lang="en-IN" sz="2800" dirty="0"/>
              <a:t>Which branches are offering the Direct Deposit Facility ?</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077218"/>
          </a:xfrm>
          <a:prstGeom prst="rect">
            <a:avLst/>
          </a:prstGeom>
          <a:noFill/>
        </p:spPr>
        <p:txBody>
          <a:bodyPr wrap="square" rtlCol="0">
            <a:spAutoFit/>
          </a:bodyPr>
          <a:lstStyle/>
          <a:p>
            <a:pPr algn="just"/>
            <a:r>
              <a:rPr lang="en-IN" sz="1600" u="sng" kern="0" dirty="0">
                <a:solidFill>
                  <a:srgbClr val="C00000"/>
                </a:solidFill>
              </a:rPr>
              <a:t>Conclusion: </a:t>
            </a:r>
            <a:r>
              <a:rPr lang="en-IN" sz="1600" kern="0" dirty="0">
                <a:solidFill>
                  <a:schemeClr val="tx2"/>
                </a:solidFill>
              </a:rPr>
              <a:t>As per this graph, maximum branches are not offering the direct deposit facility to deposit the funds electronically into a bank account or the customers are not preferring may be the bank is charging a certain amount for the deposits to take place between banks.</a:t>
            </a:r>
            <a:endParaRPr lang="en-IN" dirty="0">
              <a:solidFill>
                <a:schemeClr val="tx2"/>
              </a:solidFill>
            </a:endParaRPr>
          </a:p>
        </p:txBody>
      </p:sp>
      <p:pic>
        <p:nvPicPr>
          <p:cNvPr id="6" name="Picture 5">
            <a:extLst>
              <a:ext uri="{FF2B5EF4-FFF2-40B4-BE49-F238E27FC236}">
                <a16:creationId xmlns:a16="http://schemas.microsoft.com/office/drawing/2014/main" id="{9BD8D787-11D0-4EDD-954A-CAEA81B68C97}"/>
              </a:ext>
            </a:extLst>
          </p:cNvPr>
          <p:cNvPicPr>
            <a:picLocks noChangeAspect="1"/>
          </p:cNvPicPr>
          <p:nvPr/>
        </p:nvPicPr>
        <p:blipFill>
          <a:blip r:embed="rId2"/>
          <a:stretch>
            <a:fillRect/>
          </a:stretch>
        </p:blipFill>
        <p:spPr>
          <a:xfrm>
            <a:off x="467543" y="2780928"/>
            <a:ext cx="8136905" cy="4007286"/>
          </a:xfrm>
          <a:prstGeom prst="rect">
            <a:avLst/>
          </a:prstGeom>
        </p:spPr>
      </p:pic>
    </p:spTree>
    <p:extLst>
      <p:ext uri="{BB962C8B-B14F-4D97-AF65-F5344CB8AC3E}">
        <p14:creationId xmlns:p14="http://schemas.microsoft.com/office/powerpoint/2010/main" val="229517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br>
              <a:rPr lang="en-IN" sz="2800" dirty="0"/>
            </a:br>
            <a:br>
              <a:rPr lang="en-IN" sz="2800" dirty="0"/>
            </a:br>
            <a:r>
              <a:rPr lang="en-IN" sz="2800" dirty="0"/>
              <a:t>What Income group people are the most active customers in the different branches of the bank ?</a:t>
            </a:r>
            <a:br>
              <a:rPr lang="en-IN" sz="2800" dirty="0"/>
            </a:br>
            <a:br>
              <a:rPr lang="en-IN" sz="2800" dirty="0"/>
            </a:b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r>
              <a:rPr lang="en-IN" sz="1800" u="sng" kern="0" dirty="0">
                <a:solidFill>
                  <a:srgbClr val="C00000"/>
                </a:solidFill>
              </a:rPr>
              <a:t>Conclusion: </a:t>
            </a:r>
            <a:r>
              <a:rPr lang="en-IN" sz="1800" kern="0" dirty="0">
                <a:solidFill>
                  <a:schemeClr val="tx2"/>
                </a:solidFill>
              </a:rPr>
              <a:t>As per this graph, Average income group customers are the most Active customers. The Branch B4 has the maximum number of Average Income customers.</a:t>
            </a:r>
            <a:endParaRPr lang="en-IN" dirty="0">
              <a:solidFill>
                <a:schemeClr val="tx2"/>
              </a:solidFill>
            </a:endParaRPr>
          </a:p>
        </p:txBody>
      </p:sp>
      <p:pic>
        <p:nvPicPr>
          <p:cNvPr id="5" name="Picture 4">
            <a:extLst>
              <a:ext uri="{FF2B5EF4-FFF2-40B4-BE49-F238E27FC236}">
                <a16:creationId xmlns:a16="http://schemas.microsoft.com/office/drawing/2014/main" id="{6052E4EA-5150-49E7-95BA-482CB99975E0}"/>
              </a:ext>
            </a:extLst>
          </p:cNvPr>
          <p:cNvPicPr>
            <a:picLocks noChangeAspect="1"/>
          </p:cNvPicPr>
          <p:nvPr/>
        </p:nvPicPr>
        <p:blipFill>
          <a:blip r:embed="rId2"/>
          <a:stretch>
            <a:fillRect/>
          </a:stretch>
        </p:blipFill>
        <p:spPr>
          <a:xfrm>
            <a:off x="20705" y="2564904"/>
            <a:ext cx="6286847" cy="4293096"/>
          </a:xfrm>
          <a:prstGeom prst="rect">
            <a:avLst/>
          </a:prstGeom>
        </p:spPr>
      </p:pic>
    </p:spTree>
    <p:extLst>
      <p:ext uri="{BB962C8B-B14F-4D97-AF65-F5344CB8AC3E}">
        <p14:creationId xmlns:p14="http://schemas.microsoft.com/office/powerpoint/2010/main" val="417299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What age group of customers are the most active customers?</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sz="1800" kern="0" dirty="0">
                <a:solidFill>
                  <a:schemeClr val="tx2"/>
                </a:solidFill>
              </a:rPr>
              <a:t>According to this graph, the most active customers falls under the </a:t>
            </a:r>
            <a:r>
              <a:rPr lang="en-IN" kern="0" dirty="0">
                <a:solidFill>
                  <a:schemeClr val="tx2"/>
                </a:solidFill>
              </a:rPr>
              <a:t>‘Teen’ and </a:t>
            </a:r>
            <a:r>
              <a:rPr lang="en-IN" sz="1800" kern="0" dirty="0">
                <a:solidFill>
                  <a:schemeClr val="tx2"/>
                </a:solidFill>
              </a:rPr>
              <a:t>‘Adult’ age group as they seems to do much transactions.</a:t>
            </a:r>
            <a:endParaRPr lang="en-IN" dirty="0">
              <a:solidFill>
                <a:schemeClr val="tx2"/>
              </a:solidFill>
            </a:endParaRPr>
          </a:p>
        </p:txBody>
      </p:sp>
      <p:pic>
        <p:nvPicPr>
          <p:cNvPr id="6" name="Picture 5">
            <a:extLst>
              <a:ext uri="{FF2B5EF4-FFF2-40B4-BE49-F238E27FC236}">
                <a16:creationId xmlns:a16="http://schemas.microsoft.com/office/drawing/2014/main" id="{9E4D0660-E962-4440-B15B-B4F789AEAEBF}"/>
              </a:ext>
            </a:extLst>
          </p:cNvPr>
          <p:cNvPicPr>
            <a:picLocks noChangeAspect="1"/>
          </p:cNvPicPr>
          <p:nvPr/>
        </p:nvPicPr>
        <p:blipFill>
          <a:blip r:embed="rId2"/>
          <a:stretch>
            <a:fillRect/>
          </a:stretch>
        </p:blipFill>
        <p:spPr>
          <a:xfrm>
            <a:off x="179512" y="2450105"/>
            <a:ext cx="8784976" cy="4496931"/>
          </a:xfrm>
          <a:prstGeom prst="rect">
            <a:avLst/>
          </a:prstGeom>
        </p:spPr>
      </p:pic>
    </p:spTree>
    <p:extLst>
      <p:ext uri="{BB962C8B-B14F-4D97-AF65-F5344CB8AC3E}">
        <p14:creationId xmlns:p14="http://schemas.microsoft.com/office/powerpoint/2010/main" val="260646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What is the distribution of Credit Score as per the Credit card users?</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sz="1800" kern="0" dirty="0">
                <a:solidFill>
                  <a:schemeClr val="tx2"/>
                </a:solidFill>
              </a:rPr>
              <a:t>Maximum customers are having very good score between 600-700 as they are the most active customers </a:t>
            </a:r>
            <a:r>
              <a:rPr lang="en-IN" kern="0" dirty="0">
                <a:solidFill>
                  <a:schemeClr val="tx2"/>
                </a:solidFill>
              </a:rPr>
              <a:t>because</a:t>
            </a:r>
            <a:r>
              <a:rPr lang="en-IN" sz="1800" kern="0" dirty="0">
                <a:solidFill>
                  <a:schemeClr val="tx2"/>
                </a:solidFill>
              </a:rPr>
              <a:t> </a:t>
            </a:r>
            <a:r>
              <a:rPr lang="en-IN" kern="0" dirty="0">
                <a:solidFill>
                  <a:schemeClr val="tx2"/>
                </a:solidFill>
              </a:rPr>
              <a:t>may be </a:t>
            </a:r>
            <a:r>
              <a:rPr lang="en-IN" sz="1800" kern="0" dirty="0">
                <a:solidFill>
                  <a:schemeClr val="tx2"/>
                </a:solidFill>
              </a:rPr>
              <a:t>they are doing transactions on the regular basis.</a:t>
            </a:r>
            <a:endParaRPr lang="en-IN" dirty="0">
              <a:solidFill>
                <a:schemeClr val="tx2"/>
              </a:solidFill>
            </a:endParaRPr>
          </a:p>
        </p:txBody>
      </p:sp>
      <p:pic>
        <p:nvPicPr>
          <p:cNvPr id="8" name="Picture 7">
            <a:extLst>
              <a:ext uri="{FF2B5EF4-FFF2-40B4-BE49-F238E27FC236}">
                <a16:creationId xmlns:a16="http://schemas.microsoft.com/office/drawing/2014/main" id="{D5985FF7-2BFB-4CD2-BA4C-C25E54860435}"/>
              </a:ext>
            </a:extLst>
          </p:cNvPr>
          <p:cNvPicPr>
            <a:picLocks noChangeAspect="1"/>
          </p:cNvPicPr>
          <p:nvPr/>
        </p:nvPicPr>
        <p:blipFill>
          <a:blip r:embed="rId2"/>
          <a:stretch>
            <a:fillRect/>
          </a:stretch>
        </p:blipFill>
        <p:spPr>
          <a:xfrm>
            <a:off x="4652907" y="2564904"/>
            <a:ext cx="4455597" cy="4104456"/>
          </a:xfrm>
          <a:prstGeom prst="rect">
            <a:avLst/>
          </a:prstGeom>
        </p:spPr>
      </p:pic>
      <p:pic>
        <p:nvPicPr>
          <p:cNvPr id="5" name="Picture 4">
            <a:extLst>
              <a:ext uri="{FF2B5EF4-FFF2-40B4-BE49-F238E27FC236}">
                <a16:creationId xmlns:a16="http://schemas.microsoft.com/office/drawing/2014/main" id="{ECA1E621-1E26-4549-B622-C2FCB6CCD188}"/>
              </a:ext>
            </a:extLst>
          </p:cNvPr>
          <p:cNvPicPr>
            <a:picLocks noChangeAspect="1"/>
          </p:cNvPicPr>
          <p:nvPr/>
        </p:nvPicPr>
        <p:blipFill>
          <a:blip r:embed="rId3"/>
          <a:stretch>
            <a:fillRect/>
          </a:stretch>
        </p:blipFill>
        <p:spPr>
          <a:xfrm>
            <a:off x="-1" y="2564904"/>
            <a:ext cx="4572001" cy="4104456"/>
          </a:xfrm>
          <a:prstGeom prst="rect">
            <a:avLst/>
          </a:prstGeom>
        </p:spPr>
      </p:pic>
    </p:spTree>
    <p:extLst>
      <p:ext uri="{BB962C8B-B14F-4D97-AF65-F5344CB8AC3E}">
        <p14:creationId xmlns:p14="http://schemas.microsoft.com/office/powerpoint/2010/main" val="344850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Which type of accounts customers are preferring based on the Area?</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a:t>
            </a:r>
            <a:r>
              <a:rPr lang="en-IN" sz="1800" kern="0" dirty="0">
                <a:solidFill>
                  <a:srgbClr val="C00000"/>
                </a:solidFill>
              </a:rPr>
              <a:t> </a:t>
            </a:r>
            <a:r>
              <a:rPr lang="en-IN" sz="1800" kern="0" dirty="0">
                <a:solidFill>
                  <a:schemeClr val="tx2"/>
                </a:solidFill>
              </a:rPr>
              <a:t>Maximum customers in Urban Areas are preferring to maintain the Checking Accounts over the Saving Accounts </a:t>
            </a:r>
            <a:r>
              <a:rPr lang="en-IN" kern="0" dirty="0">
                <a:solidFill>
                  <a:schemeClr val="tx2"/>
                </a:solidFill>
              </a:rPr>
              <a:t>for daily</a:t>
            </a:r>
            <a:r>
              <a:rPr lang="en-IN" sz="1800" kern="0" dirty="0">
                <a:solidFill>
                  <a:schemeClr val="tx2"/>
                </a:solidFill>
              </a:rPr>
              <a:t> transactions. </a:t>
            </a:r>
            <a:endParaRPr lang="en-IN" dirty="0">
              <a:solidFill>
                <a:schemeClr val="tx2"/>
              </a:solidFill>
            </a:endParaRPr>
          </a:p>
        </p:txBody>
      </p:sp>
      <p:pic>
        <p:nvPicPr>
          <p:cNvPr id="6" name="Picture 5">
            <a:extLst>
              <a:ext uri="{FF2B5EF4-FFF2-40B4-BE49-F238E27FC236}">
                <a16:creationId xmlns:a16="http://schemas.microsoft.com/office/drawing/2014/main" id="{B5595431-F319-4374-B9B9-5A927827B2B4}"/>
              </a:ext>
            </a:extLst>
          </p:cNvPr>
          <p:cNvPicPr>
            <a:picLocks noChangeAspect="1"/>
          </p:cNvPicPr>
          <p:nvPr/>
        </p:nvPicPr>
        <p:blipFill>
          <a:blip r:embed="rId2"/>
          <a:stretch>
            <a:fillRect/>
          </a:stretch>
        </p:blipFill>
        <p:spPr>
          <a:xfrm>
            <a:off x="179512" y="2636912"/>
            <a:ext cx="4320480" cy="4032448"/>
          </a:xfrm>
          <a:prstGeom prst="rect">
            <a:avLst/>
          </a:prstGeom>
        </p:spPr>
      </p:pic>
      <p:pic>
        <p:nvPicPr>
          <p:cNvPr id="8" name="Picture 7">
            <a:extLst>
              <a:ext uri="{FF2B5EF4-FFF2-40B4-BE49-F238E27FC236}">
                <a16:creationId xmlns:a16="http://schemas.microsoft.com/office/drawing/2014/main" id="{E9EF5F0C-1C94-408D-BE4D-E7E4C46F1D34}"/>
              </a:ext>
            </a:extLst>
          </p:cNvPr>
          <p:cNvPicPr>
            <a:picLocks noChangeAspect="1"/>
          </p:cNvPicPr>
          <p:nvPr/>
        </p:nvPicPr>
        <p:blipFill>
          <a:blip r:embed="rId3"/>
          <a:stretch>
            <a:fillRect/>
          </a:stretch>
        </p:blipFill>
        <p:spPr>
          <a:xfrm>
            <a:off x="4572000" y="2636912"/>
            <a:ext cx="4391980" cy="4041095"/>
          </a:xfrm>
          <a:prstGeom prst="rect">
            <a:avLst/>
          </a:prstGeom>
        </p:spPr>
      </p:pic>
    </p:spTree>
    <p:extLst>
      <p:ext uri="{BB962C8B-B14F-4D97-AF65-F5344CB8AC3E}">
        <p14:creationId xmlns:p14="http://schemas.microsoft.com/office/powerpoint/2010/main" val="103455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Is there any effect of Banking habits on customers becoming active or inactive?</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r>
              <a:rPr lang="en-IN" sz="1800" u="sng" kern="0" dirty="0">
                <a:solidFill>
                  <a:srgbClr val="C00000"/>
                </a:solidFill>
              </a:rPr>
              <a:t>Conclusion: </a:t>
            </a:r>
            <a:r>
              <a:rPr lang="en-IN" sz="1800" kern="0" dirty="0">
                <a:solidFill>
                  <a:schemeClr val="tx2"/>
                </a:solidFill>
              </a:rPr>
              <a:t>The more the customers are using their phone banking and the teller visits, the more they are becoming inactive, may be because the customers are not satisfied with the services </a:t>
            </a:r>
            <a:r>
              <a:rPr lang="en-IN" kern="0" dirty="0">
                <a:solidFill>
                  <a:schemeClr val="tx2"/>
                </a:solidFill>
              </a:rPr>
              <a:t>or they may not be able to solve their queries well neither through phone or in personal.</a:t>
            </a:r>
            <a:endParaRPr lang="en-IN" dirty="0">
              <a:solidFill>
                <a:schemeClr val="tx2"/>
              </a:solidFill>
            </a:endParaRPr>
          </a:p>
        </p:txBody>
      </p:sp>
      <p:pic>
        <p:nvPicPr>
          <p:cNvPr id="8" name="Picture 7">
            <a:extLst>
              <a:ext uri="{FF2B5EF4-FFF2-40B4-BE49-F238E27FC236}">
                <a16:creationId xmlns:a16="http://schemas.microsoft.com/office/drawing/2014/main" id="{D661DE31-1D28-4BCC-8DB7-E8F7546BC844}"/>
              </a:ext>
            </a:extLst>
          </p:cNvPr>
          <p:cNvPicPr>
            <a:picLocks noChangeAspect="1"/>
          </p:cNvPicPr>
          <p:nvPr/>
        </p:nvPicPr>
        <p:blipFill>
          <a:blip r:embed="rId2"/>
          <a:stretch>
            <a:fillRect/>
          </a:stretch>
        </p:blipFill>
        <p:spPr>
          <a:xfrm>
            <a:off x="0" y="2780928"/>
            <a:ext cx="4435871" cy="4077072"/>
          </a:xfrm>
          <a:prstGeom prst="rect">
            <a:avLst/>
          </a:prstGeom>
        </p:spPr>
      </p:pic>
      <p:pic>
        <p:nvPicPr>
          <p:cNvPr id="11" name="Picture 10">
            <a:extLst>
              <a:ext uri="{FF2B5EF4-FFF2-40B4-BE49-F238E27FC236}">
                <a16:creationId xmlns:a16="http://schemas.microsoft.com/office/drawing/2014/main" id="{D7B94D06-37B3-4792-93A7-3A40B2C4113D}"/>
              </a:ext>
            </a:extLst>
          </p:cNvPr>
          <p:cNvPicPr>
            <a:picLocks noChangeAspect="1"/>
          </p:cNvPicPr>
          <p:nvPr/>
        </p:nvPicPr>
        <p:blipFill>
          <a:blip r:embed="rId3"/>
          <a:stretch>
            <a:fillRect/>
          </a:stretch>
        </p:blipFill>
        <p:spPr>
          <a:xfrm>
            <a:off x="4463988" y="2780928"/>
            <a:ext cx="4572508" cy="4077072"/>
          </a:xfrm>
          <a:prstGeom prst="rect">
            <a:avLst/>
          </a:prstGeom>
        </p:spPr>
      </p:pic>
    </p:spTree>
    <p:extLst>
      <p:ext uri="{BB962C8B-B14F-4D97-AF65-F5344CB8AC3E}">
        <p14:creationId xmlns:p14="http://schemas.microsoft.com/office/powerpoint/2010/main" val="126734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Do the customers with mortgage are the most loyal customers?</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1200329"/>
          </a:xfrm>
          <a:prstGeom prst="rect">
            <a:avLst/>
          </a:prstGeom>
          <a:noFill/>
        </p:spPr>
        <p:txBody>
          <a:bodyPr wrap="square" rtlCol="0">
            <a:spAutoFit/>
          </a:bodyPr>
          <a:lstStyle/>
          <a:p>
            <a:r>
              <a:rPr lang="en-IN" sz="1800" u="sng" kern="0" dirty="0">
                <a:solidFill>
                  <a:srgbClr val="C00000"/>
                </a:solidFill>
              </a:rPr>
              <a:t>Conclusion: </a:t>
            </a:r>
            <a:r>
              <a:rPr lang="en-IN" sz="1800" kern="0" dirty="0">
                <a:solidFill>
                  <a:schemeClr val="tx2"/>
                </a:solidFill>
              </a:rPr>
              <a:t>As per this graph, customers are only opening the loan account to apply for the mortgage but seems not to be an active customer. The reason could be either they are not liking the bank services but due to low rate of interest on loan they </a:t>
            </a:r>
            <a:r>
              <a:rPr lang="en-IN" kern="0" dirty="0">
                <a:solidFill>
                  <a:schemeClr val="tx2"/>
                </a:solidFill>
              </a:rPr>
              <a:t>have opened the accounts.</a:t>
            </a:r>
            <a:endParaRPr lang="en-IN" dirty="0">
              <a:solidFill>
                <a:schemeClr val="tx2"/>
              </a:solidFill>
            </a:endParaRPr>
          </a:p>
        </p:txBody>
      </p:sp>
      <p:pic>
        <p:nvPicPr>
          <p:cNvPr id="6" name="Picture 5">
            <a:extLst>
              <a:ext uri="{FF2B5EF4-FFF2-40B4-BE49-F238E27FC236}">
                <a16:creationId xmlns:a16="http://schemas.microsoft.com/office/drawing/2014/main" id="{B14A81C3-B353-4DB2-9D6A-852D978BA7DD}"/>
              </a:ext>
            </a:extLst>
          </p:cNvPr>
          <p:cNvPicPr>
            <a:picLocks noChangeAspect="1"/>
          </p:cNvPicPr>
          <p:nvPr/>
        </p:nvPicPr>
        <p:blipFill>
          <a:blip r:embed="rId2"/>
          <a:stretch>
            <a:fillRect/>
          </a:stretch>
        </p:blipFill>
        <p:spPr>
          <a:xfrm>
            <a:off x="203187" y="2761877"/>
            <a:ext cx="5808973" cy="4096123"/>
          </a:xfrm>
          <a:prstGeom prst="rect">
            <a:avLst/>
          </a:prstGeom>
        </p:spPr>
      </p:pic>
    </p:spTree>
    <p:extLst>
      <p:ext uri="{BB962C8B-B14F-4D97-AF65-F5344CB8AC3E}">
        <p14:creationId xmlns:p14="http://schemas.microsoft.com/office/powerpoint/2010/main" val="1156482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Which is the oldest Branch as per the age of the Account?</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646331"/>
          </a:xfrm>
          <a:prstGeom prst="rect">
            <a:avLst/>
          </a:prstGeom>
          <a:noFill/>
        </p:spPr>
        <p:txBody>
          <a:bodyPr wrap="square" rtlCol="0">
            <a:spAutoFit/>
          </a:bodyPr>
          <a:lstStyle/>
          <a:p>
            <a:r>
              <a:rPr lang="en-IN" sz="1800" u="sng" kern="0" dirty="0">
                <a:solidFill>
                  <a:srgbClr val="C00000"/>
                </a:solidFill>
              </a:rPr>
              <a:t>Conclusion: </a:t>
            </a:r>
            <a:r>
              <a:rPr lang="en-IN" sz="1800" kern="0" dirty="0">
                <a:solidFill>
                  <a:schemeClr val="tx2"/>
                </a:solidFill>
              </a:rPr>
              <a:t>As </a:t>
            </a:r>
            <a:r>
              <a:rPr lang="en-IN" kern="0" dirty="0">
                <a:solidFill>
                  <a:schemeClr val="tx2"/>
                </a:solidFill>
              </a:rPr>
              <a:t>we can see, B4 and B2 are the oldest branches as per the age of the Account.</a:t>
            </a:r>
            <a:endParaRPr lang="en-IN" dirty="0">
              <a:solidFill>
                <a:schemeClr val="tx2"/>
              </a:solidFill>
            </a:endParaRPr>
          </a:p>
        </p:txBody>
      </p:sp>
      <p:pic>
        <p:nvPicPr>
          <p:cNvPr id="7" name="Picture 6">
            <a:extLst>
              <a:ext uri="{FF2B5EF4-FFF2-40B4-BE49-F238E27FC236}">
                <a16:creationId xmlns:a16="http://schemas.microsoft.com/office/drawing/2014/main" id="{2D48C23F-3A8E-4120-884D-615AB5921B2A}"/>
              </a:ext>
            </a:extLst>
          </p:cNvPr>
          <p:cNvPicPr>
            <a:picLocks noChangeAspect="1"/>
          </p:cNvPicPr>
          <p:nvPr/>
        </p:nvPicPr>
        <p:blipFill>
          <a:blip r:embed="rId2"/>
          <a:stretch>
            <a:fillRect/>
          </a:stretch>
        </p:blipFill>
        <p:spPr>
          <a:xfrm>
            <a:off x="251520" y="2228592"/>
            <a:ext cx="5976664" cy="4515866"/>
          </a:xfrm>
          <a:prstGeom prst="rect">
            <a:avLst/>
          </a:prstGeom>
        </p:spPr>
      </p:pic>
    </p:spTree>
    <p:extLst>
      <p:ext uri="{BB962C8B-B14F-4D97-AF65-F5344CB8AC3E}">
        <p14:creationId xmlns:p14="http://schemas.microsoft.com/office/powerpoint/2010/main" val="400186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474E-4DD6-47B1-AD60-63EB8AF26A8B}"/>
              </a:ext>
            </a:extLst>
          </p:cNvPr>
          <p:cNvSpPr>
            <a:spLocks noGrp="1"/>
          </p:cNvSpPr>
          <p:nvPr>
            <p:ph type="title"/>
          </p:nvPr>
        </p:nvSpPr>
        <p:spPr/>
        <p:txBody>
          <a:bodyPr/>
          <a:lstStyle/>
          <a:p>
            <a:pPr algn="ctr"/>
            <a:r>
              <a:rPr lang="en-IN" dirty="0"/>
              <a:t>PROJECT OUTLINE</a:t>
            </a:r>
          </a:p>
        </p:txBody>
      </p:sp>
      <p:graphicFrame>
        <p:nvGraphicFramePr>
          <p:cNvPr id="6" name="Diagram 5">
            <a:extLst>
              <a:ext uri="{FF2B5EF4-FFF2-40B4-BE49-F238E27FC236}">
                <a16:creationId xmlns:a16="http://schemas.microsoft.com/office/drawing/2014/main" id="{B5096A02-E23F-4571-903C-3FE65A71F826}"/>
              </a:ext>
            </a:extLst>
          </p:cNvPr>
          <p:cNvGraphicFramePr/>
          <p:nvPr>
            <p:extLst>
              <p:ext uri="{D42A27DB-BD31-4B8C-83A1-F6EECF244321}">
                <p14:modId xmlns:p14="http://schemas.microsoft.com/office/powerpoint/2010/main" val="729500008"/>
              </p:ext>
            </p:extLst>
          </p:nvPr>
        </p:nvGraphicFramePr>
        <p:xfrm>
          <a:off x="0" y="1556792"/>
          <a:ext cx="6096000"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676C3E72-E1C3-4877-99C5-F2FDCE2B6B1D}"/>
              </a:ext>
            </a:extLst>
          </p:cNvPr>
          <p:cNvGraphicFramePr/>
          <p:nvPr>
            <p:extLst>
              <p:ext uri="{D42A27DB-BD31-4B8C-83A1-F6EECF244321}">
                <p14:modId xmlns:p14="http://schemas.microsoft.com/office/powerpoint/2010/main" val="3170896772"/>
              </p:ext>
            </p:extLst>
          </p:nvPr>
        </p:nvGraphicFramePr>
        <p:xfrm>
          <a:off x="0" y="3244763"/>
          <a:ext cx="6096000" cy="1944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0F970F26-07D4-4E1F-AAA0-893777267871}"/>
              </a:ext>
            </a:extLst>
          </p:cNvPr>
          <p:cNvGraphicFramePr/>
          <p:nvPr>
            <p:extLst>
              <p:ext uri="{D42A27DB-BD31-4B8C-83A1-F6EECF244321}">
                <p14:modId xmlns:p14="http://schemas.microsoft.com/office/powerpoint/2010/main" val="1110305671"/>
              </p:ext>
            </p:extLst>
          </p:nvPr>
        </p:nvGraphicFramePr>
        <p:xfrm>
          <a:off x="0" y="4952709"/>
          <a:ext cx="6096000" cy="19442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98204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Which branch is having the maximum number of Inactive customers?</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r>
              <a:rPr lang="en-IN" sz="1800" u="sng" kern="0" dirty="0">
                <a:solidFill>
                  <a:srgbClr val="C00000"/>
                </a:solidFill>
              </a:rPr>
              <a:t>Conclusion: </a:t>
            </a:r>
            <a:r>
              <a:rPr lang="en-IN" sz="1800" kern="0" dirty="0">
                <a:solidFill>
                  <a:schemeClr val="tx2"/>
                </a:solidFill>
              </a:rPr>
              <a:t>According to this graph, the branch B4 and B2 are having the maximum inactive customers. The bank must find the reason for the customer’s churn in order to find the way to retain the customers.</a:t>
            </a:r>
            <a:endParaRPr lang="en-IN" dirty="0">
              <a:solidFill>
                <a:schemeClr val="tx2"/>
              </a:solidFill>
            </a:endParaRPr>
          </a:p>
        </p:txBody>
      </p:sp>
      <p:pic>
        <p:nvPicPr>
          <p:cNvPr id="6" name="Picture 5">
            <a:extLst>
              <a:ext uri="{FF2B5EF4-FFF2-40B4-BE49-F238E27FC236}">
                <a16:creationId xmlns:a16="http://schemas.microsoft.com/office/drawing/2014/main" id="{5FDBB006-31E7-4E56-8C68-CC0BFA688D08}"/>
              </a:ext>
            </a:extLst>
          </p:cNvPr>
          <p:cNvPicPr>
            <a:picLocks noChangeAspect="1"/>
          </p:cNvPicPr>
          <p:nvPr/>
        </p:nvPicPr>
        <p:blipFill>
          <a:blip r:embed="rId2"/>
          <a:stretch>
            <a:fillRect/>
          </a:stretch>
        </p:blipFill>
        <p:spPr>
          <a:xfrm>
            <a:off x="107504" y="2564904"/>
            <a:ext cx="6134632" cy="4293096"/>
          </a:xfrm>
          <a:prstGeom prst="rect">
            <a:avLst/>
          </a:prstGeom>
        </p:spPr>
      </p:pic>
    </p:spTree>
    <p:extLst>
      <p:ext uri="{BB962C8B-B14F-4D97-AF65-F5344CB8AC3E}">
        <p14:creationId xmlns:p14="http://schemas.microsoft.com/office/powerpoint/2010/main" val="90117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br>
              <a:rPr lang="en-IN" sz="2800" dirty="0"/>
            </a:br>
            <a:br>
              <a:rPr lang="en-IN" sz="2800" dirty="0"/>
            </a:br>
            <a:br>
              <a:rPr lang="en-IN" sz="2800" dirty="0"/>
            </a:br>
            <a:r>
              <a:rPr lang="en-IN" sz="2800" dirty="0"/>
              <a:t>How many ATM users are the Active customers?</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923330"/>
          </a:xfrm>
          <a:prstGeom prst="rect">
            <a:avLst/>
          </a:prstGeom>
          <a:noFill/>
        </p:spPr>
        <p:txBody>
          <a:bodyPr wrap="square" rtlCol="0">
            <a:spAutoFit/>
          </a:bodyPr>
          <a:lstStyle/>
          <a:p>
            <a:pPr algn="just"/>
            <a:r>
              <a:rPr lang="en-IN" sz="1800" u="sng" kern="0" dirty="0">
                <a:solidFill>
                  <a:srgbClr val="C00000"/>
                </a:solidFill>
              </a:rPr>
              <a:t>Conclusion: </a:t>
            </a:r>
            <a:r>
              <a:rPr lang="en-IN" sz="1800" kern="0" dirty="0">
                <a:solidFill>
                  <a:schemeClr val="tx2"/>
                </a:solidFill>
              </a:rPr>
              <a:t>Most of the ATM users are the Active customers as they prefer to escape from long queues of Teller visits for withdrawing, deposit and transferring money</a:t>
            </a:r>
            <a:endParaRPr lang="en-IN" dirty="0">
              <a:solidFill>
                <a:schemeClr val="tx2"/>
              </a:solidFill>
            </a:endParaRPr>
          </a:p>
        </p:txBody>
      </p:sp>
      <p:pic>
        <p:nvPicPr>
          <p:cNvPr id="5" name="Picture 4">
            <a:extLst>
              <a:ext uri="{FF2B5EF4-FFF2-40B4-BE49-F238E27FC236}">
                <a16:creationId xmlns:a16="http://schemas.microsoft.com/office/drawing/2014/main" id="{56FDB2CA-2CDE-4B50-A6C1-C55981A68C64}"/>
              </a:ext>
            </a:extLst>
          </p:cNvPr>
          <p:cNvPicPr>
            <a:picLocks noChangeAspect="1"/>
          </p:cNvPicPr>
          <p:nvPr/>
        </p:nvPicPr>
        <p:blipFill>
          <a:blip r:embed="rId2"/>
          <a:stretch>
            <a:fillRect/>
          </a:stretch>
        </p:blipFill>
        <p:spPr>
          <a:xfrm>
            <a:off x="155833" y="2852138"/>
            <a:ext cx="5280263" cy="4005862"/>
          </a:xfrm>
          <a:prstGeom prst="rect">
            <a:avLst/>
          </a:prstGeom>
        </p:spPr>
      </p:pic>
      <p:pic>
        <p:nvPicPr>
          <p:cNvPr id="8" name="Picture 7">
            <a:extLst>
              <a:ext uri="{FF2B5EF4-FFF2-40B4-BE49-F238E27FC236}">
                <a16:creationId xmlns:a16="http://schemas.microsoft.com/office/drawing/2014/main" id="{AC8C622F-639F-4B07-B08C-04C4814F33C9}"/>
              </a:ext>
            </a:extLst>
          </p:cNvPr>
          <p:cNvPicPr>
            <a:picLocks noChangeAspect="1"/>
          </p:cNvPicPr>
          <p:nvPr/>
        </p:nvPicPr>
        <p:blipFill>
          <a:blip r:embed="rId3"/>
          <a:stretch>
            <a:fillRect/>
          </a:stretch>
        </p:blipFill>
        <p:spPr>
          <a:xfrm>
            <a:off x="5516995" y="2853375"/>
            <a:ext cx="3471171" cy="4004625"/>
          </a:xfrm>
          <a:prstGeom prst="rect">
            <a:avLst/>
          </a:prstGeom>
        </p:spPr>
      </p:pic>
    </p:spTree>
    <p:extLst>
      <p:ext uri="{BB962C8B-B14F-4D97-AF65-F5344CB8AC3E}">
        <p14:creationId xmlns:p14="http://schemas.microsoft.com/office/powerpoint/2010/main" val="386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HYPOTHESIS TESTING</a:t>
            </a:r>
          </a:p>
        </p:txBody>
      </p:sp>
    </p:spTree>
    <p:extLst>
      <p:ext uri="{BB962C8B-B14F-4D97-AF65-F5344CB8AC3E}">
        <p14:creationId xmlns:p14="http://schemas.microsoft.com/office/powerpoint/2010/main" val="263106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362A1-DCD2-495C-8F88-31EF857BB99E}"/>
              </a:ext>
            </a:extLst>
          </p:cNvPr>
          <p:cNvSpPr>
            <a:spLocks noGrp="1"/>
          </p:cNvSpPr>
          <p:nvPr>
            <p:ph type="title"/>
          </p:nvPr>
        </p:nvSpPr>
        <p:spPr>
          <a:xfrm>
            <a:off x="827584" y="116632"/>
            <a:ext cx="7598570" cy="381613"/>
          </a:xfrm>
        </p:spPr>
        <p:txBody>
          <a:bodyPr>
            <a:normAutofit fontScale="90000"/>
          </a:bodyPr>
          <a:lstStyle/>
          <a:p>
            <a:pPr algn="ctr"/>
            <a:r>
              <a:rPr lang="en-IN" b="1" u="sng" dirty="0">
                <a:solidFill>
                  <a:srgbClr val="0070C0"/>
                </a:solidFill>
              </a:rPr>
              <a:t>HYPOTHESIS TESTING</a:t>
            </a:r>
          </a:p>
        </p:txBody>
      </p:sp>
      <p:sp>
        <p:nvSpPr>
          <p:cNvPr id="6" name="Text Placeholder 5">
            <a:extLst>
              <a:ext uri="{FF2B5EF4-FFF2-40B4-BE49-F238E27FC236}">
                <a16:creationId xmlns:a16="http://schemas.microsoft.com/office/drawing/2014/main" id="{FF1F9B33-1911-4E70-AD93-79F373E4ACF8}"/>
              </a:ext>
            </a:extLst>
          </p:cNvPr>
          <p:cNvSpPr>
            <a:spLocks noGrp="1"/>
          </p:cNvSpPr>
          <p:nvPr>
            <p:ph type="body" idx="1"/>
          </p:nvPr>
        </p:nvSpPr>
        <p:spPr>
          <a:xfrm>
            <a:off x="107504" y="1634611"/>
            <a:ext cx="8928992" cy="5106757"/>
          </a:xfrm>
          <a:solidFill>
            <a:schemeClr val="accent5">
              <a:lumMod val="60000"/>
              <a:lumOff val="40000"/>
            </a:schemeClr>
          </a:solidFill>
        </p:spPr>
        <p:txBody>
          <a:bodyPr/>
          <a:lstStyle/>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endParaRPr lang="en-US" sz="1800" dirty="0">
              <a:latin typeface="Rubik"/>
            </a:endParaRPr>
          </a:p>
          <a:p>
            <a:endParaRPr lang="en-US" sz="1800" cap="none" dirty="0">
              <a:latin typeface="Rubik"/>
            </a:endParaRPr>
          </a:p>
          <a:p>
            <a:r>
              <a:rPr lang="en-US" sz="1800" cap="none" dirty="0">
                <a:solidFill>
                  <a:schemeClr val="tx2"/>
                </a:solidFill>
                <a:latin typeface="Rubik"/>
              </a:rPr>
              <a:t>T</a:t>
            </a:r>
            <a:r>
              <a:rPr lang="en-US" sz="1800" b="0" i="0" cap="none" dirty="0">
                <a:solidFill>
                  <a:schemeClr val="tx2"/>
                </a:solidFill>
                <a:effectLst/>
                <a:latin typeface="Rubik"/>
              </a:rPr>
              <a:t>he </a:t>
            </a:r>
            <a:r>
              <a:rPr lang="en-US" sz="1800" b="1" i="0" cap="none" dirty="0">
                <a:solidFill>
                  <a:schemeClr val="tx2"/>
                </a:solidFill>
                <a:effectLst/>
                <a:latin typeface="Rubik"/>
              </a:rPr>
              <a:t>hypothesis testing</a:t>
            </a:r>
            <a:r>
              <a:rPr lang="en-US" sz="1800" b="0" i="0" cap="none" dirty="0">
                <a:solidFill>
                  <a:schemeClr val="tx2"/>
                </a:solidFill>
                <a:effectLst/>
                <a:latin typeface="Rubik"/>
              </a:rPr>
              <a:t> is a statistical test used to determine whether the hypothesis assumed for the sample of data stands true for the entire population or not.</a:t>
            </a:r>
          </a:p>
          <a:p>
            <a:endParaRPr lang="en-US" sz="1800" b="0" i="0" cap="none" dirty="0">
              <a:solidFill>
                <a:schemeClr val="tx2"/>
              </a:solidFill>
              <a:effectLst/>
              <a:latin typeface="Rubik"/>
            </a:endParaRPr>
          </a:p>
          <a:p>
            <a:r>
              <a:rPr lang="en-US" sz="1800" b="1" u="sng" cap="none" dirty="0">
                <a:solidFill>
                  <a:srgbClr val="002060"/>
                </a:solidFill>
                <a:latin typeface="Rubik"/>
              </a:rPr>
              <a:t>Setting the Null Hypothesis (Ho) and the Alternative Hypothesis (Ha) at 5% Significance level</a:t>
            </a:r>
          </a:p>
          <a:p>
            <a:r>
              <a:rPr lang="en-US" sz="1800" b="1" u="sng" dirty="0">
                <a:solidFill>
                  <a:schemeClr val="tx2"/>
                </a:solidFill>
                <a:latin typeface="Rubik"/>
              </a:rPr>
              <a:t>Ho</a:t>
            </a:r>
            <a:r>
              <a:rPr lang="en-US" sz="1800" b="1" dirty="0">
                <a:solidFill>
                  <a:schemeClr val="tx2"/>
                </a:solidFill>
                <a:latin typeface="Rubik"/>
              </a:rPr>
              <a:t> :  The Target variable is not having a relationship with the Independent Variables.</a:t>
            </a:r>
          </a:p>
          <a:p>
            <a:r>
              <a:rPr lang="en-US" sz="1800" b="1" u="sng" dirty="0">
                <a:solidFill>
                  <a:schemeClr val="tx2"/>
                </a:solidFill>
                <a:latin typeface="Rubik"/>
              </a:rPr>
              <a:t>Ha</a:t>
            </a:r>
            <a:r>
              <a:rPr lang="en-US" sz="1800" b="1" dirty="0">
                <a:solidFill>
                  <a:schemeClr val="tx2"/>
                </a:solidFill>
                <a:latin typeface="Rubik"/>
              </a:rPr>
              <a:t> :  The Target variable is having a relationship with the Independent Variables.</a:t>
            </a:r>
          </a:p>
          <a:p>
            <a:endParaRPr lang="en-US" sz="1800" b="1" dirty="0">
              <a:solidFill>
                <a:schemeClr val="tx2"/>
              </a:solidFill>
              <a:latin typeface="Rubik"/>
            </a:endParaRPr>
          </a:p>
          <a:p>
            <a:r>
              <a:rPr lang="en-US" sz="1800" b="1" dirty="0">
                <a:solidFill>
                  <a:srgbClr val="002060"/>
                </a:solidFill>
                <a:latin typeface="Rubik"/>
              </a:rPr>
              <a:t>Based on this dataset, I have prepared some hypothesis questions to answer in the next slide.</a:t>
            </a:r>
          </a:p>
          <a:p>
            <a:pPr marL="342900" indent="-342900">
              <a:buFont typeface="Wingdings" panose="05000000000000000000" pitchFamily="2" charset="2"/>
              <a:buChar char="v"/>
            </a:pPr>
            <a:r>
              <a:rPr lang="en-US" sz="1800" dirty="0">
                <a:solidFill>
                  <a:schemeClr val="tx2"/>
                </a:solidFill>
                <a:latin typeface="Rubik"/>
              </a:rPr>
              <a:t>Does the customers having mortgage and loan installments turned out to the Active customers?</a:t>
            </a:r>
          </a:p>
          <a:p>
            <a:pPr marL="342900" indent="-342900">
              <a:buFont typeface="Wingdings" panose="05000000000000000000" pitchFamily="2" charset="2"/>
              <a:buChar char="v"/>
            </a:pPr>
            <a:r>
              <a:rPr lang="en-US" sz="1800" dirty="0">
                <a:solidFill>
                  <a:schemeClr val="tx2"/>
                </a:solidFill>
                <a:latin typeface="Rubik"/>
              </a:rPr>
              <a:t>Are the banking habits – checks, phone, teller </a:t>
            </a:r>
            <a:r>
              <a:rPr lang="en-US" sz="1800" dirty="0" err="1">
                <a:solidFill>
                  <a:schemeClr val="tx2"/>
                </a:solidFill>
                <a:latin typeface="Rubik"/>
              </a:rPr>
              <a:t>etc</a:t>
            </a:r>
            <a:r>
              <a:rPr lang="en-US" sz="1800" dirty="0">
                <a:solidFill>
                  <a:schemeClr val="tx2"/>
                </a:solidFill>
                <a:latin typeface="Rubik"/>
              </a:rPr>
              <a:t> creating any impact on the status of the customers?</a:t>
            </a:r>
          </a:p>
          <a:p>
            <a:pPr marL="342900" indent="-342900">
              <a:buFont typeface="Wingdings" panose="05000000000000000000" pitchFamily="2" charset="2"/>
              <a:buChar char="v"/>
            </a:pPr>
            <a:r>
              <a:rPr lang="en-US" sz="1800" dirty="0">
                <a:solidFill>
                  <a:schemeClr val="tx2"/>
                </a:solidFill>
                <a:latin typeface="Rubik"/>
              </a:rPr>
              <a:t>Will the Card users customers are the active customers?</a:t>
            </a:r>
          </a:p>
          <a:p>
            <a:pPr marL="342900" indent="-342900">
              <a:buFont typeface="Wingdings" panose="05000000000000000000" pitchFamily="2" charset="2"/>
              <a:buChar char="v"/>
            </a:pPr>
            <a:r>
              <a:rPr lang="en-US" sz="1800" dirty="0">
                <a:solidFill>
                  <a:schemeClr val="tx2"/>
                </a:solidFill>
                <a:latin typeface="Rubik"/>
              </a:rPr>
              <a:t>Which variables are having relationship with the Target Variable?</a:t>
            </a:r>
            <a:endParaRPr lang="en-US" sz="1800" u="sng" dirty="0">
              <a:solidFill>
                <a:schemeClr val="tx2"/>
              </a:solidFill>
              <a:latin typeface="Rubik"/>
            </a:endParaRPr>
          </a:p>
        </p:txBody>
      </p:sp>
    </p:spTree>
    <p:extLst>
      <p:ext uri="{BB962C8B-B14F-4D97-AF65-F5344CB8AC3E}">
        <p14:creationId xmlns:p14="http://schemas.microsoft.com/office/powerpoint/2010/main" val="53448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362A1-DCD2-495C-8F88-31EF857BB99E}"/>
              </a:ext>
            </a:extLst>
          </p:cNvPr>
          <p:cNvSpPr>
            <a:spLocks noGrp="1"/>
          </p:cNvSpPr>
          <p:nvPr>
            <p:ph type="title"/>
          </p:nvPr>
        </p:nvSpPr>
        <p:spPr>
          <a:xfrm>
            <a:off x="827584" y="116632"/>
            <a:ext cx="7598570" cy="381613"/>
          </a:xfrm>
        </p:spPr>
        <p:txBody>
          <a:bodyPr>
            <a:normAutofit fontScale="90000"/>
          </a:bodyPr>
          <a:lstStyle/>
          <a:p>
            <a:pPr algn="ctr"/>
            <a:r>
              <a:rPr lang="en-IN" b="1" u="sng" dirty="0">
                <a:solidFill>
                  <a:srgbClr val="0070C0"/>
                </a:solidFill>
              </a:rPr>
              <a:t>HYPOTHESIS TESTING</a:t>
            </a:r>
          </a:p>
        </p:txBody>
      </p:sp>
      <p:sp>
        <p:nvSpPr>
          <p:cNvPr id="6" name="Text Placeholder 5">
            <a:extLst>
              <a:ext uri="{FF2B5EF4-FFF2-40B4-BE49-F238E27FC236}">
                <a16:creationId xmlns:a16="http://schemas.microsoft.com/office/drawing/2014/main" id="{FF1F9B33-1911-4E70-AD93-79F373E4ACF8}"/>
              </a:ext>
            </a:extLst>
          </p:cNvPr>
          <p:cNvSpPr>
            <a:spLocks noGrp="1"/>
          </p:cNvSpPr>
          <p:nvPr>
            <p:ph type="body" idx="1"/>
          </p:nvPr>
        </p:nvSpPr>
        <p:spPr>
          <a:xfrm>
            <a:off x="251520" y="1556792"/>
            <a:ext cx="8640960" cy="648072"/>
          </a:xfrm>
        </p:spPr>
        <p:txBody>
          <a:bodyPr/>
          <a:lstStyle/>
          <a:p>
            <a:endParaRPr lang="en-US" b="1" u="sng" dirty="0">
              <a:solidFill>
                <a:srgbClr val="FF0000"/>
              </a:solidFill>
              <a:latin typeface="Rubik"/>
            </a:endParaRPr>
          </a:p>
          <a:p>
            <a:endParaRPr lang="en-US" b="1" u="sng" dirty="0">
              <a:solidFill>
                <a:srgbClr val="00B050"/>
              </a:solidFill>
              <a:latin typeface="Rubik"/>
            </a:endParaRPr>
          </a:p>
        </p:txBody>
      </p:sp>
      <p:sp>
        <p:nvSpPr>
          <p:cNvPr id="4" name="TextBox 3">
            <a:extLst>
              <a:ext uri="{FF2B5EF4-FFF2-40B4-BE49-F238E27FC236}">
                <a16:creationId xmlns:a16="http://schemas.microsoft.com/office/drawing/2014/main" id="{CB23D93D-8A7A-4425-8EB9-87E73BA663D6}"/>
              </a:ext>
            </a:extLst>
          </p:cNvPr>
          <p:cNvSpPr txBox="1"/>
          <p:nvPr/>
        </p:nvSpPr>
        <p:spPr>
          <a:xfrm>
            <a:off x="359532" y="4797152"/>
            <a:ext cx="8424936" cy="1661993"/>
          </a:xfrm>
          <a:prstGeom prst="rect">
            <a:avLst/>
          </a:prstGeom>
          <a:solidFill>
            <a:schemeClr val="accent5">
              <a:lumMod val="60000"/>
              <a:lumOff val="40000"/>
            </a:schemeClr>
          </a:solidFill>
        </p:spPr>
        <p:txBody>
          <a:bodyPr wrap="square" rtlCol="0">
            <a:spAutoFit/>
          </a:bodyPr>
          <a:lstStyle/>
          <a:p>
            <a:pPr marL="285750" indent="-285750" algn="just">
              <a:buFont typeface="Wingdings" panose="05000000000000000000" pitchFamily="2" charset="2"/>
              <a:buChar char="v"/>
            </a:pPr>
            <a:r>
              <a:rPr lang="en-IN" sz="1400" dirty="0"/>
              <a:t>As the P-values of Mortgage and Instalment variable is less than 0.05. That shows these variables are helping the customers to remain Active.</a:t>
            </a:r>
          </a:p>
          <a:p>
            <a:pPr marL="285750" indent="-285750" algn="just">
              <a:buFont typeface="Wingdings" panose="05000000000000000000" pitchFamily="2" charset="2"/>
              <a:buChar char="v"/>
            </a:pPr>
            <a:r>
              <a:rPr lang="en-IN" sz="1400" dirty="0"/>
              <a:t>The banking habits variable comes out to insignificant that means there is no relationship of them with the Target Variable.</a:t>
            </a:r>
          </a:p>
          <a:p>
            <a:pPr marL="285750" indent="-285750" algn="just">
              <a:buFont typeface="Wingdings" panose="05000000000000000000" pitchFamily="2" charset="2"/>
              <a:buChar char="v"/>
            </a:pPr>
            <a:r>
              <a:rPr lang="en-IN" sz="1400" dirty="0"/>
              <a:t>Card user customers also turned out to be the Active customers.</a:t>
            </a:r>
          </a:p>
          <a:p>
            <a:pPr marL="285750" indent="-285750" algn="just">
              <a:buFont typeface="Wingdings" panose="05000000000000000000" pitchFamily="2" charset="2"/>
              <a:buChar char="v"/>
            </a:pPr>
            <a:r>
              <a:rPr lang="en-IN" sz="1400" dirty="0"/>
              <a:t>Out of all variables selected, ATM, CC, Ccpurc, MTG, Ins shows the significant relationship with the target variable.</a:t>
            </a:r>
            <a:r>
              <a:rPr lang="en-IN" dirty="0"/>
              <a:t> </a:t>
            </a:r>
          </a:p>
        </p:txBody>
      </p:sp>
      <p:pic>
        <p:nvPicPr>
          <p:cNvPr id="10" name="Picture 9">
            <a:extLst>
              <a:ext uri="{FF2B5EF4-FFF2-40B4-BE49-F238E27FC236}">
                <a16:creationId xmlns:a16="http://schemas.microsoft.com/office/drawing/2014/main" id="{8E7C3861-AFA3-4021-A952-02080D5C4114}"/>
              </a:ext>
            </a:extLst>
          </p:cNvPr>
          <p:cNvPicPr>
            <a:picLocks noChangeAspect="1"/>
          </p:cNvPicPr>
          <p:nvPr/>
        </p:nvPicPr>
        <p:blipFill rotWithShape="1">
          <a:blip r:embed="rId2"/>
          <a:srcRect b="8606"/>
          <a:stretch/>
        </p:blipFill>
        <p:spPr>
          <a:xfrm>
            <a:off x="683568" y="1498691"/>
            <a:ext cx="7467600" cy="2794406"/>
          </a:xfrm>
          <a:prstGeom prst="rect">
            <a:avLst/>
          </a:prstGeom>
        </p:spPr>
      </p:pic>
    </p:spTree>
    <p:extLst>
      <p:ext uri="{BB962C8B-B14F-4D97-AF65-F5344CB8AC3E}">
        <p14:creationId xmlns:p14="http://schemas.microsoft.com/office/powerpoint/2010/main" val="396670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989387" y="3212976"/>
            <a:ext cx="5154613" cy="864096"/>
          </a:xfrm>
        </p:spPr>
        <p:txBody>
          <a:bodyPr/>
          <a:lstStyle/>
          <a:p>
            <a:pPr algn="r" eaLnBrk="1" hangingPunct="1"/>
            <a:r>
              <a:rPr lang="en-US" sz="2800" dirty="0">
                <a:solidFill>
                  <a:srgbClr val="1B00FE"/>
                </a:solidFill>
                <a:latin typeface="Arial Black" panose="020B0A04020102020204" pitchFamily="34" charset="0"/>
              </a:rPr>
              <a:t>MODELLING</a:t>
            </a:r>
          </a:p>
        </p:txBody>
      </p:sp>
    </p:spTree>
    <p:extLst>
      <p:ext uri="{BB962C8B-B14F-4D97-AF65-F5344CB8AC3E}">
        <p14:creationId xmlns:p14="http://schemas.microsoft.com/office/powerpoint/2010/main" val="71512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CD58-CAD2-477C-8A47-2CFAB0CDDF88}"/>
              </a:ext>
            </a:extLst>
          </p:cNvPr>
          <p:cNvSpPr>
            <a:spLocks noGrp="1"/>
          </p:cNvSpPr>
          <p:nvPr>
            <p:ph type="title"/>
          </p:nvPr>
        </p:nvSpPr>
        <p:spPr>
          <a:xfrm>
            <a:off x="179512" y="188640"/>
            <a:ext cx="8568952" cy="936104"/>
          </a:xfrm>
        </p:spPr>
        <p:txBody>
          <a:bodyPr/>
          <a:lstStyle/>
          <a:p>
            <a:pPr algn="ctr"/>
            <a:br>
              <a:rPr lang="en-IN" sz="2800" dirty="0"/>
            </a:br>
            <a:br>
              <a:rPr lang="en-IN" sz="2800" dirty="0"/>
            </a:br>
            <a:br>
              <a:rPr lang="en-IN" sz="2800" dirty="0"/>
            </a:br>
            <a:r>
              <a:rPr lang="en-IN" sz="2800" dirty="0"/>
              <a:t>LOGISTIC REGRESSION MODEL BUILDING</a:t>
            </a:r>
            <a:br>
              <a:rPr lang="en-IN" sz="2800" dirty="0"/>
            </a:br>
            <a:br>
              <a:rPr lang="en-IN" sz="2800" dirty="0"/>
            </a:br>
            <a:br>
              <a:rPr lang="en-IN" sz="2800" dirty="0"/>
            </a:br>
            <a:endParaRPr lang="en-IN" sz="2800" dirty="0"/>
          </a:p>
        </p:txBody>
      </p:sp>
      <p:sp>
        <p:nvSpPr>
          <p:cNvPr id="4" name="TextBox 3">
            <a:extLst>
              <a:ext uri="{FF2B5EF4-FFF2-40B4-BE49-F238E27FC236}">
                <a16:creationId xmlns:a16="http://schemas.microsoft.com/office/drawing/2014/main" id="{8A166AD5-733B-481D-86B1-33B5985B559E}"/>
              </a:ext>
            </a:extLst>
          </p:cNvPr>
          <p:cNvSpPr txBox="1"/>
          <p:nvPr/>
        </p:nvSpPr>
        <p:spPr>
          <a:xfrm>
            <a:off x="179512" y="1526776"/>
            <a:ext cx="8352928" cy="2062103"/>
          </a:xfrm>
          <a:prstGeom prst="rect">
            <a:avLst/>
          </a:prstGeom>
          <a:noFill/>
        </p:spPr>
        <p:txBody>
          <a:bodyPr wrap="square" rtlCol="0">
            <a:spAutoFit/>
          </a:bodyPr>
          <a:lstStyle/>
          <a:p>
            <a:pPr algn="just"/>
            <a:r>
              <a:rPr lang="en-US" sz="1600" i="0" dirty="0">
                <a:solidFill>
                  <a:srgbClr val="333333"/>
                </a:solidFill>
                <a:effectLst/>
                <a:latin typeface="Calibri" panose="020F0502020204030204" pitchFamily="34" charset="0"/>
                <a:cs typeface="Calibri" panose="020F0502020204030204" pitchFamily="34" charset="0"/>
              </a:rPr>
              <a:t>Logistic regression describes the relationship between a categorical response variable and a set of predictor variables. A categorical response variable can be a binary variable, an ordinal variable or a nominal variable. Each type of categorical variables requires different techniques to model its relationship with the predictor variables.</a:t>
            </a:r>
          </a:p>
          <a:p>
            <a:pPr algn="just"/>
            <a:endParaRPr lang="en-US" sz="1600" dirty="0">
              <a:solidFill>
                <a:srgbClr val="333333"/>
              </a:solidFill>
              <a:latin typeface="Calibri" panose="020F0502020204030204" pitchFamily="34" charset="0"/>
              <a:cs typeface="Calibri" panose="020F0502020204030204" pitchFamily="34" charset="0"/>
            </a:endParaRPr>
          </a:p>
          <a:p>
            <a:pPr algn="just"/>
            <a:r>
              <a:rPr lang="en-US" sz="1600" dirty="0">
                <a:solidFill>
                  <a:srgbClr val="333333"/>
                </a:solidFill>
                <a:latin typeface="Calibri" panose="020F0502020204030204" pitchFamily="34" charset="0"/>
                <a:cs typeface="Calibri" panose="020F0502020204030204" pitchFamily="34" charset="0"/>
              </a:rPr>
              <a:t>In this dataset, I am having a binary response variable as Active/Inactive.</a:t>
            </a:r>
          </a:p>
          <a:p>
            <a:pPr algn="just"/>
            <a:endParaRPr lang="en-US" sz="1600" dirty="0">
              <a:solidFill>
                <a:srgbClr val="333333"/>
              </a:solidFill>
              <a:latin typeface="Calibri" panose="020F0502020204030204" pitchFamily="34" charset="0"/>
              <a:cs typeface="Calibri" panose="020F0502020204030204" pitchFamily="34" charset="0"/>
            </a:endParaRPr>
          </a:p>
          <a:p>
            <a:pPr algn="just"/>
            <a:r>
              <a:rPr lang="en-IN" sz="1600" dirty="0">
                <a:solidFill>
                  <a:schemeClr val="tx2"/>
                </a:solidFill>
                <a:latin typeface="Calibri" panose="020F0502020204030204" pitchFamily="34" charset="0"/>
                <a:cs typeface="Calibri" panose="020F0502020204030204" pitchFamily="34" charset="0"/>
              </a:rPr>
              <a:t>So, I have built a Logistic Regression Model using a Stepwise Selection Method.</a:t>
            </a:r>
            <a:endParaRPr lang="en-US" sz="1600" dirty="0">
              <a:solidFill>
                <a:srgbClr val="333333"/>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316C6A6-6767-45E8-8278-FC1309833CC0}"/>
              </a:ext>
            </a:extLst>
          </p:cNvPr>
          <p:cNvPicPr>
            <a:picLocks noChangeAspect="1"/>
          </p:cNvPicPr>
          <p:nvPr/>
        </p:nvPicPr>
        <p:blipFill>
          <a:blip r:embed="rId2"/>
          <a:stretch>
            <a:fillRect/>
          </a:stretch>
        </p:blipFill>
        <p:spPr>
          <a:xfrm>
            <a:off x="179512" y="3754710"/>
            <a:ext cx="5905500" cy="2914650"/>
          </a:xfrm>
          <a:prstGeom prst="rect">
            <a:avLst/>
          </a:prstGeom>
        </p:spPr>
      </p:pic>
    </p:spTree>
    <p:extLst>
      <p:ext uri="{BB962C8B-B14F-4D97-AF65-F5344CB8AC3E}">
        <p14:creationId xmlns:p14="http://schemas.microsoft.com/office/powerpoint/2010/main" val="3720151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AB72F2-CFD1-439B-A8CB-DBD1C8664126}"/>
              </a:ext>
            </a:extLst>
          </p:cNvPr>
          <p:cNvPicPr>
            <a:picLocks noChangeAspect="1"/>
          </p:cNvPicPr>
          <p:nvPr/>
        </p:nvPicPr>
        <p:blipFill>
          <a:blip r:embed="rId2"/>
          <a:stretch>
            <a:fillRect/>
          </a:stretch>
        </p:blipFill>
        <p:spPr>
          <a:xfrm>
            <a:off x="472833" y="3333566"/>
            <a:ext cx="3186805" cy="1685925"/>
          </a:xfrm>
          <a:prstGeom prst="rect">
            <a:avLst/>
          </a:prstGeom>
        </p:spPr>
      </p:pic>
      <p:pic>
        <p:nvPicPr>
          <p:cNvPr id="7" name="Picture 6">
            <a:extLst>
              <a:ext uri="{FF2B5EF4-FFF2-40B4-BE49-F238E27FC236}">
                <a16:creationId xmlns:a16="http://schemas.microsoft.com/office/drawing/2014/main" id="{3DAC8A3A-DB4E-45AC-86E4-D6E5C89BF916}"/>
              </a:ext>
            </a:extLst>
          </p:cNvPr>
          <p:cNvPicPr>
            <a:picLocks noChangeAspect="1"/>
          </p:cNvPicPr>
          <p:nvPr/>
        </p:nvPicPr>
        <p:blipFill>
          <a:blip r:embed="rId3"/>
          <a:stretch>
            <a:fillRect/>
          </a:stretch>
        </p:blipFill>
        <p:spPr>
          <a:xfrm>
            <a:off x="-7479" y="1524447"/>
            <a:ext cx="4147431" cy="1828800"/>
          </a:xfrm>
          <a:prstGeom prst="rect">
            <a:avLst/>
          </a:prstGeom>
        </p:spPr>
      </p:pic>
      <p:sp>
        <p:nvSpPr>
          <p:cNvPr id="12" name="TextBox 11">
            <a:extLst>
              <a:ext uri="{FF2B5EF4-FFF2-40B4-BE49-F238E27FC236}">
                <a16:creationId xmlns:a16="http://schemas.microsoft.com/office/drawing/2014/main" id="{A538DD88-FBF6-4007-B92D-52348B6CDB76}"/>
              </a:ext>
            </a:extLst>
          </p:cNvPr>
          <p:cNvSpPr txBox="1"/>
          <p:nvPr/>
        </p:nvSpPr>
        <p:spPr>
          <a:xfrm>
            <a:off x="107504" y="188640"/>
            <a:ext cx="8784976" cy="707886"/>
          </a:xfrm>
          <a:prstGeom prst="rect">
            <a:avLst/>
          </a:prstGeom>
          <a:noFill/>
        </p:spPr>
        <p:txBody>
          <a:bodyPr wrap="square" rtlCol="0">
            <a:spAutoFit/>
          </a:bodyPr>
          <a:lstStyle/>
          <a:p>
            <a:pPr algn="ctr"/>
            <a:r>
              <a:rPr lang="en-IN" sz="4000" dirty="0">
                <a:solidFill>
                  <a:schemeClr val="tx2"/>
                </a:solidFill>
                <a:latin typeface="Arial Black" panose="020B0A04020102020204" pitchFamily="34" charset="0"/>
              </a:rPr>
              <a:t>MODEL FINDINGS</a:t>
            </a:r>
            <a:endParaRPr lang="en-IN" dirty="0">
              <a:solidFill>
                <a:schemeClr val="tx2"/>
              </a:solidFill>
              <a:latin typeface="Arial Black" panose="020B0A04020102020204" pitchFamily="34" charset="0"/>
            </a:endParaRPr>
          </a:p>
        </p:txBody>
      </p:sp>
      <p:sp>
        <p:nvSpPr>
          <p:cNvPr id="14" name="TextBox 13">
            <a:extLst>
              <a:ext uri="{FF2B5EF4-FFF2-40B4-BE49-F238E27FC236}">
                <a16:creationId xmlns:a16="http://schemas.microsoft.com/office/drawing/2014/main" id="{06264593-9D08-42B0-818E-F5DBE871D1CB}"/>
              </a:ext>
            </a:extLst>
          </p:cNvPr>
          <p:cNvSpPr txBox="1"/>
          <p:nvPr/>
        </p:nvSpPr>
        <p:spPr>
          <a:xfrm>
            <a:off x="4283968" y="1818789"/>
            <a:ext cx="4752528" cy="800219"/>
          </a:xfrm>
          <a:prstGeom prst="rect">
            <a:avLst/>
          </a:prstGeom>
          <a:solidFill>
            <a:schemeClr val="bg2">
              <a:lumMod val="40000"/>
              <a:lumOff val="60000"/>
            </a:schemeClr>
          </a:solidFill>
        </p:spPr>
        <p:txBody>
          <a:bodyPr wrap="square" rtlCol="0">
            <a:spAutoFit/>
          </a:bodyPr>
          <a:lstStyle/>
          <a:p>
            <a:pPr algn="just">
              <a:spcAft>
                <a:spcPts val="0"/>
              </a:spcAft>
            </a:pPr>
            <a:r>
              <a:rPr lang="en-US" sz="1150" b="0" i="0" dirty="0">
                <a:solidFill>
                  <a:srgbClr val="333333"/>
                </a:solidFill>
                <a:effectLst/>
                <a:latin typeface="ProximaNova"/>
              </a:rPr>
              <a:t>Ultimately, the model with the smallest </a:t>
            </a:r>
            <a:r>
              <a:rPr lang="en-US" sz="1150" b="1" i="0" dirty="0">
                <a:solidFill>
                  <a:srgbClr val="333333"/>
                </a:solidFill>
                <a:effectLst/>
                <a:latin typeface="ProximaNova"/>
              </a:rPr>
              <a:t>AIC</a:t>
            </a:r>
            <a:r>
              <a:rPr lang="en-US" sz="1150" b="0" i="0" dirty="0">
                <a:solidFill>
                  <a:srgbClr val="333333"/>
                </a:solidFill>
                <a:effectLst/>
                <a:latin typeface="ProximaNova"/>
              </a:rPr>
              <a:t> is considered the best.</a:t>
            </a:r>
            <a:r>
              <a:rPr lang="en-US" sz="1150" b="1" i="0" dirty="0">
                <a:solidFill>
                  <a:srgbClr val="333333"/>
                </a:solidFill>
                <a:effectLst/>
                <a:latin typeface="ProximaNova"/>
              </a:rPr>
              <a:t> </a:t>
            </a:r>
          </a:p>
          <a:p>
            <a:pPr algn="just">
              <a:spcAft>
                <a:spcPts val="0"/>
              </a:spcAft>
            </a:pPr>
            <a:r>
              <a:rPr lang="en-US" sz="1150" b="1" i="0" dirty="0">
                <a:solidFill>
                  <a:srgbClr val="333333"/>
                </a:solidFill>
                <a:effectLst/>
                <a:latin typeface="ProximaNova"/>
              </a:rPr>
              <a:t>SC</a:t>
            </a:r>
            <a:r>
              <a:rPr lang="en-US" sz="1150" b="0" i="0" dirty="0">
                <a:solidFill>
                  <a:srgbClr val="333333"/>
                </a:solidFill>
                <a:effectLst/>
                <a:latin typeface="ProximaNova"/>
              </a:rPr>
              <a:t> penalizes for the number of predictors in the model and the smallest </a:t>
            </a:r>
            <a:r>
              <a:rPr lang="en-US" sz="1150" b="1" i="0" dirty="0">
                <a:solidFill>
                  <a:srgbClr val="333333"/>
                </a:solidFill>
                <a:effectLst/>
                <a:latin typeface="ProximaNova"/>
              </a:rPr>
              <a:t>SC</a:t>
            </a:r>
            <a:r>
              <a:rPr lang="en-US" sz="1150" b="0" i="0" dirty="0">
                <a:solidFill>
                  <a:srgbClr val="333333"/>
                </a:solidFill>
                <a:effectLst/>
                <a:latin typeface="ProximaNova"/>
              </a:rPr>
              <a:t> is most desirable. </a:t>
            </a:r>
          </a:p>
          <a:p>
            <a:pPr algn="just">
              <a:spcAft>
                <a:spcPts val="0"/>
              </a:spcAft>
            </a:pPr>
            <a:r>
              <a:rPr lang="en-US" sz="1150" b="0" i="0" dirty="0">
                <a:solidFill>
                  <a:srgbClr val="333333"/>
                </a:solidFill>
                <a:effectLst/>
                <a:latin typeface="ProximaNova"/>
              </a:rPr>
              <a:t>The </a:t>
            </a:r>
            <a:r>
              <a:rPr lang="en-US" sz="1150" b="1" i="0" dirty="0">
                <a:solidFill>
                  <a:srgbClr val="333333"/>
                </a:solidFill>
                <a:effectLst/>
                <a:latin typeface="ProximaNova"/>
              </a:rPr>
              <a:t>-2 Log L</a:t>
            </a:r>
            <a:r>
              <a:rPr lang="en-US" sz="1150" b="0" i="0" dirty="0">
                <a:solidFill>
                  <a:srgbClr val="333333"/>
                </a:solidFill>
                <a:effectLst/>
                <a:latin typeface="ProximaNova"/>
              </a:rPr>
              <a:t> is used in hypothesis tests for nested models.</a:t>
            </a:r>
            <a:endParaRPr lang="en-IN" sz="1150" dirty="0"/>
          </a:p>
        </p:txBody>
      </p:sp>
      <p:sp>
        <p:nvSpPr>
          <p:cNvPr id="15" name="TextBox 14">
            <a:extLst>
              <a:ext uri="{FF2B5EF4-FFF2-40B4-BE49-F238E27FC236}">
                <a16:creationId xmlns:a16="http://schemas.microsoft.com/office/drawing/2014/main" id="{DCB97DD9-C5EB-4B30-86DD-866091AC8E93}"/>
              </a:ext>
            </a:extLst>
          </p:cNvPr>
          <p:cNvSpPr txBox="1"/>
          <p:nvPr/>
        </p:nvSpPr>
        <p:spPr>
          <a:xfrm>
            <a:off x="4283968" y="3544674"/>
            <a:ext cx="4752528" cy="1438855"/>
          </a:xfrm>
          <a:prstGeom prst="rect">
            <a:avLst/>
          </a:prstGeom>
          <a:solidFill>
            <a:schemeClr val="bg2">
              <a:lumMod val="40000"/>
              <a:lumOff val="60000"/>
            </a:schemeClr>
          </a:solidFill>
        </p:spPr>
        <p:txBody>
          <a:bodyPr wrap="square" rtlCol="0">
            <a:spAutoFit/>
          </a:bodyPr>
          <a:lstStyle/>
          <a:p>
            <a:pPr algn="just">
              <a:spcAft>
                <a:spcPts val="0"/>
              </a:spcAft>
            </a:pPr>
            <a:r>
              <a:rPr lang="en-US" sz="1250" b="1" i="0" dirty="0">
                <a:solidFill>
                  <a:srgbClr val="333333"/>
                </a:solidFill>
                <a:effectLst/>
                <a:latin typeface="ProximaNova"/>
              </a:rPr>
              <a:t>Likelihood Ratio – </a:t>
            </a:r>
            <a:r>
              <a:rPr lang="en-US" sz="1250" b="0" i="0" dirty="0">
                <a:solidFill>
                  <a:srgbClr val="333333"/>
                </a:solidFill>
                <a:effectLst/>
                <a:latin typeface="ProximaNova"/>
              </a:rPr>
              <a:t>This is the Likelihood Ratio (LR) Chi-Square test that at least one of the predictors’ regression coefficient is not equal to zero in the model. </a:t>
            </a:r>
          </a:p>
          <a:p>
            <a:pPr algn="just">
              <a:spcAft>
                <a:spcPts val="0"/>
              </a:spcAft>
            </a:pPr>
            <a:r>
              <a:rPr lang="en-US" sz="1250" b="1" i="0" dirty="0">
                <a:solidFill>
                  <a:srgbClr val="333333"/>
                </a:solidFill>
                <a:effectLst/>
                <a:latin typeface="ProximaNova"/>
              </a:rPr>
              <a:t>Score</a:t>
            </a:r>
            <a:r>
              <a:rPr lang="en-US" sz="1250" b="0" i="0" dirty="0">
                <a:solidFill>
                  <a:srgbClr val="333333"/>
                </a:solidFill>
                <a:effectLst/>
                <a:latin typeface="ProximaNova"/>
              </a:rPr>
              <a:t> – This is the Score Chi-Square Test that at least one of the predictors’ regression coefficient is not equal to zero in the model.</a:t>
            </a:r>
          </a:p>
          <a:p>
            <a:pPr algn="just">
              <a:spcAft>
                <a:spcPts val="0"/>
              </a:spcAft>
            </a:pPr>
            <a:r>
              <a:rPr lang="en-US" sz="1250" b="1" i="0" dirty="0">
                <a:solidFill>
                  <a:srgbClr val="333333"/>
                </a:solidFill>
                <a:effectLst/>
                <a:latin typeface="ProximaNova"/>
              </a:rPr>
              <a:t>Wald</a:t>
            </a:r>
            <a:r>
              <a:rPr lang="en-US" sz="1250" b="0" i="0" dirty="0">
                <a:solidFill>
                  <a:srgbClr val="333333"/>
                </a:solidFill>
                <a:effectLst/>
                <a:latin typeface="ProximaNova"/>
              </a:rPr>
              <a:t> – This is the Wald Chi-Square Test that at least one of the predictors’ regression coefficient is not equal to zero in the model.</a:t>
            </a:r>
            <a:endParaRPr lang="en-IN" sz="1250" dirty="0"/>
          </a:p>
        </p:txBody>
      </p:sp>
      <p:sp>
        <p:nvSpPr>
          <p:cNvPr id="16" name="TextBox 15">
            <a:extLst>
              <a:ext uri="{FF2B5EF4-FFF2-40B4-BE49-F238E27FC236}">
                <a16:creationId xmlns:a16="http://schemas.microsoft.com/office/drawing/2014/main" id="{46965147-EE05-4551-819C-1A67FDA01F1D}"/>
              </a:ext>
            </a:extLst>
          </p:cNvPr>
          <p:cNvSpPr txBox="1"/>
          <p:nvPr/>
        </p:nvSpPr>
        <p:spPr>
          <a:xfrm>
            <a:off x="4283968" y="5141709"/>
            <a:ext cx="4752528" cy="1569660"/>
          </a:xfrm>
          <a:prstGeom prst="rect">
            <a:avLst/>
          </a:prstGeom>
          <a:solidFill>
            <a:schemeClr val="bg2">
              <a:lumMod val="40000"/>
              <a:lumOff val="60000"/>
            </a:schemeClr>
          </a:solidFill>
        </p:spPr>
        <p:txBody>
          <a:bodyPr wrap="square" rtlCol="0">
            <a:spAutoFit/>
          </a:bodyPr>
          <a:lstStyle/>
          <a:p>
            <a:pPr algn="just">
              <a:spcAft>
                <a:spcPts val="0"/>
              </a:spcAft>
            </a:pPr>
            <a:r>
              <a:rPr lang="en-IN" sz="1600" b="0" dirty="0">
                <a:solidFill>
                  <a:schemeClr val="tx2"/>
                </a:solidFill>
                <a:latin typeface="ProximaNova"/>
              </a:rPr>
              <a:t>After addition of all the selected variables into the model, the model selected the following variables and they are all significant as their p values are less than 0.05. As the model is predicting whether the customer is active or not so the card users and the customers having loan installments sounds more active.</a:t>
            </a:r>
          </a:p>
        </p:txBody>
      </p:sp>
      <p:pic>
        <p:nvPicPr>
          <p:cNvPr id="3" name="Picture 2">
            <a:extLst>
              <a:ext uri="{FF2B5EF4-FFF2-40B4-BE49-F238E27FC236}">
                <a16:creationId xmlns:a16="http://schemas.microsoft.com/office/drawing/2014/main" id="{F8E488E0-A945-4426-8294-7E08EFD90957}"/>
              </a:ext>
            </a:extLst>
          </p:cNvPr>
          <p:cNvPicPr>
            <a:picLocks noChangeAspect="1"/>
          </p:cNvPicPr>
          <p:nvPr/>
        </p:nvPicPr>
        <p:blipFill>
          <a:blip r:embed="rId4"/>
          <a:stretch>
            <a:fillRect/>
          </a:stretch>
        </p:blipFill>
        <p:spPr>
          <a:xfrm>
            <a:off x="39067" y="5019491"/>
            <a:ext cx="4100885" cy="1809119"/>
          </a:xfrm>
          <a:prstGeom prst="rect">
            <a:avLst/>
          </a:prstGeom>
        </p:spPr>
      </p:pic>
    </p:spTree>
    <p:extLst>
      <p:ext uri="{BB962C8B-B14F-4D97-AF65-F5344CB8AC3E}">
        <p14:creationId xmlns:p14="http://schemas.microsoft.com/office/powerpoint/2010/main" val="1904859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09D833-A6B3-47CA-B493-7D3EDCEEFCAF}"/>
              </a:ext>
            </a:extLst>
          </p:cNvPr>
          <p:cNvPicPr>
            <a:picLocks noChangeAspect="1"/>
          </p:cNvPicPr>
          <p:nvPr/>
        </p:nvPicPr>
        <p:blipFill>
          <a:blip r:embed="rId2"/>
          <a:stretch>
            <a:fillRect/>
          </a:stretch>
        </p:blipFill>
        <p:spPr>
          <a:xfrm>
            <a:off x="2915816" y="1916832"/>
            <a:ext cx="1656184" cy="1669850"/>
          </a:xfrm>
          <a:prstGeom prst="rect">
            <a:avLst/>
          </a:prstGeom>
        </p:spPr>
      </p:pic>
      <p:sp>
        <p:nvSpPr>
          <p:cNvPr id="15" name="TextBox 14">
            <a:extLst>
              <a:ext uri="{FF2B5EF4-FFF2-40B4-BE49-F238E27FC236}">
                <a16:creationId xmlns:a16="http://schemas.microsoft.com/office/drawing/2014/main" id="{835A77CE-E590-4E20-9D28-C13CC3DBACBD}"/>
              </a:ext>
            </a:extLst>
          </p:cNvPr>
          <p:cNvSpPr txBox="1"/>
          <p:nvPr/>
        </p:nvSpPr>
        <p:spPr>
          <a:xfrm>
            <a:off x="4544376" y="260648"/>
            <a:ext cx="4499994" cy="938719"/>
          </a:xfrm>
          <a:prstGeom prst="rect">
            <a:avLst/>
          </a:prstGeom>
          <a:solidFill>
            <a:schemeClr val="bg2">
              <a:lumMod val="40000"/>
              <a:lumOff val="60000"/>
            </a:schemeClr>
          </a:solidFill>
        </p:spPr>
        <p:txBody>
          <a:bodyPr wrap="square" rtlCol="0">
            <a:spAutoFit/>
          </a:bodyPr>
          <a:lstStyle/>
          <a:p>
            <a:pPr algn="l">
              <a:spcAft>
                <a:spcPts val="0"/>
              </a:spcAft>
            </a:pPr>
            <a:r>
              <a:rPr lang="en-US" sz="1100" b="0" i="0" dirty="0">
                <a:solidFill>
                  <a:srgbClr val="333333"/>
                </a:solidFill>
                <a:effectLst/>
                <a:latin typeface="ProximaNova"/>
              </a:rPr>
              <a:t>The logistic regression model models the log odds of a positive response  as a linear combination the predictor variables. This is written as</a:t>
            </a:r>
          </a:p>
          <a:p>
            <a:pPr algn="l">
              <a:spcAft>
                <a:spcPts val="0"/>
              </a:spcAft>
            </a:pPr>
            <a:r>
              <a:rPr lang="en-US" sz="1100" b="0" i="0" dirty="0">
                <a:solidFill>
                  <a:srgbClr val="333333"/>
                </a:solidFill>
                <a:effectLst/>
                <a:latin typeface="ProximaNova"/>
              </a:rPr>
              <a:t> </a:t>
            </a:r>
            <a:r>
              <a:rPr lang="en-US" sz="1100" b="1" i="0" dirty="0">
                <a:solidFill>
                  <a:srgbClr val="333333"/>
                </a:solidFill>
                <a:effectLst/>
                <a:latin typeface="ProximaNova"/>
              </a:rPr>
              <a:t>log[ p / (1-p) ] = b0 + b1*</a:t>
            </a:r>
            <a:r>
              <a:rPr lang="en-US" sz="1100" dirty="0">
                <a:solidFill>
                  <a:srgbClr val="333333"/>
                </a:solidFill>
                <a:latin typeface="ProximaNova"/>
              </a:rPr>
              <a:t>x1</a:t>
            </a:r>
            <a:r>
              <a:rPr lang="en-US" sz="1100" b="1" i="0" dirty="0">
                <a:solidFill>
                  <a:srgbClr val="333333"/>
                </a:solidFill>
                <a:effectLst/>
                <a:latin typeface="ProximaNova"/>
              </a:rPr>
              <a:t> + b2*</a:t>
            </a:r>
            <a:r>
              <a:rPr lang="en-US" sz="1100" dirty="0">
                <a:solidFill>
                  <a:srgbClr val="333333"/>
                </a:solidFill>
                <a:latin typeface="ProximaNova"/>
              </a:rPr>
              <a:t>x2</a:t>
            </a:r>
            <a:r>
              <a:rPr lang="en-US" sz="1100" b="1" i="0" dirty="0">
                <a:solidFill>
                  <a:srgbClr val="333333"/>
                </a:solidFill>
                <a:effectLst/>
                <a:latin typeface="ProximaNova"/>
              </a:rPr>
              <a:t> + b3 *</a:t>
            </a:r>
            <a:r>
              <a:rPr lang="en-US" sz="1100" dirty="0">
                <a:solidFill>
                  <a:srgbClr val="333333"/>
                </a:solidFill>
                <a:latin typeface="ProximaNova"/>
              </a:rPr>
              <a:t>x3..</a:t>
            </a:r>
            <a:r>
              <a:rPr lang="en-US" sz="1100" b="0" i="0" dirty="0">
                <a:solidFill>
                  <a:srgbClr val="333333"/>
                </a:solidFill>
                <a:effectLst/>
                <a:latin typeface="ProximaNova"/>
              </a:rPr>
              <a:t>,</a:t>
            </a:r>
          </a:p>
          <a:p>
            <a:pPr algn="l">
              <a:spcAft>
                <a:spcPts val="0"/>
              </a:spcAft>
            </a:pPr>
            <a:endParaRPr lang="en-US" sz="1100" b="1" i="0" dirty="0">
              <a:solidFill>
                <a:srgbClr val="333333"/>
              </a:solidFill>
              <a:effectLst/>
              <a:latin typeface="ProximaNova"/>
            </a:endParaRPr>
          </a:p>
          <a:p>
            <a:pPr algn="l">
              <a:spcAft>
                <a:spcPts val="0"/>
              </a:spcAft>
            </a:pPr>
            <a:r>
              <a:rPr lang="en-US" sz="1100" dirty="0">
                <a:solidFill>
                  <a:srgbClr val="333333"/>
                </a:solidFill>
                <a:latin typeface="ProximaNova"/>
              </a:rPr>
              <a:t>Here all the variables are significant as their P-values are less than 0.05.</a:t>
            </a:r>
            <a:endParaRPr lang="en-US" sz="1100" b="1" i="0" dirty="0">
              <a:solidFill>
                <a:srgbClr val="333333"/>
              </a:solidFill>
              <a:effectLst/>
              <a:latin typeface="ProximaNova"/>
            </a:endParaRPr>
          </a:p>
        </p:txBody>
      </p:sp>
      <p:pic>
        <p:nvPicPr>
          <p:cNvPr id="3" name="Picture 2">
            <a:extLst>
              <a:ext uri="{FF2B5EF4-FFF2-40B4-BE49-F238E27FC236}">
                <a16:creationId xmlns:a16="http://schemas.microsoft.com/office/drawing/2014/main" id="{7A48D107-7E6C-485D-867F-A7F0974EF63A}"/>
              </a:ext>
            </a:extLst>
          </p:cNvPr>
          <p:cNvPicPr>
            <a:picLocks noChangeAspect="1"/>
          </p:cNvPicPr>
          <p:nvPr/>
        </p:nvPicPr>
        <p:blipFill>
          <a:blip r:embed="rId3"/>
          <a:stretch>
            <a:fillRect/>
          </a:stretch>
        </p:blipFill>
        <p:spPr>
          <a:xfrm>
            <a:off x="-12410" y="0"/>
            <a:ext cx="4556786" cy="1847850"/>
          </a:xfrm>
          <a:prstGeom prst="rect">
            <a:avLst/>
          </a:prstGeom>
        </p:spPr>
      </p:pic>
      <p:pic>
        <p:nvPicPr>
          <p:cNvPr id="5" name="Picture 4">
            <a:extLst>
              <a:ext uri="{FF2B5EF4-FFF2-40B4-BE49-F238E27FC236}">
                <a16:creationId xmlns:a16="http://schemas.microsoft.com/office/drawing/2014/main" id="{E2501FB2-25F0-443B-9B37-96ECC7DEB716}"/>
              </a:ext>
            </a:extLst>
          </p:cNvPr>
          <p:cNvPicPr>
            <a:picLocks noChangeAspect="1"/>
          </p:cNvPicPr>
          <p:nvPr/>
        </p:nvPicPr>
        <p:blipFill>
          <a:blip r:embed="rId4"/>
          <a:stretch>
            <a:fillRect/>
          </a:stretch>
        </p:blipFill>
        <p:spPr>
          <a:xfrm>
            <a:off x="-22116" y="1924562"/>
            <a:ext cx="2937932" cy="1669851"/>
          </a:xfrm>
          <a:prstGeom prst="rect">
            <a:avLst/>
          </a:prstGeom>
        </p:spPr>
      </p:pic>
      <p:sp>
        <p:nvSpPr>
          <p:cNvPr id="13" name="TextBox 12">
            <a:extLst>
              <a:ext uri="{FF2B5EF4-FFF2-40B4-BE49-F238E27FC236}">
                <a16:creationId xmlns:a16="http://schemas.microsoft.com/office/drawing/2014/main" id="{4C7436E0-2BF9-44B0-9F92-EC3132D9D1ED}"/>
              </a:ext>
            </a:extLst>
          </p:cNvPr>
          <p:cNvSpPr txBox="1"/>
          <p:nvPr/>
        </p:nvSpPr>
        <p:spPr>
          <a:xfrm>
            <a:off x="4644006" y="1916832"/>
            <a:ext cx="4499994" cy="1615827"/>
          </a:xfrm>
          <a:prstGeom prst="rect">
            <a:avLst/>
          </a:prstGeom>
          <a:solidFill>
            <a:schemeClr val="bg2">
              <a:lumMod val="40000"/>
              <a:lumOff val="60000"/>
            </a:schemeClr>
          </a:solidFill>
        </p:spPr>
        <p:txBody>
          <a:bodyPr wrap="square" rtlCol="0">
            <a:spAutoFit/>
          </a:bodyPr>
          <a:lstStyle/>
          <a:p>
            <a:pPr algn="l">
              <a:spcAft>
                <a:spcPts val="0"/>
              </a:spcAft>
            </a:pPr>
            <a:r>
              <a:rPr lang="en-US" sz="1100" b="1" i="0" dirty="0">
                <a:solidFill>
                  <a:srgbClr val="333333"/>
                </a:solidFill>
                <a:effectLst/>
                <a:latin typeface="ProximaNova"/>
              </a:rPr>
              <a:t>Percent Concordant</a:t>
            </a:r>
            <a:r>
              <a:rPr lang="en-US" sz="1100" b="0" i="0" dirty="0">
                <a:solidFill>
                  <a:srgbClr val="333333"/>
                </a:solidFill>
                <a:effectLst/>
                <a:latin typeface="ProximaNova"/>
              </a:rPr>
              <a:t> – A pair of observations with different observed responses is said to be concordant if the observation with the lower ordered response value has a lower predicted mean score than the observation with the higher ordered response.</a:t>
            </a:r>
          </a:p>
          <a:p>
            <a:pPr algn="l">
              <a:spcAft>
                <a:spcPts val="0"/>
              </a:spcAft>
            </a:pPr>
            <a:r>
              <a:rPr lang="en-US" sz="1100" b="1" i="0" dirty="0">
                <a:solidFill>
                  <a:srgbClr val="333333"/>
                </a:solidFill>
                <a:effectLst/>
                <a:latin typeface="ProximaNova"/>
              </a:rPr>
              <a:t>Percent Discordant</a:t>
            </a:r>
            <a:r>
              <a:rPr lang="en-US" sz="1100" b="0" i="0" dirty="0">
                <a:solidFill>
                  <a:srgbClr val="333333"/>
                </a:solidFill>
                <a:effectLst/>
                <a:latin typeface="ProximaNova"/>
              </a:rPr>
              <a:t> – If the observation with the lower ordered response value has a higher predicted mean score than the observation with the higher ordered response value, then the pair is discordant.</a:t>
            </a:r>
          </a:p>
          <a:p>
            <a:pPr algn="l">
              <a:spcAft>
                <a:spcPts val="0"/>
              </a:spcAft>
            </a:pPr>
            <a:r>
              <a:rPr lang="en-US" sz="1100" b="1" i="0" dirty="0">
                <a:solidFill>
                  <a:srgbClr val="333333"/>
                </a:solidFill>
                <a:effectLst/>
                <a:latin typeface="ProximaNova"/>
              </a:rPr>
              <a:t>Percent Tied</a:t>
            </a:r>
            <a:r>
              <a:rPr lang="en-US" sz="1100" b="0" i="0" dirty="0">
                <a:solidFill>
                  <a:srgbClr val="333333"/>
                </a:solidFill>
                <a:effectLst/>
                <a:latin typeface="ProximaNova"/>
              </a:rPr>
              <a:t> – If a pair of observations with different responses is neither concordant nor discordant, it is a tie.</a:t>
            </a:r>
            <a:endParaRPr lang="en-US" sz="1100" b="1" i="0" dirty="0">
              <a:solidFill>
                <a:srgbClr val="333333"/>
              </a:solidFill>
              <a:effectLst/>
              <a:latin typeface="ProximaNova"/>
            </a:endParaRPr>
          </a:p>
        </p:txBody>
      </p:sp>
      <p:sp>
        <p:nvSpPr>
          <p:cNvPr id="16" name="TextBox 15">
            <a:extLst>
              <a:ext uri="{FF2B5EF4-FFF2-40B4-BE49-F238E27FC236}">
                <a16:creationId xmlns:a16="http://schemas.microsoft.com/office/drawing/2014/main" id="{840A1371-B8D0-4D14-8660-99FE4BA03B22}"/>
              </a:ext>
            </a:extLst>
          </p:cNvPr>
          <p:cNvSpPr txBox="1"/>
          <p:nvPr/>
        </p:nvSpPr>
        <p:spPr>
          <a:xfrm>
            <a:off x="4594699" y="4914005"/>
            <a:ext cx="4499994" cy="769441"/>
          </a:xfrm>
          <a:prstGeom prst="rect">
            <a:avLst/>
          </a:prstGeom>
          <a:solidFill>
            <a:schemeClr val="bg2">
              <a:lumMod val="40000"/>
              <a:lumOff val="60000"/>
            </a:schemeClr>
          </a:solidFill>
        </p:spPr>
        <p:txBody>
          <a:bodyPr wrap="square" rtlCol="0">
            <a:spAutoFit/>
          </a:bodyPr>
          <a:lstStyle/>
          <a:p>
            <a:pPr algn="l">
              <a:spcAft>
                <a:spcPts val="0"/>
              </a:spcAft>
            </a:pPr>
            <a:endParaRPr lang="en-US" sz="1100" b="0" dirty="0">
              <a:solidFill>
                <a:srgbClr val="333333"/>
              </a:solidFill>
              <a:latin typeface="Arial" panose="020B0604020202020204" pitchFamily="34" charset="0"/>
            </a:endParaRPr>
          </a:p>
          <a:p>
            <a:pPr algn="l">
              <a:spcAft>
                <a:spcPts val="0"/>
              </a:spcAft>
            </a:pPr>
            <a:r>
              <a:rPr lang="en-US" sz="1100" b="0" i="0" dirty="0">
                <a:solidFill>
                  <a:srgbClr val="333333"/>
                </a:solidFill>
                <a:effectLst/>
                <a:latin typeface="Arial" panose="020B0604020202020204" pitchFamily="34" charset="0"/>
              </a:rPr>
              <a:t>A confidence limit that contains 1 will not be significant.</a:t>
            </a:r>
          </a:p>
          <a:p>
            <a:pPr algn="l">
              <a:spcAft>
                <a:spcPts val="0"/>
              </a:spcAft>
            </a:pPr>
            <a:endParaRPr lang="en-US" sz="1100" b="0" dirty="0">
              <a:solidFill>
                <a:srgbClr val="333333"/>
              </a:solidFill>
              <a:latin typeface="Arial" panose="020B0604020202020204" pitchFamily="34" charset="0"/>
            </a:endParaRPr>
          </a:p>
          <a:p>
            <a:pPr algn="l">
              <a:spcAft>
                <a:spcPts val="0"/>
              </a:spcAft>
            </a:pPr>
            <a:endParaRPr lang="en-US" sz="1100" b="0" i="0" dirty="0">
              <a:solidFill>
                <a:srgbClr val="333333"/>
              </a:solidFill>
              <a:effectLst/>
              <a:latin typeface="Arial" panose="020B0604020202020204" pitchFamily="34" charset="0"/>
            </a:endParaRPr>
          </a:p>
        </p:txBody>
      </p:sp>
      <p:pic>
        <p:nvPicPr>
          <p:cNvPr id="4" name="Picture 3">
            <a:extLst>
              <a:ext uri="{FF2B5EF4-FFF2-40B4-BE49-F238E27FC236}">
                <a16:creationId xmlns:a16="http://schemas.microsoft.com/office/drawing/2014/main" id="{90E3D046-810A-45B5-AB1D-60DD6A59EAA8}"/>
              </a:ext>
            </a:extLst>
          </p:cNvPr>
          <p:cNvPicPr>
            <a:picLocks noChangeAspect="1"/>
          </p:cNvPicPr>
          <p:nvPr/>
        </p:nvPicPr>
        <p:blipFill>
          <a:blip r:embed="rId5"/>
          <a:stretch>
            <a:fillRect/>
          </a:stretch>
        </p:blipFill>
        <p:spPr>
          <a:xfrm>
            <a:off x="-22115" y="3655664"/>
            <a:ext cx="4594116" cy="3286125"/>
          </a:xfrm>
          <a:prstGeom prst="rect">
            <a:avLst/>
          </a:prstGeom>
        </p:spPr>
      </p:pic>
    </p:spTree>
    <p:extLst>
      <p:ext uri="{BB962C8B-B14F-4D97-AF65-F5344CB8AC3E}">
        <p14:creationId xmlns:p14="http://schemas.microsoft.com/office/powerpoint/2010/main" val="621843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DCC09E-05BE-4F49-B8BC-7AA649E0975B}"/>
              </a:ext>
            </a:extLst>
          </p:cNvPr>
          <p:cNvSpPr txBox="1"/>
          <p:nvPr/>
        </p:nvSpPr>
        <p:spPr>
          <a:xfrm>
            <a:off x="174583" y="72008"/>
            <a:ext cx="8424935" cy="461665"/>
          </a:xfrm>
          <a:prstGeom prst="rect">
            <a:avLst/>
          </a:prstGeom>
          <a:noFill/>
        </p:spPr>
        <p:txBody>
          <a:bodyPr wrap="square" rtlCol="0">
            <a:spAutoFit/>
          </a:bodyPr>
          <a:lstStyle/>
          <a:p>
            <a:pPr algn="ctr"/>
            <a:r>
              <a:rPr lang="en-IN" sz="2400" u="sng" dirty="0">
                <a:solidFill>
                  <a:schemeClr val="tx2"/>
                </a:solidFill>
              </a:rPr>
              <a:t>Odds Ratio Plot with 95% Wald Confidence Limit</a:t>
            </a:r>
            <a:endParaRPr lang="en-IN" u="sng" dirty="0">
              <a:solidFill>
                <a:schemeClr val="tx2"/>
              </a:solidFill>
            </a:endParaRPr>
          </a:p>
        </p:txBody>
      </p:sp>
      <p:sp>
        <p:nvSpPr>
          <p:cNvPr id="8" name="TextBox 7">
            <a:extLst>
              <a:ext uri="{FF2B5EF4-FFF2-40B4-BE49-F238E27FC236}">
                <a16:creationId xmlns:a16="http://schemas.microsoft.com/office/drawing/2014/main" id="{3C69ECAD-C721-4291-B764-AD7F39664483}"/>
              </a:ext>
            </a:extLst>
          </p:cNvPr>
          <p:cNvSpPr txBox="1"/>
          <p:nvPr/>
        </p:nvSpPr>
        <p:spPr>
          <a:xfrm>
            <a:off x="114915" y="600761"/>
            <a:ext cx="8424935" cy="892552"/>
          </a:xfrm>
          <a:prstGeom prst="rect">
            <a:avLst/>
          </a:prstGeom>
          <a:noFill/>
        </p:spPr>
        <p:txBody>
          <a:bodyPr wrap="square" rtlCol="0">
            <a:spAutoFit/>
          </a:bodyPr>
          <a:lstStyle/>
          <a:p>
            <a:pPr algn="just" fontAlgn="base"/>
            <a:r>
              <a:rPr lang="en-IN" sz="2000" u="sng" dirty="0">
                <a:solidFill>
                  <a:srgbClr val="C00000"/>
                </a:solidFill>
                <a:latin typeface="+mn-lt"/>
                <a:cs typeface="Calibri" panose="020F0502020204030204" pitchFamily="34" charset="0"/>
              </a:rPr>
              <a:t>Conclusion</a:t>
            </a:r>
            <a:r>
              <a:rPr lang="en-IN" sz="2000" dirty="0">
                <a:solidFill>
                  <a:schemeClr val="tx2"/>
                </a:solidFill>
                <a:latin typeface="+mn-lt"/>
                <a:cs typeface="Calibri" panose="020F0502020204030204" pitchFamily="34" charset="0"/>
              </a:rPr>
              <a:t> : </a:t>
            </a:r>
            <a:r>
              <a:rPr lang="en-US" sz="1600" i="0" dirty="0">
                <a:solidFill>
                  <a:srgbClr val="000000"/>
                </a:solidFill>
                <a:effectLst/>
                <a:latin typeface="+mn-lt"/>
                <a:cs typeface="Calibri" panose="020F0502020204030204" pitchFamily="34" charset="0"/>
              </a:rPr>
              <a:t>The default odds ratio plot is shown. Four estimates are less than 1 and four are greater than 1. These four confidence intervals in contains 1, which indicates ratios that are not significant.</a:t>
            </a:r>
            <a:endParaRPr lang="en-IN" sz="1600" dirty="0">
              <a:solidFill>
                <a:schemeClr val="tx2"/>
              </a:solidFill>
              <a:latin typeface="+mn-lt"/>
              <a:cs typeface="Calibri" panose="020F0502020204030204" pitchFamily="34" charset="0"/>
            </a:endParaRPr>
          </a:p>
        </p:txBody>
      </p:sp>
      <p:pic>
        <p:nvPicPr>
          <p:cNvPr id="4" name="Picture 3">
            <a:extLst>
              <a:ext uri="{FF2B5EF4-FFF2-40B4-BE49-F238E27FC236}">
                <a16:creationId xmlns:a16="http://schemas.microsoft.com/office/drawing/2014/main" id="{401EAFE3-65A8-48B5-BA35-FF8E4DB20694}"/>
              </a:ext>
            </a:extLst>
          </p:cNvPr>
          <p:cNvPicPr>
            <a:picLocks noChangeAspect="1"/>
          </p:cNvPicPr>
          <p:nvPr/>
        </p:nvPicPr>
        <p:blipFill>
          <a:blip r:embed="rId2"/>
          <a:stretch>
            <a:fillRect/>
          </a:stretch>
        </p:blipFill>
        <p:spPr>
          <a:xfrm>
            <a:off x="467544" y="1739778"/>
            <a:ext cx="7629525" cy="5133603"/>
          </a:xfrm>
          <a:prstGeom prst="rect">
            <a:avLst/>
          </a:prstGeom>
        </p:spPr>
      </p:pic>
    </p:spTree>
    <p:extLst>
      <p:ext uri="{BB962C8B-B14F-4D97-AF65-F5344CB8AC3E}">
        <p14:creationId xmlns:p14="http://schemas.microsoft.com/office/powerpoint/2010/main" val="340174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98-FD90-48D2-9DB4-A6662C6756F3}"/>
              </a:ext>
            </a:extLst>
          </p:cNvPr>
          <p:cNvSpPr>
            <a:spLocks noGrp="1"/>
          </p:cNvSpPr>
          <p:nvPr>
            <p:ph type="title"/>
          </p:nvPr>
        </p:nvSpPr>
        <p:spPr>
          <a:xfrm>
            <a:off x="755576" y="404664"/>
            <a:ext cx="7416800" cy="508000"/>
          </a:xfrm>
        </p:spPr>
        <p:txBody>
          <a:bodyPr/>
          <a:lstStyle/>
          <a:p>
            <a:pPr algn="ctr"/>
            <a:r>
              <a:rPr lang="en-IN" dirty="0"/>
              <a:t>INTRODUCTION</a:t>
            </a:r>
          </a:p>
        </p:txBody>
      </p:sp>
      <p:sp>
        <p:nvSpPr>
          <p:cNvPr id="4" name="TextBox 3">
            <a:extLst>
              <a:ext uri="{FF2B5EF4-FFF2-40B4-BE49-F238E27FC236}">
                <a16:creationId xmlns:a16="http://schemas.microsoft.com/office/drawing/2014/main" id="{DEE5F5EB-1E32-48FC-B2B4-296F158792A2}"/>
              </a:ext>
            </a:extLst>
          </p:cNvPr>
          <p:cNvSpPr txBox="1"/>
          <p:nvPr/>
        </p:nvSpPr>
        <p:spPr>
          <a:xfrm>
            <a:off x="359520" y="1556792"/>
            <a:ext cx="8208912" cy="6663363"/>
          </a:xfrm>
          <a:prstGeom prst="rect">
            <a:avLst/>
          </a:prstGeom>
          <a:noFill/>
        </p:spPr>
        <p:txBody>
          <a:bodyPr wrap="square" rtlCol="0">
            <a:spAutoFit/>
          </a:bodyPr>
          <a:lstStyle/>
          <a:p>
            <a:pPr marL="285750" indent="-285750" algn="just">
              <a:spcAft>
                <a:spcPts val="0"/>
              </a:spcAft>
              <a:buFont typeface="Arial" panose="020B0604020202020204" pitchFamily="34" charset="0"/>
              <a:buChar char="•"/>
            </a:pPr>
            <a:r>
              <a:rPr lang="en-US" sz="1400" b="0" dirty="0">
                <a:solidFill>
                  <a:schemeClr val="tx2"/>
                </a:solidFill>
                <a:latin typeface="+mj-lt"/>
              </a:rPr>
              <a:t>The Bank dataset contains customer's information, history of their transactions and the </a:t>
            </a:r>
            <a:r>
              <a:rPr lang="en-US" sz="1400" b="0" dirty="0" err="1">
                <a:solidFill>
                  <a:schemeClr val="tx2"/>
                </a:solidFill>
                <a:latin typeface="+mj-lt"/>
              </a:rPr>
              <a:t>behaviour</a:t>
            </a:r>
            <a:r>
              <a:rPr lang="en-US" sz="1400" b="0" dirty="0">
                <a:solidFill>
                  <a:schemeClr val="tx2"/>
                </a:solidFill>
                <a:latin typeface="+mj-lt"/>
              </a:rPr>
              <a:t> of the customers.</a:t>
            </a:r>
          </a:p>
          <a:p>
            <a:pPr algn="just">
              <a:spcAft>
                <a:spcPts val="0"/>
              </a:spcAft>
            </a:pPr>
            <a:endParaRPr lang="en-US" sz="1400" b="0" dirty="0">
              <a:solidFill>
                <a:schemeClr val="tx2"/>
              </a:solidFill>
              <a:latin typeface="+mj-lt"/>
            </a:endParaRPr>
          </a:p>
          <a:p>
            <a:pPr marL="285750" indent="-285750" algn="just">
              <a:spcAft>
                <a:spcPts val="0"/>
              </a:spcAft>
              <a:buFont typeface="Arial" panose="020B0604020202020204" pitchFamily="34" charset="0"/>
              <a:buChar char="•"/>
            </a:pPr>
            <a:r>
              <a:rPr lang="en-US" sz="1400" b="0" dirty="0">
                <a:solidFill>
                  <a:schemeClr val="tx2"/>
                </a:solidFill>
                <a:latin typeface="+mj-lt"/>
              </a:rPr>
              <a:t>The Analysis will be conducted to find out the reason behind the customers becoming Inactive.</a:t>
            </a:r>
          </a:p>
          <a:p>
            <a:pPr algn="just">
              <a:spcAft>
                <a:spcPts val="0"/>
              </a:spcAft>
            </a:pPr>
            <a:endParaRPr lang="en-US" sz="1400" b="0" dirty="0">
              <a:solidFill>
                <a:schemeClr val="tx2"/>
              </a:solidFill>
              <a:latin typeface="+mj-lt"/>
            </a:endParaRPr>
          </a:p>
          <a:p>
            <a:pPr marL="285750" indent="-285750" algn="just">
              <a:spcAft>
                <a:spcPts val="0"/>
              </a:spcAft>
              <a:buFont typeface="Arial" panose="020B0604020202020204" pitchFamily="34" charset="0"/>
              <a:buChar char="•"/>
            </a:pPr>
            <a:r>
              <a:rPr lang="en-US" sz="1400" b="0" dirty="0">
                <a:solidFill>
                  <a:schemeClr val="tx2"/>
                </a:solidFill>
                <a:latin typeface="+mj-lt"/>
              </a:rPr>
              <a:t>Most of the variables in this dataset are binary class.</a:t>
            </a:r>
          </a:p>
          <a:p>
            <a:pPr marL="285750" indent="-285750" algn="just">
              <a:buFont typeface="Arial" panose="020B0604020202020204" pitchFamily="34" charset="0"/>
              <a:buChar char="•"/>
            </a:pPr>
            <a:endParaRPr lang="en-US" sz="1400" b="0" dirty="0">
              <a:solidFill>
                <a:schemeClr val="tx2"/>
              </a:solidFill>
              <a:latin typeface="+mj-lt"/>
            </a:endParaRPr>
          </a:p>
          <a:p>
            <a:pPr algn="just" eaLnBrk="1" hangingPunct="1">
              <a:spcBef>
                <a:spcPts val="0"/>
              </a:spcBef>
              <a:spcAft>
                <a:spcPts val="0"/>
              </a:spcAft>
              <a:defRPr/>
            </a:pPr>
            <a:r>
              <a:rPr lang="en-IN" sz="1400" dirty="0">
                <a:solidFill>
                  <a:schemeClr val="tx2"/>
                </a:solidFill>
                <a:latin typeface="+mj-lt"/>
                <a:cs typeface="Calibri" panose="020F0502020204030204" pitchFamily="34" charset="0"/>
              </a:rPr>
              <a:t>       </a:t>
            </a:r>
            <a:r>
              <a:rPr lang="en-IN" sz="1400" b="1" u="sng" dirty="0">
                <a:solidFill>
                  <a:schemeClr val="tx2"/>
                </a:solidFill>
                <a:latin typeface="+mj-lt"/>
                <a:cs typeface="Calibri" panose="020F0502020204030204" pitchFamily="34" charset="0"/>
              </a:rPr>
              <a:t>Key Attributes of the Dataset:</a:t>
            </a:r>
          </a:p>
          <a:p>
            <a:pPr algn="just" eaLnBrk="1" hangingPunct="1">
              <a:spcBef>
                <a:spcPts val="0"/>
              </a:spcBef>
              <a:spcAft>
                <a:spcPts val="0"/>
              </a:spcAft>
              <a:defRPr/>
            </a:pPr>
            <a:endParaRPr lang="en-IN" sz="1400" b="1" u="sng" dirty="0">
              <a:solidFill>
                <a:schemeClr val="tx2"/>
              </a:solidFill>
              <a:latin typeface="+mj-lt"/>
              <a:cs typeface="Calibri" panose="020F0502020204030204" pitchFamily="34" charset="0"/>
            </a:endParaRPr>
          </a:p>
          <a:p>
            <a:pPr lvl="1" algn="just">
              <a:spcBef>
                <a:spcPts val="0"/>
              </a:spcBef>
              <a:spcAft>
                <a:spcPts val="600"/>
              </a:spcAft>
              <a:buFont typeface="Wingdings" panose="05000000000000000000" pitchFamily="2" charset="2"/>
              <a:buChar char="Ø"/>
              <a:defRPr/>
            </a:pPr>
            <a:r>
              <a:rPr lang="en-IN" sz="1400" b="0" dirty="0">
                <a:solidFill>
                  <a:schemeClr val="tx2"/>
                </a:solidFill>
                <a:latin typeface="+mj-lt"/>
                <a:cs typeface="Calibri" panose="020F0502020204030204" pitchFamily="34" charset="0"/>
              </a:rPr>
              <a:t>Account Types – Checking Account, Saving Account</a:t>
            </a:r>
          </a:p>
          <a:p>
            <a:pPr lvl="1" algn="just">
              <a:spcBef>
                <a:spcPts val="0"/>
              </a:spcBef>
              <a:spcAft>
                <a:spcPts val="600"/>
              </a:spcAft>
              <a:buFont typeface="Wingdings" panose="05000000000000000000" pitchFamily="2" charset="2"/>
              <a:buChar char="Ø"/>
              <a:defRPr/>
            </a:pPr>
            <a:r>
              <a:rPr lang="en-IN" sz="1400" b="0" dirty="0">
                <a:solidFill>
                  <a:schemeClr val="tx2"/>
                </a:solidFill>
                <a:latin typeface="+mj-lt"/>
                <a:cs typeface="Calibri" panose="020F0502020204030204" pitchFamily="34" charset="0"/>
              </a:rPr>
              <a:t>Income/Age/Credit Score of the customers.</a:t>
            </a:r>
          </a:p>
          <a:p>
            <a:pPr lvl="1" algn="just">
              <a:spcBef>
                <a:spcPts val="0"/>
              </a:spcBef>
              <a:spcAft>
                <a:spcPts val="600"/>
              </a:spcAft>
              <a:buFont typeface="Wingdings" panose="05000000000000000000" pitchFamily="2" charset="2"/>
              <a:buChar char="Ø"/>
              <a:defRPr/>
            </a:pPr>
            <a:r>
              <a:rPr lang="en-IN" sz="1400" b="0" dirty="0">
                <a:solidFill>
                  <a:schemeClr val="tx2"/>
                </a:solidFill>
                <a:latin typeface="+mj-lt"/>
                <a:cs typeface="Calibri" panose="020F0502020204030204" pitchFamily="34" charset="0"/>
              </a:rPr>
              <a:t>Bank Products (Checking, Credit Cards, Insurance, Loan, Mortgage, Money Market)</a:t>
            </a:r>
          </a:p>
          <a:p>
            <a:pPr lvl="1" algn="just">
              <a:spcBef>
                <a:spcPts val="0"/>
              </a:spcBef>
              <a:spcAft>
                <a:spcPts val="600"/>
              </a:spcAft>
              <a:buFont typeface="Wingdings" panose="05000000000000000000" pitchFamily="2" charset="2"/>
              <a:buChar char="Ø"/>
              <a:defRPr/>
            </a:pPr>
            <a:r>
              <a:rPr lang="en-IN" sz="1400" b="0" dirty="0">
                <a:solidFill>
                  <a:schemeClr val="tx2"/>
                </a:solidFill>
                <a:latin typeface="+mj-lt"/>
                <a:cs typeface="Calibri" panose="020F0502020204030204" pitchFamily="34" charset="0"/>
              </a:rPr>
              <a:t>Banking habits : Checks, Telephone , Teller visit, Point of sales</a:t>
            </a:r>
          </a:p>
          <a:p>
            <a:pPr lvl="1" algn="just">
              <a:spcBef>
                <a:spcPts val="0"/>
              </a:spcBef>
              <a:spcAft>
                <a:spcPts val="600"/>
              </a:spcAft>
              <a:buFont typeface="Wingdings" panose="05000000000000000000" pitchFamily="2" charset="2"/>
              <a:buChar char="Ø"/>
              <a:defRPr/>
            </a:pPr>
            <a:r>
              <a:rPr lang="en-IN" sz="1400" b="0" dirty="0">
                <a:solidFill>
                  <a:schemeClr val="tx2"/>
                </a:solidFill>
                <a:latin typeface="+mj-lt"/>
                <a:cs typeface="Calibri" panose="020F0502020204030204" pitchFamily="34" charset="0"/>
              </a:rPr>
              <a:t> Different Branches of the banks.</a:t>
            </a:r>
          </a:p>
          <a:p>
            <a:pPr marL="285750" indent="-285750" algn="just">
              <a:buFont typeface="Arial" panose="020B0604020202020204" pitchFamily="34" charset="0"/>
              <a:buChar char="•"/>
            </a:pPr>
            <a:endParaRPr lang="en-US" sz="1400" dirty="0">
              <a:solidFill>
                <a:schemeClr val="tx2"/>
              </a:solidFill>
              <a:latin typeface="+mj-lt"/>
            </a:endParaRPr>
          </a:p>
          <a:p>
            <a:pPr marL="285750" indent="-285750" algn="just">
              <a:buFont typeface="Arial" panose="020B0604020202020204" pitchFamily="34" charset="0"/>
              <a:buChar char="•"/>
            </a:pPr>
            <a:r>
              <a:rPr lang="en-US" sz="1400" u="sng" dirty="0">
                <a:solidFill>
                  <a:schemeClr val="tx2"/>
                </a:solidFill>
                <a:latin typeface="+mj-lt"/>
              </a:rPr>
              <a:t>The major point in this research is :</a:t>
            </a:r>
          </a:p>
          <a:p>
            <a:pPr algn="just"/>
            <a:endParaRPr lang="en-US" sz="1400" dirty="0">
              <a:solidFill>
                <a:schemeClr val="tx2"/>
              </a:solidFill>
              <a:latin typeface="+mj-lt"/>
            </a:endParaRPr>
          </a:p>
          <a:p>
            <a:pPr marL="285750" indent="-285750" algn="just">
              <a:buFont typeface="Wingdings" panose="05000000000000000000" pitchFamily="2" charset="2"/>
              <a:buChar char="v"/>
            </a:pPr>
            <a:r>
              <a:rPr lang="en-US" sz="1400" b="0" dirty="0">
                <a:solidFill>
                  <a:schemeClr val="tx2"/>
                </a:solidFill>
                <a:latin typeface="+mj-lt"/>
              </a:rPr>
              <a:t>Profiling customers according to their profitability for bank. </a:t>
            </a:r>
          </a:p>
          <a:p>
            <a:pPr marL="285750" indent="-285750" algn="just">
              <a:buFont typeface="Wingdings" panose="05000000000000000000" pitchFamily="2" charset="2"/>
              <a:buChar char="v"/>
            </a:pPr>
            <a:endParaRPr lang="en-US" sz="1400" b="0" dirty="0">
              <a:solidFill>
                <a:schemeClr val="tx2"/>
              </a:solidFill>
              <a:latin typeface="+mj-lt"/>
            </a:endParaRPr>
          </a:p>
          <a:p>
            <a:pPr marL="285750" indent="-285750" algn="just">
              <a:buFont typeface="Wingdings" panose="05000000000000000000" pitchFamily="2" charset="2"/>
              <a:buChar char="v"/>
            </a:pPr>
            <a:r>
              <a:rPr lang="en-US" sz="1400" b="0" dirty="0">
                <a:solidFill>
                  <a:schemeClr val="tx2"/>
                </a:solidFill>
                <a:latin typeface="+mj-lt"/>
              </a:rPr>
              <a:t>With the analysis of profiles we can answer to the questions </a:t>
            </a:r>
          </a:p>
          <a:p>
            <a:pPr algn="just"/>
            <a:r>
              <a:rPr lang="en-US" sz="1400" b="0" dirty="0">
                <a:solidFill>
                  <a:schemeClr val="tx2"/>
                </a:solidFill>
                <a:latin typeface="+mj-lt"/>
              </a:rPr>
              <a:t>       that make banks successful in their business.</a:t>
            </a:r>
          </a:p>
          <a:p>
            <a:pPr algn="just"/>
            <a:endParaRPr lang="en-US" sz="1400" dirty="0">
              <a:solidFill>
                <a:schemeClr val="tx2"/>
              </a:solidFill>
              <a:latin typeface="+mj-lt"/>
            </a:endParaRPr>
          </a:p>
          <a:p>
            <a:pPr algn="just"/>
            <a:endParaRPr lang="en-US" sz="1400" dirty="0">
              <a:solidFill>
                <a:schemeClr val="tx2"/>
              </a:solidFill>
              <a:latin typeface="+mj-lt"/>
            </a:endParaRPr>
          </a:p>
          <a:p>
            <a:pPr algn="just"/>
            <a:endParaRPr lang="en-US" sz="1400" dirty="0">
              <a:solidFill>
                <a:schemeClr val="tx2"/>
              </a:solidFill>
              <a:latin typeface="+mj-lt"/>
            </a:endParaRPr>
          </a:p>
          <a:p>
            <a:pPr algn="just"/>
            <a:endParaRPr lang="en-US" sz="1600" dirty="0">
              <a:solidFill>
                <a:schemeClr val="tx2"/>
              </a:solidFill>
              <a:latin typeface="+mn-lt"/>
            </a:endParaRPr>
          </a:p>
          <a:p>
            <a:pPr algn="just"/>
            <a:endParaRPr lang="en-US" sz="1600" dirty="0">
              <a:solidFill>
                <a:schemeClr val="tx2"/>
              </a:solidFill>
              <a:latin typeface="+mn-lt"/>
            </a:endParaRPr>
          </a:p>
          <a:p>
            <a:pPr algn="just"/>
            <a:endParaRPr lang="en-US" sz="1600" dirty="0">
              <a:solidFill>
                <a:schemeClr val="tx2"/>
              </a:solidFill>
              <a:latin typeface="+mn-lt"/>
            </a:endParaRPr>
          </a:p>
          <a:p>
            <a:pPr algn="just"/>
            <a:endParaRPr lang="en-IN" dirty="0">
              <a:solidFill>
                <a:schemeClr val="tx2"/>
              </a:solidFill>
            </a:endParaRPr>
          </a:p>
        </p:txBody>
      </p:sp>
      <p:graphicFrame>
        <p:nvGraphicFramePr>
          <p:cNvPr id="6" name="Table 2">
            <a:extLst>
              <a:ext uri="{FF2B5EF4-FFF2-40B4-BE49-F238E27FC236}">
                <a16:creationId xmlns:a16="http://schemas.microsoft.com/office/drawing/2014/main" id="{9AFC00AF-2DD8-493F-A768-64640A3F72F2}"/>
              </a:ext>
            </a:extLst>
          </p:cNvPr>
          <p:cNvGraphicFramePr>
            <a:graphicFrameLocks noGrp="1"/>
          </p:cNvGraphicFramePr>
          <p:nvPr>
            <p:extLst>
              <p:ext uri="{D42A27DB-BD31-4B8C-83A1-F6EECF244321}">
                <p14:modId xmlns:p14="http://schemas.microsoft.com/office/powerpoint/2010/main" val="1781037937"/>
              </p:ext>
            </p:extLst>
          </p:nvPr>
        </p:nvGraphicFramePr>
        <p:xfrm>
          <a:off x="4932040" y="2600960"/>
          <a:ext cx="4104457" cy="82804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803684354"/>
                    </a:ext>
                  </a:extLst>
                </a:gridCol>
                <a:gridCol w="2448273">
                  <a:extLst>
                    <a:ext uri="{9D8B030D-6E8A-4147-A177-3AD203B41FA5}">
                      <a16:colId xmlns:a16="http://schemas.microsoft.com/office/drawing/2014/main" val="3606010927"/>
                    </a:ext>
                  </a:extLst>
                </a:gridCol>
              </a:tblGrid>
              <a:tr h="370840">
                <a:tc>
                  <a:txBody>
                    <a:bodyPr/>
                    <a:lstStyle/>
                    <a:p>
                      <a:r>
                        <a:rPr lang="en-IN" sz="1200" dirty="0"/>
                        <a:t>Total Observations</a:t>
                      </a:r>
                    </a:p>
                  </a:txBody>
                  <a:tcPr/>
                </a:tc>
                <a:tc>
                  <a:txBody>
                    <a:bodyPr/>
                    <a:lstStyle/>
                    <a:p>
                      <a:r>
                        <a:rPr lang="en-IN" sz="1200" dirty="0"/>
                        <a:t>32,264</a:t>
                      </a:r>
                    </a:p>
                  </a:txBody>
                  <a:tcPr/>
                </a:tc>
                <a:extLst>
                  <a:ext uri="{0D108BD9-81ED-4DB2-BD59-A6C34878D82A}">
                    <a16:rowId xmlns:a16="http://schemas.microsoft.com/office/drawing/2014/main" val="1988872356"/>
                  </a:ext>
                </a:extLst>
              </a:tr>
              <a:tr h="370840">
                <a:tc>
                  <a:txBody>
                    <a:bodyPr/>
                    <a:lstStyle/>
                    <a:p>
                      <a:r>
                        <a:rPr lang="en-IN" sz="1200" dirty="0"/>
                        <a:t>Total Variables</a:t>
                      </a:r>
                    </a:p>
                  </a:txBody>
                  <a:tcPr/>
                </a:tc>
                <a:tc>
                  <a:txBody>
                    <a:bodyPr/>
                    <a:lstStyle/>
                    <a:p>
                      <a:r>
                        <a:rPr lang="en-IN" sz="1200" dirty="0"/>
                        <a:t>48 </a:t>
                      </a:r>
                    </a:p>
                    <a:p>
                      <a:r>
                        <a:rPr lang="en-IN" sz="1200" dirty="0"/>
                        <a:t>Numeric – 46 , Character - 2</a:t>
                      </a:r>
                    </a:p>
                  </a:txBody>
                  <a:tcPr/>
                </a:tc>
                <a:extLst>
                  <a:ext uri="{0D108BD9-81ED-4DB2-BD59-A6C34878D82A}">
                    <a16:rowId xmlns:a16="http://schemas.microsoft.com/office/drawing/2014/main" val="3710524088"/>
                  </a:ext>
                </a:extLst>
              </a:tr>
            </a:tbl>
          </a:graphicData>
        </a:graphic>
      </p:graphicFrame>
    </p:spTree>
    <p:extLst>
      <p:ext uri="{BB962C8B-B14F-4D97-AF65-F5344CB8AC3E}">
        <p14:creationId xmlns:p14="http://schemas.microsoft.com/office/powerpoint/2010/main" val="3180408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0BFC4D-C78C-4065-8B30-0E27B3F1DB34}"/>
              </a:ext>
            </a:extLst>
          </p:cNvPr>
          <p:cNvPicPr>
            <a:picLocks noChangeAspect="1"/>
          </p:cNvPicPr>
          <p:nvPr/>
        </p:nvPicPr>
        <p:blipFill>
          <a:blip r:embed="rId2"/>
          <a:stretch>
            <a:fillRect/>
          </a:stretch>
        </p:blipFill>
        <p:spPr>
          <a:xfrm>
            <a:off x="72155" y="2270022"/>
            <a:ext cx="4470251" cy="4558629"/>
          </a:xfrm>
          <a:prstGeom prst="rect">
            <a:avLst/>
          </a:prstGeom>
        </p:spPr>
      </p:pic>
      <p:pic>
        <p:nvPicPr>
          <p:cNvPr id="7" name="Picture 6">
            <a:extLst>
              <a:ext uri="{FF2B5EF4-FFF2-40B4-BE49-F238E27FC236}">
                <a16:creationId xmlns:a16="http://schemas.microsoft.com/office/drawing/2014/main" id="{9EB9B9A7-D63B-4B93-9AAE-7CC1A7C0E220}"/>
              </a:ext>
            </a:extLst>
          </p:cNvPr>
          <p:cNvPicPr>
            <a:picLocks noChangeAspect="1"/>
          </p:cNvPicPr>
          <p:nvPr/>
        </p:nvPicPr>
        <p:blipFill>
          <a:blip r:embed="rId3"/>
          <a:stretch>
            <a:fillRect/>
          </a:stretch>
        </p:blipFill>
        <p:spPr>
          <a:xfrm>
            <a:off x="4542406" y="2270021"/>
            <a:ext cx="4529439" cy="4558630"/>
          </a:xfrm>
          <a:prstGeom prst="rect">
            <a:avLst/>
          </a:prstGeom>
        </p:spPr>
      </p:pic>
      <p:sp>
        <p:nvSpPr>
          <p:cNvPr id="8" name="TextBox 7">
            <a:extLst>
              <a:ext uri="{FF2B5EF4-FFF2-40B4-BE49-F238E27FC236}">
                <a16:creationId xmlns:a16="http://schemas.microsoft.com/office/drawing/2014/main" id="{26554165-9CE8-4207-B060-84DE5D6BCFFA}"/>
              </a:ext>
            </a:extLst>
          </p:cNvPr>
          <p:cNvSpPr txBox="1"/>
          <p:nvPr/>
        </p:nvSpPr>
        <p:spPr>
          <a:xfrm>
            <a:off x="200230" y="29815"/>
            <a:ext cx="8424935" cy="461665"/>
          </a:xfrm>
          <a:prstGeom prst="rect">
            <a:avLst/>
          </a:prstGeom>
          <a:noFill/>
        </p:spPr>
        <p:txBody>
          <a:bodyPr wrap="square" rtlCol="0">
            <a:spAutoFit/>
          </a:bodyPr>
          <a:lstStyle/>
          <a:p>
            <a:pPr algn="ctr"/>
            <a:r>
              <a:rPr lang="en-IN" sz="2400" u="sng" dirty="0">
                <a:solidFill>
                  <a:schemeClr val="tx2"/>
                </a:solidFill>
              </a:rPr>
              <a:t>ROC Curve for the Final Model Selected</a:t>
            </a:r>
            <a:endParaRPr lang="en-IN" u="sng" dirty="0">
              <a:solidFill>
                <a:schemeClr val="tx2"/>
              </a:solidFill>
            </a:endParaRPr>
          </a:p>
        </p:txBody>
      </p:sp>
      <p:sp>
        <p:nvSpPr>
          <p:cNvPr id="9" name="TextBox 8">
            <a:extLst>
              <a:ext uri="{FF2B5EF4-FFF2-40B4-BE49-F238E27FC236}">
                <a16:creationId xmlns:a16="http://schemas.microsoft.com/office/drawing/2014/main" id="{10914B9A-1AEC-4A0C-B037-A8AA59EFBD9B}"/>
              </a:ext>
            </a:extLst>
          </p:cNvPr>
          <p:cNvSpPr txBox="1"/>
          <p:nvPr/>
        </p:nvSpPr>
        <p:spPr>
          <a:xfrm>
            <a:off x="193319" y="722313"/>
            <a:ext cx="8424935" cy="800219"/>
          </a:xfrm>
          <a:prstGeom prst="rect">
            <a:avLst/>
          </a:prstGeom>
          <a:noFill/>
        </p:spPr>
        <p:txBody>
          <a:bodyPr wrap="square" rtlCol="0">
            <a:spAutoFit/>
          </a:bodyPr>
          <a:lstStyle/>
          <a:p>
            <a:pPr algn="just"/>
            <a:r>
              <a:rPr lang="en-IN" u="sng" dirty="0">
                <a:solidFill>
                  <a:srgbClr val="C00000"/>
                </a:solidFill>
              </a:rPr>
              <a:t>Conclusion</a:t>
            </a:r>
            <a:r>
              <a:rPr lang="en-IN" dirty="0">
                <a:solidFill>
                  <a:schemeClr val="tx2"/>
                </a:solidFill>
              </a:rPr>
              <a:t> : </a:t>
            </a:r>
            <a:r>
              <a:rPr lang="en-US" sz="1400" i="0" dirty="0">
                <a:solidFill>
                  <a:srgbClr val="202124"/>
                </a:solidFill>
                <a:effectLst/>
                <a:latin typeface="+mn-lt"/>
                <a:cs typeface="Calibri" panose="020F0502020204030204" pitchFamily="34" charset="0"/>
              </a:rPr>
              <a:t>The AUC value lies between 0.5 to 1 where 0.5 denotes a bad classifier and 1 denotes an excellent classifier.</a:t>
            </a:r>
          </a:p>
          <a:p>
            <a:pPr algn="just"/>
            <a:r>
              <a:rPr lang="en-US" sz="1400" dirty="0">
                <a:solidFill>
                  <a:srgbClr val="202124"/>
                </a:solidFill>
                <a:latin typeface="+mn-lt"/>
                <a:cs typeface="Calibri" panose="020F0502020204030204" pitchFamily="34" charset="0"/>
              </a:rPr>
              <a:t>Here AUC = 0.8039, which is near to 1 that means it is a good model.</a:t>
            </a:r>
            <a:endParaRPr lang="en-IN" sz="1400" dirty="0">
              <a:solidFill>
                <a:schemeClr val="tx2"/>
              </a:solidFill>
              <a:latin typeface="+mn-lt"/>
              <a:cs typeface="Calibri" panose="020F0502020204030204" pitchFamily="34" charset="0"/>
            </a:endParaRPr>
          </a:p>
        </p:txBody>
      </p:sp>
    </p:spTree>
    <p:extLst>
      <p:ext uri="{BB962C8B-B14F-4D97-AF65-F5344CB8AC3E}">
        <p14:creationId xmlns:p14="http://schemas.microsoft.com/office/powerpoint/2010/main" val="90691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73A5622-2D1C-4B39-A2B6-9CB6405B7723}"/>
              </a:ext>
            </a:extLst>
          </p:cNvPr>
          <p:cNvSpPr txBox="1"/>
          <p:nvPr/>
        </p:nvSpPr>
        <p:spPr>
          <a:xfrm>
            <a:off x="5436096" y="1524447"/>
            <a:ext cx="3600400" cy="1200329"/>
          </a:xfrm>
          <a:prstGeom prst="rect">
            <a:avLst/>
          </a:prstGeom>
          <a:solidFill>
            <a:schemeClr val="bg2">
              <a:lumMod val="40000"/>
              <a:lumOff val="60000"/>
            </a:schemeClr>
          </a:solidFill>
        </p:spPr>
        <p:txBody>
          <a:bodyPr wrap="square" rtlCol="0">
            <a:spAutoFit/>
          </a:bodyPr>
          <a:lstStyle/>
          <a:p>
            <a:pPr algn="just"/>
            <a:r>
              <a:rPr lang="en-US" b="0" i="0" dirty="0">
                <a:solidFill>
                  <a:srgbClr val="000000"/>
                </a:solidFill>
                <a:effectLst/>
                <a:latin typeface="Arial" panose="020B0604020202020204" pitchFamily="34" charset="0"/>
              </a:rPr>
              <a:t>The partition table shows the observed and expected count or events in each decile of the predicted probabilities.</a:t>
            </a:r>
            <a:endParaRPr lang="en-US" b="0" dirty="0">
              <a:solidFill>
                <a:srgbClr val="292929"/>
              </a:solidFill>
              <a:latin typeface="charter"/>
            </a:endParaRPr>
          </a:p>
        </p:txBody>
      </p:sp>
      <p:pic>
        <p:nvPicPr>
          <p:cNvPr id="3" name="Picture 2">
            <a:extLst>
              <a:ext uri="{FF2B5EF4-FFF2-40B4-BE49-F238E27FC236}">
                <a16:creationId xmlns:a16="http://schemas.microsoft.com/office/drawing/2014/main" id="{DAFB4B6E-80B1-4274-B620-835C4ABE57CB}"/>
              </a:ext>
            </a:extLst>
          </p:cNvPr>
          <p:cNvPicPr>
            <a:picLocks noChangeAspect="1"/>
          </p:cNvPicPr>
          <p:nvPr/>
        </p:nvPicPr>
        <p:blipFill>
          <a:blip r:embed="rId2"/>
          <a:stretch>
            <a:fillRect/>
          </a:stretch>
        </p:blipFill>
        <p:spPr>
          <a:xfrm>
            <a:off x="0" y="1524446"/>
            <a:ext cx="5365068" cy="5333553"/>
          </a:xfrm>
          <a:prstGeom prst="rect">
            <a:avLst/>
          </a:prstGeom>
        </p:spPr>
      </p:pic>
      <p:sp>
        <p:nvSpPr>
          <p:cNvPr id="9" name="TextBox 8">
            <a:extLst>
              <a:ext uri="{FF2B5EF4-FFF2-40B4-BE49-F238E27FC236}">
                <a16:creationId xmlns:a16="http://schemas.microsoft.com/office/drawing/2014/main" id="{B66F9063-7DA2-40B3-B510-421E47562478}"/>
              </a:ext>
            </a:extLst>
          </p:cNvPr>
          <p:cNvSpPr txBox="1"/>
          <p:nvPr/>
        </p:nvSpPr>
        <p:spPr>
          <a:xfrm>
            <a:off x="200230" y="29815"/>
            <a:ext cx="8424935" cy="461665"/>
          </a:xfrm>
          <a:prstGeom prst="rect">
            <a:avLst/>
          </a:prstGeom>
          <a:noFill/>
        </p:spPr>
        <p:txBody>
          <a:bodyPr wrap="square" rtlCol="0">
            <a:spAutoFit/>
          </a:bodyPr>
          <a:lstStyle/>
          <a:p>
            <a:pPr algn="ctr"/>
            <a:r>
              <a:rPr lang="en-IN" sz="2400" u="sng" dirty="0">
                <a:solidFill>
                  <a:schemeClr val="tx2"/>
                </a:solidFill>
              </a:rPr>
              <a:t>Hosmer and Lemeshow Test</a:t>
            </a:r>
            <a:endParaRPr lang="en-IN" u="sng" dirty="0">
              <a:solidFill>
                <a:schemeClr val="tx2"/>
              </a:solidFill>
            </a:endParaRPr>
          </a:p>
        </p:txBody>
      </p:sp>
      <p:sp>
        <p:nvSpPr>
          <p:cNvPr id="10" name="TextBox 9">
            <a:extLst>
              <a:ext uri="{FF2B5EF4-FFF2-40B4-BE49-F238E27FC236}">
                <a16:creationId xmlns:a16="http://schemas.microsoft.com/office/drawing/2014/main" id="{3F96E51B-00BC-428A-AA14-4B5097118EBF}"/>
              </a:ext>
            </a:extLst>
          </p:cNvPr>
          <p:cNvSpPr txBox="1"/>
          <p:nvPr/>
        </p:nvSpPr>
        <p:spPr>
          <a:xfrm>
            <a:off x="176555" y="500595"/>
            <a:ext cx="8859941" cy="830997"/>
          </a:xfrm>
          <a:prstGeom prst="rect">
            <a:avLst/>
          </a:prstGeom>
          <a:noFill/>
        </p:spPr>
        <p:txBody>
          <a:bodyPr wrap="square" rtlCol="0">
            <a:spAutoFit/>
          </a:bodyPr>
          <a:lstStyle/>
          <a:p>
            <a:pPr algn="just"/>
            <a:r>
              <a:rPr lang="en-US" sz="1600" b="0" i="0" dirty="0">
                <a:solidFill>
                  <a:srgbClr val="000000"/>
                </a:solidFill>
                <a:effectLst/>
                <a:latin typeface="Arial" panose="020B0604020202020204" pitchFamily="34" charset="0"/>
              </a:rPr>
              <a:t>The </a:t>
            </a:r>
            <a:r>
              <a:rPr lang="en-US" sz="1600" b="0" i="0" u="none" strike="noStrike" dirty="0">
                <a:solidFill>
                  <a:srgbClr val="0070C0"/>
                </a:solidFill>
                <a:effectLst/>
                <a:latin typeface="Arial" panose="020B0604020202020204" pitchFamily="34" charset="0"/>
                <a:hlinkClick r:id="rId3">
                  <a:extLst>
                    <a:ext uri="{A12FA001-AC4F-418D-AE19-62706E023703}">
                      <ahyp:hlinkClr xmlns:ahyp="http://schemas.microsoft.com/office/drawing/2018/hyperlinkcolor" val="tx"/>
                    </a:ext>
                  </a:extLst>
                </a:hlinkClick>
              </a:rPr>
              <a:t>Hosmer and </a:t>
            </a:r>
            <a:r>
              <a:rPr lang="en-US" sz="1600" b="0" i="0" u="none" strike="noStrike" dirty="0" err="1">
                <a:solidFill>
                  <a:srgbClr val="0070C0"/>
                </a:solidFill>
                <a:effectLst/>
                <a:latin typeface="Arial" panose="020B0604020202020204" pitchFamily="34" charset="0"/>
                <a:hlinkClick r:id="rId3">
                  <a:extLst>
                    <a:ext uri="{A12FA001-AC4F-418D-AE19-62706E023703}">
                      <ahyp:hlinkClr xmlns:ahyp="http://schemas.microsoft.com/office/drawing/2018/hyperlinkcolor" val="tx"/>
                    </a:ext>
                  </a:extLst>
                </a:hlinkClick>
              </a:rPr>
              <a:t>Lemeshow</a:t>
            </a:r>
            <a:r>
              <a:rPr lang="en-US" sz="1600" b="0" i="0" u="none" strike="noStrike" dirty="0">
                <a:solidFill>
                  <a:srgbClr val="0070C0"/>
                </a:solidFill>
                <a:effectLst/>
                <a:latin typeface="Arial" panose="020B0604020202020204" pitchFamily="34" charset="0"/>
                <a:hlinkClick r:id="rId3">
                  <a:extLst>
                    <a:ext uri="{A12FA001-AC4F-418D-AE19-62706E023703}">
                      <ahyp:hlinkClr xmlns:ahyp="http://schemas.microsoft.com/office/drawing/2018/hyperlinkcolor" val="tx"/>
                    </a:ext>
                  </a:extLst>
                </a:hlinkClick>
              </a:rPr>
              <a:t> goodness of fit (GOF) test</a:t>
            </a:r>
            <a:r>
              <a:rPr lang="en-US" sz="1600" b="0" i="0" dirty="0">
                <a:solidFill>
                  <a:srgbClr val="0070C0"/>
                </a:solidFill>
                <a:effectLst/>
                <a:latin typeface="Arial" panose="020B0604020202020204" pitchFamily="34" charset="0"/>
              </a:rPr>
              <a:t> </a:t>
            </a:r>
            <a:r>
              <a:rPr lang="en-US" sz="1600" b="0" i="0" dirty="0">
                <a:solidFill>
                  <a:srgbClr val="000000"/>
                </a:solidFill>
                <a:effectLst/>
                <a:latin typeface="Arial" panose="020B0604020202020204" pitchFamily="34" charset="0"/>
              </a:rPr>
              <a:t>is a way to assess whether there is evidence for lack of fit in a logistic regression model. Simply put, the test compares the expected and observed number of events in bins defined by the predicted probability of the outcome</a:t>
            </a:r>
            <a:endParaRPr lang="en-IN" sz="1600" dirty="0"/>
          </a:p>
        </p:txBody>
      </p:sp>
      <p:sp>
        <p:nvSpPr>
          <p:cNvPr id="11" name="TextBox 10">
            <a:extLst>
              <a:ext uri="{FF2B5EF4-FFF2-40B4-BE49-F238E27FC236}">
                <a16:creationId xmlns:a16="http://schemas.microsoft.com/office/drawing/2014/main" id="{EC93F737-4291-4193-BBB0-4433D1BEE73B}"/>
              </a:ext>
            </a:extLst>
          </p:cNvPr>
          <p:cNvSpPr txBox="1"/>
          <p:nvPr/>
        </p:nvSpPr>
        <p:spPr>
          <a:xfrm>
            <a:off x="5436096" y="5054177"/>
            <a:ext cx="3600400" cy="1754326"/>
          </a:xfrm>
          <a:prstGeom prst="rect">
            <a:avLst/>
          </a:prstGeom>
          <a:solidFill>
            <a:schemeClr val="bg2">
              <a:lumMod val="40000"/>
              <a:lumOff val="60000"/>
            </a:schemeClr>
          </a:solidFill>
        </p:spPr>
        <p:txBody>
          <a:bodyPr wrap="square" rtlCol="0">
            <a:spAutoFit/>
          </a:bodyPr>
          <a:lstStyle/>
          <a:p>
            <a:pPr algn="just"/>
            <a:r>
              <a:rPr lang="en-US" b="0" i="0" dirty="0">
                <a:solidFill>
                  <a:schemeClr val="tx2"/>
                </a:solidFill>
                <a:effectLst/>
                <a:latin typeface="+mn-lt"/>
              </a:rPr>
              <a:t>A large value of Chi-squared (with small p-value &lt; 0.05) indicates poor fit and small Chi-squared values (with larger p-value closer to 1) indicate a good logistic regression model fit.</a:t>
            </a:r>
            <a:endParaRPr lang="en-IN" dirty="0">
              <a:solidFill>
                <a:schemeClr val="tx2"/>
              </a:solidFill>
              <a:latin typeface="+mn-lt"/>
            </a:endParaRPr>
          </a:p>
        </p:txBody>
      </p:sp>
    </p:spTree>
    <p:extLst>
      <p:ext uri="{BB962C8B-B14F-4D97-AF65-F5344CB8AC3E}">
        <p14:creationId xmlns:p14="http://schemas.microsoft.com/office/powerpoint/2010/main" val="131493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xfrm>
            <a:off x="3347864" y="3212976"/>
            <a:ext cx="5868145" cy="864096"/>
          </a:xfrm>
        </p:spPr>
        <p:txBody>
          <a:bodyPr/>
          <a:lstStyle/>
          <a:p>
            <a:pPr algn="r" eaLnBrk="1" hangingPunct="1"/>
            <a:r>
              <a:rPr lang="en-US" sz="2750" dirty="0">
                <a:solidFill>
                  <a:srgbClr val="1B00FE"/>
                </a:solidFill>
                <a:latin typeface="Arial Black" panose="020B0A04020102020204" pitchFamily="34" charset="0"/>
              </a:rPr>
              <a:t>RESULTS AND CONCLUSION</a:t>
            </a:r>
          </a:p>
        </p:txBody>
      </p:sp>
    </p:spTree>
    <p:extLst>
      <p:ext uri="{BB962C8B-B14F-4D97-AF65-F5344CB8AC3E}">
        <p14:creationId xmlns:p14="http://schemas.microsoft.com/office/powerpoint/2010/main" val="2439049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dirty="0">
                <a:solidFill>
                  <a:srgbClr val="000000"/>
                </a:solidFill>
              </a:rPr>
              <a:t>Final Results of the Analysis</a:t>
            </a:r>
          </a:p>
        </p:txBody>
      </p:sp>
      <p:sp>
        <p:nvSpPr>
          <p:cNvPr id="5123" name="Rectangle 3"/>
          <p:cNvSpPr>
            <a:spLocks noGrp="1" noChangeArrowheads="1"/>
          </p:cNvSpPr>
          <p:nvPr>
            <p:ph type="body" idx="1"/>
          </p:nvPr>
        </p:nvSpPr>
        <p:spPr>
          <a:xfrm>
            <a:off x="0" y="926862"/>
            <a:ext cx="9144000" cy="5931138"/>
          </a:xfrm>
          <a:solidFill>
            <a:schemeClr val="accent5">
              <a:lumMod val="20000"/>
              <a:lumOff val="80000"/>
            </a:schemeClr>
          </a:solidFill>
        </p:spPr>
        <p:txBody>
          <a:bodyPr/>
          <a:lstStyle/>
          <a:p>
            <a:pPr algn="just" eaLnBrk="1" hangingPunct="1">
              <a:spcBef>
                <a:spcPts val="0"/>
              </a:spcBef>
              <a:spcAft>
                <a:spcPts val="6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Using the stepwise selection method, the best model came out was having three variables ATM, INSTALLMENT AND CREDIT CARD and the result was 80.4% which indicates a good-fit model.</a:t>
            </a:r>
          </a:p>
          <a:p>
            <a:pPr marL="0" indent="0" algn="just" eaLnBrk="1" hangingPunct="1">
              <a:spcBef>
                <a:spcPts val="0"/>
              </a:spcBef>
              <a:spcAft>
                <a:spcPts val="600"/>
              </a:spcAft>
              <a:buNone/>
            </a:pPr>
            <a:endParaRPr lang="en-US" sz="1600" dirty="0">
              <a:solidFill>
                <a:schemeClr val="tx2"/>
              </a:solidFill>
              <a:latin typeface="Calibri" panose="020F0502020204030204" pitchFamily="34" charset="0"/>
              <a:cs typeface="Calibri" panose="020F0502020204030204" pitchFamily="34" charset="0"/>
            </a:endParaRPr>
          </a:p>
          <a:p>
            <a:pPr algn="just" eaLnBrk="1" hangingPunct="1">
              <a:spcBef>
                <a:spcPts val="0"/>
              </a:spcBef>
              <a:spcAft>
                <a:spcPts val="6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Customer using Credit cards are the most Active customers and banks should give them some offers so that they can retain them long either by increasing the Credit Limit of the most valuable customers or give them some offers on the shopping through credit cards. Interest is the source of handsome revenue for the banks.</a:t>
            </a:r>
          </a:p>
          <a:p>
            <a:pPr marL="0" indent="0" algn="just" eaLnBrk="1" hangingPunct="1">
              <a:spcBef>
                <a:spcPts val="0"/>
              </a:spcBef>
              <a:spcAft>
                <a:spcPts val="600"/>
              </a:spcAft>
              <a:buNone/>
            </a:pPr>
            <a:endParaRPr lang="en-US" sz="1600" dirty="0">
              <a:solidFill>
                <a:schemeClr val="tx2"/>
              </a:solidFill>
              <a:latin typeface="Calibri" panose="020F0502020204030204" pitchFamily="34" charset="0"/>
              <a:cs typeface="Calibri" panose="020F0502020204030204" pitchFamily="34" charset="0"/>
            </a:endParaRPr>
          </a:p>
          <a:p>
            <a:pPr algn="just" eaLnBrk="1" hangingPunct="1">
              <a:spcBef>
                <a:spcPts val="0"/>
              </a:spcBef>
              <a:spcAft>
                <a:spcPts val="6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Those customers who are having loan installments with the banks also turned out to be the Active customers. In that case, Bank should try to convert or retain them as a long-lasting customers by offering them good services as may be they are with the bank till their loan period.</a:t>
            </a:r>
          </a:p>
          <a:p>
            <a:pPr marL="0" indent="0" algn="just" eaLnBrk="1" hangingPunct="1">
              <a:spcBef>
                <a:spcPts val="0"/>
              </a:spcBef>
              <a:spcAft>
                <a:spcPts val="600"/>
              </a:spcAft>
              <a:buNone/>
            </a:pPr>
            <a:endParaRPr lang="en-US" sz="1600" dirty="0">
              <a:solidFill>
                <a:schemeClr val="tx2"/>
              </a:solidFill>
              <a:latin typeface="Calibri" panose="020F0502020204030204" pitchFamily="34" charset="0"/>
              <a:cs typeface="Calibri" panose="020F0502020204030204" pitchFamily="34" charset="0"/>
            </a:endParaRPr>
          </a:p>
          <a:p>
            <a:pPr algn="just" eaLnBrk="1" hangingPunct="1">
              <a:spcBef>
                <a:spcPts val="0"/>
              </a:spcBef>
              <a:spcAft>
                <a:spcPts val="6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ATM helps the customers to avoid long teller lines to withdraw and deposit cash which make them Active customers as well but on the other hand it is a benefit for the banks too as they charge Certain fees for doing the transactions which is also a major revenue for them.</a:t>
            </a:r>
          </a:p>
          <a:p>
            <a:pPr marL="0" indent="0" algn="just" eaLnBrk="1" hangingPunct="1">
              <a:spcBef>
                <a:spcPts val="0"/>
              </a:spcBef>
              <a:spcAft>
                <a:spcPts val="600"/>
              </a:spcAft>
              <a:buNone/>
            </a:pPr>
            <a:endParaRPr lang="en-US" sz="1600" dirty="0">
              <a:solidFill>
                <a:schemeClr val="tx2"/>
              </a:solidFill>
              <a:latin typeface="Calibri" panose="020F0502020204030204" pitchFamily="34" charset="0"/>
              <a:cs typeface="Calibri" panose="020F0502020204030204" pitchFamily="34" charset="0"/>
            </a:endParaRPr>
          </a:p>
          <a:p>
            <a:pPr algn="just" eaLnBrk="1" hangingPunct="1">
              <a:spcBef>
                <a:spcPts val="0"/>
              </a:spcBef>
              <a:spcAft>
                <a:spcPts val="6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So, This is not a bad model though, however, we still have a larger scope to improve the model by using other variables.</a:t>
            </a: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242034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algn="ctr" eaLnBrk="1" hangingPunct="1"/>
            <a:r>
              <a:rPr lang="en-US" sz="3200" dirty="0">
                <a:solidFill>
                  <a:srgbClr val="000000"/>
                </a:solidFill>
              </a:rPr>
              <a:t>Recommendations</a:t>
            </a:r>
          </a:p>
        </p:txBody>
      </p:sp>
      <p:sp>
        <p:nvSpPr>
          <p:cNvPr id="5123" name="Rectangle 3"/>
          <p:cNvSpPr>
            <a:spLocks noGrp="1" noChangeArrowheads="1"/>
          </p:cNvSpPr>
          <p:nvPr>
            <p:ph type="body" idx="1"/>
          </p:nvPr>
        </p:nvSpPr>
        <p:spPr>
          <a:xfrm>
            <a:off x="0" y="926862"/>
            <a:ext cx="9144000" cy="5931138"/>
          </a:xfrm>
          <a:solidFill>
            <a:schemeClr val="accent5">
              <a:lumMod val="20000"/>
              <a:lumOff val="80000"/>
            </a:schemeClr>
          </a:solidFill>
        </p:spPr>
        <p:txBody>
          <a:bodyPr/>
          <a:lstStyle/>
          <a:p>
            <a:pPr marL="342900" lvl="0" indent="-342900" algn="just">
              <a:lnSpc>
                <a:spcPct val="107000"/>
              </a:lnSpc>
              <a:spcAft>
                <a:spcPts val="12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Mangal" panose="02040503050203030202" pitchFamily="18" charset="0"/>
              </a:rPr>
              <a:t>Bank should concentrate more on the Card users’ customers as they are the one who are the most Active customers and bringing revenue to the banks</a:t>
            </a:r>
          </a:p>
          <a:p>
            <a:pPr marL="342900" lvl="0" indent="-342900" algn="just">
              <a:lnSpc>
                <a:spcPct val="107000"/>
              </a:lnSpc>
              <a:spcAft>
                <a:spcPts val="1200"/>
              </a:spcAft>
              <a:buFont typeface="Wingdings" panose="05000000000000000000" pitchFamily="2" charset="2"/>
              <a:buChar char=""/>
              <a:tabLst>
                <a:tab pos="457200" algn="l"/>
              </a:tabLst>
            </a:pPr>
            <a:r>
              <a:rPr lang="en-IN" sz="1600" dirty="0">
                <a:effectLst/>
                <a:latin typeface="Calibri" panose="020F0502020204030204" pitchFamily="34" charset="0"/>
                <a:ea typeface="Calibri" panose="020F0502020204030204" pitchFamily="34" charset="0"/>
                <a:cs typeface="Mangal" panose="02040503050203030202" pitchFamily="18" charset="0"/>
              </a:rPr>
              <a:t>In order to pay the loan instalments on time, the customers having loan with the bank comes out to be an active customer. Bank should try them to make their Potential customers.</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Bank should try to improve the Teller Services and Phone Banking services in order to retain more customers.</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Bank should provide complementary Direct Deposit Facility to entertain more customers.</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 As per the Age group, Bank should concentrate more on Young and Adult Age Group as they are not that much satisfied with the bank services.</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In terms of Area , the branches in Rural and Semi-urban are not doing well, bank should taken this into consideration.</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The Branches B4 and B2 are the oldest branches but as they are having maximum inactive customers so bank should find out the reason behind that. May be these branches are using old style of Banking habits.</a:t>
            </a:r>
          </a:p>
          <a:p>
            <a:pPr algn="just" eaLnBrk="1" hangingPunct="1">
              <a:spcAft>
                <a:spcPts val="1200"/>
              </a:spcAft>
              <a:buFont typeface="Wingdings" panose="05000000000000000000" pitchFamily="2" charset="2"/>
              <a:buChar char="v"/>
            </a:pPr>
            <a:r>
              <a:rPr lang="en-US" sz="1600" dirty="0">
                <a:solidFill>
                  <a:schemeClr val="tx2"/>
                </a:solidFill>
                <a:latin typeface="Calibri" panose="020F0502020204030204" pitchFamily="34" charset="0"/>
                <a:cs typeface="Calibri" panose="020F0502020204030204" pitchFamily="34" charset="0"/>
              </a:rPr>
              <a:t>Bank should also try to convert the Loan customers to their potential customers.</a:t>
            </a: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3653959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3B96-E105-451C-A5F7-806A5117436A}"/>
              </a:ext>
            </a:extLst>
          </p:cNvPr>
          <p:cNvSpPr>
            <a:spLocks noGrp="1"/>
          </p:cNvSpPr>
          <p:nvPr>
            <p:ph type="title"/>
          </p:nvPr>
        </p:nvSpPr>
        <p:spPr/>
        <p:txBody>
          <a:bodyPr/>
          <a:lstStyle/>
          <a:p>
            <a:pPr algn="ctr"/>
            <a:r>
              <a:rPr lang="en-IN" dirty="0"/>
              <a:t>APPENDIX</a:t>
            </a:r>
          </a:p>
        </p:txBody>
      </p:sp>
      <p:sp>
        <p:nvSpPr>
          <p:cNvPr id="3" name="TextBox 2">
            <a:extLst>
              <a:ext uri="{FF2B5EF4-FFF2-40B4-BE49-F238E27FC236}">
                <a16:creationId xmlns:a16="http://schemas.microsoft.com/office/drawing/2014/main" id="{1F3146B5-179F-4399-BE08-255BF0A88344}"/>
              </a:ext>
            </a:extLst>
          </p:cNvPr>
          <p:cNvSpPr txBox="1"/>
          <p:nvPr/>
        </p:nvSpPr>
        <p:spPr>
          <a:xfrm>
            <a:off x="0" y="764704"/>
            <a:ext cx="9144000" cy="6232475"/>
          </a:xfrm>
          <a:prstGeom prst="rect">
            <a:avLst/>
          </a:prstGeom>
          <a:solidFill>
            <a:schemeClr val="accent3">
              <a:lumMod val="95000"/>
            </a:schemeClr>
          </a:solidFill>
        </p:spPr>
        <p:txBody>
          <a:bodyPr wrap="square" numCol="2" rtlCol="0">
            <a:spAutoFit/>
          </a:bodyPr>
          <a:lstStyle/>
          <a:p>
            <a:r>
              <a:rPr lang="en-US" sz="700" dirty="0">
                <a:solidFill>
                  <a:srgbClr val="008000"/>
                </a:solidFill>
                <a:latin typeface="Courier New" panose="02070309020205020404" pitchFamily="49" charset="0"/>
              </a:rPr>
              <a:t>/*MACRO PROGRAM TO ASSIGN THE LIBRARY*/</a:t>
            </a:r>
            <a:endParaRPr lang="en-US" sz="700" dirty="0">
              <a:solidFill>
                <a:srgbClr val="000000"/>
              </a:solidFill>
              <a:latin typeface="Courier New" panose="02070309020205020404" pitchFamily="49" charset="0"/>
            </a:endParaRPr>
          </a:p>
          <a:p>
            <a:r>
              <a:rPr lang="en-US" sz="700" dirty="0">
                <a:solidFill>
                  <a:srgbClr val="0000FF"/>
                </a:solidFill>
                <a:latin typeface="Courier New" panose="02070309020205020404" pitchFamily="49" charset="0"/>
              </a:rPr>
              <a:t>%LET</a:t>
            </a:r>
            <a:r>
              <a:rPr lang="en-US" sz="700" dirty="0">
                <a:solidFill>
                  <a:srgbClr val="000000"/>
                </a:solidFill>
                <a:latin typeface="Courier New" panose="02070309020205020404" pitchFamily="49" charset="0"/>
              </a:rPr>
              <a:t> DIR =C:\Users\Veena Nigam\Desktop\SAS Documents\SAS Business Project ;</a:t>
            </a:r>
          </a:p>
          <a:p>
            <a:r>
              <a:rPr lang="en-IN" sz="700" dirty="0">
                <a:solidFill>
                  <a:srgbClr val="0000FF"/>
                </a:solidFill>
                <a:latin typeface="Courier New" panose="02070309020205020404" pitchFamily="49" charset="0"/>
              </a:rPr>
              <a:t>%PUT</a:t>
            </a:r>
            <a:r>
              <a:rPr lang="en-IN" sz="700" dirty="0">
                <a:solidFill>
                  <a:srgbClr val="000000"/>
                </a:solidFill>
                <a:latin typeface="Courier New" panose="02070309020205020404" pitchFamily="49" charset="0"/>
              </a:rPr>
              <a:t> &amp;DIR.;</a:t>
            </a:r>
          </a:p>
          <a:p>
            <a:r>
              <a:rPr lang="en-IN" sz="700" dirty="0">
                <a:solidFill>
                  <a:srgbClr val="0000FF"/>
                </a:solidFill>
                <a:latin typeface="Courier New" panose="02070309020205020404" pitchFamily="49" charset="0"/>
              </a:rPr>
              <a:t>%LET</a:t>
            </a:r>
            <a:r>
              <a:rPr lang="en-IN" sz="700" dirty="0">
                <a:solidFill>
                  <a:srgbClr val="000000"/>
                </a:solidFill>
                <a:latin typeface="Courier New" panose="02070309020205020404" pitchFamily="49" charset="0"/>
              </a:rPr>
              <a:t> DSN = RIMA.PROJECT4;</a:t>
            </a:r>
          </a:p>
          <a:p>
            <a:endParaRPr lang="en-IN" sz="700" dirty="0">
              <a:solidFill>
                <a:srgbClr val="000000"/>
              </a:solidFill>
              <a:latin typeface="Courier New" panose="02070309020205020404" pitchFamily="49" charset="0"/>
            </a:endParaRPr>
          </a:p>
          <a:p>
            <a:r>
              <a:rPr lang="en-IN" sz="700" dirty="0">
                <a:solidFill>
                  <a:srgbClr val="0000FF"/>
                </a:solidFill>
                <a:latin typeface="Courier New" panose="02070309020205020404" pitchFamily="49" charset="0"/>
              </a:rPr>
              <a:t>LIBNAME</a:t>
            </a:r>
            <a:r>
              <a:rPr lang="en-IN" sz="700" dirty="0">
                <a:solidFill>
                  <a:srgbClr val="000000"/>
                </a:solidFill>
                <a:latin typeface="Courier New" panose="02070309020205020404" pitchFamily="49" charset="0"/>
              </a:rPr>
              <a:t> RIMA </a:t>
            </a:r>
            <a:r>
              <a:rPr lang="en-IN" sz="700" dirty="0">
                <a:solidFill>
                  <a:srgbClr val="800080"/>
                </a:solidFill>
                <a:latin typeface="Courier New" panose="02070309020205020404" pitchFamily="49" charset="0"/>
              </a:rPr>
              <a:t>"&amp;DIR."</a:t>
            </a:r>
            <a:r>
              <a:rPr lang="en-IN" sz="700" dirty="0">
                <a:solidFill>
                  <a:srgbClr val="000000"/>
                </a:solidFill>
                <a:latin typeface="Courier New" panose="02070309020205020404" pitchFamily="49" charset="0"/>
              </a:rPr>
              <a:t>;</a:t>
            </a:r>
          </a:p>
          <a:p>
            <a:endParaRPr lang="en-IN" sz="700" dirty="0">
              <a:solidFill>
                <a:srgbClr val="000000"/>
              </a:solidFill>
              <a:latin typeface="Courier New" panose="02070309020205020404" pitchFamily="49" charset="0"/>
            </a:endParaRPr>
          </a:p>
          <a:p>
            <a:r>
              <a:rPr lang="en-US" sz="700" dirty="0">
                <a:solidFill>
                  <a:srgbClr val="008000"/>
                </a:solidFill>
                <a:latin typeface="Courier New" panose="02070309020205020404" pitchFamily="49" charset="0"/>
              </a:rPr>
              <a:t>/*Describing the properties of the project data*/</a:t>
            </a:r>
            <a:endParaRPr lang="en-US" sz="700" dirty="0">
              <a:solidFill>
                <a:srgbClr val="000000"/>
              </a:solidFill>
              <a:latin typeface="Courier New" panose="02070309020205020404" pitchFamily="49" charset="0"/>
            </a:endParaRPr>
          </a:p>
          <a:p>
            <a:endParaRPr lang="en-IN" sz="700" dirty="0">
              <a:solidFill>
                <a:srgbClr val="000000"/>
              </a:solidFill>
              <a:latin typeface="Courier New" panose="02070309020205020404" pitchFamily="49" charset="0"/>
            </a:endParaRPr>
          </a:p>
          <a:p>
            <a:r>
              <a:rPr lang="en-US" sz="700" b="1" dirty="0">
                <a:solidFill>
                  <a:srgbClr val="000080"/>
                </a:solidFill>
                <a:latin typeface="Courier New" panose="02070309020205020404" pitchFamily="49" charset="0"/>
              </a:rPr>
              <a:t>PROC</a:t>
            </a:r>
            <a:r>
              <a:rPr lang="en-US" sz="700" b="0" dirty="0">
                <a:solidFill>
                  <a:srgbClr val="000000"/>
                </a:solidFill>
                <a:latin typeface="Courier New" panose="02070309020205020404" pitchFamily="49" charset="0"/>
              </a:rPr>
              <a:t> </a:t>
            </a:r>
            <a:r>
              <a:rPr lang="en-US" sz="700" b="1" dirty="0">
                <a:solidFill>
                  <a:srgbClr val="000080"/>
                </a:solidFill>
                <a:latin typeface="Courier New" panose="02070309020205020404" pitchFamily="49" charset="0"/>
              </a:rPr>
              <a:t>CONTENTS</a:t>
            </a:r>
            <a:r>
              <a:rPr lang="en-US" sz="700" b="0" dirty="0">
                <a:solidFill>
                  <a:srgbClr val="000000"/>
                </a:solidFill>
                <a:latin typeface="Courier New" panose="02070309020205020404" pitchFamily="49" charset="0"/>
              </a:rPr>
              <a:t> </a:t>
            </a:r>
            <a:r>
              <a:rPr lang="en-US" sz="700" b="0" dirty="0">
                <a:solidFill>
                  <a:srgbClr val="0000FF"/>
                </a:solidFill>
                <a:latin typeface="Courier New" panose="02070309020205020404" pitchFamily="49" charset="0"/>
              </a:rPr>
              <a:t>DATA</a:t>
            </a:r>
            <a:r>
              <a:rPr lang="en-US" sz="700" b="0" dirty="0">
                <a:solidFill>
                  <a:srgbClr val="000000"/>
                </a:solidFill>
                <a:latin typeface="Courier New" panose="02070309020205020404" pitchFamily="49" charset="0"/>
              </a:rPr>
              <a:t> = &amp;</a:t>
            </a:r>
            <a:r>
              <a:rPr lang="en-US" sz="700" b="0" dirty="0">
                <a:solidFill>
                  <a:srgbClr val="008080"/>
                </a:solidFill>
                <a:latin typeface="Courier New" panose="02070309020205020404" pitchFamily="49" charset="0"/>
              </a:rPr>
              <a:t>DSN.</a:t>
            </a:r>
            <a:r>
              <a:rPr lang="en-US" sz="700" b="0" dirty="0">
                <a:solidFill>
                  <a:srgbClr val="000000"/>
                </a:solidFill>
                <a:latin typeface="Courier New" panose="02070309020205020404" pitchFamily="49" charset="0"/>
              </a:rPr>
              <a:t> </a:t>
            </a:r>
            <a:r>
              <a:rPr lang="en-US" sz="700" b="0" dirty="0">
                <a:solidFill>
                  <a:srgbClr val="0000FF"/>
                </a:solidFill>
                <a:latin typeface="Courier New" panose="02070309020205020404" pitchFamily="49" charset="0"/>
              </a:rPr>
              <a:t>OUT</a:t>
            </a:r>
            <a:r>
              <a:rPr lang="en-US" sz="700" b="0" dirty="0">
                <a:solidFill>
                  <a:srgbClr val="000000"/>
                </a:solidFill>
                <a:latin typeface="Courier New" panose="02070309020205020404" pitchFamily="49" charset="0"/>
              </a:rPr>
              <a:t> =CONTENTS </a:t>
            </a:r>
            <a:r>
              <a:rPr lang="en-US" sz="700" b="0" dirty="0">
                <a:solidFill>
                  <a:srgbClr val="0000FF"/>
                </a:solidFill>
                <a:latin typeface="Courier New" panose="02070309020205020404" pitchFamily="49" charset="0"/>
              </a:rPr>
              <a:t>VARNUM</a:t>
            </a:r>
            <a:r>
              <a:rPr lang="en-US" sz="700" b="0" dirty="0">
                <a:solidFill>
                  <a:srgbClr val="000000"/>
                </a:solidFill>
                <a:latin typeface="Courier New" panose="02070309020205020404" pitchFamily="49" charset="0"/>
              </a:rPr>
              <a:t> </a:t>
            </a:r>
            <a:r>
              <a:rPr lang="en-US" sz="700" b="0" dirty="0">
                <a:solidFill>
                  <a:srgbClr val="0000FF"/>
                </a:solidFill>
                <a:latin typeface="Courier New" panose="02070309020205020404" pitchFamily="49" charset="0"/>
              </a:rPr>
              <a:t>SHORT</a:t>
            </a:r>
            <a:r>
              <a:rPr lang="en-US" sz="700" b="0" dirty="0">
                <a:solidFill>
                  <a:srgbClr val="000000"/>
                </a:solidFill>
                <a:latin typeface="Courier New" panose="02070309020205020404" pitchFamily="49" charset="0"/>
              </a:rPr>
              <a:t>;</a:t>
            </a:r>
          </a:p>
          <a:p>
            <a:r>
              <a:rPr lang="en-IN" sz="700" b="1" dirty="0">
                <a:solidFill>
                  <a:srgbClr val="000080"/>
                </a:solidFill>
                <a:latin typeface="Courier New" panose="02070309020205020404" pitchFamily="49" charset="0"/>
              </a:rPr>
              <a:t>RUN</a:t>
            </a:r>
            <a:r>
              <a:rPr lang="en-IN" sz="700" b="0" dirty="0">
                <a:solidFill>
                  <a:srgbClr val="000000"/>
                </a:solidFill>
                <a:latin typeface="Courier New" panose="02070309020205020404" pitchFamily="49" charset="0"/>
              </a:rPr>
              <a:t>;</a:t>
            </a:r>
          </a:p>
          <a:p>
            <a:r>
              <a:rPr lang="en-IN" sz="700" dirty="0">
                <a:solidFill>
                  <a:srgbClr val="008000"/>
                </a:solidFill>
                <a:latin typeface="Courier New" panose="02070309020205020404" pitchFamily="49" charset="0"/>
              </a:rPr>
              <a:t>/*DATA PROFILING*/</a:t>
            </a:r>
            <a:endParaRPr lang="en-IN" sz="700" dirty="0">
              <a:solidFill>
                <a:srgbClr val="000000"/>
              </a:solidFill>
              <a:latin typeface="Courier New" panose="02070309020205020404" pitchFamily="49" charset="0"/>
            </a:endParaRPr>
          </a:p>
          <a:p>
            <a:endParaRPr lang="en-IN" sz="700" dirty="0">
              <a:solidFill>
                <a:srgbClr val="000000"/>
              </a:solidFill>
              <a:latin typeface="Courier New" panose="02070309020205020404" pitchFamily="49" charset="0"/>
            </a:endParaRPr>
          </a:p>
          <a:p>
            <a:r>
              <a:rPr lang="en-US" sz="700" b="1" dirty="0">
                <a:solidFill>
                  <a:srgbClr val="000080"/>
                </a:solidFill>
                <a:latin typeface="Courier New" panose="02070309020205020404" pitchFamily="49" charset="0"/>
              </a:rPr>
              <a:t>%MACRO</a:t>
            </a:r>
            <a:r>
              <a:rPr lang="en-US" sz="700" b="0" dirty="0">
                <a:solidFill>
                  <a:srgbClr val="000000"/>
                </a:solidFill>
                <a:latin typeface="Courier New" panose="02070309020205020404" pitchFamily="49" charset="0"/>
              </a:rPr>
              <a:t> PROF_NUMERIC(DSN = , VAR= );</a:t>
            </a:r>
          </a:p>
          <a:p>
            <a:endParaRPr lang="en-IN" sz="700" b="0" dirty="0">
              <a:solidFill>
                <a:srgbClr val="000000"/>
              </a:solidFill>
              <a:latin typeface="Courier New" panose="02070309020205020404" pitchFamily="49" charset="0"/>
            </a:endParaRPr>
          </a:p>
          <a:p>
            <a:r>
              <a:rPr lang="en-IN" sz="700" b="0" dirty="0">
                <a:solidFill>
                  <a:srgbClr val="0000FF"/>
                </a:solidFill>
                <a:latin typeface="Courier New" panose="02070309020205020404" pitchFamily="49" charset="0"/>
              </a:rPr>
              <a:t>%LET</a:t>
            </a:r>
            <a:r>
              <a:rPr lang="en-IN" sz="700" b="0" dirty="0">
                <a:solidFill>
                  <a:srgbClr val="000000"/>
                </a:solidFill>
                <a:latin typeface="Courier New" panose="02070309020205020404" pitchFamily="49" charset="0"/>
              </a:rPr>
              <a:t> N = </a:t>
            </a:r>
            <a:r>
              <a:rPr lang="en-IN" sz="700" b="0" dirty="0">
                <a:solidFill>
                  <a:srgbClr val="0000FF"/>
                </a:solidFill>
                <a:latin typeface="Courier New" panose="02070309020205020404" pitchFamily="49" charset="0"/>
              </a:rPr>
              <a:t>%SYSFUNC</a:t>
            </a:r>
            <a:r>
              <a:rPr lang="en-IN" sz="700" b="0" dirty="0">
                <a:solidFill>
                  <a:srgbClr val="000000"/>
                </a:solidFill>
                <a:latin typeface="Courier New" panose="02070309020205020404" pitchFamily="49" charset="0"/>
              </a:rPr>
              <a:t>(COUNTW(&amp;VAR.));</a:t>
            </a:r>
          </a:p>
          <a:p>
            <a:r>
              <a:rPr lang="en-IN" sz="700" b="0" dirty="0">
                <a:solidFill>
                  <a:srgbClr val="0000FF"/>
                </a:solidFill>
                <a:latin typeface="Courier New" panose="02070309020205020404" pitchFamily="49" charset="0"/>
              </a:rPr>
              <a:t>%DO</a:t>
            </a:r>
            <a:r>
              <a:rPr lang="en-IN" sz="700" b="0" dirty="0">
                <a:solidFill>
                  <a:srgbClr val="000000"/>
                </a:solidFill>
                <a:latin typeface="Courier New" panose="02070309020205020404" pitchFamily="49" charset="0"/>
              </a:rPr>
              <a:t> I = </a:t>
            </a:r>
            <a:r>
              <a:rPr lang="en-IN" sz="700" b="1" dirty="0">
                <a:solidFill>
                  <a:srgbClr val="008080"/>
                </a:solidFill>
                <a:latin typeface="Courier New" panose="02070309020205020404" pitchFamily="49" charset="0"/>
              </a:rPr>
              <a:t>1</a:t>
            </a:r>
            <a:r>
              <a:rPr lang="en-IN" sz="700" b="0" dirty="0">
                <a:solidFill>
                  <a:srgbClr val="000000"/>
                </a:solidFill>
                <a:latin typeface="Courier New" panose="02070309020205020404" pitchFamily="49" charset="0"/>
              </a:rPr>
              <a:t> </a:t>
            </a:r>
            <a:r>
              <a:rPr lang="en-IN" sz="700" b="0" dirty="0">
                <a:solidFill>
                  <a:srgbClr val="0000FF"/>
                </a:solidFill>
                <a:latin typeface="Courier New" panose="02070309020205020404" pitchFamily="49" charset="0"/>
              </a:rPr>
              <a:t>%TO</a:t>
            </a:r>
            <a:r>
              <a:rPr lang="en-IN" sz="700" b="0" dirty="0">
                <a:solidFill>
                  <a:srgbClr val="000000"/>
                </a:solidFill>
                <a:latin typeface="Courier New" panose="02070309020205020404" pitchFamily="49" charset="0"/>
              </a:rPr>
              <a:t> &amp;N;</a:t>
            </a:r>
          </a:p>
          <a:p>
            <a:r>
              <a:rPr lang="en-IN" sz="700" b="0" dirty="0">
                <a:solidFill>
                  <a:srgbClr val="0000FF"/>
                </a:solidFill>
                <a:latin typeface="Courier New" panose="02070309020205020404" pitchFamily="49" charset="0"/>
              </a:rPr>
              <a:t>%LET</a:t>
            </a:r>
            <a:r>
              <a:rPr lang="en-IN" sz="700" b="0" dirty="0">
                <a:solidFill>
                  <a:srgbClr val="000000"/>
                </a:solidFill>
                <a:latin typeface="Courier New" panose="02070309020205020404" pitchFamily="49" charset="0"/>
              </a:rPr>
              <a:t> X = </a:t>
            </a:r>
            <a:r>
              <a:rPr lang="en-IN" sz="700" b="0" dirty="0">
                <a:solidFill>
                  <a:srgbClr val="0000FF"/>
                </a:solidFill>
                <a:latin typeface="Courier New" panose="02070309020205020404" pitchFamily="49" charset="0"/>
              </a:rPr>
              <a:t>%SCAN</a:t>
            </a:r>
            <a:r>
              <a:rPr lang="en-IN" sz="700" b="0" dirty="0">
                <a:solidFill>
                  <a:srgbClr val="000000"/>
                </a:solidFill>
                <a:latin typeface="Courier New" panose="02070309020205020404" pitchFamily="49" charset="0"/>
              </a:rPr>
              <a:t> (&amp;VAR, &amp;I);</a:t>
            </a:r>
          </a:p>
          <a:p>
            <a:r>
              <a:rPr lang="en-US" sz="700" b="0" dirty="0">
                <a:solidFill>
                  <a:srgbClr val="000000"/>
                </a:solidFill>
                <a:latin typeface="Courier New" panose="02070309020205020404" pitchFamily="49" charset="0"/>
              </a:rPr>
              <a:t>TITLE </a:t>
            </a:r>
            <a:r>
              <a:rPr lang="en-US" sz="700" b="0" dirty="0">
                <a:solidFill>
                  <a:srgbClr val="800080"/>
                </a:solidFill>
                <a:latin typeface="Courier New" panose="02070309020205020404" pitchFamily="49" charset="0"/>
              </a:rPr>
              <a:t>"DISTRIBUTION OF ALL NUMERIC VARIABLES:SUMMARY"</a:t>
            </a:r>
            <a:r>
              <a:rPr lang="en-US"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PROC MEANS DATA = RIMA.RISK N NMISS Q1 Q3 MEAN MEDIAN MAX;</a:t>
            </a:r>
          </a:p>
          <a:p>
            <a:r>
              <a:rPr lang="en-IN" sz="700" b="0" dirty="0">
                <a:solidFill>
                  <a:srgbClr val="000000"/>
                </a:solidFill>
                <a:latin typeface="Courier New" panose="02070309020205020404" pitchFamily="49" charset="0"/>
              </a:rPr>
              <a:t>VAR &amp;</a:t>
            </a:r>
            <a:r>
              <a:rPr lang="en-IN" sz="700" b="0" dirty="0">
                <a:solidFill>
                  <a:srgbClr val="008080"/>
                </a:solidFill>
                <a:latin typeface="Courier New" panose="02070309020205020404" pitchFamily="49" charset="0"/>
              </a:rPr>
              <a:t>X.</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RUN;</a:t>
            </a:r>
          </a:p>
          <a:p>
            <a:endParaRPr lang="en-IN" sz="700" b="0" dirty="0">
              <a:solidFill>
                <a:srgbClr val="000000"/>
              </a:solidFill>
              <a:latin typeface="Courier New" panose="02070309020205020404" pitchFamily="49" charset="0"/>
            </a:endParaRPr>
          </a:p>
          <a:p>
            <a:r>
              <a:rPr lang="en-US" sz="700" b="0" dirty="0">
                <a:solidFill>
                  <a:srgbClr val="000000"/>
                </a:solidFill>
                <a:latin typeface="Courier New" panose="02070309020205020404" pitchFamily="49" charset="0"/>
              </a:rPr>
              <a:t>TITLE </a:t>
            </a:r>
            <a:r>
              <a:rPr lang="en-US" sz="700" b="0" dirty="0">
                <a:solidFill>
                  <a:srgbClr val="800080"/>
                </a:solidFill>
                <a:latin typeface="Courier New" panose="02070309020205020404" pitchFamily="49" charset="0"/>
              </a:rPr>
              <a:t>"DISTRIBUTION OF &amp;X. : HISTOGRAM AND DENSITY CURVE"</a:t>
            </a:r>
            <a:r>
              <a:rPr lang="en-US"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PROC SGPLOT DATA = &amp;</a:t>
            </a:r>
            <a:r>
              <a:rPr lang="en-IN" sz="700" b="0" dirty="0">
                <a:solidFill>
                  <a:srgbClr val="008080"/>
                </a:solidFill>
                <a:latin typeface="Courier New" panose="02070309020205020404" pitchFamily="49" charset="0"/>
              </a:rPr>
              <a:t>DSN.</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HISTOGRAM &amp;</a:t>
            </a:r>
            <a:r>
              <a:rPr lang="en-IN" sz="700" b="0" dirty="0">
                <a:solidFill>
                  <a:srgbClr val="008080"/>
                </a:solidFill>
                <a:latin typeface="Courier New" panose="02070309020205020404" pitchFamily="49" charset="0"/>
              </a:rPr>
              <a:t>X.</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DENSITY &amp;</a:t>
            </a:r>
            <a:r>
              <a:rPr lang="en-IN" sz="700" b="0" dirty="0">
                <a:solidFill>
                  <a:srgbClr val="008080"/>
                </a:solidFill>
                <a:latin typeface="Courier New" panose="02070309020205020404" pitchFamily="49" charset="0"/>
              </a:rPr>
              <a:t>X.</a:t>
            </a:r>
            <a:r>
              <a:rPr lang="en-IN" sz="700" b="0" dirty="0">
                <a:solidFill>
                  <a:srgbClr val="000000"/>
                </a:solidFill>
                <a:latin typeface="Courier New" panose="02070309020205020404" pitchFamily="49" charset="0"/>
              </a:rPr>
              <a:t>/ TYPE=KERNEL;</a:t>
            </a:r>
          </a:p>
          <a:p>
            <a:r>
              <a:rPr lang="en-US" sz="700" b="0" dirty="0">
                <a:solidFill>
                  <a:srgbClr val="000000"/>
                </a:solidFill>
                <a:latin typeface="Courier New" panose="02070309020205020404" pitchFamily="49" charset="0"/>
              </a:rPr>
              <a:t>KEYLEGEND/LOCATION=INSIDE POSITION = TOPRIGHT ACROSS=</a:t>
            </a:r>
            <a:r>
              <a:rPr lang="en-US" sz="700" b="1" dirty="0">
                <a:solidFill>
                  <a:srgbClr val="008080"/>
                </a:solidFill>
                <a:latin typeface="Courier New" panose="02070309020205020404" pitchFamily="49" charset="0"/>
              </a:rPr>
              <a:t>1</a:t>
            </a:r>
            <a:r>
              <a:rPr lang="en-US" sz="700" b="0" dirty="0">
                <a:solidFill>
                  <a:srgbClr val="000000"/>
                </a:solidFill>
                <a:latin typeface="Courier New" panose="02070309020205020404" pitchFamily="49" charset="0"/>
              </a:rPr>
              <a:t> NOBORDER;</a:t>
            </a:r>
          </a:p>
          <a:p>
            <a:r>
              <a:rPr lang="en-IN" sz="700" b="0" dirty="0">
                <a:solidFill>
                  <a:srgbClr val="000000"/>
                </a:solidFill>
                <a:latin typeface="Courier New" panose="02070309020205020404" pitchFamily="49" charset="0"/>
              </a:rPr>
              <a:t>RUN;</a:t>
            </a:r>
          </a:p>
          <a:p>
            <a:r>
              <a:rPr lang="en-IN" sz="700" b="0" dirty="0">
                <a:solidFill>
                  <a:srgbClr val="000000"/>
                </a:solidFill>
                <a:latin typeface="Courier New" panose="02070309020205020404" pitchFamily="49" charset="0"/>
              </a:rPr>
              <a:t>QUIT;</a:t>
            </a:r>
          </a:p>
          <a:p>
            <a:endParaRPr lang="en-IN" sz="700" b="0" dirty="0">
              <a:solidFill>
                <a:srgbClr val="000000"/>
              </a:solidFill>
              <a:latin typeface="Courier New" panose="02070309020205020404" pitchFamily="49" charset="0"/>
            </a:endParaRPr>
          </a:p>
          <a:p>
            <a:r>
              <a:rPr lang="en-US" sz="700" b="0" dirty="0">
                <a:solidFill>
                  <a:srgbClr val="000000"/>
                </a:solidFill>
                <a:latin typeface="Courier New" panose="02070309020205020404" pitchFamily="49" charset="0"/>
              </a:rPr>
              <a:t>TITLE </a:t>
            </a:r>
            <a:r>
              <a:rPr lang="en-US" sz="700" b="0" dirty="0">
                <a:solidFill>
                  <a:srgbClr val="800080"/>
                </a:solidFill>
                <a:latin typeface="Courier New" panose="02070309020205020404" pitchFamily="49" charset="0"/>
              </a:rPr>
              <a:t>"DISTRIBUTION OF &amp;X. :VERTICLE BOX PLOT"</a:t>
            </a:r>
            <a:r>
              <a:rPr lang="en-US"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PROC SGPLOT DATA = &amp;</a:t>
            </a:r>
            <a:r>
              <a:rPr lang="en-IN" sz="700" b="0" dirty="0">
                <a:solidFill>
                  <a:srgbClr val="008080"/>
                </a:solidFill>
                <a:latin typeface="Courier New" panose="02070309020205020404" pitchFamily="49" charset="0"/>
              </a:rPr>
              <a:t>DSN.</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VBOX &amp;</a:t>
            </a:r>
            <a:r>
              <a:rPr lang="en-IN" sz="700" b="0" dirty="0">
                <a:solidFill>
                  <a:srgbClr val="008080"/>
                </a:solidFill>
                <a:latin typeface="Courier New" panose="02070309020205020404" pitchFamily="49" charset="0"/>
              </a:rPr>
              <a:t>X.</a:t>
            </a:r>
            <a:r>
              <a:rPr lang="en-IN" sz="700" b="1" dirty="0">
                <a:solidFill>
                  <a:srgbClr val="008080"/>
                </a:solidFill>
                <a:latin typeface="Courier New" panose="02070309020205020404" pitchFamily="49" charset="0"/>
              </a:rPr>
              <a:t>.</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YAXIS GRID;</a:t>
            </a:r>
          </a:p>
          <a:p>
            <a:r>
              <a:rPr lang="en-IN" sz="700" b="0" dirty="0">
                <a:solidFill>
                  <a:srgbClr val="000000"/>
                </a:solidFill>
                <a:latin typeface="Courier New" panose="02070309020205020404" pitchFamily="49" charset="0"/>
              </a:rPr>
              <a:t>XAXIS DISPLAY=(NOLABEL);</a:t>
            </a:r>
          </a:p>
          <a:p>
            <a:r>
              <a:rPr lang="en-IN" sz="700" b="0" dirty="0">
                <a:solidFill>
                  <a:srgbClr val="000000"/>
                </a:solidFill>
                <a:latin typeface="Courier New" panose="02070309020205020404" pitchFamily="49" charset="0"/>
              </a:rPr>
              <a:t>RUN;</a:t>
            </a:r>
          </a:p>
          <a:p>
            <a:r>
              <a:rPr lang="en-IN" sz="700" b="0" dirty="0">
                <a:solidFill>
                  <a:srgbClr val="000000"/>
                </a:solidFill>
                <a:latin typeface="Courier New" panose="02070309020205020404" pitchFamily="49" charset="0"/>
              </a:rPr>
              <a:t>QUIT;</a:t>
            </a:r>
          </a:p>
          <a:p>
            <a:r>
              <a:rPr lang="en-IN" sz="700" b="0" dirty="0">
                <a:solidFill>
                  <a:srgbClr val="0000FF"/>
                </a:solidFill>
                <a:latin typeface="Courier New" panose="02070309020205020404" pitchFamily="49" charset="0"/>
              </a:rPr>
              <a:t>%END</a:t>
            </a:r>
            <a:r>
              <a:rPr lang="en-IN" sz="700" b="0" dirty="0">
                <a:solidFill>
                  <a:srgbClr val="000000"/>
                </a:solidFill>
                <a:latin typeface="Courier New" panose="02070309020205020404" pitchFamily="49" charset="0"/>
              </a:rPr>
              <a:t>;</a:t>
            </a:r>
          </a:p>
          <a:p>
            <a:r>
              <a:rPr lang="en-IN" sz="700" b="1" dirty="0">
                <a:solidFill>
                  <a:srgbClr val="000080"/>
                </a:solidFill>
                <a:latin typeface="Courier New" panose="02070309020205020404" pitchFamily="49" charset="0"/>
              </a:rPr>
              <a:t>%MEND</a:t>
            </a:r>
            <a:r>
              <a:rPr lang="en-IN" sz="700" b="0" dirty="0">
                <a:solidFill>
                  <a:srgbClr val="000000"/>
                </a:solidFill>
                <a:latin typeface="Courier New" panose="02070309020205020404" pitchFamily="49" charset="0"/>
              </a:rPr>
              <a:t>;</a:t>
            </a:r>
          </a:p>
          <a:p>
            <a:endParaRPr lang="en-IN" sz="700" b="0" dirty="0">
              <a:solidFill>
                <a:srgbClr val="000000"/>
              </a:solidFill>
              <a:latin typeface="Courier New" panose="02070309020205020404" pitchFamily="49" charset="0"/>
            </a:endParaRPr>
          </a:p>
          <a:p>
            <a:r>
              <a:rPr lang="en-US" sz="700" b="0" dirty="0">
                <a:solidFill>
                  <a:srgbClr val="0000FF"/>
                </a:solidFill>
                <a:latin typeface="Courier New" panose="02070309020205020404" pitchFamily="49" charset="0"/>
              </a:rPr>
              <a:t>ODS</a:t>
            </a:r>
            <a:r>
              <a:rPr lang="en-US" sz="700" b="0" dirty="0">
                <a:solidFill>
                  <a:srgbClr val="000000"/>
                </a:solidFill>
                <a:latin typeface="Courier New" panose="02070309020205020404" pitchFamily="49" charset="0"/>
              </a:rPr>
              <a:t> </a:t>
            </a:r>
            <a:r>
              <a:rPr lang="en-US" sz="700" b="0" dirty="0">
                <a:solidFill>
                  <a:srgbClr val="0000FF"/>
                </a:solidFill>
                <a:latin typeface="Courier New" panose="02070309020205020404" pitchFamily="49" charset="0"/>
              </a:rPr>
              <a:t>PDF</a:t>
            </a:r>
            <a:r>
              <a:rPr lang="en-US" sz="700" b="0" dirty="0">
                <a:solidFill>
                  <a:srgbClr val="000000"/>
                </a:solidFill>
                <a:latin typeface="Courier New" panose="02070309020205020404" pitchFamily="49" charset="0"/>
              </a:rPr>
              <a:t> </a:t>
            </a:r>
            <a:r>
              <a:rPr lang="en-US" sz="700" b="0" dirty="0">
                <a:solidFill>
                  <a:srgbClr val="0000FF"/>
                </a:solidFill>
                <a:latin typeface="Courier New" panose="02070309020205020404" pitchFamily="49" charset="0"/>
              </a:rPr>
              <a:t>FILE</a:t>
            </a:r>
            <a:r>
              <a:rPr lang="en-US" sz="700" b="0" dirty="0">
                <a:solidFill>
                  <a:srgbClr val="000000"/>
                </a:solidFill>
                <a:latin typeface="Courier New" panose="02070309020205020404" pitchFamily="49" charset="0"/>
              </a:rPr>
              <a:t> = </a:t>
            </a:r>
            <a:r>
              <a:rPr lang="en-US" sz="700" b="0" dirty="0">
                <a:solidFill>
                  <a:srgbClr val="800080"/>
                </a:solidFill>
                <a:latin typeface="Courier New" panose="02070309020205020404" pitchFamily="49" charset="0"/>
              </a:rPr>
              <a:t>"&amp;DIR.\NUMERIC_SUMMARY_&amp;SYSDATE9..PDF"</a:t>
            </a:r>
            <a:r>
              <a:rPr lang="en-US" sz="700" b="0" dirty="0">
                <a:solidFill>
                  <a:srgbClr val="000000"/>
                </a:solidFill>
                <a:latin typeface="Courier New" panose="02070309020205020404" pitchFamily="49" charset="0"/>
              </a:rPr>
              <a:t>;</a:t>
            </a:r>
          </a:p>
          <a:p>
            <a:r>
              <a:rPr lang="en-US" sz="700" b="0" dirty="0">
                <a:solidFill>
                  <a:srgbClr val="000000"/>
                </a:solidFill>
                <a:latin typeface="Courier New" panose="02070309020205020404" pitchFamily="49" charset="0"/>
              </a:rPr>
              <a:t>%</a:t>
            </a:r>
            <a:r>
              <a:rPr lang="en-US" sz="700" b="1" i="1" dirty="0">
                <a:solidFill>
                  <a:srgbClr val="000000"/>
                </a:solidFill>
                <a:latin typeface="Courier New" panose="02070309020205020404" pitchFamily="49" charset="0"/>
              </a:rPr>
              <a:t>PROF_NUMERIC</a:t>
            </a:r>
            <a:r>
              <a:rPr lang="en-US" sz="700" b="0" i="0" dirty="0">
                <a:solidFill>
                  <a:srgbClr val="000000"/>
                </a:solidFill>
                <a:latin typeface="Courier New" panose="02070309020205020404" pitchFamily="49" charset="0"/>
              </a:rPr>
              <a:t> (DSN = &amp;</a:t>
            </a:r>
            <a:r>
              <a:rPr lang="en-US" sz="700" b="0" i="0" dirty="0">
                <a:solidFill>
                  <a:srgbClr val="008080"/>
                </a:solidFill>
                <a:latin typeface="Courier New" panose="02070309020205020404" pitchFamily="49" charset="0"/>
              </a:rPr>
              <a:t>DSN.</a:t>
            </a:r>
            <a:r>
              <a:rPr lang="en-US" sz="700" b="0" i="0" dirty="0">
                <a:solidFill>
                  <a:srgbClr val="000000"/>
                </a:solidFill>
                <a:latin typeface="Courier New" panose="02070309020205020404" pitchFamily="49" charset="0"/>
              </a:rPr>
              <a:t>, VAR = &amp;NUM_ONLY);</a:t>
            </a:r>
          </a:p>
          <a:p>
            <a:r>
              <a:rPr lang="en-IN" sz="700" b="0" i="0" dirty="0">
                <a:solidFill>
                  <a:srgbClr val="0000FF"/>
                </a:solidFill>
                <a:latin typeface="Courier New" panose="02070309020205020404" pitchFamily="49" charset="0"/>
              </a:rPr>
              <a:t>ODS</a:t>
            </a:r>
            <a:r>
              <a:rPr lang="en-IN" sz="700" b="0" i="0" dirty="0">
                <a:solidFill>
                  <a:srgbClr val="000000"/>
                </a:solidFill>
                <a:latin typeface="Courier New" panose="02070309020205020404" pitchFamily="49" charset="0"/>
              </a:rPr>
              <a:t> </a:t>
            </a:r>
            <a:r>
              <a:rPr lang="en-IN" sz="700" b="0" i="0" dirty="0">
                <a:solidFill>
                  <a:srgbClr val="0000FF"/>
                </a:solidFill>
                <a:latin typeface="Courier New" panose="02070309020205020404" pitchFamily="49" charset="0"/>
              </a:rPr>
              <a:t>PDF</a:t>
            </a:r>
            <a:r>
              <a:rPr lang="en-IN" sz="700" b="0" i="0" dirty="0">
                <a:solidFill>
                  <a:srgbClr val="000000"/>
                </a:solidFill>
                <a:latin typeface="Courier New" panose="02070309020205020404" pitchFamily="49" charset="0"/>
              </a:rPr>
              <a:t> </a:t>
            </a:r>
            <a:r>
              <a:rPr lang="en-IN" sz="700" b="0" i="0" dirty="0">
                <a:solidFill>
                  <a:srgbClr val="0000FF"/>
                </a:solidFill>
                <a:latin typeface="Courier New" panose="02070309020205020404" pitchFamily="49" charset="0"/>
              </a:rPr>
              <a:t>CLOSE</a:t>
            </a:r>
            <a:r>
              <a:rPr lang="en-IN" sz="700" b="0" i="0" dirty="0">
                <a:solidFill>
                  <a:srgbClr val="000000"/>
                </a:solidFill>
                <a:latin typeface="Courier New" panose="02070309020205020404" pitchFamily="49" charset="0"/>
              </a:rPr>
              <a:t>;</a:t>
            </a:r>
          </a:p>
          <a:p>
            <a:endParaRPr lang="en-IN" sz="700" b="0" i="0" dirty="0">
              <a:solidFill>
                <a:srgbClr val="000000"/>
              </a:solidFill>
              <a:latin typeface="Courier New" panose="02070309020205020404" pitchFamily="49" charset="0"/>
            </a:endParaRPr>
          </a:p>
          <a:p>
            <a:endParaRPr lang="en-IN" sz="700" b="0" i="0" dirty="0">
              <a:solidFill>
                <a:srgbClr val="000000"/>
              </a:solidFill>
              <a:latin typeface="Courier New" panose="02070309020205020404" pitchFamily="49" charset="0"/>
            </a:endParaRPr>
          </a:p>
          <a:p>
            <a:r>
              <a:rPr lang="en-IN" sz="700" b="0" i="0" dirty="0">
                <a:solidFill>
                  <a:srgbClr val="008000"/>
                </a:solidFill>
                <a:latin typeface="Courier New" panose="02070309020205020404" pitchFamily="49" charset="0"/>
              </a:rPr>
              <a:t>/*CHARACTER VARIABLES*/</a:t>
            </a:r>
            <a:endParaRPr lang="en-IN" sz="700" b="0" i="0" dirty="0">
              <a:solidFill>
                <a:srgbClr val="000000"/>
              </a:solidFill>
              <a:latin typeface="Courier New" panose="02070309020205020404" pitchFamily="49" charset="0"/>
            </a:endParaRPr>
          </a:p>
          <a:p>
            <a:endParaRPr lang="en-IN" sz="700" b="0" i="0" dirty="0">
              <a:solidFill>
                <a:srgbClr val="000000"/>
              </a:solidFill>
              <a:latin typeface="Courier New" panose="02070309020205020404" pitchFamily="49" charset="0"/>
            </a:endParaRPr>
          </a:p>
          <a:p>
            <a:r>
              <a:rPr lang="en-US" sz="700" b="0" i="0" dirty="0">
                <a:solidFill>
                  <a:srgbClr val="0000FF"/>
                </a:solidFill>
                <a:latin typeface="Courier New" panose="02070309020205020404" pitchFamily="49" charset="0"/>
              </a:rPr>
              <a:t>%LET</a:t>
            </a:r>
            <a:r>
              <a:rPr lang="en-US" sz="700" b="0" i="0" dirty="0">
                <a:solidFill>
                  <a:srgbClr val="000000"/>
                </a:solidFill>
                <a:latin typeface="Courier New" panose="02070309020205020404" pitchFamily="49" charset="0"/>
              </a:rPr>
              <a:t> X = </a:t>
            </a:r>
            <a:r>
              <a:rPr lang="en-US" sz="700" b="0" i="0" dirty="0">
                <a:solidFill>
                  <a:srgbClr val="0000FF"/>
                </a:solidFill>
                <a:latin typeface="Courier New" panose="02070309020205020404" pitchFamily="49" charset="0"/>
              </a:rPr>
              <a:t>%SCAN</a:t>
            </a:r>
            <a:r>
              <a:rPr lang="en-US" sz="700" b="0" i="0" dirty="0">
                <a:solidFill>
                  <a:srgbClr val="000000"/>
                </a:solidFill>
                <a:latin typeface="Courier New" panose="02070309020205020404" pitchFamily="49" charset="0"/>
              </a:rPr>
              <a:t>(&amp;CHAR_ONLY.,1);</a:t>
            </a:r>
          </a:p>
          <a:p>
            <a:r>
              <a:rPr lang="en-IN" sz="700" b="0" i="0" dirty="0">
                <a:solidFill>
                  <a:srgbClr val="0000FF"/>
                </a:solidFill>
                <a:latin typeface="Courier New" panose="02070309020205020404" pitchFamily="49" charset="0"/>
              </a:rPr>
              <a:t>%PUT</a:t>
            </a:r>
            <a:r>
              <a:rPr lang="en-IN" sz="700" b="0" i="0" dirty="0">
                <a:solidFill>
                  <a:srgbClr val="000000"/>
                </a:solidFill>
                <a:latin typeface="Courier New" panose="02070309020205020404" pitchFamily="49" charset="0"/>
              </a:rPr>
              <a:t> &amp;X;</a:t>
            </a:r>
          </a:p>
          <a:p>
            <a:r>
              <a:rPr lang="en-US" sz="700" b="0" i="0" dirty="0">
                <a:solidFill>
                  <a:srgbClr val="0000FF"/>
                </a:solidFill>
                <a:latin typeface="Courier New" panose="02070309020205020404" pitchFamily="49" charset="0"/>
              </a:rPr>
              <a:t>%LET</a:t>
            </a:r>
            <a:r>
              <a:rPr lang="en-US" sz="700" b="0" i="0" dirty="0">
                <a:solidFill>
                  <a:srgbClr val="000000"/>
                </a:solidFill>
                <a:latin typeface="Courier New" panose="02070309020205020404" pitchFamily="49" charset="0"/>
              </a:rPr>
              <a:t> X = </a:t>
            </a:r>
            <a:r>
              <a:rPr lang="en-US" sz="700" b="0" i="0" dirty="0">
                <a:solidFill>
                  <a:srgbClr val="0000FF"/>
                </a:solidFill>
                <a:latin typeface="Courier New" panose="02070309020205020404" pitchFamily="49" charset="0"/>
              </a:rPr>
              <a:t>%SCAN</a:t>
            </a:r>
            <a:r>
              <a:rPr lang="en-US" sz="700" b="0" i="0" dirty="0">
                <a:solidFill>
                  <a:srgbClr val="000000"/>
                </a:solidFill>
                <a:latin typeface="Courier New" panose="02070309020205020404" pitchFamily="49" charset="0"/>
              </a:rPr>
              <a:t>(&amp;CHAR_ONLY.,2);</a:t>
            </a:r>
          </a:p>
          <a:p>
            <a:r>
              <a:rPr lang="en-IN" sz="700" b="0" i="0" dirty="0">
                <a:solidFill>
                  <a:srgbClr val="0000FF"/>
                </a:solidFill>
                <a:latin typeface="Courier New" panose="02070309020205020404" pitchFamily="49" charset="0"/>
              </a:rPr>
              <a:t>%PUT</a:t>
            </a:r>
            <a:r>
              <a:rPr lang="en-IN" sz="700" b="0" i="0" dirty="0">
                <a:solidFill>
                  <a:srgbClr val="000000"/>
                </a:solidFill>
                <a:latin typeface="Courier New" panose="02070309020205020404" pitchFamily="49" charset="0"/>
              </a:rPr>
              <a:t> &amp;X;</a:t>
            </a:r>
          </a:p>
          <a:p>
            <a:endParaRPr lang="en-IN" sz="700" b="0" i="0" dirty="0">
              <a:solidFill>
                <a:srgbClr val="000000"/>
              </a:solidFill>
              <a:latin typeface="Courier New" panose="02070309020205020404" pitchFamily="49" charset="0"/>
            </a:endParaRPr>
          </a:p>
          <a:p>
            <a:r>
              <a:rPr lang="en-IN" sz="700" b="1" i="0" dirty="0">
                <a:solidFill>
                  <a:srgbClr val="000080"/>
                </a:solidFill>
                <a:latin typeface="Courier New" panose="02070309020205020404" pitchFamily="49" charset="0"/>
              </a:rPr>
              <a:t>%MACRO</a:t>
            </a:r>
            <a:r>
              <a:rPr lang="en-IN" sz="700" b="0" i="0" dirty="0">
                <a:solidFill>
                  <a:srgbClr val="000000"/>
                </a:solidFill>
                <a:latin typeface="Courier New" panose="02070309020205020404" pitchFamily="49" charset="0"/>
              </a:rPr>
              <a:t> PROF_CHAR(DSN = ,CVAR = , COLOR= );</a:t>
            </a:r>
          </a:p>
          <a:p>
            <a:r>
              <a:rPr lang="en-US" sz="700" b="0" i="0" dirty="0">
                <a:solidFill>
                  <a:srgbClr val="000000"/>
                </a:solidFill>
                <a:latin typeface="Courier New" panose="02070309020205020404" pitchFamily="49" charset="0"/>
              </a:rPr>
              <a:t>TITLE </a:t>
            </a:r>
            <a:r>
              <a:rPr lang="en-US" sz="700" b="0" i="0" dirty="0">
                <a:solidFill>
                  <a:srgbClr val="800080"/>
                </a:solidFill>
                <a:latin typeface="Courier New" panose="02070309020205020404" pitchFamily="49" charset="0"/>
              </a:rPr>
              <a:t>"COUNT OF ALL CATEGORICAL VARIABLES:SUMMARY"</a:t>
            </a:r>
            <a:r>
              <a:rPr lang="en-US" sz="700" b="0" i="0" dirty="0">
                <a:solidFill>
                  <a:srgbClr val="000000"/>
                </a:solidFill>
                <a:latin typeface="Courier New" panose="02070309020205020404" pitchFamily="49" charset="0"/>
              </a:rPr>
              <a:t>;</a:t>
            </a:r>
          </a:p>
          <a:p>
            <a:r>
              <a:rPr lang="en-US" sz="700" b="0" i="0" dirty="0">
                <a:solidFill>
                  <a:srgbClr val="000000"/>
                </a:solidFill>
                <a:latin typeface="Courier New" panose="02070309020205020404" pitchFamily="49" charset="0"/>
              </a:rPr>
              <a:t>PROC FREQ DATA= &amp;</a:t>
            </a:r>
            <a:r>
              <a:rPr lang="en-US" sz="700" b="0" i="0" dirty="0">
                <a:solidFill>
                  <a:srgbClr val="008080"/>
                </a:solidFill>
                <a:latin typeface="Courier New" panose="02070309020205020404" pitchFamily="49" charset="0"/>
              </a:rPr>
              <a:t>DSN.</a:t>
            </a:r>
            <a:r>
              <a:rPr lang="en-US" sz="700" b="0" i="0" dirty="0">
                <a:solidFill>
                  <a:srgbClr val="000000"/>
                </a:solidFill>
                <a:latin typeface="Courier New" panose="02070309020205020404" pitchFamily="49" charset="0"/>
              </a:rPr>
              <a:t> ORDER=FREQ; </a:t>
            </a:r>
          </a:p>
          <a:p>
            <a:r>
              <a:rPr lang="en-IN" sz="700" b="0" i="0" dirty="0">
                <a:solidFill>
                  <a:srgbClr val="000000"/>
                </a:solidFill>
                <a:latin typeface="Courier New" panose="02070309020205020404" pitchFamily="49" charset="0"/>
              </a:rPr>
              <a:t>TABLE &amp;</a:t>
            </a:r>
            <a:r>
              <a:rPr lang="en-IN" sz="700" b="0" i="0" dirty="0">
                <a:solidFill>
                  <a:srgbClr val="008080"/>
                </a:solidFill>
                <a:latin typeface="Courier New" panose="02070309020205020404" pitchFamily="49" charset="0"/>
              </a:rPr>
              <a:t>CVAR.</a:t>
            </a:r>
            <a:r>
              <a:rPr lang="en-IN" sz="700" b="0" i="0" dirty="0">
                <a:solidFill>
                  <a:srgbClr val="000000"/>
                </a:solidFill>
                <a:latin typeface="Courier New" panose="02070309020205020404" pitchFamily="49" charset="0"/>
              </a:rPr>
              <a:t>/MISSING;</a:t>
            </a:r>
          </a:p>
          <a:p>
            <a:r>
              <a:rPr lang="en-IN" sz="700" b="0" i="0" dirty="0">
                <a:solidFill>
                  <a:srgbClr val="000000"/>
                </a:solidFill>
                <a:latin typeface="Courier New" panose="02070309020205020404" pitchFamily="49" charset="0"/>
              </a:rPr>
              <a:t>RUN;</a:t>
            </a:r>
          </a:p>
          <a:p>
            <a:r>
              <a:rPr lang="en-US" sz="700" b="0" i="0" dirty="0">
                <a:solidFill>
                  <a:srgbClr val="0000FF"/>
                </a:solidFill>
                <a:latin typeface="Courier New" panose="02070309020205020404" pitchFamily="49" charset="0"/>
              </a:rPr>
              <a:t>%LET</a:t>
            </a:r>
            <a:r>
              <a:rPr lang="en-US" sz="700" b="0" i="0" dirty="0">
                <a:solidFill>
                  <a:srgbClr val="000000"/>
                </a:solidFill>
                <a:latin typeface="Courier New" panose="02070309020205020404" pitchFamily="49" charset="0"/>
              </a:rPr>
              <a:t> N = </a:t>
            </a:r>
            <a:r>
              <a:rPr lang="en-US" sz="700" b="0" i="0" dirty="0">
                <a:solidFill>
                  <a:srgbClr val="0000FF"/>
                </a:solidFill>
                <a:latin typeface="Courier New" panose="02070309020205020404" pitchFamily="49" charset="0"/>
              </a:rPr>
              <a:t>%SYSFUNC</a:t>
            </a:r>
            <a:r>
              <a:rPr lang="en-US" sz="700" b="0" i="0" dirty="0">
                <a:solidFill>
                  <a:srgbClr val="000000"/>
                </a:solidFill>
                <a:latin typeface="Courier New" panose="02070309020205020404" pitchFamily="49" charset="0"/>
              </a:rPr>
              <a:t>(COUNTW(&amp;CVAR.));	</a:t>
            </a:r>
          </a:p>
          <a:p>
            <a:r>
              <a:rPr lang="en-IN" sz="700" b="0" i="0" dirty="0">
                <a:solidFill>
                  <a:srgbClr val="0000FF"/>
                </a:solidFill>
                <a:latin typeface="Courier New" panose="02070309020205020404" pitchFamily="49" charset="0"/>
              </a:rPr>
              <a:t>%DO</a:t>
            </a:r>
            <a:r>
              <a:rPr lang="en-IN" sz="700" b="0" i="0" dirty="0">
                <a:solidFill>
                  <a:srgbClr val="000000"/>
                </a:solidFill>
                <a:latin typeface="Courier New" panose="02070309020205020404" pitchFamily="49" charset="0"/>
              </a:rPr>
              <a:t> I = </a:t>
            </a:r>
            <a:r>
              <a:rPr lang="en-IN" sz="700" b="1" i="0" dirty="0">
                <a:solidFill>
                  <a:srgbClr val="008080"/>
                </a:solidFill>
                <a:latin typeface="Courier New" panose="02070309020205020404" pitchFamily="49" charset="0"/>
              </a:rPr>
              <a:t>1</a:t>
            </a:r>
            <a:r>
              <a:rPr lang="en-IN" sz="700" b="0" i="0" dirty="0">
                <a:solidFill>
                  <a:srgbClr val="000000"/>
                </a:solidFill>
                <a:latin typeface="Courier New" panose="02070309020205020404" pitchFamily="49" charset="0"/>
              </a:rPr>
              <a:t> </a:t>
            </a:r>
            <a:r>
              <a:rPr lang="en-IN" sz="700" b="0" i="0" dirty="0">
                <a:solidFill>
                  <a:srgbClr val="0000FF"/>
                </a:solidFill>
                <a:latin typeface="Courier New" panose="02070309020205020404" pitchFamily="49" charset="0"/>
              </a:rPr>
              <a:t>%TO</a:t>
            </a:r>
            <a:r>
              <a:rPr lang="en-IN" sz="700" b="0" i="0" dirty="0">
                <a:solidFill>
                  <a:srgbClr val="000000"/>
                </a:solidFill>
                <a:latin typeface="Courier New" panose="02070309020205020404" pitchFamily="49" charset="0"/>
              </a:rPr>
              <a:t> &amp;N;	</a:t>
            </a:r>
          </a:p>
          <a:p>
            <a:r>
              <a:rPr lang="en-IN" sz="700" b="0" i="0" dirty="0">
                <a:solidFill>
                  <a:srgbClr val="0000FF"/>
                </a:solidFill>
                <a:latin typeface="Courier New" panose="02070309020205020404" pitchFamily="49" charset="0"/>
              </a:rPr>
              <a:t>%LET</a:t>
            </a:r>
            <a:r>
              <a:rPr lang="en-IN" sz="700" b="0" i="0" dirty="0">
                <a:solidFill>
                  <a:srgbClr val="000000"/>
                </a:solidFill>
                <a:latin typeface="Courier New" panose="02070309020205020404" pitchFamily="49" charset="0"/>
              </a:rPr>
              <a:t> X = </a:t>
            </a:r>
            <a:r>
              <a:rPr lang="en-IN" sz="700" b="0" i="0" dirty="0">
                <a:solidFill>
                  <a:srgbClr val="0000FF"/>
                </a:solidFill>
                <a:latin typeface="Courier New" panose="02070309020205020404" pitchFamily="49" charset="0"/>
              </a:rPr>
              <a:t>%SCAN</a:t>
            </a:r>
            <a:r>
              <a:rPr lang="en-IN" sz="700" b="0" i="0" dirty="0">
                <a:solidFill>
                  <a:srgbClr val="000000"/>
                </a:solidFill>
                <a:latin typeface="Courier New" panose="02070309020205020404" pitchFamily="49" charset="0"/>
              </a:rPr>
              <a:t>(&amp;CVAR.,&amp;I);</a:t>
            </a:r>
          </a:p>
          <a:p>
            <a:endParaRPr lang="en-IN" sz="700" b="0" i="0" dirty="0">
              <a:solidFill>
                <a:srgbClr val="000000"/>
              </a:solidFill>
              <a:latin typeface="Courier New" panose="02070309020205020404" pitchFamily="49" charset="0"/>
            </a:endParaRPr>
          </a:p>
          <a:p>
            <a:r>
              <a:rPr lang="en-US" sz="700" b="0" i="0" dirty="0">
                <a:solidFill>
                  <a:srgbClr val="000000"/>
                </a:solidFill>
                <a:latin typeface="Courier New" panose="02070309020205020404" pitchFamily="49" charset="0"/>
              </a:rPr>
              <a:t>TITLE </a:t>
            </a:r>
            <a:r>
              <a:rPr lang="en-US" sz="700" b="0" i="0" dirty="0">
                <a:solidFill>
                  <a:srgbClr val="800080"/>
                </a:solidFill>
                <a:latin typeface="Courier New" panose="02070309020205020404" pitchFamily="49" charset="0"/>
              </a:rPr>
              <a:t>"COUNT BY %UPCASE(&amp;X)"</a:t>
            </a:r>
            <a:r>
              <a:rPr lang="en-US" sz="700" b="0" i="0" dirty="0">
                <a:solidFill>
                  <a:srgbClr val="000000"/>
                </a:solidFill>
                <a:latin typeface="Courier New" panose="02070309020205020404" pitchFamily="49" charset="0"/>
              </a:rPr>
              <a:t>;</a:t>
            </a:r>
          </a:p>
          <a:p>
            <a:r>
              <a:rPr lang="en-US" sz="700" b="0" i="0" dirty="0">
                <a:solidFill>
                  <a:srgbClr val="000000"/>
                </a:solidFill>
                <a:latin typeface="Courier New" panose="02070309020205020404" pitchFamily="49" charset="0"/>
              </a:rPr>
              <a:t>PROC FREQ DATA = &amp;</a:t>
            </a:r>
            <a:r>
              <a:rPr lang="en-US" sz="700" b="0" i="0" dirty="0">
                <a:solidFill>
                  <a:srgbClr val="008080"/>
                </a:solidFill>
                <a:latin typeface="Courier New" panose="02070309020205020404" pitchFamily="49" charset="0"/>
              </a:rPr>
              <a:t>DSN.</a:t>
            </a:r>
            <a:r>
              <a:rPr lang="en-US" sz="700" b="0" i="0" dirty="0">
                <a:solidFill>
                  <a:srgbClr val="000000"/>
                </a:solidFill>
                <a:latin typeface="Courier New" panose="02070309020205020404" pitchFamily="49" charset="0"/>
              </a:rPr>
              <a:t> ORDER=FREQ; </a:t>
            </a:r>
          </a:p>
          <a:p>
            <a:r>
              <a:rPr lang="en-IN" sz="700" b="0" i="0" dirty="0">
                <a:solidFill>
                  <a:srgbClr val="000000"/>
                </a:solidFill>
                <a:latin typeface="Courier New" panose="02070309020205020404" pitchFamily="49" charset="0"/>
              </a:rPr>
              <a:t>TABLE &amp;</a:t>
            </a:r>
            <a:r>
              <a:rPr lang="en-IN" sz="700" b="0" i="0" dirty="0">
                <a:solidFill>
                  <a:srgbClr val="008080"/>
                </a:solidFill>
                <a:latin typeface="Courier New" panose="02070309020205020404" pitchFamily="49" charset="0"/>
              </a:rPr>
              <a:t>X.</a:t>
            </a:r>
            <a:r>
              <a:rPr lang="en-IN" sz="700" b="0" i="0" dirty="0">
                <a:solidFill>
                  <a:srgbClr val="000000"/>
                </a:solidFill>
                <a:latin typeface="Courier New" panose="02070309020205020404" pitchFamily="49" charset="0"/>
              </a:rPr>
              <a:t>/MISSING;</a:t>
            </a:r>
          </a:p>
          <a:p>
            <a:r>
              <a:rPr lang="en-IN" sz="700" b="0" i="0" dirty="0">
                <a:solidFill>
                  <a:srgbClr val="000000"/>
                </a:solidFill>
                <a:latin typeface="Courier New" panose="02070309020205020404" pitchFamily="49" charset="0"/>
              </a:rPr>
              <a:t>RUN;</a:t>
            </a:r>
          </a:p>
          <a:p>
            <a:endParaRPr lang="en-IN" sz="700" b="0" i="0" dirty="0">
              <a:solidFill>
                <a:srgbClr val="000000"/>
              </a:solidFill>
              <a:latin typeface="Courier New" panose="02070309020205020404" pitchFamily="49" charset="0"/>
            </a:endParaRPr>
          </a:p>
          <a:p>
            <a:r>
              <a:rPr lang="en-US" sz="700" b="0" i="0" dirty="0">
                <a:solidFill>
                  <a:srgbClr val="000000"/>
                </a:solidFill>
                <a:latin typeface="Courier New" panose="02070309020205020404" pitchFamily="49" charset="0"/>
              </a:rPr>
              <a:t>TITLE </a:t>
            </a:r>
            <a:r>
              <a:rPr lang="en-US" sz="700" b="0" i="0" dirty="0">
                <a:solidFill>
                  <a:srgbClr val="800080"/>
                </a:solidFill>
                <a:latin typeface="Courier New" panose="02070309020205020404" pitchFamily="49" charset="0"/>
              </a:rPr>
              <a:t>"COUNT BY %UPCASE(&amp;X.)"</a:t>
            </a:r>
            <a:r>
              <a:rPr lang="en-US" sz="700" b="0" i="0" dirty="0">
                <a:solidFill>
                  <a:srgbClr val="000000"/>
                </a:solidFill>
                <a:latin typeface="Courier New" panose="02070309020205020404" pitchFamily="49" charset="0"/>
              </a:rPr>
              <a:t>;</a:t>
            </a:r>
          </a:p>
          <a:p>
            <a:r>
              <a:rPr lang="en-IN" sz="700" b="0" i="0" dirty="0">
                <a:solidFill>
                  <a:srgbClr val="000000"/>
                </a:solidFill>
                <a:latin typeface="Courier New" panose="02070309020205020404" pitchFamily="49" charset="0"/>
              </a:rPr>
              <a:t>PROC SGPLOT DATA = &amp;</a:t>
            </a:r>
            <a:r>
              <a:rPr lang="en-IN" sz="700" b="0" i="0" dirty="0">
                <a:solidFill>
                  <a:srgbClr val="008080"/>
                </a:solidFill>
                <a:latin typeface="Courier New" panose="02070309020205020404" pitchFamily="49" charset="0"/>
              </a:rPr>
              <a:t>DSN.</a:t>
            </a:r>
            <a:r>
              <a:rPr lang="en-IN" sz="700" b="0" i="0" dirty="0">
                <a:solidFill>
                  <a:srgbClr val="000000"/>
                </a:solidFill>
                <a:latin typeface="Courier New" panose="02070309020205020404" pitchFamily="49" charset="0"/>
              </a:rPr>
              <a:t>; </a:t>
            </a:r>
          </a:p>
          <a:p>
            <a:r>
              <a:rPr lang="en-US" sz="700" b="0" i="0" dirty="0">
                <a:solidFill>
                  <a:srgbClr val="000000"/>
                </a:solidFill>
                <a:latin typeface="Courier New" panose="02070309020205020404" pitchFamily="49" charset="0"/>
              </a:rPr>
              <a:t>VBAR &amp;X/</a:t>
            </a:r>
            <a:r>
              <a:rPr lang="en-US" sz="700" b="0" i="0" dirty="0" err="1">
                <a:solidFill>
                  <a:srgbClr val="000000"/>
                </a:solidFill>
                <a:latin typeface="Courier New" panose="02070309020205020404" pitchFamily="49" charset="0"/>
              </a:rPr>
              <a:t>categoryorder</a:t>
            </a:r>
            <a:r>
              <a:rPr lang="en-US" sz="700" b="0" i="0" dirty="0">
                <a:solidFill>
                  <a:srgbClr val="000000"/>
                </a:solidFill>
                <a:latin typeface="Courier New" panose="02070309020205020404" pitchFamily="49" charset="0"/>
              </a:rPr>
              <a:t>=</a:t>
            </a:r>
            <a:r>
              <a:rPr lang="en-US" sz="700" b="0" i="0" dirty="0" err="1">
                <a:solidFill>
                  <a:srgbClr val="000000"/>
                </a:solidFill>
                <a:latin typeface="Courier New" panose="02070309020205020404" pitchFamily="49" charset="0"/>
              </a:rPr>
              <a:t>respasc</a:t>
            </a:r>
            <a:r>
              <a:rPr lang="en-US" sz="700" b="0" i="0" dirty="0">
                <a:solidFill>
                  <a:srgbClr val="000000"/>
                </a:solidFill>
                <a:latin typeface="Courier New" panose="02070309020205020404" pitchFamily="49" charset="0"/>
              </a:rPr>
              <a:t> </a:t>
            </a:r>
            <a:r>
              <a:rPr lang="en-US" sz="700" b="0" i="0" dirty="0" err="1">
                <a:solidFill>
                  <a:srgbClr val="000000"/>
                </a:solidFill>
                <a:latin typeface="Courier New" panose="02070309020205020404" pitchFamily="49" charset="0"/>
              </a:rPr>
              <a:t>barwidth</a:t>
            </a:r>
            <a:r>
              <a:rPr lang="en-US" sz="700" b="0" i="0" dirty="0">
                <a:solidFill>
                  <a:srgbClr val="000000"/>
                </a:solidFill>
                <a:latin typeface="Courier New" panose="02070309020205020404" pitchFamily="49" charset="0"/>
              </a:rPr>
              <a:t>=</a:t>
            </a:r>
            <a:r>
              <a:rPr lang="en-US" sz="700" b="1" i="0" dirty="0">
                <a:solidFill>
                  <a:srgbClr val="008080"/>
                </a:solidFill>
                <a:latin typeface="Courier New" panose="02070309020205020404" pitchFamily="49" charset="0"/>
              </a:rPr>
              <a:t>0.6</a:t>
            </a:r>
            <a:r>
              <a:rPr lang="en-US" sz="700" b="0" i="0" dirty="0">
                <a:solidFill>
                  <a:srgbClr val="000000"/>
                </a:solidFill>
                <a:latin typeface="Courier New" panose="02070309020205020404" pitchFamily="49" charset="0"/>
              </a:rPr>
              <a:t> </a:t>
            </a:r>
            <a:r>
              <a:rPr lang="en-US" sz="700" b="0" i="0" dirty="0" err="1">
                <a:solidFill>
                  <a:srgbClr val="000000"/>
                </a:solidFill>
                <a:latin typeface="Courier New" panose="02070309020205020404" pitchFamily="49" charset="0"/>
              </a:rPr>
              <a:t>fillattrs</a:t>
            </a:r>
            <a:r>
              <a:rPr lang="en-US" sz="700" b="0" i="0" dirty="0">
                <a:solidFill>
                  <a:srgbClr val="000000"/>
                </a:solidFill>
                <a:latin typeface="Courier New" panose="02070309020205020404" pitchFamily="49" charset="0"/>
              </a:rPr>
              <a:t>= &amp;</a:t>
            </a:r>
            <a:r>
              <a:rPr lang="en-US" sz="700" b="0" i="0" dirty="0">
                <a:solidFill>
                  <a:srgbClr val="008080"/>
                </a:solidFill>
                <a:latin typeface="Courier New" panose="02070309020205020404" pitchFamily="49" charset="0"/>
              </a:rPr>
              <a:t>COLOR.</a:t>
            </a:r>
            <a:r>
              <a:rPr lang="en-US" sz="700" b="0" i="0" dirty="0">
                <a:solidFill>
                  <a:srgbClr val="000000"/>
                </a:solidFill>
                <a:latin typeface="Courier New" panose="02070309020205020404" pitchFamily="49" charset="0"/>
              </a:rPr>
              <a:t>; </a:t>
            </a:r>
          </a:p>
          <a:p>
            <a:r>
              <a:rPr lang="en-IN" sz="700" b="0" i="0" dirty="0" err="1">
                <a:solidFill>
                  <a:srgbClr val="000000"/>
                </a:solidFill>
                <a:latin typeface="Courier New" panose="02070309020205020404" pitchFamily="49" charset="0"/>
              </a:rPr>
              <a:t>xaxis</a:t>
            </a:r>
            <a:r>
              <a:rPr lang="en-IN" sz="700" b="0" i="0" dirty="0">
                <a:solidFill>
                  <a:srgbClr val="000000"/>
                </a:solidFill>
                <a:latin typeface="Courier New" panose="02070309020205020404" pitchFamily="49" charset="0"/>
              </a:rPr>
              <a:t> display=(</a:t>
            </a:r>
            <a:r>
              <a:rPr lang="en-IN" sz="700" b="0" i="0" dirty="0" err="1">
                <a:solidFill>
                  <a:srgbClr val="000000"/>
                </a:solidFill>
                <a:latin typeface="Courier New" panose="02070309020205020404" pitchFamily="49" charset="0"/>
              </a:rPr>
              <a:t>nolabel</a:t>
            </a:r>
            <a:r>
              <a:rPr lang="en-IN" sz="700" b="0" i="0" dirty="0">
                <a:solidFill>
                  <a:srgbClr val="000000"/>
                </a:solidFill>
                <a:latin typeface="Courier New" panose="02070309020205020404" pitchFamily="49" charset="0"/>
              </a:rPr>
              <a:t>);</a:t>
            </a:r>
          </a:p>
          <a:p>
            <a:r>
              <a:rPr lang="en-IN" sz="700" b="0" i="0" dirty="0">
                <a:solidFill>
                  <a:srgbClr val="000000"/>
                </a:solidFill>
                <a:latin typeface="Courier New" panose="02070309020205020404" pitchFamily="49" charset="0"/>
              </a:rPr>
              <a:t>RUN;</a:t>
            </a:r>
          </a:p>
          <a:p>
            <a:r>
              <a:rPr lang="en-IN" sz="700" b="0" i="0" dirty="0">
                <a:solidFill>
                  <a:srgbClr val="000000"/>
                </a:solidFill>
                <a:latin typeface="Courier New" panose="02070309020205020404" pitchFamily="49" charset="0"/>
              </a:rPr>
              <a:t>QUIT;</a:t>
            </a:r>
          </a:p>
          <a:p>
            <a:endParaRPr lang="en-IN" sz="700" b="0" i="0" dirty="0">
              <a:solidFill>
                <a:srgbClr val="000000"/>
              </a:solidFill>
              <a:latin typeface="Courier New" panose="02070309020205020404" pitchFamily="49" charset="0"/>
            </a:endParaRPr>
          </a:p>
          <a:p>
            <a:r>
              <a:rPr lang="en-IN" sz="700" b="0" i="0" dirty="0">
                <a:solidFill>
                  <a:srgbClr val="000000"/>
                </a:solidFill>
                <a:latin typeface="Courier New" panose="02070309020205020404" pitchFamily="49" charset="0"/>
              </a:rPr>
              <a:t>PROC TEMPLATE; </a:t>
            </a:r>
          </a:p>
          <a:p>
            <a:r>
              <a:rPr lang="en-IN" sz="700" b="0" i="0" dirty="0">
                <a:solidFill>
                  <a:srgbClr val="000000"/>
                </a:solidFill>
                <a:latin typeface="Courier New" panose="02070309020205020404" pitchFamily="49" charset="0"/>
              </a:rPr>
              <a:t>DEFINE STATGRAPH PIE;  </a:t>
            </a:r>
          </a:p>
          <a:p>
            <a:r>
              <a:rPr lang="en-IN" sz="700" b="0" i="0" dirty="0">
                <a:solidFill>
                  <a:srgbClr val="000000"/>
                </a:solidFill>
                <a:latin typeface="Courier New" panose="02070309020205020404" pitchFamily="49" charset="0"/>
              </a:rPr>
              <a:t>BEGINGRAPH;    </a:t>
            </a:r>
          </a:p>
          <a:p>
            <a:r>
              <a:rPr lang="en-US" sz="700" b="0" i="0" dirty="0">
                <a:solidFill>
                  <a:srgbClr val="000000"/>
                </a:solidFill>
                <a:latin typeface="Courier New" panose="02070309020205020404" pitchFamily="49" charset="0"/>
              </a:rPr>
              <a:t>ENTRYTITLE </a:t>
            </a:r>
            <a:r>
              <a:rPr lang="en-US" sz="700" b="0" i="0" dirty="0">
                <a:solidFill>
                  <a:srgbClr val="800080"/>
                </a:solidFill>
                <a:latin typeface="Courier New" panose="02070309020205020404" pitchFamily="49" charset="0"/>
              </a:rPr>
              <a:t>"COUNT BY %UPCASE(&amp;X.)"</a:t>
            </a:r>
            <a:r>
              <a:rPr lang="en-US" sz="700" b="0" i="0" dirty="0">
                <a:solidFill>
                  <a:srgbClr val="000000"/>
                </a:solidFill>
                <a:latin typeface="Courier New" panose="02070309020205020404" pitchFamily="49" charset="0"/>
              </a:rPr>
              <a:t>; </a:t>
            </a:r>
          </a:p>
          <a:p>
            <a:r>
              <a:rPr lang="en-IN" sz="700" b="0" i="0" dirty="0">
                <a:solidFill>
                  <a:srgbClr val="000000"/>
                </a:solidFill>
                <a:latin typeface="Courier New" panose="02070309020205020404" pitchFamily="49" charset="0"/>
              </a:rPr>
              <a:t>LAYOUT REGION;     </a:t>
            </a:r>
          </a:p>
          <a:p>
            <a:r>
              <a:rPr lang="en-US" sz="700" b="0" i="0" dirty="0">
                <a:solidFill>
                  <a:srgbClr val="000000"/>
                </a:solidFill>
                <a:latin typeface="Courier New" panose="02070309020205020404" pitchFamily="49" charset="0"/>
              </a:rPr>
              <a:t>PIECHART CATEGORY=&amp;X / DATALABELLOCATION=OUTSIDE DATASKIN = CRISP  DATALABELCONTENT = ALL CATEGORYDIRECTION = CLOCKWISE START = </a:t>
            </a:r>
            <a:r>
              <a:rPr lang="en-US" sz="700" b="1" i="0" dirty="0">
                <a:solidFill>
                  <a:srgbClr val="008080"/>
                </a:solidFill>
                <a:latin typeface="Courier New" panose="02070309020205020404" pitchFamily="49" charset="0"/>
              </a:rPr>
              <a:t>180</a:t>
            </a:r>
            <a:r>
              <a:rPr lang="en-US" sz="700" b="0" i="0" dirty="0">
                <a:solidFill>
                  <a:srgbClr val="000000"/>
                </a:solidFill>
                <a:latin typeface="Courier New" panose="02070309020205020404" pitchFamily="49" charset="0"/>
              </a:rPr>
              <a:t> NAME = </a:t>
            </a:r>
            <a:r>
              <a:rPr lang="en-US" sz="700" b="0" i="0" dirty="0">
                <a:solidFill>
                  <a:srgbClr val="800080"/>
                </a:solidFill>
                <a:latin typeface="Courier New" panose="02070309020205020404" pitchFamily="49" charset="0"/>
              </a:rPr>
              <a:t>'PIE'</a:t>
            </a:r>
            <a:r>
              <a:rPr lang="en-US" sz="700" b="0" i="0" dirty="0">
                <a:solidFill>
                  <a:srgbClr val="000000"/>
                </a:solidFill>
                <a:latin typeface="Courier New" panose="02070309020205020404" pitchFamily="49" charset="0"/>
              </a:rPr>
              <a:t> ; </a:t>
            </a:r>
          </a:p>
          <a:p>
            <a:r>
              <a:rPr lang="en-IN" sz="700" b="0" i="0" dirty="0">
                <a:solidFill>
                  <a:srgbClr val="000000"/>
                </a:solidFill>
                <a:latin typeface="Courier New" panose="02070309020205020404" pitchFamily="49" charset="0"/>
              </a:rPr>
              <a:t>DISCRETELEGEND </a:t>
            </a:r>
            <a:r>
              <a:rPr lang="en-IN" sz="700" b="0" i="0" dirty="0">
                <a:solidFill>
                  <a:srgbClr val="800080"/>
                </a:solidFill>
                <a:latin typeface="Courier New" panose="02070309020205020404" pitchFamily="49" charset="0"/>
              </a:rPr>
              <a:t>'PIE'</a:t>
            </a:r>
            <a:r>
              <a:rPr lang="en-IN" sz="700" b="0" i="0" dirty="0">
                <a:solidFill>
                  <a:srgbClr val="000000"/>
                </a:solidFill>
                <a:latin typeface="Courier New" panose="02070309020205020404" pitchFamily="49" charset="0"/>
              </a:rPr>
              <a:t>; </a:t>
            </a:r>
          </a:p>
          <a:p>
            <a:r>
              <a:rPr lang="en-IN" sz="700" b="0" i="0" dirty="0">
                <a:solidFill>
                  <a:srgbClr val="000000"/>
                </a:solidFill>
                <a:latin typeface="Courier New" panose="02070309020205020404" pitchFamily="49" charset="0"/>
              </a:rPr>
              <a:t>ENDLAYOUT;</a:t>
            </a:r>
          </a:p>
          <a:p>
            <a:r>
              <a:rPr lang="en-IN" sz="700" b="0" i="0" dirty="0">
                <a:solidFill>
                  <a:srgbClr val="000000"/>
                </a:solidFill>
                <a:latin typeface="Courier New" panose="02070309020205020404" pitchFamily="49" charset="0"/>
              </a:rPr>
              <a:t>ENDGRAPH;</a:t>
            </a:r>
          </a:p>
          <a:p>
            <a:r>
              <a:rPr lang="en-IN" sz="700" b="0" i="0" dirty="0">
                <a:solidFill>
                  <a:srgbClr val="000000"/>
                </a:solidFill>
                <a:latin typeface="Courier New" panose="02070309020205020404" pitchFamily="49" charset="0"/>
              </a:rPr>
              <a:t>END;</a:t>
            </a:r>
          </a:p>
          <a:p>
            <a:r>
              <a:rPr lang="en-IN" sz="700" b="0" i="0" dirty="0">
                <a:solidFill>
                  <a:srgbClr val="000000"/>
                </a:solidFill>
                <a:latin typeface="Courier New" panose="02070309020205020404" pitchFamily="49" charset="0"/>
              </a:rPr>
              <a:t>RUN;</a:t>
            </a:r>
          </a:p>
          <a:p>
            <a:endParaRPr lang="en-IN" sz="700" b="0" i="0" dirty="0">
              <a:solidFill>
                <a:srgbClr val="000000"/>
              </a:solidFill>
              <a:latin typeface="Courier New" panose="02070309020205020404" pitchFamily="49" charset="0"/>
            </a:endParaRPr>
          </a:p>
          <a:p>
            <a:r>
              <a:rPr lang="it-IT" sz="700" b="0" i="0" dirty="0">
                <a:solidFill>
                  <a:srgbClr val="000000"/>
                </a:solidFill>
                <a:latin typeface="Courier New" panose="02070309020205020404" pitchFamily="49" charset="0"/>
              </a:rPr>
              <a:t>PROC SGRENDER DATA = &amp;</a:t>
            </a:r>
            <a:r>
              <a:rPr lang="it-IT" sz="700" b="0" i="0" dirty="0">
                <a:solidFill>
                  <a:srgbClr val="008080"/>
                </a:solidFill>
                <a:latin typeface="Courier New" panose="02070309020205020404" pitchFamily="49" charset="0"/>
              </a:rPr>
              <a:t>DSN.</a:t>
            </a:r>
            <a:r>
              <a:rPr lang="it-IT" sz="700" b="0" i="0" dirty="0">
                <a:solidFill>
                  <a:srgbClr val="000000"/>
                </a:solidFill>
                <a:latin typeface="Courier New" panose="02070309020205020404" pitchFamily="49" charset="0"/>
              </a:rPr>
              <a:t> TEMPLATE = PIE;</a:t>
            </a:r>
          </a:p>
          <a:p>
            <a:r>
              <a:rPr lang="en-IN" sz="700" b="0" i="0" dirty="0">
                <a:solidFill>
                  <a:srgbClr val="000000"/>
                </a:solidFill>
                <a:latin typeface="Courier New" panose="02070309020205020404" pitchFamily="49" charset="0"/>
              </a:rPr>
              <a:t>RUN;</a:t>
            </a:r>
          </a:p>
          <a:p>
            <a:r>
              <a:rPr lang="en-IN" sz="700" b="0" i="0" dirty="0">
                <a:solidFill>
                  <a:srgbClr val="0000FF"/>
                </a:solidFill>
                <a:latin typeface="Courier New" panose="02070309020205020404" pitchFamily="49" charset="0"/>
              </a:rPr>
              <a:t>%END</a:t>
            </a:r>
            <a:r>
              <a:rPr lang="en-IN" sz="700" b="0" i="0" dirty="0">
                <a:solidFill>
                  <a:srgbClr val="000000"/>
                </a:solidFill>
                <a:latin typeface="Courier New" panose="02070309020205020404" pitchFamily="49" charset="0"/>
              </a:rPr>
              <a:t>;</a:t>
            </a:r>
          </a:p>
          <a:p>
            <a:r>
              <a:rPr lang="en-IN" sz="700" b="1" i="0" dirty="0">
                <a:solidFill>
                  <a:srgbClr val="000080"/>
                </a:solidFill>
                <a:latin typeface="Courier New" panose="02070309020205020404" pitchFamily="49" charset="0"/>
              </a:rPr>
              <a:t>%MEND</a:t>
            </a:r>
            <a:r>
              <a:rPr lang="en-IN" sz="700" b="0" i="0" dirty="0">
                <a:solidFill>
                  <a:srgbClr val="000000"/>
                </a:solidFill>
                <a:latin typeface="Courier New" panose="02070309020205020404" pitchFamily="49" charset="0"/>
              </a:rPr>
              <a:t>;</a:t>
            </a:r>
          </a:p>
          <a:p>
            <a:endParaRPr lang="en-IN" sz="700" b="0" i="0" dirty="0">
              <a:solidFill>
                <a:srgbClr val="000000"/>
              </a:solidFill>
              <a:latin typeface="Courier New" panose="02070309020205020404" pitchFamily="49" charset="0"/>
            </a:endParaRPr>
          </a:p>
          <a:p>
            <a:r>
              <a:rPr lang="en-US" sz="700" b="0" i="0" dirty="0">
                <a:solidFill>
                  <a:srgbClr val="000000"/>
                </a:solidFill>
                <a:latin typeface="Courier New" panose="02070309020205020404" pitchFamily="49" charset="0"/>
              </a:rPr>
              <a:t>%</a:t>
            </a:r>
            <a:r>
              <a:rPr lang="en-US" sz="700" b="1" i="1" dirty="0">
                <a:solidFill>
                  <a:srgbClr val="000000"/>
                </a:solidFill>
                <a:latin typeface="Courier New" panose="02070309020205020404" pitchFamily="49" charset="0"/>
              </a:rPr>
              <a:t>PROF_CHAR</a:t>
            </a:r>
            <a:r>
              <a:rPr lang="en-US" sz="700" b="0" i="0" dirty="0">
                <a:solidFill>
                  <a:srgbClr val="000000"/>
                </a:solidFill>
                <a:latin typeface="Courier New" panose="02070309020205020404" pitchFamily="49" charset="0"/>
              </a:rPr>
              <a:t>(DSN = &amp;</a:t>
            </a:r>
            <a:r>
              <a:rPr lang="en-US" sz="700" b="0" i="0" dirty="0">
                <a:solidFill>
                  <a:srgbClr val="008080"/>
                </a:solidFill>
                <a:latin typeface="Courier New" panose="02070309020205020404" pitchFamily="49" charset="0"/>
              </a:rPr>
              <a:t>DSN.</a:t>
            </a:r>
            <a:r>
              <a:rPr lang="en-US" sz="700" b="0" i="0" dirty="0">
                <a:solidFill>
                  <a:srgbClr val="000000"/>
                </a:solidFill>
                <a:latin typeface="Courier New" panose="02070309020205020404" pitchFamily="49" charset="0"/>
              </a:rPr>
              <a:t>,CVAR = &amp;CHAR_ONLY , COLOR = GRAPHDATA9 );</a:t>
            </a:r>
          </a:p>
          <a:p>
            <a:endParaRPr lang="en-IN" sz="700" b="0" i="0" dirty="0">
              <a:solidFill>
                <a:srgbClr val="000000"/>
              </a:solidFill>
              <a:latin typeface="Courier New" panose="02070309020205020404" pitchFamily="49" charset="0"/>
            </a:endParaRPr>
          </a:p>
          <a:p>
            <a:endParaRPr lang="en-IN" sz="700" dirty="0">
              <a:solidFill>
                <a:srgbClr val="000000"/>
              </a:solidFill>
              <a:latin typeface="Courier New" panose="02070309020205020404" pitchFamily="49" charset="0"/>
            </a:endParaRPr>
          </a:p>
          <a:p>
            <a:r>
              <a:rPr lang="en-IN" sz="700" dirty="0">
                <a:solidFill>
                  <a:srgbClr val="008000"/>
                </a:solidFill>
                <a:latin typeface="Courier New" panose="02070309020205020404" pitchFamily="49" charset="0"/>
              </a:rPr>
              <a:t>/*Missing Values Treatment*/</a:t>
            </a:r>
            <a:endParaRPr lang="en-IN" sz="700" dirty="0">
              <a:solidFill>
                <a:srgbClr val="000000"/>
              </a:solidFill>
              <a:latin typeface="Courier New" panose="02070309020205020404" pitchFamily="49" charset="0"/>
            </a:endParaRPr>
          </a:p>
          <a:p>
            <a:endParaRPr lang="en-IN" sz="700" dirty="0">
              <a:solidFill>
                <a:srgbClr val="000000"/>
              </a:solidFill>
              <a:latin typeface="Courier New" panose="02070309020205020404" pitchFamily="49" charset="0"/>
            </a:endParaRPr>
          </a:p>
          <a:p>
            <a:r>
              <a:rPr lang="en-IN" sz="700" b="1" dirty="0">
                <a:solidFill>
                  <a:srgbClr val="000080"/>
                </a:solidFill>
                <a:latin typeface="Courier New" panose="02070309020205020404" pitchFamily="49" charset="0"/>
              </a:rPr>
              <a:t>%MACRO</a:t>
            </a:r>
            <a:r>
              <a:rPr lang="en-IN" sz="700" b="0" dirty="0">
                <a:solidFill>
                  <a:srgbClr val="000000"/>
                </a:solidFill>
                <a:latin typeface="Courier New" panose="02070309020205020404" pitchFamily="49" charset="0"/>
              </a:rPr>
              <a:t> MISSING (DSN = , OUT = );</a:t>
            </a:r>
          </a:p>
          <a:p>
            <a:r>
              <a:rPr lang="en-IN" sz="700" b="0" dirty="0">
                <a:solidFill>
                  <a:srgbClr val="000000"/>
                </a:solidFill>
                <a:latin typeface="Courier New" panose="02070309020205020404" pitchFamily="49" charset="0"/>
              </a:rPr>
              <a:t>PROC MEANS DATA = &amp;</a:t>
            </a:r>
            <a:r>
              <a:rPr lang="en-IN" sz="700" b="0" dirty="0">
                <a:solidFill>
                  <a:srgbClr val="008080"/>
                </a:solidFill>
                <a:latin typeface="Courier New" panose="02070309020205020404" pitchFamily="49" charset="0"/>
              </a:rPr>
              <a:t>DSN.</a:t>
            </a:r>
            <a:r>
              <a:rPr lang="en-IN" sz="700" b="0" dirty="0">
                <a:solidFill>
                  <a:srgbClr val="000000"/>
                </a:solidFill>
                <a:latin typeface="Courier New" panose="02070309020205020404" pitchFamily="49" charset="0"/>
              </a:rPr>
              <a:t> N NMISS;</a:t>
            </a:r>
          </a:p>
          <a:p>
            <a:r>
              <a:rPr lang="en-IN" sz="700" b="0" dirty="0">
                <a:solidFill>
                  <a:srgbClr val="000000"/>
                </a:solidFill>
                <a:latin typeface="Courier New" panose="02070309020205020404" pitchFamily="49" charset="0"/>
              </a:rPr>
              <a:t>RUN;</a:t>
            </a:r>
          </a:p>
          <a:p>
            <a:endParaRPr lang="en-IN" sz="700" b="0" dirty="0">
              <a:solidFill>
                <a:srgbClr val="000000"/>
              </a:solidFill>
              <a:latin typeface="Courier New" panose="02070309020205020404" pitchFamily="49" charset="0"/>
            </a:endParaRPr>
          </a:p>
          <a:p>
            <a:r>
              <a:rPr lang="en-US" sz="700" b="0" dirty="0">
                <a:solidFill>
                  <a:srgbClr val="000000"/>
                </a:solidFill>
                <a:latin typeface="Courier New" panose="02070309020205020404" pitchFamily="49" charset="0"/>
              </a:rPr>
              <a:t>PROC STDIZE DATA = &amp;</a:t>
            </a:r>
            <a:r>
              <a:rPr lang="en-US" sz="700" b="0" dirty="0">
                <a:solidFill>
                  <a:srgbClr val="008080"/>
                </a:solidFill>
                <a:latin typeface="Courier New" panose="02070309020205020404" pitchFamily="49" charset="0"/>
              </a:rPr>
              <a:t>DSN.</a:t>
            </a:r>
            <a:r>
              <a:rPr lang="en-US" sz="700" b="0" dirty="0">
                <a:solidFill>
                  <a:srgbClr val="000000"/>
                </a:solidFill>
                <a:latin typeface="Courier New" panose="02070309020205020404" pitchFamily="49" charset="0"/>
              </a:rPr>
              <a:t> OUT= &amp;</a:t>
            </a:r>
            <a:r>
              <a:rPr lang="en-US" sz="700" b="0" dirty="0">
                <a:solidFill>
                  <a:srgbClr val="008080"/>
                </a:solidFill>
                <a:latin typeface="Courier New" panose="02070309020205020404" pitchFamily="49" charset="0"/>
              </a:rPr>
              <a:t>OUT.</a:t>
            </a:r>
            <a:r>
              <a:rPr lang="en-US" sz="700" b="0" dirty="0">
                <a:solidFill>
                  <a:srgbClr val="000000"/>
                </a:solidFill>
                <a:latin typeface="Courier New" panose="02070309020205020404" pitchFamily="49" charset="0"/>
              </a:rPr>
              <a:t> METHOD= MEDIAN REPONLY;</a:t>
            </a:r>
          </a:p>
          <a:p>
            <a:r>
              <a:rPr lang="en-IN" sz="700" b="0" dirty="0">
                <a:solidFill>
                  <a:srgbClr val="000000"/>
                </a:solidFill>
                <a:latin typeface="Courier New" panose="02070309020205020404" pitchFamily="49" charset="0"/>
              </a:rPr>
              <a:t> VAR Age Income </a:t>
            </a:r>
            <a:r>
              <a:rPr lang="en-IN" sz="700" b="0" dirty="0" err="1">
                <a:solidFill>
                  <a:srgbClr val="000000"/>
                </a:solidFill>
                <a:latin typeface="Courier New" panose="02070309020205020404" pitchFamily="49" charset="0"/>
              </a:rPr>
              <a:t>CRScore</a:t>
            </a:r>
            <a:r>
              <a:rPr lang="en-IN" sz="700" b="0" dirty="0">
                <a:solidFill>
                  <a:srgbClr val="000000"/>
                </a:solidFill>
                <a:latin typeface="Courier New" panose="02070309020205020404" pitchFamily="49" charset="0"/>
              </a:rPr>
              <a:t>;</a:t>
            </a:r>
          </a:p>
          <a:p>
            <a:r>
              <a:rPr lang="en-IN" sz="700" b="0" dirty="0">
                <a:solidFill>
                  <a:srgbClr val="000000"/>
                </a:solidFill>
                <a:latin typeface="Courier New" panose="02070309020205020404" pitchFamily="49" charset="0"/>
              </a:rPr>
              <a:t>RUN;</a:t>
            </a:r>
          </a:p>
          <a:p>
            <a:endParaRPr lang="en-IN" sz="700" b="0" dirty="0">
              <a:solidFill>
                <a:srgbClr val="000000"/>
              </a:solidFill>
              <a:latin typeface="Courier New" panose="02070309020205020404" pitchFamily="49" charset="0"/>
            </a:endParaRPr>
          </a:p>
          <a:p>
            <a:r>
              <a:rPr lang="en-US" sz="700" b="0" dirty="0">
                <a:solidFill>
                  <a:srgbClr val="008000"/>
                </a:solidFill>
                <a:latin typeface="Courier New" panose="02070309020205020404" pitchFamily="49" charset="0"/>
              </a:rPr>
              <a:t>/*Checking if the missing values are replaced by median value*/</a:t>
            </a:r>
            <a:endParaRPr lang="en-US" sz="700" b="0" dirty="0">
              <a:solidFill>
                <a:srgbClr val="000000"/>
              </a:solidFill>
              <a:latin typeface="Courier New" panose="02070309020205020404" pitchFamily="49" charset="0"/>
            </a:endParaRPr>
          </a:p>
          <a:p>
            <a:endParaRPr lang="en-IN" sz="700" b="0" dirty="0">
              <a:solidFill>
                <a:srgbClr val="000000"/>
              </a:solidFill>
              <a:latin typeface="Courier New" panose="02070309020205020404" pitchFamily="49" charset="0"/>
            </a:endParaRPr>
          </a:p>
          <a:p>
            <a:r>
              <a:rPr lang="en-US" sz="700" b="0" dirty="0">
                <a:solidFill>
                  <a:srgbClr val="000000"/>
                </a:solidFill>
                <a:latin typeface="Courier New" panose="02070309020205020404" pitchFamily="49" charset="0"/>
              </a:rPr>
              <a:t>PROC MEANS DATA = &amp;</a:t>
            </a:r>
            <a:r>
              <a:rPr lang="en-US" sz="700" b="0" dirty="0">
                <a:solidFill>
                  <a:srgbClr val="008080"/>
                </a:solidFill>
                <a:latin typeface="Courier New" panose="02070309020205020404" pitchFamily="49" charset="0"/>
              </a:rPr>
              <a:t>OUT.</a:t>
            </a:r>
            <a:r>
              <a:rPr lang="en-US" sz="700" b="0" dirty="0">
                <a:solidFill>
                  <a:srgbClr val="000000"/>
                </a:solidFill>
                <a:latin typeface="Courier New" panose="02070309020205020404" pitchFamily="49" charset="0"/>
              </a:rPr>
              <a:t> MAXDEC=</a:t>
            </a:r>
            <a:r>
              <a:rPr lang="en-US" sz="700" b="1" dirty="0">
                <a:solidFill>
                  <a:srgbClr val="008080"/>
                </a:solidFill>
                <a:latin typeface="Courier New" panose="02070309020205020404" pitchFamily="49" charset="0"/>
              </a:rPr>
              <a:t>2</a:t>
            </a:r>
            <a:r>
              <a:rPr lang="en-US" sz="700" b="0" dirty="0">
                <a:solidFill>
                  <a:srgbClr val="000000"/>
                </a:solidFill>
                <a:latin typeface="Courier New" panose="02070309020205020404" pitchFamily="49" charset="0"/>
              </a:rPr>
              <a:t> N NMISS;</a:t>
            </a:r>
          </a:p>
          <a:p>
            <a:r>
              <a:rPr lang="en-IN" sz="700" b="0" dirty="0">
                <a:solidFill>
                  <a:srgbClr val="000000"/>
                </a:solidFill>
                <a:latin typeface="Courier New" panose="02070309020205020404" pitchFamily="49" charset="0"/>
              </a:rPr>
              <a:t>RUN;</a:t>
            </a:r>
          </a:p>
          <a:p>
            <a:endParaRPr lang="en-IN" sz="700" b="0" dirty="0">
              <a:solidFill>
                <a:srgbClr val="000000"/>
              </a:solidFill>
              <a:latin typeface="Courier New" panose="02070309020205020404" pitchFamily="49" charset="0"/>
            </a:endParaRPr>
          </a:p>
          <a:p>
            <a:r>
              <a:rPr lang="en-IN" sz="700" b="1" dirty="0">
                <a:solidFill>
                  <a:srgbClr val="000080"/>
                </a:solidFill>
                <a:latin typeface="Courier New" panose="02070309020205020404" pitchFamily="49" charset="0"/>
              </a:rPr>
              <a:t>%MEND</a:t>
            </a:r>
            <a:r>
              <a:rPr lang="en-IN" sz="700" b="0" dirty="0">
                <a:solidFill>
                  <a:srgbClr val="000000"/>
                </a:solidFill>
                <a:latin typeface="Courier New" panose="02070309020205020404" pitchFamily="49" charset="0"/>
              </a:rPr>
              <a:t>;</a:t>
            </a:r>
          </a:p>
          <a:p>
            <a:endParaRPr lang="en-IN" sz="700" b="0" dirty="0">
              <a:solidFill>
                <a:srgbClr val="000000"/>
              </a:solidFill>
              <a:latin typeface="Courier New" panose="02070309020205020404" pitchFamily="49" charset="0"/>
            </a:endParaRPr>
          </a:p>
          <a:p>
            <a:r>
              <a:rPr lang="en-US" sz="700" b="0" dirty="0">
                <a:solidFill>
                  <a:srgbClr val="000000"/>
                </a:solidFill>
                <a:latin typeface="Courier New" panose="02070309020205020404" pitchFamily="49" charset="0"/>
              </a:rPr>
              <a:t>%</a:t>
            </a:r>
            <a:r>
              <a:rPr lang="en-US" sz="700" b="1" i="1" dirty="0">
                <a:solidFill>
                  <a:srgbClr val="000000"/>
                </a:solidFill>
                <a:latin typeface="Courier New" panose="02070309020205020404" pitchFamily="49" charset="0"/>
              </a:rPr>
              <a:t>MISSING</a:t>
            </a:r>
            <a:r>
              <a:rPr lang="en-US" sz="700" b="0" i="0" dirty="0">
                <a:solidFill>
                  <a:srgbClr val="000000"/>
                </a:solidFill>
                <a:latin typeface="Courier New" panose="02070309020205020404" pitchFamily="49" charset="0"/>
              </a:rPr>
              <a:t>(DSN= &amp;</a:t>
            </a:r>
            <a:r>
              <a:rPr lang="en-US" sz="700" b="0" i="0" dirty="0">
                <a:solidFill>
                  <a:srgbClr val="008080"/>
                </a:solidFill>
                <a:latin typeface="Courier New" panose="02070309020205020404" pitchFamily="49" charset="0"/>
              </a:rPr>
              <a:t>DSN_1.</a:t>
            </a:r>
            <a:r>
              <a:rPr lang="en-US" sz="700" b="0" i="0" dirty="0">
                <a:solidFill>
                  <a:srgbClr val="000000"/>
                </a:solidFill>
                <a:latin typeface="Courier New" panose="02070309020205020404" pitchFamily="49" charset="0"/>
              </a:rPr>
              <a:t>, OUT = RIMA.BANK_NEW);</a:t>
            </a:r>
            <a:endParaRPr lang="en-IN" sz="700" dirty="0"/>
          </a:p>
        </p:txBody>
      </p:sp>
    </p:spTree>
    <p:extLst>
      <p:ext uri="{BB962C8B-B14F-4D97-AF65-F5344CB8AC3E}">
        <p14:creationId xmlns:p14="http://schemas.microsoft.com/office/powerpoint/2010/main" val="13036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3B96-E105-451C-A5F7-806A5117436A}"/>
              </a:ext>
            </a:extLst>
          </p:cNvPr>
          <p:cNvSpPr>
            <a:spLocks noGrp="1"/>
          </p:cNvSpPr>
          <p:nvPr>
            <p:ph type="title"/>
          </p:nvPr>
        </p:nvSpPr>
        <p:spPr/>
        <p:txBody>
          <a:bodyPr/>
          <a:lstStyle/>
          <a:p>
            <a:pPr algn="ctr"/>
            <a:r>
              <a:rPr lang="en-IN" dirty="0"/>
              <a:t>APPENDIX</a:t>
            </a:r>
          </a:p>
        </p:txBody>
      </p:sp>
      <p:sp>
        <p:nvSpPr>
          <p:cNvPr id="3" name="TextBox 2">
            <a:extLst>
              <a:ext uri="{FF2B5EF4-FFF2-40B4-BE49-F238E27FC236}">
                <a16:creationId xmlns:a16="http://schemas.microsoft.com/office/drawing/2014/main" id="{1F3146B5-179F-4399-BE08-255BF0A88344}"/>
              </a:ext>
            </a:extLst>
          </p:cNvPr>
          <p:cNvSpPr txBox="1"/>
          <p:nvPr/>
        </p:nvSpPr>
        <p:spPr>
          <a:xfrm>
            <a:off x="0" y="764704"/>
            <a:ext cx="9144000" cy="6494085"/>
          </a:xfrm>
          <a:prstGeom prst="rect">
            <a:avLst/>
          </a:prstGeom>
          <a:solidFill>
            <a:schemeClr val="accent3">
              <a:lumMod val="95000"/>
            </a:schemeClr>
          </a:solidFill>
        </p:spPr>
        <p:txBody>
          <a:bodyPr wrap="square" numCol="2" rtlCol="0">
            <a:spAutoFit/>
          </a:bodyPr>
          <a:lstStyle/>
          <a:p>
            <a:r>
              <a:rPr lang="en-US" sz="800" dirty="0">
                <a:solidFill>
                  <a:srgbClr val="008000"/>
                </a:solidFill>
                <a:latin typeface="Courier New" panose="02070309020205020404" pitchFamily="49" charset="0"/>
              </a:rPr>
              <a:t>/*Other way to do the Missing Value Treatment of Binary class variable (with mode)*/</a:t>
            </a:r>
            <a:endParaRPr lang="en-US" sz="800" dirty="0">
              <a:solidFill>
                <a:srgbClr val="000000"/>
              </a:solidFill>
              <a:latin typeface="Courier New" panose="02070309020205020404" pitchFamily="49" charset="0"/>
            </a:endParaRPr>
          </a:p>
          <a:p>
            <a:endParaRPr lang="en-IN" sz="800" dirty="0">
              <a:solidFill>
                <a:srgbClr val="000000"/>
              </a:solidFill>
              <a:latin typeface="Courier New" panose="02070309020205020404" pitchFamily="49" charset="0"/>
            </a:endParaRPr>
          </a:p>
          <a:p>
            <a:r>
              <a:rPr lang="en-US" sz="800" b="1" dirty="0">
                <a:solidFill>
                  <a:srgbClr val="000080"/>
                </a:solidFill>
                <a:latin typeface="Courier New" panose="02070309020205020404" pitchFamily="49" charset="0"/>
              </a:rPr>
              <a:t>%MACRO</a:t>
            </a:r>
            <a:r>
              <a:rPr lang="en-US" sz="800" b="0" dirty="0">
                <a:solidFill>
                  <a:srgbClr val="000000"/>
                </a:solidFill>
                <a:latin typeface="Courier New" panose="02070309020205020404" pitchFamily="49" charset="0"/>
              </a:rPr>
              <a:t> REPLACE (INPUT= ,STATS= ,VARS= ,OUTPUT= );</a:t>
            </a:r>
          </a:p>
          <a:p>
            <a:endParaRPr lang="en-IN" sz="800" b="0" dirty="0">
              <a:solidFill>
                <a:srgbClr val="000000"/>
              </a:solidFill>
              <a:latin typeface="Courier New" panose="02070309020205020404" pitchFamily="49" charset="0"/>
            </a:endParaRPr>
          </a:p>
          <a:p>
            <a:r>
              <a:rPr lang="en-IN" sz="800" b="0" dirty="0">
                <a:solidFill>
                  <a:srgbClr val="008000"/>
                </a:solidFill>
                <a:latin typeface="Courier New" panose="02070309020205020404" pitchFamily="49" charset="0"/>
              </a:rPr>
              <a:t>* GENERATE ANALYSIS RESULTS ;</a:t>
            </a:r>
            <a:endParaRPr lang="en-IN" sz="800" b="0" dirty="0">
              <a:solidFill>
                <a:srgbClr val="000000"/>
              </a:solidFill>
              <a:latin typeface="Courier New" panose="02070309020205020404" pitchFamily="49" charset="0"/>
            </a:endParaRPr>
          </a:p>
          <a:p>
            <a:r>
              <a:rPr lang="it-IT" sz="800" b="0" dirty="0">
                <a:solidFill>
                  <a:srgbClr val="000000"/>
                </a:solidFill>
                <a:latin typeface="Courier New" panose="02070309020205020404" pitchFamily="49" charset="0"/>
              </a:rPr>
              <a:t>PROC UNIVARIATE DATA=&amp;INPUT NOPRINT;</a:t>
            </a:r>
          </a:p>
          <a:p>
            <a:r>
              <a:rPr lang="en-IN" sz="800" b="0" dirty="0">
                <a:solidFill>
                  <a:srgbClr val="000000"/>
                </a:solidFill>
                <a:latin typeface="Courier New" panose="02070309020205020404" pitchFamily="49" charset="0"/>
              </a:rPr>
              <a:t>VAR &amp;VARS;</a:t>
            </a:r>
          </a:p>
          <a:p>
            <a:r>
              <a:rPr lang="en-US" sz="800" b="0" dirty="0">
                <a:solidFill>
                  <a:srgbClr val="000000"/>
                </a:solidFill>
                <a:latin typeface="Courier New" panose="02070309020205020404" pitchFamily="49" charset="0"/>
              </a:rPr>
              <a:t>OUTPUT OUT=DUMMY &amp;STATS= &amp;VARS;</a:t>
            </a:r>
          </a:p>
          <a:p>
            <a:r>
              <a:rPr lang="en-IN" sz="800" b="0" dirty="0">
                <a:solidFill>
                  <a:srgbClr val="000000"/>
                </a:solidFill>
                <a:latin typeface="Courier New" panose="02070309020205020404" pitchFamily="49" charset="0"/>
              </a:rPr>
              <a:t>RUN;</a:t>
            </a:r>
          </a:p>
          <a:p>
            <a:endParaRPr lang="en-IN" sz="800" b="0" dirty="0">
              <a:solidFill>
                <a:srgbClr val="000000"/>
              </a:solidFill>
              <a:latin typeface="Courier New" panose="02070309020205020404" pitchFamily="49" charset="0"/>
            </a:endParaRPr>
          </a:p>
          <a:p>
            <a:r>
              <a:rPr lang="en-IN" sz="800" b="0" dirty="0">
                <a:solidFill>
                  <a:srgbClr val="008000"/>
                </a:solidFill>
                <a:latin typeface="Courier New" panose="02070309020205020404" pitchFamily="49" charset="0"/>
              </a:rPr>
              <a:t>* CONVERT TO VERTICAL ;</a:t>
            </a:r>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PROC TRANSPOSE DATA=DUMMY OUT=DUMMY;</a:t>
            </a:r>
          </a:p>
          <a:p>
            <a:r>
              <a:rPr lang="en-IN" sz="800" b="0" dirty="0">
                <a:solidFill>
                  <a:srgbClr val="000000"/>
                </a:solidFill>
                <a:latin typeface="Courier New" panose="02070309020205020404" pitchFamily="49" charset="0"/>
              </a:rPr>
              <a:t>RUN;</a:t>
            </a:r>
          </a:p>
          <a:p>
            <a:endParaRPr lang="en-IN" sz="800" b="0" dirty="0">
              <a:solidFill>
                <a:srgbClr val="000000"/>
              </a:solidFill>
              <a:latin typeface="Courier New" panose="02070309020205020404" pitchFamily="49" charset="0"/>
            </a:endParaRPr>
          </a:p>
          <a:p>
            <a:r>
              <a:rPr lang="en-US" sz="800" b="0" dirty="0">
                <a:solidFill>
                  <a:srgbClr val="008000"/>
                </a:solidFill>
                <a:latin typeface="Courier New" panose="02070309020205020404" pitchFamily="49" charset="0"/>
              </a:rPr>
              <a:t>* REPLACE MISSING WITH ANALYSIS RESULTS ;</a:t>
            </a:r>
            <a:endParaRPr lang="en-US"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DATA &amp;OUTPUT;</a:t>
            </a:r>
          </a:p>
          <a:p>
            <a:r>
              <a:rPr lang="en-IN" sz="800" b="0" dirty="0">
                <a:solidFill>
                  <a:srgbClr val="000000"/>
                </a:solidFill>
                <a:latin typeface="Courier New" panose="02070309020205020404" pitchFamily="49" charset="0"/>
              </a:rPr>
              <a:t>SET &amp;INPUT;</a:t>
            </a:r>
          </a:p>
          <a:p>
            <a:r>
              <a:rPr lang="en-IN" sz="800" b="0" dirty="0">
                <a:solidFill>
                  <a:srgbClr val="000000"/>
                </a:solidFill>
                <a:latin typeface="Courier New" panose="02070309020205020404" pitchFamily="49" charset="0"/>
              </a:rPr>
              <a:t>ARRAY VARS &amp;VARS ;</a:t>
            </a:r>
          </a:p>
          <a:p>
            <a:r>
              <a:rPr lang="pl-PL" sz="800" b="0" dirty="0">
                <a:solidFill>
                  <a:srgbClr val="000000"/>
                </a:solidFill>
                <a:latin typeface="Courier New" panose="02070309020205020404" pitchFamily="49" charset="0"/>
              </a:rPr>
              <a:t>DO I =</a:t>
            </a:r>
            <a:r>
              <a:rPr lang="pl-PL" sz="800" b="1" dirty="0">
                <a:solidFill>
                  <a:srgbClr val="008080"/>
                </a:solidFill>
                <a:latin typeface="Courier New" panose="02070309020205020404" pitchFamily="49" charset="0"/>
              </a:rPr>
              <a:t>1</a:t>
            </a:r>
            <a:r>
              <a:rPr lang="pl-PL" sz="800" b="0" dirty="0">
                <a:solidFill>
                  <a:srgbClr val="000000"/>
                </a:solidFill>
                <a:latin typeface="Courier New" panose="02070309020205020404" pitchFamily="49" charset="0"/>
              </a:rPr>
              <a:t> TO DIM(VARS);</a:t>
            </a:r>
          </a:p>
          <a:p>
            <a:r>
              <a:rPr lang="en-US" sz="800" b="0" dirty="0">
                <a:solidFill>
                  <a:srgbClr val="000000"/>
                </a:solidFill>
                <a:latin typeface="Courier New" panose="02070309020205020404" pitchFamily="49" charset="0"/>
              </a:rPr>
              <a:t>SET DUMMY(KEEP=COL1) POINT= I ;</a:t>
            </a:r>
          </a:p>
          <a:p>
            <a:r>
              <a:rPr lang="it-IT" sz="800" b="0" dirty="0">
                <a:solidFill>
                  <a:srgbClr val="000000"/>
                </a:solidFill>
                <a:latin typeface="Courier New" panose="02070309020205020404" pitchFamily="49" charset="0"/>
              </a:rPr>
              <a:t>VARS(I)=COALESCE(VARS(I),COL1);</a:t>
            </a:r>
          </a:p>
          <a:p>
            <a:r>
              <a:rPr lang="en-IN" sz="800" b="0" dirty="0">
                <a:solidFill>
                  <a:srgbClr val="000000"/>
                </a:solidFill>
                <a:latin typeface="Courier New" panose="02070309020205020404" pitchFamily="49" charset="0"/>
              </a:rPr>
              <a:t>DROP COL1 ;</a:t>
            </a:r>
          </a:p>
          <a:p>
            <a:r>
              <a:rPr lang="en-IN" sz="800" b="0" dirty="0">
                <a:solidFill>
                  <a:srgbClr val="000000"/>
                </a:solidFill>
                <a:latin typeface="Courier New" panose="02070309020205020404" pitchFamily="49" charset="0"/>
              </a:rPr>
              <a:t>END;</a:t>
            </a:r>
          </a:p>
          <a:p>
            <a:r>
              <a:rPr lang="en-IN" sz="800" b="0" dirty="0">
                <a:solidFill>
                  <a:srgbClr val="000000"/>
                </a:solidFill>
                <a:latin typeface="Courier New" panose="02070309020205020404" pitchFamily="49" charset="0"/>
              </a:rPr>
              <a:t>RUN;</a:t>
            </a:r>
          </a:p>
          <a:p>
            <a:endParaRPr lang="en-IN" sz="800" b="0" dirty="0">
              <a:solidFill>
                <a:srgbClr val="000000"/>
              </a:solidFill>
              <a:latin typeface="Courier New" panose="02070309020205020404" pitchFamily="49" charset="0"/>
            </a:endParaRPr>
          </a:p>
          <a:p>
            <a:r>
              <a:rPr lang="en-IN" sz="800" b="1" dirty="0">
                <a:solidFill>
                  <a:srgbClr val="000080"/>
                </a:solidFill>
                <a:latin typeface="Courier New" panose="02070309020205020404" pitchFamily="49" charset="0"/>
              </a:rPr>
              <a:t>%MEND</a:t>
            </a:r>
            <a:r>
              <a:rPr lang="en-IN" sz="800" b="0" dirty="0">
                <a:solidFill>
                  <a:srgbClr val="000000"/>
                </a:solidFill>
                <a:latin typeface="Courier New" panose="02070309020205020404" pitchFamily="49" charset="0"/>
              </a:rPr>
              <a:t>;</a:t>
            </a:r>
          </a:p>
          <a:p>
            <a:endParaRPr lang="en-IN" sz="800" dirty="0">
              <a:solidFill>
                <a:srgbClr val="000000"/>
              </a:solidFill>
              <a:latin typeface="Courier New" panose="02070309020205020404" pitchFamily="49" charset="0"/>
            </a:endParaRPr>
          </a:p>
          <a:p>
            <a:r>
              <a:rPr lang="en-IN" sz="800" dirty="0">
                <a:solidFill>
                  <a:srgbClr val="008000"/>
                </a:solidFill>
                <a:latin typeface="Courier New" panose="02070309020205020404" pitchFamily="49" charset="0"/>
              </a:rPr>
              <a:t>/*TREATING THE OUTLIERS*/</a:t>
            </a:r>
            <a:endParaRPr lang="en-IN" sz="800" dirty="0">
              <a:solidFill>
                <a:srgbClr val="000000"/>
              </a:solidFill>
              <a:latin typeface="Courier New" panose="02070309020205020404" pitchFamily="49" charset="0"/>
            </a:endParaRPr>
          </a:p>
          <a:p>
            <a:endParaRPr lang="en-IN" sz="800" dirty="0">
              <a:solidFill>
                <a:srgbClr val="000000"/>
              </a:solidFill>
              <a:latin typeface="Courier New" panose="02070309020205020404" pitchFamily="49" charset="0"/>
            </a:endParaRPr>
          </a:p>
          <a:p>
            <a:r>
              <a:rPr lang="en-US" sz="800" b="1" dirty="0">
                <a:solidFill>
                  <a:srgbClr val="000080"/>
                </a:solidFill>
                <a:latin typeface="Courier New" panose="02070309020205020404" pitchFamily="49" charset="0"/>
              </a:rPr>
              <a:t>%MACRO</a:t>
            </a:r>
            <a:r>
              <a:rPr lang="en-US" sz="800" b="0" dirty="0">
                <a:solidFill>
                  <a:srgbClr val="000000"/>
                </a:solidFill>
                <a:latin typeface="Courier New" panose="02070309020205020404" pitchFamily="49" charset="0"/>
              </a:rPr>
              <a:t> OUTLIER (DATA= , VARNAME = , THRESHOLD= , OUTPUT = );</a:t>
            </a:r>
          </a:p>
          <a:p>
            <a:r>
              <a:rPr lang="pt-BR" sz="800" b="0" dirty="0">
                <a:solidFill>
                  <a:srgbClr val="000000"/>
                </a:solidFill>
                <a:latin typeface="Courier New" panose="02070309020205020404" pitchFamily="49" charset="0"/>
              </a:rPr>
              <a:t> PROC MEANS DATA = &amp;</a:t>
            </a:r>
            <a:r>
              <a:rPr lang="pt-BR" sz="800" b="0" dirty="0">
                <a:solidFill>
                  <a:srgbClr val="008080"/>
                </a:solidFill>
                <a:latin typeface="Courier New" panose="02070309020205020404" pitchFamily="49" charset="0"/>
              </a:rPr>
              <a:t>DATA.</a:t>
            </a:r>
            <a:r>
              <a:rPr lang="pt-BR" sz="800" b="0" dirty="0">
                <a:solidFill>
                  <a:srgbClr val="000000"/>
                </a:solidFill>
                <a:latin typeface="Courier New" panose="02070309020205020404" pitchFamily="49" charset="0"/>
              </a:rPr>
              <a:t> MAXDEC=</a:t>
            </a:r>
            <a:r>
              <a:rPr lang="pt-BR" sz="800" b="1" dirty="0">
                <a:solidFill>
                  <a:srgbClr val="008080"/>
                </a:solidFill>
                <a:latin typeface="Courier New" panose="02070309020205020404" pitchFamily="49" charset="0"/>
              </a:rPr>
              <a:t>2</a:t>
            </a:r>
            <a:r>
              <a:rPr lang="pt-BR" sz="800" b="0" dirty="0">
                <a:solidFill>
                  <a:srgbClr val="000000"/>
                </a:solidFill>
                <a:latin typeface="Courier New" panose="02070309020205020404" pitchFamily="49" charset="0"/>
              </a:rPr>
              <a:t> N P25 P75 QRANGE;</a:t>
            </a:r>
          </a:p>
          <a:p>
            <a:r>
              <a:rPr lang="en-IN" sz="800" b="0" dirty="0">
                <a:solidFill>
                  <a:srgbClr val="000000"/>
                </a:solidFill>
                <a:latin typeface="Courier New" panose="02070309020205020404" pitchFamily="49" charset="0"/>
              </a:rPr>
              <a:t> VAR &amp;</a:t>
            </a:r>
            <a:r>
              <a:rPr lang="en-IN" sz="800" b="0" dirty="0">
                <a:solidFill>
                  <a:srgbClr val="008080"/>
                </a:solidFill>
                <a:latin typeface="Courier New" panose="02070309020205020404" pitchFamily="49" charset="0"/>
              </a:rPr>
              <a:t>VARNAME.</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RUN;</a:t>
            </a:r>
          </a:p>
          <a:p>
            <a:endParaRPr lang="en-IN" sz="800" b="0" dirty="0">
              <a:solidFill>
                <a:srgbClr val="000000"/>
              </a:solidFill>
              <a:latin typeface="Courier New" panose="02070309020205020404" pitchFamily="49" charset="0"/>
            </a:endParaRPr>
          </a:p>
          <a:p>
            <a:r>
              <a:rPr lang="pt-BR" sz="800" b="0" dirty="0">
                <a:solidFill>
                  <a:srgbClr val="000000"/>
                </a:solidFill>
                <a:latin typeface="Courier New" panose="02070309020205020404" pitchFamily="49" charset="0"/>
              </a:rPr>
              <a:t> PROC MEANS DATA = &amp;</a:t>
            </a:r>
            <a:r>
              <a:rPr lang="pt-BR" sz="800" b="0" dirty="0">
                <a:solidFill>
                  <a:srgbClr val="008080"/>
                </a:solidFill>
                <a:latin typeface="Courier New" panose="02070309020205020404" pitchFamily="49" charset="0"/>
              </a:rPr>
              <a:t>DATA.</a:t>
            </a:r>
            <a:r>
              <a:rPr lang="pt-BR" sz="800" b="0" dirty="0">
                <a:solidFill>
                  <a:srgbClr val="000000"/>
                </a:solidFill>
                <a:latin typeface="Courier New" panose="02070309020205020404" pitchFamily="49" charset="0"/>
              </a:rPr>
              <a:t> MAXDEC = </a:t>
            </a:r>
            <a:r>
              <a:rPr lang="pt-BR" sz="800" b="1" dirty="0">
                <a:solidFill>
                  <a:srgbClr val="008080"/>
                </a:solidFill>
                <a:latin typeface="Courier New" panose="02070309020205020404" pitchFamily="49" charset="0"/>
              </a:rPr>
              <a:t>2</a:t>
            </a:r>
            <a:r>
              <a:rPr lang="pt-BR" sz="800" b="0" dirty="0">
                <a:solidFill>
                  <a:srgbClr val="000000"/>
                </a:solidFill>
                <a:latin typeface="Courier New" panose="02070309020205020404" pitchFamily="49" charset="0"/>
              </a:rPr>
              <a:t> N P25 P75 QRANGE;</a:t>
            </a:r>
          </a:p>
          <a:p>
            <a:r>
              <a:rPr lang="en-IN" sz="800" b="0" dirty="0">
                <a:solidFill>
                  <a:srgbClr val="000000"/>
                </a:solidFill>
                <a:latin typeface="Courier New" panose="02070309020205020404" pitchFamily="49" charset="0"/>
              </a:rPr>
              <a:t> VAR &amp;</a:t>
            </a:r>
            <a:r>
              <a:rPr lang="en-IN" sz="800" b="0" dirty="0">
                <a:solidFill>
                  <a:srgbClr val="008080"/>
                </a:solidFill>
                <a:latin typeface="Courier New" panose="02070309020205020404" pitchFamily="49" charset="0"/>
              </a:rPr>
              <a:t>VARNAME.</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OUTPUT OUT = RIMA.DEL P25 = Q1 P75 = Q3 QRANGE=IQR;</a:t>
            </a:r>
          </a:p>
          <a:p>
            <a:r>
              <a:rPr lang="en-IN" sz="800" b="0" dirty="0">
                <a:solidFill>
                  <a:srgbClr val="000000"/>
                </a:solidFill>
                <a:latin typeface="Courier New" panose="02070309020205020404" pitchFamily="49" charset="0"/>
              </a:rPr>
              <a:t> RUN;</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DATA RIMA.TEMP1;</a:t>
            </a:r>
          </a:p>
          <a:p>
            <a:r>
              <a:rPr lang="en-IN" sz="800" b="0" dirty="0">
                <a:solidFill>
                  <a:srgbClr val="000000"/>
                </a:solidFill>
                <a:latin typeface="Courier New" panose="02070309020205020404" pitchFamily="49" charset="0"/>
              </a:rPr>
              <a:t>  SET RIMA.DEL ;</a:t>
            </a:r>
          </a:p>
          <a:p>
            <a:r>
              <a:rPr lang="en-US" sz="800" b="0" dirty="0">
                <a:solidFill>
                  <a:srgbClr val="000000"/>
                </a:solidFill>
                <a:latin typeface="Courier New" panose="02070309020205020404" pitchFamily="49" charset="0"/>
              </a:rPr>
              <a:t> LOWER_LIMIT = Q1 - (&amp;</a:t>
            </a:r>
            <a:r>
              <a:rPr lang="en-US" sz="800" b="0" dirty="0">
                <a:solidFill>
                  <a:srgbClr val="008080"/>
                </a:solidFill>
                <a:latin typeface="Courier New" panose="02070309020205020404" pitchFamily="49" charset="0"/>
              </a:rPr>
              <a:t>THRESHOLD.</a:t>
            </a:r>
            <a:r>
              <a:rPr lang="en-US" sz="800" b="0" dirty="0">
                <a:solidFill>
                  <a:srgbClr val="000000"/>
                </a:solidFill>
                <a:latin typeface="Courier New" panose="02070309020205020404" pitchFamily="49" charset="0"/>
              </a:rPr>
              <a:t>*IQR);</a:t>
            </a:r>
          </a:p>
          <a:p>
            <a:r>
              <a:rPr lang="en-US" sz="800" b="0" dirty="0">
                <a:solidFill>
                  <a:srgbClr val="000000"/>
                </a:solidFill>
                <a:latin typeface="Courier New" panose="02070309020205020404" pitchFamily="49" charset="0"/>
              </a:rPr>
              <a:t> UPPER_LIMIT = Q1 + (&amp;</a:t>
            </a:r>
            <a:r>
              <a:rPr lang="en-US" sz="800" b="0" dirty="0">
                <a:solidFill>
                  <a:srgbClr val="008080"/>
                </a:solidFill>
                <a:latin typeface="Courier New" panose="02070309020205020404" pitchFamily="49" charset="0"/>
              </a:rPr>
              <a:t>THRESHOLD.</a:t>
            </a:r>
            <a:r>
              <a:rPr lang="en-US" sz="800" b="0" dirty="0">
                <a:solidFill>
                  <a:srgbClr val="000000"/>
                </a:solidFill>
                <a:latin typeface="Courier New" panose="02070309020205020404" pitchFamily="49" charset="0"/>
              </a:rPr>
              <a:t>*IQR);</a:t>
            </a:r>
          </a:p>
          <a:p>
            <a:r>
              <a:rPr lang="en-IN" sz="800" b="0" dirty="0">
                <a:solidFill>
                  <a:srgbClr val="000000"/>
                </a:solidFill>
                <a:latin typeface="Courier New" panose="02070309020205020404" pitchFamily="49" charset="0"/>
              </a:rPr>
              <a:t> RUN;</a:t>
            </a:r>
          </a:p>
          <a:p>
            <a:endParaRPr lang="en-IN" sz="800" b="0" dirty="0">
              <a:solidFill>
                <a:srgbClr val="000000"/>
              </a:solidFill>
              <a:latin typeface="Courier New" panose="02070309020205020404" pitchFamily="49" charset="0"/>
            </a:endParaRPr>
          </a:p>
          <a:p>
            <a:r>
              <a:rPr lang="en-IN" sz="800" b="0" dirty="0">
                <a:solidFill>
                  <a:srgbClr val="008000"/>
                </a:solidFill>
                <a:latin typeface="Courier New" panose="02070309020205020404" pitchFamily="49" charset="0"/>
              </a:rPr>
              <a:t>/*CARTESIAN PRODUCT*/</a:t>
            </a:r>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PROC SQL;</a:t>
            </a:r>
          </a:p>
          <a:p>
            <a:r>
              <a:rPr lang="en-US" sz="800" b="0" dirty="0">
                <a:solidFill>
                  <a:srgbClr val="000000"/>
                </a:solidFill>
                <a:latin typeface="Courier New" panose="02070309020205020404" pitchFamily="49" charset="0"/>
              </a:rPr>
              <a:t>  CREATE TABLE RIMA.DATA_01 AS</a:t>
            </a:r>
          </a:p>
          <a:p>
            <a:r>
              <a:rPr lang="en-US" sz="800" b="0" dirty="0">
                <a:solidFill>
                  <a:srgbClr val="000000"/>
                </a:solidFill>
                <a:latin typeface="Courier New" panose="02070309020205020404" pitchFamily="49" charset="0"/>
              </a:rPr>
              <a:t>  SELECT </a:t>
            </a:r>
            <a:r>
              <a:rPr lang="en-US" sz="800" b="0" dirty="0">
                <a:solidFill>
                  <a:srgbClr val="008080"/>
                </a:solidFill>
                <a:latin typeface="Courier New" panose="02070309020205020404" pitchFamily="49" charset="0"/>
              </a:rPr>
              <a:t>A.</a:t>
            </a:r>
            <a:r>
              <a:rPr lang="en-US" sz="800" b="0" dirty="0">
                <a:solidFill>
                  <a:srgbClr val="000000"/>
                </a:solidFill>
                <a:latin typeface="Courier New" panose="02070309020205020404" pitchFamily="49" charset="0"/>
              </a:rPr>
              <a:t>*,B.LOWER_LIMIT, B.UPPER_LIMIT</a:t>
            </a:r>
          </a:p>
          <a:p>
            <a:r>
              <a:rPr lang="en-IN" sz="800" b="0" dirty="0">
                <a:solidFill>
                  <a:srgbClr val="000000"/>
                </a:solidFill>
                <a:latin typeface="Courier New" panose="02070309020205020404" pitchFamily="49" charset="0"/>
              </a:rPr>
              <a:t>  FROM &amp;</a:t>
            </a:r>
            <a:r>
              <a:rPr lang="en-IN" sz="800" b="0" dirty="0">
                <a:solidFill>
                  <a:srgbClr val="008080"/>
                </a:solidFill>
                <a:latin typeface="Courier New" panose="02070309020205020404" pitchFamily="49" charset="0"/>
              </a:rPr>
              <a:t>DATA.</a:t>
            </a:r>
            <a:r>
              <a:rPr lang="en-IN" sz="800" b="0" dirty="0">
                <a:solidFill>
                  <a:srgbClr val="000000"/>
                </a:solidFill>
                <a:latin typeface="Courier New" panose="02070309020205020404" pitchFamily="49" charset="0"/>
              </a:rPr>
              <a:t> AS A, RIMA.TEMP1 AS B</a:t>
            </a:r>
          </a:p>
          <a:p>
            <a:r>
              <a:rPr lang="en-IN" sz="800" b="0" dirty="0">
                <a:solidFill>
                  <a:srgbClr val="000000"/>
                </a:solidFill>
                <a:latin typeface="Courier New" panose="02070309020205020404" pitchFamily="49" charset="0"/>
              </a:rPr>
              <a:t>  ;</a:t>
            </a:r>
          </a:p>
          <a:p>
            <a:r>
              <a:rPr lang="en-IN" sz="800" b="0" dirty="0">
                <a:solidFill>
                  <a:srgbClr val="000000"/>
                </a:solidFill>
                <a:latin typeface="Courier New" panose="02070309020205020404" pitchFamily="49" charset="0"/>
              </a:rPr>
              <a:t>  QUIT;</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DATA RIMA.DATA_02;</a:t>
            </a:r>
          </a:p>
          <a:p>
            <a:r>
              <a:rPr lang="en-IN" sz="800" b="0" dirty="0">
                <a:solidFill>
                  <a:srgbClr val="000000"/>
                </a:solidFill>
                <a:latin typeface="Courier New" panose="02070309020205020404" pitchFamily="49" charset="0"/>
              </a:rPr>
              <a:t>  SET RIMA.DATA_01;</a:t>
            </a:r>
          </a:p>
          <a:p>
            <a:r>
              <a:rPr lang="en-US" sz="800" b="0" dirty="0">
                <a:solidFill>
                  <a:srgbClr val="000000"/>
                </a:solidFill>
                <a:latin typeface="Courier New" panose="02070309020205020404" pitchFamily="49" charset="0"/>
              </a:rPr>
              <a:t>  IF &amp;</a:t>
            </a:r>
            <a:r>
              <a:rPr lang="en-US" sz="800" b="0" dirty="0">
                <a:solidFill>
                  <a:srgbClr val="008080"/>
                </a:solidFill>
                <a:latin typeface="Courier New" panose="02070309020205020404" pitchFamily="49" charset="0"/>
              </a:rPr>
              <a:t>VARNAME.</a:t>
            </a:r>
            <a:r>
              <a:rPr lang="en-US" sz="800" b="0" dirty="0">
                <a:solidFill>
                  <a:srgbClr val="000000"/>
                </a:solidFill>
                <a:latin typeface="Courier New" panose="02070309020205020404" pitchFamily="49" charset="0"/>
              </a:rPr>
              <a:t> LE LOWER_LIMIT THEN RANGE = </a:t>
            </a:r>
            <a:r>
              <a:rPr lang="en-US" sz="800" b="0" dirty="0">
                <a:solidFill>
                  <a:srgbClr val="800080"/>
                </a:solidFill>
                <a:latin typeface="Courier New" panose="02070309020205020404" pitchFamily="49" charset="0"/>
              </a:rPr>
              <a:t>"BELOW LOWER LIMIT"</a:t>
            </a:r>
            <a:r>
              <a:rPr lang="en-US" sz="800" b="0" dirty="0">
                <a:solidFill>
                  <a:srgbClr val="000000"/>
                </a:solidFill>
                <a:latin typeface="Courier New" panose="02070309020205020404" pitchFamily="49" charset="0"/>
              </a:rPr>
              <a:t>;</a:t>
            </a:r>
          </a:p>
          <a:p>
            <a:r>
              <a:rPr lang="en-US" sz="800" b="0" dirty="0">
                <a:solidFill>
                  <a:srgbClr val="000000"/>
                </a:solidFill>
                <a:latin typeface="Courier New" panose="02070309020205020404" pitchFamily="49" charset="0"/>
              </a:rPr>
              <a:t>  ELSE IF &amp;</a:t>
            </a:r>
            <a:r>
              <a:rPr lang="en-US" sz="800" b="0" dirty="0">
                <a:solidFill>
                  <a:srgbClr val="008080"/>
                </a:solidFill>
                <a:latin typeface="Courier New" panose="02070309020205020404" pitchFamily="49" charset="0"/>
              </a:rPr>
              <a:t>VARNAME.</a:t>
            </a:r>
            <a:r>
              <a:rPr lang="en-US" sz="800" b="0" dirty="0">
                <a:solidFill>
                  <a:srgbClr val="000000"/>
                </a:solidFill>
                <a:latin typeface="Courier New" panose="02070309020205020404" pitchFamily="49" charset="0"/>
              </a:rPr>
              <a:t> GE UPPER_LIMIT THEN RANGE = </a:t>
            </a:r>
            <a:r>
              <a:rPr lang="en-US" sz="800" b="0" dirty="0">
                <a:solidFill>
                  <a:srgbClr val="800080"/>
                </a:solidFill>
                <a:latin typeface="Courier New" panose="02070309020205020404" pitchFamily="49" charset="0"/>
              </a:rPr>
              <a:t>"ABOVE UPPER LIMIT"</a:t>
            </a:r>
            <a:r>
              <a:rPr lang="en-US"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ELSE RANGE = </a:t>
            </a:r>
            <a:r>
              <a:rPr lang="en-IN" sz="800" b="0" dirty="0">
                <a:solidFill>
                  <a:srgbClr val="800080"/>
                </a:solidFill>
                <a:latin typeface="Courier New" panose="02070309020205020404" pitchFamily="49" charset="0"/>
              </a:rPr>
              <a:t>"WITHIN RANGE"</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RUN;</a:t>
            </a:r>
          </a:p>
          <a:p>
            <a:r>
              <a:rPr lang="en-IN" sz="800" b="0" dirty="0">
                <a:solidFill>
                  <a:srgbClr val="000000"/>
                </a:solidFill>
                <a:latin typeface="Courier New" panose="02070309020205020404" pitchFamily="49" charset="0"/>
              </a:rPr>
              <a:t>  QUIT;</a:t>
            </a:r>
          </a:p>
          <a:p>
            <a:endParaRPr lang="en-IN" sz="800" b="0" dirty="0">
              <a:solidFill>
                <a:srgbClr val="000000"/>
              </a:solidFill>
              <a:latin typeface="Courier New" panose="02070309020205020404" pitchFamily="49" charset="0"/>
            </a:endParaRPr>
          </a:p>
          <a:p>
            <a:r>
              <a:rPr lang="en-IN" sz="800" b="0" dirty="0">
                <a:solidFill>
                  <a:srgbClr val="008000"/>
                </a:solidFill>
                <a:latin typeface="Courier New" panose="02070309020205020404" pitchFamily="49" charset="0"/>
              </a:rPr>
              <a:t>/*PRINTING WITHIN RANGE DATA*/</a:t>
            </a:r>
            <a:endParaRPr lang="en-IN" sz="800" b="0" dirty="0">
              <a:solidFill>
                <a:srgbClr val="000000"/>
              </a:solidFill>
              <a:latin typeface="Courier New" panose="02070309020205020404" pitchFamily="49" charset="0"/>
            </a:endParaRP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PROC SQL;</a:t>
            </a:r>
          </a:p>
          <a:p>
            <a:r>
              <a:rPr lang="en-US" sz="800" b="0" dirty="0">
                <a:solidFill>
                  <a:srgbClr val="000000"/>
                </a:solidFill>
                <a:latin typeface="Courier New" panose="02070309020205020404" pitchFamily="49" charset="0"/>
              </a:rPr>
              <a:t>  CREATE TABLE &amp;</a:t>
            </a:r>
            <a:r>
              <a:rPr lang="en-US" sz="800" b="0" dirty="0">
                <a:solidFill>
                  <a:srgbClr val="008080"/>
                </a:solidFill>
                <a:latin typeface="Courier New" panose="02070309020205020404" pitchFamily="49" charset="0"/>
              </a:rPr>
              <a:t>OUTPUT.</a:t>
            </a:r>
            <a:r>
              <a:rPr lang="en-US" sz="800" b="0" dirty="0">
                <a:solidFill>
                  <a:srgbClr val="000000"/>
                </a:solidFill>
                <a:latin typeface="Courier New" panose="02070309020205020404" pitchFamily="49" charset="0"/>
              </a:rPr>
              <a:t>(DROP= LOWER_LIMIT UPPER_LIMIT RANGE) AS</a:t>
            </a:r>
          </a:p>
          <a:p>
            <a:r>
              <a:rPr lang="en-IN" sz="800" b="0" dirty="0">
                <a:solidFill>
                  <a:srgbClr val="000000"/>
                </a:solidFill>
                <a:latin typeface="Courier New" panose="02070309020205020404" pitchFamily="49" charset="0"/>
              </a:rPr>
              <a:t>  SELECT *</a:t>
            </a:r>
          </a:p>
          <a:p>
            <a:r>
              <a:rPr lang="en-IN" sz="800" b="0" dirty="0">
                <a:solidFill>
                  <a:srgbClr val="000000"/>
                </a:solidFill>
                <a:latin typeface="Courier New" panose="02070309020205020404" pitchFamily="49" charset="0"/>
              </a:rPr>
              <a:t>  FROM RIMA.DATA_02</a:t>
            </a:r>
          </a:p>
          <a:p>
            <a:r>
              <a:rPr lang="en-IN" sz="800" b="0" dirty="0">
                <a:solidFill>
                  <a:srgbClr val="000000"/>
                </a:solidFill>
                <a:latin typeface="Courier New" panose="02070309020205020404" pitchFamily="49" charset="0"/>
              </a:rPr>
              <a:t>  WHERE RANGE = </a:t>
            </a:r>
            <a:r>
              <a:rPr lang="en-IN" sz="800" b="0" dirty="0">
                <a:solidFill>
                  <a:srgbClr val="800080"/>
                </a:solidFill>
                <a:latin typeface="Courier New" panose="02070309020205020404" pitchFamily="49" charset="0"/>
              </a:rPr>
              <a:t>"WITHIN RANGE"</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QUIT;</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PROC PRINT DATA=&amp;</a:t>
            </a:r>
            <a:r>
              <a:rPr lang="en-IN" sz="800" b="0" dirty="0">
                <a:solidFill>
                  <a:srgbClr val="008080"/>
                </a:solidFill>
                <a:latin typeface="Courier New" panose="02070309020205020404" pitchFamily="49" charset="0"/>
              </a:rPr>
              <a:t>OUTPUT.</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  RUN;</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  </a:t>
            </a:r>
            <a:r>
              <a:rPr lang="en-IN" sz="800" b="1" dirty="0">
                <a:solidFill>
                  <a:srgbClr val="000080"/>
                </a:solidFill>
                <a:latin typeface="Courier New" panose="02070309020205020404" pitchFamily="49" charset="0"/>
              </a:rPr>
              <a:t>%MEND</a:t>
            </a:r>
            <a:r>
              <a:rPr lang="en-IN" sz="800" b="0" dirty="0">
                <a:solidFill>
                  <a:srgbClr val="000000"/>
                </a:solidFill>
                <a:latin typeface="Courier New" panose="02070309020205020404" pitchFamily="49" charset="0"/>
              </a:rPr>
              <a:t> OUTLIER;</a:t>
            </a:r>
          </a:p>
          <a:p>
            <a:r>
              <a:rPr lang="en-IN" sz="800" b="0" dirty="0">
                <a:solidFill>
                  <a:srgbClr val="000000"/>
                </a:solidFill>
                <a:latin typeface="Courier New" panose="02070309020205020404" pitchFamily="49" charset="0"/>
              </a:rPr>
              <a:t>  </a:t>
            </a:r>
            <a:r>
              <a:rPr lang="pt-BR" sz="800" b="1" dirty="0">
                <a:solidFill>
                  <a:srgbClr val="000080"/>
                </a:solidFill>
                <a:latin typeface="Courier New" panose="02070309020205020404" pitchFamily="49" charset="0"/>
              </a:rPr>
              <a:t>%MACRO</a:t>
            </a:r>
            <a:r>
              <a:rPr lang="pt-BR" sz="800" b="0" dirty="0">
                <a:solidFill>
                  <a:srgbClr val="000000"/>
                </a:solidFill>
                <a:latin typeface="Courier New" panose="02070309020205020404" pitchFamily="49" charset="0"/>
              </a:rPr>
              <a:t> RECODE_DDA (DATA = , VAR = , OUTPUT = );</a:t>
            </a:r>
          </a:p>
          <a:p>
            <a:r>
              <a:rPr lang="en-IN" sz="800" b="0" dirty="0">
                <a:solidFill>
                  <a:srgbClr val="000000"/>
                </a:solidFill>
                <a:latin typeface="Courier New" panose="02070309020205020404" pitchFamily="49" charset="0"/>
              </a:rPr>
              <a:t>data &amp;</a:t>
            </a:r>
            <a:r>
              <a:rPr lang="en-IN" sz="800" b="0" dirty="0">
                <a:solidFill>
                  <a:srgbClr val="008080"/>
                </a:solidFill>
                <a:latin typeface="Courier New" panose="02070309020205020404" pitchFamily="49" charset="0"/>
              </a:rPr>
              <a:t>OUTPUT.</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set &amp;</a:t>
            </a:r>
            <a:r>
              <a:rPr lang="en-IN" sz="800" b="0" dirty="0">
                <a:solidFill>
                  <a:srgbClr val="008080"/>
                </a:solidFill>
                <a:latin typeface="Courier New" panose="02070309020205020404" pitchFamily="49" charset="0"/>
              </a:rPr>
              <a:t>DATA.</a:t>
            </a:r>
            <a:r>
              <a:rPr lang="en-IN" sz="800" b="0" dirty="0">
                <a:solidFill>
                  <a:srgbClr val="000000"/>
                </a:solidFill>
                <a:latin typeface="Courier New" panose="02070309020205020404" pitchFamily="49" charset="0"/>
              </a:rPr>
              <a:t>;</a:t>
            </a:r>
          </a:p>
          <a:p>
            <a:r>
              <a:rPr lang="en-US" sz="800" b="0" dirty="0">
                <a:solidFill>
                  <a:srgbClr val="008000"/>
                </a:solidFill>
                <a:latin typeface="Courier New" panose="02070309020205020404" pitchFamily="49" charset="0"/>
              </a:rPr>
              <a:t>/* use IF-THEN logic to recode gender */</a:t>
            </a:r>
            <a:endParaRPr lang="en-US"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length CHECKING_ACCOUNT $</a:t>
            </a:r>
            <a:r>
              <a:rPr lang="en-IN" sz="800" b="1" dirty="0">
                <a:solidFill>
                  <a:srgbClr val="008080"/>
                </a:solidFill>
                <a:latin typeface="Courier New" panose="02070309020205020404" pitchFamily="49" charset="0"/>
              </a:rPr>
              <a:t>8</a:t>
            </a:r>
            <a:r>
              <a:rPr lang="en-IN" sz="800" b="0" dirty="0">
                <a:solidFill>
                  <a:srgbClr val="000000"/>
                </a:solidFill>
                <a:latin typeface="Courier New" panose="02070309020205020404" pitchFamily="49" charset="0"/>
              </a:rPr>
              <a:t>;</a:t>
            </a:r>
          </a:p>
          <a:p>
            <a:r>
              <a:rPr lang="en-US" sz="800" b="0" dirty="0">
                <a:solidFill>
                  <a:srgbClr val="000000"/>
                </a:solidFill>
                <a:latin typeface="Courier New" panose="02070309020205020404" pitchFamily="49" charset="0"/>
              </a:rPr>
              <a:t>if      &amp;</a:t>
            </a:r>
            <a:r>
              <a:rPr lang="en-US" sz="800" b="0" dirty="0">
                <a:solidFill>
                  <a:srgbClr val="008080"/>
                </a:solidFill>
                <a:latin typeface="Courier New" panose="02070309020205020404" pitchFamily="49" charset="0"/>
              </a:rPr>
              <a:t>VAR.</a:t>
            </a:r>
            <a:r>
              <a:rPr lang="en-US" sz="800" b="0" dirty="0">
                <a:solidFill>
                  <a:srgbClr val="000000"/>
                </a:solidFill>
                <a:latin typeface="Courier New" panose="02070309020205020404" pitchFamily="49" charset="0"/>
              </a:rPr>
              <a:t>= </a:t>
            </a:r>
            <a:r>
              <a:rPr lang="en-US" sz="800" b="1" dirty="0">
                <a:solidFill>
                  <a:srgbClr val="008080"/>
                </a:solidFill>
                <a:latin typeface="Courier New" panose="02070309020205020404" pitchFamily="49" charset="0"/>
              </a:rPr>
              <a:t>1</a:t>
            </a:r>
            <a:r>
              <a:rPr lang="en-US" sz="800" b="0" dirty="0">
                <a:solidFill>
                  <a:srgbClr val="000000"/>
                </a:solidFill>
                <a:latin typeface="Courier New" panose="02070309020205020404" pitchFamily="49" charset="0"/>
              </a:rPr>
              <a:t> then CHECKING_ACCOUNT = </a:t>
            </a:r>
            <a:r>
              <a:rPr lang="en-US" sz="800" b="0" dirty="0">
                <a:solidFill>
                  <a:srgbClr val="800080"/>
                </a:solidFill>
                <a:latin typeface="Courier New" panose="02070309020205020404" pitchFamily="49" charset="0"/>
              </a:rPr>
              <a:t>"ACTIVE"</a:t>
            </a:r>
            <a:r>
              <a:rPr lang="en-US"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else CHECKING_ACCOUNT = </a:t>
            </a:r>
            <a:r>
              <a:rPr lang="en-IN" sz="800" b="0" dirty="0">
                <a:solidFill>
                  <a:srgbClr val="800080"/>
                </a:solidFill>
                <a:latin typeface="Courier New" panose="02070309020205020404" pitchFamily="49" charset="0"/>
              </a:rPr>
              <a:t>"INACTIVE "</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DROP &amp;</a:t>
            </a:r>
            <a:r>
              <a:rPr lang="en-IN" sz="800" b="0" dirty="0">
                <a:solidFill>
                  <a:srgbClr val="008080"/>
                </a:solidFill>
                <a:latin typeface="Courier New" panose="02070309020205020404" pitchFamily="49" charset="0"/>
              </a:rPr>
              <a:t>VAR.</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run;</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PROC PRINT DATA = &amp;</a:t>
            </a:r>
            <a:r>
              <a:rPr lang="en-IN" sz="800" b="0" dirty="0">
                <a:solidFill>
                  <a:srgbClr val="008080"/>
                </a:solidFill>
                <a:latin typeface="Courier New" panose="02070309020205020404" pitchFamily="49" charset="0"/>
              </a:rPr>
              <a:t>OUTPUT.</a:t>
            </a:r>
            <a:r>
              <a:rPr lang="en-IN" sz="800" b="0" dirty="0">
                <a:solidFill>
                  <a:srgbClr val="000000"/>
                </a:solidFill>
                <a:latin typeface="Courier New" panose="02070309020205020404" pitchFamily="49" charset="0"/>
              </a:rPr>
              <a:t>;</a:t>
            </a:r>
          </a:p>
          <a:p>
            <a:r>
              <a:rPr lang="en-IN" sz="800" b="0" dirty="0">
                <a:solidFill>
                  <a:srgbClr val="000000"/>
                </a:solidFill>
                <a:latin typeface="Courier New" panose="02070309020205020404" pitchFamily="49" charset="0"/>
              </a:rPr>
              <a:t>RUN;</a:t>
            </a:r>
          </a:p>
          <a:p>
            <a:r>
              <a:rPr lang="en-IN" sz="800" b="1" dirty="0">
                <a:solidFill>
                  <a:srgbClr val="000080"/>
                </a:solidFill>
                <a:latin typeface="Courier New" panose="02070309020205020404" pitchFamily="49" charset="0"/>
              </a:rPr>
              <a:t>%MEND</a:t>
            </a:r>
            <a:r>
              <a:rPr lang="en-IN" sz="800" b="0" dirty="0">
                <a:solidFill>
                  <a:srgbClr val="000000"/>
                </a:solidFill>
                <a:latin typeface="Courier New" panose="02070309020205020404" pitchFamily="49" charset="0"/>
              </a:rPr>
              <a:t>;</a:t>
            </a:r>
          </a:p>
          <a:p>
            <a:endParaRPr lang="en-IN" sz="800" b="0" dirty="0">
              <a:solidFill>
                <a:srgbClr val="000000"/>
              </a:solidFill>
              <a:latin typeface="Courier New" panose="02070309020205020404" pitchFamily="49" charset="0"/>
            </a:endParaRPr>
          </a:p>
          <a:p>
            <a:r>
              <a:rPr lang="en-IN" sz="800" b="0" dirty="0">
                <a:solidFill>
                  <a:srgbClr val="000000"/>
                </a:solidFill>
                <a:latin typeface="Courier New" panose="02070309020205020404" pitchFamily="49" charset="0"/>
              </a:rPr>
              <a:t>%</a:t>
            </a:r>
            <a:r>
              <a:rPr lang="en-IN" sz="800" b="1" i="1" dirty="0">
                <a:solidFill>
                  <a:srgbClr val="000000"/>
                </a:solidFill>
                <a:latin typeface="Courier New" panose="02070309020205020404" pitchFamily="49" charset="0"/>
              </a:rPr>
              <a:t>RECODE_DDA</a:t>
            </a:r>
            <a:r>
              <a:rPr lang="en-IN" sz="800" b="0" i="0" dirty="0">
                <a:solidFill>
                  <a:srgbClr val="000000"/>
                </a:solidFill>
                <a:latin typeface="Courier New" panose="02070309020205020404" pitchFamily="49" charset="0"/>
              </a:rPr>
              <a:t> (DATA = RIMA.BANK_UPDATED_0 , VAR = DDA , OUTPUT = RIMA.BANK_UPDATED);</a:t>
            </a:r>
          </a:p>
          <a:p>
            <a:endParaRPr lang="en-IN" sz="800" b="0" i="0" dirty="0">
              <a:solidFill>
                <a:srgbClr val="000000"/>
              </a:solidFill>
              <a:latin typeface="Courier New" panose="02070309020205020404" pitchFamily="49" charset="0"/>
            </a:endParaRPr>
          </a:p>
          <a:p>
            <a:endParaRPr lang="en-IN" sz="800" b="0" i="0" dirty="0">
              <a:solidFill>
                <a:srgbClr val="000000"/>
              </a:solidFill>
              <a:latin typeface="Courier New" panose="02070309020205020404" pitchFamily="49" charset="0"/>
            </a:endParaRPr>
          </a:p>
          <a:p>
            <a:r>
              <a:rPr lang="en-US" sz="800" b="0" i="0" dirty="0">
                <a:solidFill>
                  <a:srgbClr val="008000"/>
                </a:solidFill>
                <a:latin typeface="Courier New" panose="02070309020205020404" pitchFamily="49" charset="0"/>
              </a:rPr>
              <a:t>/*GROUPING THE DATA USING HPBIN PROCEDURE*/</a:t>
            </a:r>
            <a:endParaRPr lang="en-US" sz="800" b="0" i="0" dirty="0">
              <a:solidFill>
                <a:srgbClr val="000000"/>
              </a:solidFill>
              <a:latin typeface="Courier New" panose="02070309020205020404" pitchFamily="49" charset="0"/>
            </a:endParaRPr>
          </a:p>
          <a:p>
            <a:endParaRPr lang="en-IN" sz="800" b="0" i="0" dirty="0">
              <a:solidFill>
                <a:srgbClr val="000000"/>
              </a:solidFill>
              <a:latin typeface="Courier New" panose="02070309020205020404" pitchFamily="49" charset="0"/>
            </a:endParaRPr>
          </a:p>
          <a:p>
            <a:r>
              <a:rPr lang="en-IN" sz="800" b="1" i="0" dirty="0">
                <a:solidFill>
                  <a:srgbClr val="000080"/>
                </a:solidFill>
                <a:latin typeface="Courier New" panose="02070309020205020404" pitchFamily="49" charset="0"/>
              </a:rPr>
              <a:t>%MACRO</a:t>
            </a:r>
            <a:r>
              <a:rPr lang="en-IN" sz="800" b="0" i="0" dirty="0">
                <a:solidFill>
                  <a:srgbClr val="000000"/>
                </a:solidFill>
                <a:latin typeface="Courier New" panose="02070309020205020404" pitchFamily="49" charset="0"/>
              </a:rPr>
              <a:t> BIN (DATA = , VAR1 = ,BINS = , OUT =);</a:t>
            </a:r>
          </a:p>
          <a:p>
            <a:r>
              <a:rPr lang="en-US" sz="800" b="0" i="0" dirty="0">
                <a:solidFill>
                  <a:srgbClr val="000000"/>
                </a:solidFill>
                <a:latin typeface="Courier New" panose="02070309020205020404" pitchFamily="49" charset="0"/>
              </a:rPr>
              <a:t>PROC HPBIN DATA = &amp;</a:t>
            </a:r>
            <a:r>
              <a:rPr lang="en-US" sz="800" b="0" i="0" dirty="0">
                <a:solidFill>
                  <a:srgbClr val="008080"/>
                </a:solidFill>
                <a:latin typeface="Courier New" panose="02070309020205020404" pitchFamily="49" charset="0"/>
              </a:rPr>
              <a:t>DATA.</a:t>
            </a:r>
            <a:r>
              <a:rPr lang="en-US" sz="800" b="0" i="0" dirty="0">
                <a:solidFill>
                  <a:srgbClr val="000000"/>
                </a:solidFill>
                <a:latin typeface="Courier New" panose="02070309020205020404" pitchFamily="49" charset="0"/>
              </a:rPr>
              <a:t> OUTPUT = &amp;</a:t>
            </a:r>
            <a:r>
              <a:rPr lang="en-US" sz="800" b="0" i="0" dirty="0">
                <a:solidFill>
                  <a:srgbClr val="008080"/>
                </a:solidFill>
                <a:latin typeface="Courier New" panose="02070309020205020404" pitchFamily="49" charset="0"/>
              </a:rPr>
              <a:t>OUT.</a:t>
            </a:r>
            <a:r>
              <a:rPr lang="en-US" sz="800" b="0" i="0" dirty="0">
                <a:solidFill>
                  <a:srgbClr val="000000"/>
                </a:solidFill>
                <a:latin typeface="Courier New" panose="02070309020205020404" pitchFamily="49" charset="0"/>
              </a:rPr>
              <a:t> NUMBIN = &amp;</a:t>
            </a:r>
            <a:r>
              <a:rPr lang="en-US" sz="800" b="0" i="0" dirty="0">
                <a:solidFill>
                  <a:srgbClr val="008080"/>
                </a:solidFill>
                <a:latin typeface="Courier New" panose="02070309020205020404" pitchFamily="49" charset="0"/>
              </a:rPr>
              <a:t>BINS.</a:t>
            </a:r>
            <a:r>
              <a:rPr lang="en-US" sz="800" b="0" i="0" dirty="0">
                <a:solidFill>
                  <a:srgbClr val="000000"/>
                </a:solidFill>
                <a:latin typeface="Courier New" panose="02070309020205020404" pitchFamily="49" charset="0"/>
              </a:rPr>
              <a:t>;</a:t>
            </a:r>
          </a:p>
          <a:p>
            <a:r>
              <a:rPr lang="en-IN" sz="800" b="0" i="0" dirty="0">
                <a:solidFill>
                  <a:srgbClr val="000000"/>
                </a:solidFill>
                <a:latin typeface="Courier New" panose="02070309020205020404" pitchFamily="49" charset="0"/>
              </a:rPr>
              <a:t>INPUT &amp;</a:t>
            </a:r>
            <a:r>
              <a:rPr lang="en-IN" sz="800" b="0" i="0" dirty="0">
                <a:solidFill>
                  <a:srgbClr val="008080"/>
                </a:solidFill>
                <a:latin typeface="Courier New" panose="02070309020205020404" pitchFamily="49" charset="0"/>
              </a:rPr>
              <a:t>VAR1.</a:t>
            </a:r>
            <a:r>
              <a:rPr lang="en-IN" sz="800" b="0" i="0" dirty="0">
                <a:solidFill>
                  <a:srgbClr val="000000"/>
                </a:solidFill>
                <a:latin typeface="Courier New" panose="02070309020205020404" pitchFamily="49" charset="0"/>
              </a:rPr>
              <a:t>;</a:t>
            </a:r>
          </a:p>
          <a:p>
            <a:r>
              <a:rPr lang="en-IN" sz="800" b="0" i="0" dirty="0">
                <a:solidFill>
                  <a:srgbClr val="000000"/>
                </a:solidFill>
                <a:latin typeface="Courier New" panose="02070309020205020404" pitchFamily="49" charset="0"/>
              </a:rPr>
              <a:t>RUN;</a:t>
            </a:r>
          </a:p>
          <a:p>
            <a:r>
              <a:rPr lang="en-IN" sz="800" b="1" i="0" dirty="0">
                <a:solidFill>
                  <a:srgbClr val="000080"/>
                </a:solidFill>
                <a:latin typeface="Courier New" panose="02070309020205020404" pitchFamily="49" charset="0"/>
              </a:rPr>
              <a:t>%MEND</a:t>
            </a:r>
            <a:r>
              <a:rPr lang="en-IN" sz="800" b="0" i="0" dirty="0">
                <a:solidFill>
                  <a:srgbClr val="000000"/>
                </a:solidFill>
                <a:latin typeface="Courier New" panose="02070309020205020404" pitchFamily="49" charset="0"/>
              </a:rPr>
              <a:t>;</a:t>
            </a:r>
          </a:p>
          <a:p>
            <a:endParaRPr lang="en-IN" sz="800" b="0" i="0" dirty="0">
              <a:solidFill>
                <a:srgbClr val="000000"/>
              </a:solidFill>
              <a:latin typeface="Courier New" panose="02070309020205020404" pitchFamily="49" charset="0"/>
            </a:endParaRPr>
          </a:p>
          <a:p>
            <a:r>
              <a:rPr lang="en-US" sz="800" b="0" i="0" dirty="0">
                <a:solidFill>
                  <a:srgbClr val="000000"/>
                </a:solidFill>
                <a:latin typeface="Courier New" panose="02070309020205020404" pitchFamily="49" charset="0"/>
              </a:rPr>
              <a:t>%</a:t>
            </a:r>
            <a:r>
              <a:rPr lang="en-US" sz="800" b="1" i="1" dirty="0">
                <a:solidFill>
                  <a:srgbClr val="000000"/>
                </a:solidFill>
                <a:latin typeface="Courier New" panose="02070309020205020404" pitchFamily="49" charset="0"/>
              </a:rPr>
              <a:t>BIN</a:t>
            </a:r>
            <a:r>
              <a:rPr lang="en-US" sz="800" b="0" i="0" dirty="0">
                <a:solidFill>
                  <a:srgbClr val="000000"/>
                </a:solidFill>
                <a:latin typeface="Courier New" panose="02070309020205020404" pitchFamily="49" charset="0"/>
              </a:rPr>
              <a:t> (DATA = RIMA.BANK_UPDATED , VAR1 = AGE , BINS = </a:t>
            </a:r>
            <a:r>
              <a:rPr lang="en-US" sz="800" b="1" i="0" dirty="0">
                <a:solidFill>
                  <a:srgbClr val="008080"/>
                </a:solidFill>
                <a:latin typeface="Courier New" panose="02070309020205020404" pitchFamily="49" charset="0"/>
              </a:rPr>
              <a:t>3</a:t>
            </a:r>
            <a:r>
              <a:rPr lang="en-US" sz="800" b="0" i="0" dirty="0">
                <a:solidFill>
                  <a:srgbClr val="000000"/>
                </a:solidFill>
                <a:latin typeface="Courier New" panose="02070309020205020404" pitchFamily="49" charset="0"/>
              </a:rPr>
              <a:t> , OUT = RIMA.BANK1);</a:t>
            </a:r>
            <a:endParaRPr lang="en-IN" sz="800" b="0" dirty="0">
              <a:solidFill>
                <a:srgbClr val="000000"/>
              </a:solidFill>
              <a:latin typeface="Courier New" panose="02070309020205020404" pitchFamily="49" charset="0"/>
            </a:endParaRPr>
          </a:p>
          <a:p>
            <a:endParaRPr lang="en-IN" sz="800" dirty="0"/>
          </a:p>
        </p:txBody>
      </p:sp>
    </p:spTree>
    <p:extLst>
      <p:ext uri="{BB962C8B-B14F-4D97-AF65-F5344CB8AC3E}">
        <p14:creationId xmlns:p14="http://schemas.microsoft.com/office/powerpoint/2010/main" val="772775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3B96-E105-451C-A5F7-806A5117436A}"/>
              </a:ext>
            </a:extLst>
          </p:cNvPr>
          <p:cNvSpPr>
            <a:spLocks noGrp="1"/>
          </p:cNvSpPr>
          <p:nvPr>
            <p:ph type="title"/>
          </p:nvPr>
        </p:nvSpPr>
        <p:spPr/>
        <p:txBody>
          <a:bodyPr/>
          <a:lstStyle/>
          <a:p>
            <a:pPr algn="ctr"/>
            <a:r>
              <a:rPr lang="en-IN" dirty="0"/>
              <a:t>APPENDIX</a:t>
            </a:r>
          </a:p>
        </p:txBody>
      </p:sp>
      <p:sp>
        <p:nvSpPr>
          <p:cNvPr id="3" name="TextBox 2">
            <a:extLst>
              <a:ext uri="{FF2B5EF4-FFF2-40B4-BE49-F238E27FC236}">
                <a16:creationId xmlns:a16="http://schemas.microsoft.com/office/drawing/2014/main" id="{1F3146B5-179F-4399-BE08-255BF0A88344}"/>
              </a:ext>
            </a:extLst>
          </p:cNvPr>
          <p:cNvSpPr txBox="1"/>
          <p:nvPr/>
        </p:nvSpPr>
        <p:spPr>
          <a:xfrm>
            <a:off x="0" y="764704"/>
            <a:ext cx="9144000" cy="6832640"/>
          </a:xfrm>
          <a:prstGeom prst="rect">
            <a:avLst/>
          </a:prstGeom>
          <a:solidFill>
            <a:schemeClr val="accent3">
              <a:lumMod val="95000"/>
            </a:schemeClr>
          </a:solidFill>
        </p:spPr>
        <p:txBody>
          <a:bodyPr wrap="square" numCol="2" rtlCol="0">
            <a:spAutoFit/>
          </a:bodyPr>
          <a:lstStyle/>
          <a:p>
            <a:r>
              <a:rPr lang="en-US" sz="600" dirty="0">
                <a:solidFill>
                  <a:srgbClr val="008000"/>
                </a:solidFill>
                <a:latin typeface="Courier New" panose="02070309020205020404" pitchFamily="49" charset="0"/>
              </a:rPr>
              <a:t>/*--Macro Program to find the effect of banking habits on the customers*/</a:t>
            </a:r>
            <a:endParaRPr lang="en-US" sz="60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%macro</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RGBHex</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rr,gg,bb</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a:t>
            </a:r>
            <a:r>
              <a:rPr lang="en-IN" sz="600" b="0" dirty="0" err="1">
                <a:solidFill>
                  <a:srgbClr val="0000FF"/>
                </a:solidFill>
                <a:latin typeface="Courier New" panose="02070309020205020404" pitchFamily="49" charset="0"/>
              </a:rPr>
              <a:t>sysfunc</a:t>
            </a:r>
            <a:r>
              <a:rPr lang="en-IN" sz="600" b="0" dirty="0">
                <a:solidFill>
                  <a:srgbClr val="000000"/>
                </a:solidFill>
                <a:latin typeface="Courier New" panose="02070309020205020404" pitchFamily="49" charset="0"/>
              </a:rPr>
              <a:t>(compress(</a:t>
            </a:r>
            <a:r>
              <a:rPr lang="en-IN" sz="600" b="0" dirty="0" err="1">
                <a:solidFill>
                  <a:srgbClr val="000000"/>
                </a:solidFill>
                <a:latin typeface="Courier New" panose="02070309020205020404" pitchFamily="49" charset="0"/>
              </a:rPr>
              <a:t>CX</a:t>
            </a:r>
            <a:r>
              <a:rPr lang="en-IN" sz="600" b="0" dirty="0" err="1">
                <a:solidFill>
                  <a:srgbClr val="0000FF"/>
                </a:solidFill>
                <a:latin typeface="Courier New" panose="02070309020205020404" pitchFamily="49" charset="0"/>
              </a:rPr>
              <a:t>%sysfunc</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putn</a:t>
            </a:r>
            <a:r>
              <a:rPr lang="en-IN" sz="600" b="0" dirty="0">
                <a:solidFill>
                  <a:srgbClr val="000000"/>
                </a:solidFill>
                <a:latin typeface="Courier New" panose="02070309020205020404" pitchFamily="49" charset="0"/>
              </a:rPr>
              <a:t>(&amp;rr,</a:t>
            </a:r>
            <a:r>
              <a:rPr lang="en-IN" sz="600" b="0" dirty="0">
                <a:solidFill>
                  <a:srgbClr val="008080"/>
                </a:solidFill>
                <a:latin typeface="Courier New" panose="02070309020205020404" pitchFamily="49" charset="0"/>
              </a:rPr>
              <a:t>hex2.</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a:t>
            </a:r>
            <a:r>
              <a:rPr lang="en-IN" sz="600" b="0" dirty="0" err="1">
                <a:solidFill>
                  <a:srgbClr val="0000FF"/>
                </a:solidFill>
                <a:latin typeface="Courier New" panose="02070309020205020404" pitchFamily="49" charset="0"/>
              </a:rPr>
              <a:t>sysfunc</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putn</a:t>
            </a:r>
            <a:r>
              <a:rPr lang="en-IN" sz="600" b="0" dirty="0">
                <a:solidFill>
                  <a:srgbClr val="000000"/>
                </a:solidFill>
                <a:latin typeface="Courier New" panose="02070309020205020404" pitchFamily="49" charset="0"/>
              </a:rPr>
              <a:t>(&amp;gg,</a:t>
            </a:r>
            <a:r>
              <a:rPr lang="en-IN" sz="600" b="0" dirty="0">
                <a:solidFill>
                  <a:srgbClr val="008080"/>
                </a:solidFill>
                <a:latin typeface="Courier New" panose="02070309020205020404" pitchFamily="49" charset="0"/>
              </a:rPr>
              <a:t>hex2.</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a:t>
            </a:r>
            <a:r>
              <a:rPr lang="en-IN" sz="600" b="0" dirty="0" err="1">
                <a:solidFill>
                  <a:srgbClr val="0000FF"/>
                </a:solidFill>
                <a:latin typeface="Courier New" panose="02070309020205020404" pitchFamily="49" charset="0"/>
              </a:rPr>
              <a:t>sysfunc</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putn</a:t>
            </a:r>
            <a:r>
              <a:rPr lang="en-IN" sz="600" b="0" dirty="0">
                <a:solidFill>
                  <a:srgbClr val="000000"/>
                </a:solidFill>
                <a:latin typeface="Courier New" panose="02070309020205020404" pitchFamily="49" charset="0"/>
              </a:rPr>
              <a:t>(&amp;bb,</a:t>
            </a:r>
            <a:r>
              <a:rPr lang="en-IN" sz="600" b="0" dirty="0">
                <a:solidFill>
                  <a:srgbClr val="008080"/>
                </a:solidFill>
                <a:latin typeface="Courier New" panose="02070309020205020404" pitchFamily="49" charset="0"/>
              </a:rPr>
              <a:t>hex2.</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%mend</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RGBHex</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template</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define</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statgraph</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BarPie</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dynamic</a:t>
            </a:r>
            <a:r>
              <a:rPr lang="en-IN" sz="600" b="0" dirty="0">
                <a:solidFill>
                  <a:srgbClr val="000000"/>
                </a:solidFill>
                <a:latin typeface="Courier New" panose="02070309020205020404" pitchFamily="49" charset="0"/>
              </a:rPr>
              <a:t> _</a:t>
            </a:r>
            <a:r>
              <a:rPr lang="en-IN" sz="600" b="0" dirty="0" err="1">
                <a:solidFill>
                  <a:srgbClr val="000000"/>
                </a:solidFill>
                <a:latin typeface="Courier New" panose="02070309020205020404" pitchFamily="49" charset="0"/>
              </a:rPr>
              <a:t>tsize</a:t>
            </a:r>
            <a:r>
              <a:rPr lang="en-IN" sz="600" b="0" dirty="0">
                <a:solidFill>
                  <a:srgbClr val="000000"/>
                </a:solidFill>
                <a:latin typeface="Courier New" panose="02070309020205020404" pitchFamily="49" charset="0"/>
              </a:rPr>
              <a:t> _</a:t>
            </a:r>
            <a:r>
              <a:rPr lang="en-IN" sz="600" b="0" dirty="0" err="1">
                <a:solidFill>
                  <a:srgbClr val="000000"/>
                </a:solidFill>
                <a:latin typeface="Courier New" panose="02070309020205020404" pitchFamily="49" charset="0"/>
              </a:rPr>
              <a:t>lsize</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begingraph</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entrytitle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"Customers Satisfaction Count using Phone Banking as per the Area"</a:t>
            </a:r>
            <a:r>
              <a:rPr lang="en-US" sz="600" b="0" dirty="0">
                <a:solidFill>
                  <a:srgbClr val="000000"/>
                </a:solidFill>
                <a:latin typeface="Courier New" panose="02070309020205020404" pitchFamily="49" charset="0"/>
              </a:rPr>
              <a:t> / </a:t>
            </a:r>
            <a:r>
              <a:rPr lang="en-US" sz="600" b="0" dirty="0" err="1">
                <a:solidFill>
                  <a:srgbClr val="0000FF"/>
                </a:solidFill>
                <a:latin typeface="Courier New" panose="02070309020205020404" pitchFamily="49" charset="0"/>
              </a:rPr>
              <a:t>textattrs</a:t>
            </a:r>
            <a:r>
              <a:rPr lang="en-US" sz="600" b="0" dirty="0">
                <a:solidFill>
                  <a:srgbClr val="000000"/>
                </a:solidFill>
                <a:latin typeface="Courier New" panose="02070309020205020404" pitchFamily="49" charset="0"/>
              </a:rPr>
              <a:t>=(size=_</a:t>
            </a:r>
            <a:r>
              <a:rPr lang="en-US" sz="600" b="0" dirty="0" err="1">
                <a:solidFill>
                  <a:srgbClr val="000000"/>
                </a:solidFill>
                <a:latin typeface="Courier New" panose="02070309020205020404" pitchFamily="49" charset="0"/>
              </a:rPr>
              <a:t>tsize</a:t>
            </a:r>
            <a:r>
              <a:rPr lang="en-US"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a:solidFill>
                  <a:srgbClr val="008000"/>
                </a:solidFill>
                <a:latin typeface="Courier New" panose="02070309020205020404" pitchFamily="49" charset="0"/>
              </a:rPr>
              <a:t>/*--Define an attribute map to use specific colors by type--*/</a:t>
            </a:r>
            <a:endParaRPr lang="en-US"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err="1">
                <a:solidFill>
                  <a:srgbClr val="FF0000"/>
                </a:solidFill>
                <a:latin typeface="Courier New" panose="02070309020205020404" pitchFamily="49" charset="0"/>
              </a:rPr>
              <a:t>discreteattrmap</a:t>
            </a:r>
            <a:r>
              <a:rPr lang="en-US" sz="600" b="0" dirty="0">
                <a:solidFill>
                  <a:srgbClr val="000000"/>
                </a:solidFill>
                <a:latin typeface="Courier New" panose="02070309020205020404" pitchFamily="49" charset="0"/>
              </a:rPr>
              <a:t> name=</a:t>
            </a:r>
            <a:r>
              <a:rPr lang="en-US" sz="600" b="0" dirty="0">
                <a:solidFill>
                  <a:srgbClr val="800080"/>
                </a:solidFill>
                <a:latin typeface="Courier New" panose="02070309020205020404" pitchFamily="49" charset="0"/>
              </a:rPr>
              <a:t>'PHONE_N'</a:t>
            </a:r>
            <a:r>
              <a:rPr lang="en-US" sz="600" b="0" dirty="0">
                <a:solidFill>
                  <a:srgbClr val="000000"/>
                </a:solidFill>
                <a:latin typeface="Courier New" panose="02070309020205020404" pitchFamily="49" charset="0"/>
              </a:rPr>
              <a:t> / </a:t>
            </a:r>
            <a:r>
              <a:rPr lang="en-US" sz="600" b="0" dirty="0" err="1">
                <a:solidFill>
                  <a:srgbClr val="000000"/>
                </a:solidFill>
                <a:latin typeface="Courier New" panose="02070309020205020404" pitchFamily="49" charset="0"/>
              </a:rPr>
              <a:t>ignorecase</a:t>
            </a:r>
            <a:r>
              <a:rPr lang="en-US" sz="600" b="0" dirty="0">
                <a:solidFill>
                  <a:srgbClr val="000000"/>
                </a:solidFill>
                <a:latin typeface="Courier New" panose="02070309020205020404" pitchFamily="49" charset="0"/>
              </a:rPr>
              <a:t>=true;</a:t>
            </a:r>
          </a:p>
          <a:p>
            <a:r>
              <a:rPr lang="en-US" sz="600" b="0" dirty="0">
                <a:solidFill>
                  <a:srgbClr val="000000"/>
                </a:solidFill>
                <a:latin typeface="Courier New" panose="02070309020205020404" pitchFamily="49" charset="0"/>
              </a:rPr>
              <a:t>        </a:t>
            </a:r>
            <a:r>
              <a:rPr lang="en-US" sz="600" b="0" dirty="0">
                <a:solidFill>
                  <a:srgbClr val="FF0000"/>
                </a:solidFill>
                <a:latin typeface="Courier New" panose="02070309020205020404" pitchFamily="49" charset="0"/>
              </a:rPr>
              <a:t>value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'YES'</a:t>
            </a:r>
            <a:r>
              <a:rPr lang="en-US" sz="600" b="0" dirty="0">
                <a:solidFill>
                  <a:srgbClr val="000000"/>
                </a:solidFill>
                <a:latin typeface="Courier New" panose="02070309020205020404" pitchFamily="49" charset="0"/>
              </a:rPr>
              <a:t> / </a:t>
            </a:r>
            <a:r>
              <a:rPr lang="en-US" sz="600" b="0" dirty="0" err="1">
                <a:solidFill>
                  <a:srgbClr val="000000"/>
                </a:solidFill>
                <a:latin typeface="Courier New" panose="02070309020205020404" pitchFamily="49" charset="0"/>
              </a:rPr>
              <a:t>fillattrs</a:t>
            </a:r>
            <a:r>
              <a:rPr lang="en-US" sz="600" b="0" dirty="0">
                <a:solidFill>
                  <a:srgbClr val="000000"/>
                </a:solidFill>
                <a:latin typeface="Courier New" panose="02070309020205020404" pitchFamily="49" charset="0"/>
              </a:rPr>
              <a:t>=(color=%</a:t>
            </a:r>
            <a:r>
              <a:rPr lang="en-US" sz="600" b="1" i="1" dirty="0" err="1">
                <a:solidFill>
                  <a:srgbClr val="000000"/>
                </a:solidFill>
                <a:latin typeface="Courier New" panose="02070309020205020404" pitchFamily="49" charset="0"/>
              </a:rPr>
              <a:t>rgbhex</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100</a:t>
            </a:r>
            <a:r>
              <a:rPr lang="en-US" sz="600" b="0" i="0" dirty="0">
                <a:solidFill>
                  <a:srgbClr val="000000"/>
                </a:solidFill>
                <a:latin typeface="Courier New" panose="02070309020205020404" pitchFamily="49" charset="0"/>
              </a:rPr>
              <a:t>, </a:t>
            </a:r>
            <a:r>
              <a:rPr lang="en-US" sz="600" b="1" i="0" dirty="0">
                <a:solidFill>
                  <a:srgbClr val="008080"/>
                </a:solidFill>
                <a:latin typeface="Courier New" panose="02070309020205020404" pitchFamily="49" charset="0"/>
              </a:rPr>
              <a:t>150</a:t>
            </a:r>
            <a:r>
              <a:rPr lang="en-US" sz="600" b="0" i="0" dirty="0">
                <a:solidFill>
                  <a:srgbClr val="000000"/>
                </a:solidFill>
                <a:latin typeface="Courier New" panose="02070309020205020404" pitchFamily="49" charset="0"/>
              </a:rPr>
              <a:t>, </a:t>
            </a:r>
            <a:r>
              <a:rPr lang="en-US" sz="600" b="1" i="0" dirty="0">
                <a:solidFill>
                  <a:srgbClr val="008080"/>
                </a:solidFill>
                <a:latin typeface="Courier New" panose="02070309020205020404" pitchFamily="49" charset="0"/>
              </a:rPr>
              <a:t>40</a:t>
            </a:r>
            <a:r>
              <a:rPr lang="en-US" sz="600" b="0" i="0" dirty="0">
                <a:solidFill>
                  <a:srgbClr val="000000"/>
                </a:solidFill>
                <a:latin typeface="Courier New" panose="02070309020205020404" pitchFamily="49" charset="0"/>
              </a:rPr>
              <a:t>));</a:t>
            </a:r>
          </a:p>
          <a:p>
            <a:r>
              <a:rPr lang="en-US" sz="600" b="0" i="0" dirty="0">
                <a:solidFill>
                  <a:srgbClr val="000000"/>
                </a:solidFill>
                <a:latin typeface="Courier New" panose="02070309020205020404" pitchFamily="49" charset="0"/>
              </a:rPr>
              <a:t>        </a:t>
            </a:r>
            <a:r>
              <a:rPr lang="en-US" sz="600" b="0" i="0" dirty="0">
                <a:solidFill>
                  <a:srgbClr val="FF0000"/>
                </a:solidFill>
                <a:latin typeface="Courier New" panose="02070309020205020404" pitchFamily="49" charset="0"/>
              </a:rPr>
              <a:t>value</a:t>
            </a:r>
            <a:r>
              <a:rPr lang="en-US" sz="600" b="0" i="0" dirty="0">
                <a:solidFill>
                  <a:srgbClr val="000000"/>
                </a:solidFill>
                <a:latin typeface="Courier New" panose="02070309020205020404" pitchFamily="49" charset="0"/>
              </a:rPr>
              <a:t> </a:t>
            </a:r>
            <a:r>
              <a:rPr lang="en-US" sz="600" b="0" i="0" dirty="0">
                <a:solidFill>
                  <a:srgbClr val="800080"/>
                </a:solidFill>
                <a:latin typeface="Courier New" panose="02070309020205020404" pitchFamily="49" charset="0"/>
              </a:rPr>
              <a:t>'NO'</a:t>
            </a:r>
            <a:r>
              <a:rPr lang="en-US" sz="600" b="0" i="0" dirty="0">
                <a:solidFill>
                  <a:srgbClr val="000000"/>
                </a:solidFill>
                <a:latin typeface="Courier New" panose="02070309020205020404" pitchFamily="49" charset="0"/>
              </a:rPr>
              <a:t> / </a:t>
            </a:r>
            <a:r>
              <a:rPr lang="en-US" sz="600" b="0" i="0" dirty="0" err="1">
                <a:solidFill>
                  <a:srgbClr val="000000"/>
                </a:solidFill>
                <a:latin typeface="Courier New" panose="02070309020205020404" pitchFamily="49" charset="0"/>
              </a:rPr>
              <a:t>fillattrs</a:t>
            </a:r>
            <a:r>
              <a:rPr lang="en-US" sz="600" b="0" i="0" dirty="0">
                <a:solidFill>
                  <a:srgbClr val="000000"/>
                </a:solidFill>
                <a:latin typeface="Courier New" panose="02070309020205020404" pitchFamily="49" charset="0"/>
              </a:rPr>
              <a:t>=(color=%</a:t>
            </a:r>
            <a:r>
              <a:rPr lang="en-US" sz="600" b="1" i="1" dirty="0" err="1">
                <a:solidFill>
                  <a:srgbClr val="000000"/>
                </a:solidFill>
                <a:latin typeface="Courier New" panose="02070309020205020404" pitchFamily="49" charset="0"/>
              </a:rPr>
              <a:t>rgbhex</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180</a:t>
            </a:r>
            <a:r>
              <a:rPr lang="en-US" sz="600" b="0" i="0" dirty="0">
                <a:solidFill>
                  <a:srgbClr val="000000"/>
                </a:solidFill>
                <a:latin typeface="Courier New" panose="02070309020205020404" pitchFamily="49" charset="0"/>
              </a:rPr>
              <a:t>, </a:t>
            </a:r>
            <a:r>
              <a:rPr lang="en-US" sz="600" b="1" i="0" dirty="0">
                <a:solidFill>
                  <a:srgbClr val="008080"/>
                </a:solidFill>
                <a:latin typeface="Courier New" panose="02070309020205020404" pitchFamily="49" charset="0"/>
              </a:rPr>
              <a:t>110</a:t>
            </a:r>
            <a:r>
              <a:rPr lang="en-US" sz="600" b="0" i="0" dirty="0">
                <a:solidFill>
                  <a:srgbClr val="000000"/>
                </a:solidFill>
                <a:latin typeface="Courier New" panose="02070309020205020404" pitchFamily="49" charset="0"/>
              </a:rPr>
              <a:t>, </a:t>
            </a:r>
            <a:r>
              <a:rPr lang="en-US" sz="600" b="1" i="0" dirty="0">
                <a:solidFill>
                  <a:srgbClr val="008080"/>
                </a:solidFill>
                <a:latin typeface="Courier New" panose="02070309020205020404" pitchFamily="49" charset="0"/>
              </a:rPr>
              <a:t>50</a:t>
            </a:r>
            <a:r>
              <a:rPr lang="en-US"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FF0000"/>
                </a:solidFill>
                <a:latin typeface="Courier New" panose="02070309020205020404" pitchFamily="49" charset="0"/>
              </a:rPr>
              <a:t>enddiscreteattrmap</a:t>
            </a:r>
            <a:r>
              <a:rPr lang="en-IN" sz="600" b="0" i="0" dirty="0">
                <a:solidFill>
                  <a:srgbClr val="000000"/>
                </a:solidFill>
                <a:latin typeface="Courier New" panose="02070309020205020404" pitchFamily="49" charset="0"/>
              </a:rPr>
              <a:t>;</a:t>
            </a:r>
          </a:p>
          <a:p>
            <a:endParaRPr lang="en-IN"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8000"/>
                </a:solidFill>
                <a:latin typeface="Courier New" panose="02070309020205020404" pitchFamily="49" charset="0"/>
              </a:rPr>
              <a:t>/*--Associate the Attribute Map to the TYPE variable--*/</a:t>
            </a:r>
            <a:endParaRPr lang="en-US" sz="600" b="0" i="0" dirty="0">
              <a:solidFill>
                <a:srgbClr val="000000"/>
              </a:solidFill>
              <a:latin typeface="Courier New" panose="02070309020205020404" pitchFamily="49" charset="0"/>
            </a:endParaRPr>
          </a:p>
          <a:p>
            <a:r>
              <a:rPr lang="en-IN" sz="600" b="0" i="0" dirty="0">
                <a:solidFill>
                  <a:srgbClr val="000000"/>
                </a:solidFill>
                <a:latin typeface="Courier New" panose="02070309020205020404" pitchFamily="49" charset="0"/>
              </a:rPr>
              <a:t>      </a:t>
            </a:r>
            <a:r>
              <a:rPr lang="en-IN" sz="600" b="0" i="0" dirty="0" err="1">
                <a:solidFill>
                  <a:srgbClr val="FF0000"/>
                </a:solidFill>
                <a:latin typeface="Courier New" panose="02070309020205020404" pitchFamily="49" charset="0"/>
              </a:rPr>
              <a:t>discreteattrvar</a:t>
            </a:r>
            <a:r>
              <a:rPr lang="en-IN" sz="600" b="0" i="0" dirty="0">
                <a:solidFill>
                  <a:srgbClr val="000000"/>
                </a:solidFill>
                <a:latin typeface="Courier New" panose="02070309020205020404" pitchFamily="49" charset="0"/>
              </a:rPr>
              <a:t> </a:t>
            </a:r>
            <a:r>
              <a:rPr lang="en-IN" sz="600" b="0" i="0" dirty="0" err="1">
                <a:solidFill>
                  <a:srgbClr val="000000"/>
                </a:solidFill>
                <a:latin typeface="Courier New" panose="02070309020205020404" pitchFamily="49" charset="0"/>
              </a:rPr>
              <a:t>attrvar</a:t>
            </a:r>
            <a:r>
              <a:rPr lang="en-IN" sz="600" b="0" i="0" dirty="0">
                <a:solidFill>
                  <a:srgbClr val="000000"/>
                </a:solidFill>
                <a:latin typeface="Courier New" panose="02070309020205020404" pitchFamily="49" charset="0"/>
              </a:rPr>
              <a:t>=type var=type </a:t>
            </a:r>
            <a:r>
              <a:rPr lang="en-IN" sz="600" b="0" i="0" dirty="0" err="1">
                <a:solidFill>
                  <a:srgbClr val="000000"/>
                </a:solidFill>
                <a:latin typeface="Courier New" panose="02070309020205020404" pitchFamily="49" charset="0"/>
              </a:rPr>
              <a:t>attrmap</a:t>
            </a:r>
            <a:r>
              <a:rPr lang="en-IN" sz="600" b="0" i="0" dirty="0">
                <a:solidFill>
                  <a:srgbClr val="000000"/>
                </a:solidFill>
                <a:latin typeface="Courier New" panose="02070309020205020404" pitchFamily="49" charset="0"/>
              </a:rPr>
              <a:t>=</a:t>
            </a:r>
            <a:r>
              <a:rPr lang="en-IN" sz="600" b="0" i="0" dirty="0">
                <a:solidFill>
                  <a:srgbClr val="800080"/>
                </a:solidFill>
                <a:latin typeface="Courier New" panose="02070309020205020404" pitchFamily="49" charset="0"/>
              </a:rPr>
              <a:t>'PHONE_N'</a:t>
            </a:r>
            <a:r>
              <a:rPr lang="en-IN" sz="600" b="0" i="0" dirty="0">
                <a:solidFill>
                  <a:srgbClr val="000000"/>
                </a:solidFill>
                <a:latin typeface="Courier New" panose="02070309020205020404" pitchFamily="49" charset="0"/>
              </a:rPr>
              <a:t>;</a:t>
            </a:r>
          </a:p>
          <a:p>
            <a:endParaRPr lang="en-IN"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8000"/>
                </a:solidFill>
                <a:latin typeface="Courier New" panose="02070309020205020404" pitchFamily="49" charset="0"/>
              </a:rPr>
              <a:t>/*--Define a one row x two columns layout --*/</a:t>
            </a:r>
            <a:endParaRPr lang="en-US"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layout</a:t>
            </a:r>
            <a:r>
              <a:rPr lang="en-US" sz="600" b="0" i="0" dirty="0">
                <a:solidFill>
                  <a:srgbClr val="000000"/>
                </a:solidFill>
                <a:latin typeface="Courier New" panose="02070309020205020404" pitchFamily="49" charset="0"/>
              </a:rPr>
              <a:t> lattice / </a:t>
            </a:r>
            <a:r>
              <a:rPr lang="en-US" sz="600" b="0" i="0" dirty="0">
                <a:solidFill>
                  <a:srgbClr val="0000FF"/>
                </a:solidFill>
                <a:latin typeface="Courier New" panose="02070309020205020404" pitchFamily="49" charset="0"/>
              </a:rPr>
              <a:t>columns</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2</a:t>
            </a:r>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columnweights</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0.6</a:t>
            </a:r>
            <a:r>
              <a:rPr lang="en-US" sz="600" b="0" i="0" dirty="0">
                <a:solidFill>
                  <a:srgbClr val="000000"/>
                </a:solidFill>
                <a:latin typeface="Courier New" panose="02070309020205020404" pitchFamily="49" charset="0"/>
              </a:rPr>
              <a:t> </a:t>
            </a:r>
            <a:r>
              <a:rPr lang="en-US" sz="600" b="1" i="0" dirty="0">
                <a:solidFill>
                  <a:srgbClr val="008080"/>
                </a:solidFill>
                <a:latin typeface="Courier New" panose="02070309020205020404" pitchFamily="49" charset="0"/>
              </a:rPr>
              <a:t>0.4</a:t>
            </a:r>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columngutter</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20</a:t>
            </a:r>
            <a:r>
              <a:rPr lang="en-US" sz="600" b="0" i="0" dirty="0">
                <a:solidFill>
                  <a:srgbClr val="000000"/>
                </a:solidFill>
                <a:latin typeface="Courier New" panose="02070309020205020404" pitchFamily="49" charset="0"/>
              </a:rPr>
              <a:t>;</a:t>
            </a:r>
          </a:p>
          <a:p>
            <a:endParaRPr lang="en-IN"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8000"/>
                </a:solidFill>
                <a:latin typeface="Courier New" panose="02070309020205020404" pitchFamily="49" charset="0"/>
              </a:rPr>
              <a:t>/*--First cell has a Bar Chart--*/</a:t>
            </a:r>
            <a:endParaRPr lang="en-US"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layout</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overlay</a:t>
            </a:r>
            <a:r>
              <a:rPr lang="en-US" sz="600" b="0" i="0" dirty="0">
                <a:solidFill>
                  <a:srgbClr val="000000"/>
                </a:solidFill>
                <a:latin typeface="Courier New" panose="02070309020205020404" pitchFamily="49" charset="0"/>
              </a:rPr>
              <a:t> / </a:t>
            </a:r>
            <a:r>
              <a:rPr lang="en-US" sz="600" b="0" i="0" dirty="0" err="1">
                <a:solidFill>
                  <a:srgbClr val="0000FF"/>
                </a:solidFill>
                <a:latin typeface="Courier New" panose="02070309020205020404" pitchFamily="49" charset="0"/>
              </a:rPr>
              <a:t>xaxisopts</a:t>
            </a:r>
            <a:r>
              <a:rPr lang="en-US" sz="600" b="0" i="0" dirty="0">
                <a:solidFill>
                  <a:srgbClr val="000000"/>
                </a:solidFill>
                <a:latin typeface="Courier New" panose="02070309020205020404" pitchFamily="49" charset="0"/>
              </a:rPr>
              <a:t>=(display=(</a:t>
            </a:r>
            <a:r>
              <a:rPr lang="en-US" sz="600" b="0" i="0" dirty="0" err="1">
                <a:solidFill>
                  <a:srgbClr val="000000"/>
                </a:solidFill>
                <a:latin typeface="Courier New" panose="02070309020205020404" pitchFamily="49" charset="0"/>
              </a:rPr>
              <a:t>tickvalues</a:t>
            </a:r>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walldisplay</a:t>
            </a:r>
            <a:r>
              <a:rPr lang="en-US" sz="600" b="0" i="0" dirty="0">
                <a:solidFill>
                  <a:srgbClr val="000000"/>
                </a:solidFill>
                <a:latin typeface="Courier New" panose="02070309020205020404" pitchFamily="49" charset="0"/>
              </a:rPr>
              <a:t>=none</a:t>
            </a:r>
          </a:p>
          <a:p>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yaxisopts</a:t>
            </a:r>
            <a:r>
              <a:rPr lang="en-US" sz="600" b="0" i="0" dirty="0">
                <a:solidFill>
                  <a:srgbClr val="000000"/>
                </a:solidFill>
                <a:latin typeface="Courier New" panose="02070309020205020404" pitchFamily="49" charset="0"/>
              </a:rPr>
              <a:t>=(display=(</a:t>
            </a:r>
            <a:r>
              <a:rPr lang="en-US" sz="600" b="0" i="0" dirty="0" err="1">
                <a:solidFill>
                  <a:srgbClr val="000000"/>
                </a:solidFill>
                <a:latin typeface="Courier New" panose="02070309020205020404" pitchFamily="49" charset="0"/>
              </a:rPr>
              <a:t>tickvalues</a:t>
            </a:r>
            <a:r>
              <a:rPr lang="en-US" sz="600" b="0" i="0" dirty="0">
                <a:solidFill>
                  <a:srgbClr val="000000"/>
                </a:solidFill>
                <a:latin typeface="Courier New" panose="02070309020205020404" pitchFamily="49" charset="0"/>
              </a:rPr>
              <a:t>) </a:t>
            </a:r>
            <a:r>
              <a:rPr lang="en-US" sz="600" b="0" i="0" dirty="0" err="1">
                <a:solidFill>
                  <a:srgbClr val="000000"/>
                </a:solidFill>
                <a:latin typeface="Courier New" panose="02070309020205020404" pitchFamily="49" charset="0"/>
              </a:rPr>
              <a:t>linearopts</a:t>
            </a:r>
            <a:r>
              <a:rPr lang="en-US" sz="600" b="0" i="0" dirty="0">
                <a:solidFill>
                  <a:srgbClr val="000000"/>
                </a:solidFill>
                <a:latin typeface="Courier New" panose="02070309020205020404" pitchFamily="49" charset="0"/>
              </a:rPr>
              <a:t>=(</a:t>
            </a:r>
            <a:r>
              <a:rPr lang="en-US" sz="600" b="0" i="0" dirty="0" err="1">
                <a:solidFill>
                  <a:srgbClr val="000000"/>
                </a:solidFill>
                <a:latin typeface="Courier New" panose="02070309020205020404" pitchFamily="49" charset="0"/>
              </a:rPr>
              <a:t>tickvalueformat</a:t>
            </a:r>
            <a:r>
              <a:rPr lang="en-US" sz="600" b="0" i="0" dirty="0">
                <a:solidFill>
                  <a:srgbClr val="000000"/>
                </a:solidFill>
                <a:latin typeface="Courier New" panose="02070309020205020404" pitchFamily="49" charset="0"/>
              </a:rPr>
              <a:t>=</a:t>
            </a:r>
            <a:r>
              <a:rPr lang="en-US" sz="600" b="0" i="0" dirty="0">
                <a:solidFill>
                  <a:srgbClr val="008080"/>
                </a:solidFill>
                <a:latin typeface="Courier New" panose="02070309020205020404" pitchFamily="49" charset="0"/>
              </a:rPr>
              <a:t>percent.</a:t>
            </a:r>
            <a:r>
              <a:rPr lang="en-US"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000000"/>
                </a:solidFill>
                <a:latin typeface="Courier New" panose="02070309020205020404" pitchFamily="49" charset="0"/>
              </a:rPr>
              <a:t>griddisplay</a:t>
            </a:r>
            <a:r>
              <a:rPr lang="en-IN" sz="600" b="0" i="0" dirty="0">
                <a:solidFill>
                  <a:srgbClr val="000000"/>
                </a:solidFill>
                <a:latin typeface="Courier New" panose="02070309020205020404" pitchFamily="49" charset="0"/>
              </a:rPr>
              <a:t>=on </a:t>
            </a:r>
            <a:r>
              <a:rPr lang="en-IN" sz="600" b="0" i="0" dirty="0" err="1">
                <a:solidFill>
                  <a:srgbClr val="000000"/>
                </a:solidFill>
                <a:latin typeface="Courier New" panose="02070309020205020404" pitchFamily="49" charset="0"/>
              </a:rPr>
              <a:t>offsetmax</a:t>
            </a:r>
            <a:r>
              <a:rPr lang="en-IN" sz="600" b="0" i="0" dirty="0">
                <a:solidFill>
                  <a:srgbClr val="000000"/>
                </a:solidFill>
                <a:latin typeface="Courier New" panose="02070309020205020404" pitchFamily="49" charset="0"/>
              </a:rPr>
              <a:t>=</a:t>
            </a:r>
            <a:r>
              <a:rPr lang="en-IN" sz="600" b="1" i="0" dirty="0">
                <a:solidFill>
                  <a:srgbClr val="008080"/>
                </a:solidFill>
                <a:latin typeface="Courier New" panose="02070309020205020404" pitchFamily="49" charset="0"/>
              </a:rPr>
              <a:t>0.2</a:t>
            </a:r>
            <a:r>
              <a:rPr lang="en-IN" sz="600" b="0" i="0" dirty="0">
                <a:solidFill>
                  <a:srgbClr val="000000"/>
                </a:solidFill>
                <a:latin typeface="Courier New" panose="02070309020205020404" pitchFamily="49" charset="0"/>
              </a:rPr>
              <a:t>);</a:t>
            </a:r>
          </a:p>
          <a:p>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barchart</a:t>
            </a:r>
            <a:r>
              <a:rPr lang="en-US" sz="600" b="0" i="0" dirty="0">
                <a:solidFill>
                  <a:srgbClr val="000000"/>
                </a:solidFill>
                <a:latin typeface="Courier New" panose="02070309020205020404" pitchFamily="49" charset="0"/>
              </a:rPr>
              <a:t> category=PHONE_N / </a:t>
            </a:r>
            <a:r>
              <a:rPr lang="en-US" sz="600" b="0" i="0" dirty="0">
                <a:solidFill>
                  <a:srgbClr val="0000FF"/>
                </a:solidFill>
                <a:latin typeface="Courier New" panose="02070309020205020404" pitchFamily="49" charset="0"/>
              </a:rPr>
              <a:t>name</a:t>
            </a:r>
            <a:r>
              <a:rPr lang="en-US" sz="600" b="0" i="0" dirty="0">
                <a:solidFill>
                  <a:srgbClr val="000000"/>
                </a:solidFill>
                <a:latin typeface="Courier New" panose="02070309020205020404" pitchFamily="49" charset="0"/>
              </a:rPr>
              <a:t>=</a:t>
            </a:r>
            <a:r>
              <a:rPr lang="en-US" sz="600" b="0" i="0" dirty="0">
                <a:solidFill>
                  <a:srgbClr val="800080"/>
                </a:solidFill>
                <a:latin typeface="Courier New" panose="02070309020205020404" pitchFamily="49" charset="0"/>
              </a:rPr>
              <a:t>'Y'</a:t>
            </a:r>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barlabel</a:t>
            </a:r>
            <a:r>
              <a:rPr lang="en-US" sz="600" b="0" i="0" dirty="0">
                <a:solidFill>
                  <a:srgbClr val="000000"/>
                </a:solidFill>
                <a:latin typeface="Courier New" panose="02070309020205020404" pitchFamily="49" charset="0"/>
              </a:rPr>
              <a:t>=true </a:t>
            </a:r>
            <a:r>
              <a:rPr lang="en-US" sz="600" b="0" i="0" dirty="0">
                <a:solidFill>
                  <a:srgbClr val="0000FF"/>
                </a:solidFill>
                <a:latin typeface="Courier New" panose="02070309020205020404" pitchFamily="49" charset="0"/>
              </a:rPr>
              <a:t>stat</a:t>
            </a:r>
            <a:r>
              <a:rPr lang="en-US" sz="600" b="0" i="0" dirty="0">
                <a:solidFill>
                  <a:srgbClr val="000000"/>
                </a:solidFill>
                <a:latin typeface="Courier New" panose="02070309020205020404" pitchFamily="49" charset="0"/>
              </a:rPr>
              <a:t>=proportion</a:t>
            </a:r>
          </a:p>
          <a:p>
            <a:r>
              <a:rPr lang="en-US" sz="600" b="0" i="0" dirty="0">
                <a:solidFill>
                  <a:srgbClr val="000000"/>
                </a:solidFill>
                <a:latin typeface="Courier New" panose="02070309020205020404" pitchFamily="49" charset="0"/>
              </a:rPr>
              <a:t>                   </a:t>
            </a:r>
            <a:r>
              <a:rPr lang="en-US" sz="600" b="0" i="0" dirty="0" err="1">
                <a:solidFill>
                  <a:srgbClr val="000000"/>
                </a:solidFill>
                <a:latin typeface="Courier New" panose="02070309020205020404" pitchFamily="49" charset="0"/>
              </a:rPr>
              <a:t>dataskin</a:t>
            </a:r>
            <a:r>
              <a:rPr lang="en-US" sz="600" b="0" i="0" dirty="0">
                <a:solidFill>
                  <a:srgbClr val="000000"/>
                </a:solidFill>
                <a:latin typeface="Courier New" panose="02070309020205020404" pitchFamily="49" charset="0"/>
              </a:rPr>
              <a:t>=pressed </a:t>
            </a:r>
            <a:r>
              <a:rPr lang="en-US" sz="600" b="0" i="0" dirty="0">
                <a:solidFill>
                  <a:srgbClr val="0000FF"/>
                </a:solidFill>
                <a:latin typeface="Courier New" panose="02070309020205020404" pitchFamily="49" charset="0"/>
              </a:rPr>
              <a:t>group</a:t>
            </a:r>
            <a:r>
              <a:rPr lang="en-US" sz="600" b="0" i="0" dirty="0">
                <a:solidFill>
                  <a:srgbClr val="000000"/>
                </a:solidFill>
                <a:latin typeface="Courier New" panose="02070309020205020404" pitchFamily="49" charset="0"/>
              </a:rPr>
              <a:t>=RES </a:t>
            </a:r>
            <a:r>
              <a:rPr lang="en-US" sz="600" b="0" i="0" dirty="0" err="1">
                <a:solidFill>
                  <a:srgbClr val="000000"/>
                </a:solidFill>
                <a:latin typeface="Courier New" panose="02070309020205020404" pitchFamily="49" charset="0"/>
              </a:rPr>
              <a:t>groupdisplay</a:t>
            </a:r>
            <a:r>
              <a:rPr lang="en-US" sz="600" b="0" i="0" dirty="0">
                <a:solidFill>
                  <a:srgbClr val="000000"/>
                </a:solidFill>
                <a:latin typeface="Courier New" panose="02070309020205020404" pitchFamily="49" charset="0"/>
              </a:rPr>
              <a:t>=cluster </a:t>
            </a:r>
            <a:r>
              <a:rPr lang="en-US" sz="600" b="0" i="0" dirty="0" err="1">
                <a:solidFill>
                  <a:srgbClr val="0000FF"/>
                </a:solidFill>
                <a:latin typeface="Courier New" panose="02070309020205020404" pitchFamily="49" charset="0"/>
              </a:rPr>
              <a:t>barlabelformat</a:t>
            </a:r>
            <a:r>
              <a:rPr lang="en-US" sz="600" b="0" i="0" dirty="0">
                <a:solidFill>
                  <a:srgbClr val="000000"/>
                </a:solidFill>
                <a:latin typeface="Courier New" panose="02070309020205020404" pitchFamily="49" charset="0"/>
              </a:rPr>
              <a:t>=</a:t>
            </a:r>
            <a:r>
              <a:rPr lang="en-US" sz="600" b="0" i="0" dirty="0">
                <a:solidFill>
                  <a:srgbClr val="008080"/>
                </a:solidFill>
                <a:latin typeface="Courier New" panose="02070309020205020404" pitchFamily="49" charset="0"/>
              </a:rPr>
              <a:t>percent6.1</a:t>
            </a:r>
            <a:endParaRPr lang="en-US" sz="600" b="0" i="0" dirty="0">
              <a:solidFill>
                <a:srgbClr val="000000"/>
              </a:solidFill>
              <a:latin typeface="Courier New" panose="02070309020205020404" pitchFamily="49" charset="0"/>
            </a:endParaRPr>
          </a:p>
          <a:p>
            <a:r>
              <a:rPr lang="en-IN" sz="600" b="0" i="0" dirty="0">
                <a:solidFill>
                  <a:srgbClr val="000000"/>
                </a:solidFill>
                <a:latin typeface="Courier New" panose="02070309020205020404" pitchFamily="49" charset="0"/>
              </a:rPr>
              <a:t>                   </a:t>
            </a:r>
            <a:r>
              <a:rPr lang="en-IN" sz="600" b="0" i="0" dirty="0" err="1">
                <a:solidFill>
                  <a:srgbClr val="000000"/>
                </a:solidFill>
                <a:latin typeface="Courier New" panose="02070309020205020404" pitchFamily="49" charset="0"/>
              </a:rPr>
              <a:t>baselineattrs</a:t>
            </a:r>
            <a:r>
              <a:rPr lang="en-IN" sz="600" b="0" i="0" dirty="0">
                <a:solidFill>
                  <a:srgbClr val="000000"/>
                </a:solidFill>
                <a:latin typeface="Courier New" panose="02070309020205020404" pitchFamily="49" charset="0"/>
              </a:rPr>
              <a:t>=(thickness=</a:t>
            </a:r>
            <a:r>
              <a:rPr lang="en-IN" sz="600" b="1" i="0" dirty="0">
                <a:solidFill>
                  <a:srgbClr val="008080"/>
                </a:solidFill>
                <a:latin typeface="Courier New" panose="02070309020205020404" pitchFamily="49" charset="0"/>
              </a:rPr>
              <a:t>0</a:t>
            </a:r>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barlabelattrs</a:t>
            </a:r>
            <a:r>
              <a:rPr lang="en-IN" sz="600" b="0" i="0" dirty="0">
                <a:solidFill>
                  <a:srgbClr val="000000"/>
                </a:solidFill>
                <a:latin typeface="Courier New" panose="02070309020205020404" pitchFamily="49" charset="0"/>
              </a:rPr>
              <a:t>=(size=_</a:t>
            </a:r>
            <a:r>
              <a:rPr lang="en-IN" sz="600" b="0" i="0" dirty="0" err="1">
                <a:solidFill>
                  <a:srgbClr val="000000"/>
                </a:solidFill>
                <a:latin typeface="Courier New" panose="02070309020205020404" pitchFamily="49" charset="0"/>
              </a:rPr>
              <a:t>lsize</a:t>
            </a:r>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grouporder</a:t>
            </a:r>
            <a:r>
              <a:rPr lang="en-IN" sz="600" b="0" i="0" dirty="0">
                <a:solidFill>
                  <a:srgbClr val="000000"/>
                </a:solidFill>
                <a:latin typeface="Courier New" panose="02070309020205020404" pitchFamily="49" charset="0"/>
              </a:rPr>
              <a:t>=descending</a:t>
            </a:r>
          </a:p>
          <a:p>
            <a:r>
              <a:rPr lang="en-US" sz="600" b="0" i="0" dirty="0">
                <a:solidFill>
                  <a:srgbClr val="000000"/>
                </a:solidFill>
                <a:latin typeface="Courier New" panose="02070309020205020404" pitchFamily="49" charset="0"/>
              </a:rPr>
              <a:t>                   </a:t>
            </a:r>
            <a:r>
              <a:rPr lang="en-US" sz="600" b="0" i="0" dirty="0">
                <a:solidFill>
                  <a:srgbClr val="008000"/>
                </a:solidFill>
                <a:latin typeface="Courier New" panose="02070309020205020404" pitchFamily="49" charset="0"/>
              </a:rPr>
              <a:t>/*--FILLTYPE= requires SAS 9.4 (TS1M2) or later--*/</a:t>
            </a:r>
            <a:endParaRPr lang="en-US" sz="600" b="0" i="0" dirty="0">
              <a:solidFill>
                <a:srgbClr val="000000"/>
              </a:solidFill>
              <a:latin typeface="Courier New" panose="02070309020205020404" pitchFamily="49" charset="0"/>
            </a:endParaRPr>
          </a:p>
          <a:p>
            <a:r>
              <a:rPr lang="en-IN" sz="600" b="0" i="0" dirty="0">
                <a:solidFill>
                  <a:srgbClr val="000000"/>
                </a:solidFill>
                <a:latin typeface="Courier New" panose="02070309020205020404" pitchFamily="49" charset="0"/>
              </a:rPr>
              <a:t>                   </a:t>
            </a:r>
            <a:r>
              <a:rPr lang="en-IN" sz="600" b="0" i="0" dirty="0" err="1">
                <a:solidFill>
                  <a:srgbClr val="000000"/>
                </a:solidFill>
                <a:latin typeface="Courier New" panose="02070309020205020404" pitchFamily="49" charset="0"/>
              </a:rPr>
              <a:t>filltype</a:t>
            </a:r>
            <a:r>
              <a:rPr lang="en-IN" sz="600" b="0" i="0" dirty="0">
                <a:solidFill>
                  <a:srgbClr val="000000"/>
                </a:solidFill>
                <a:latin typeface="Courier New" panose="02070309020205020404" pitchFamily="49" charset="0"/>
              </a:rPr>
              <a:t>=gradient</a:t>
            </a:r>
          </a:p>
          <a:p>
            <a:r>
              <a:rPr lang="en-IN" sz="600" b="0" i="0" dirty="0">
                <a:solidFill>
                  <a:srgbClr val="000000"/>
                </a:solidFill>
                <a:latin typeface="Courier New" panose="02070309020205020404" pitchFamily="49" charset="0"/>
              </a:rPr>
              <a:t>          ;</a:t>
            </a:r>
          </a:p>
          <a:p>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discretelegend</a:t>
            </a:r>
            <a:r>
              <a:rPr lang="en-US" sz="600" b="0" i="0" dirty="0">
                <a:solidFill>
                  <a:srgbClr val="000000"/>
                </a:solidFill>
                <a:latin typeface="Courier New" panose="02070309020205020404" pitchFamily="49" charset="0"/>
              </a:rPr>
              <a:t> </a:t>
            </a:r>
            <a:r>
              <a:rPr lang="en-US" sz="600" b="0" i="0" dirty="0">
                <a:solidFill>
                  <a:srgbClr val="800080"/>
                </a:solidFill>
                <a:latin typeface="Courier New" panose="02070309020205020404" pitchFamily="49" charset="0"/>
              </a:rPr>
              <a:t>'Y'</a:t>
            </a:r>
            <a:r>
              <a:rPr lang="en-US" sz="600" b="0" i="0" dirty="0">
                <a:solidFill>
                  <a:srgbClr val="000000"/>
                </a:solidFill>
                <a:latin typeface="Courier New" panose="02070309020205020404" pitchFamily="49" charset="0"/>
              </a:rPr>
              <a:t> / </a:t>
            </a:r>
            <a:r>
              <a:rPr lang="en-US" sz="600" b="0" i="0" dirty="0">
                <a:solidFill>
                  <a:srgbClr val="0000FF"/>
                </a:solidFill>
                <a:latin typeface="Courier New" panose="02070309020205020404" pitchFamily="49" charset="0"/>
              </a:rPr>
              <a:t>location</a:t>
            </a:r>
            <a:r>
              <a:rPr lang="en-US" sz="600" b="0" i="0" dirty="0">
                <a:solidFill>
                  <a:srgbClr val="000000"/>
                </a:solidFill>
                <a:latin typeface="Courier New" panose="02070309020205020404" pitchFamily="49" charset="0"/>
              </a:rPr>
              <a:t>=inside </a:t>
            </a:r>
            <a:r>
              <a:rPr lang="en-US" sz="600" b="0" i="0" dirty="0" err="1">
                <a:solidFill>
                  <a:srgbClr val="0000FF"/>
                </a:solidFill>
                <a:latin typeface="Courier New" panose="02070309020205020404" pitchFamily="49" charset="0"/>
              </a:rPr>
              <a:t>halign</a:t>
            </a:r>
            <a:r>
              <a:rPr lang="en-US" sz="600" b="0" i="0" dirty="0">
                <a:solidFill>
                  <a:srgbClr val="000000"/>
                </a:solidFill>
                <a:latin typeface="Courier New" panose="02070309020205020404" pitchFamily="49" charset="0"/>
              </a:rPr>
              <a:t>=center </a:t>
            </a:r>
            <a:r>
              <a:rPr lang="en-US" sz="600" b="0" i="0" dirty="0" err="1">
                <a:solidFill>
                  <a:srgbClr val="0000FF"/>
                </a:solidFill>
                <a:latin typeface="Courier New" panose="02070309020205020404" pitchFamily="49" charset="0"/>
              </a:rPr>
              <a:t>valign</a:t>
            </a:r>
            <a:r>
              <a:rPr lang="en-US" sz="600" b="0" i="0" dirty="0">
                <a:solidFill>
                  <a:srgbClr val="000000"/>
                </a:solidFill>
                <a:latin typeface="Courier New" panose="02070309020205020404" pitchFamily="49" charset="0"/>
              </a:rPr>
              <a:t>=top </a:t>
            </a:r>
            <a:r>
              <a:rPr lang="en-US" sz="600" b="0" i="0" dirty="0" err="1">
                <a:solidFill>
                  <a:srgbClr val="000000"/>
                </a:solidFill>
                <a:latin typeface="Courier New" panose="02070309020205020404" pitchFamily="49" charset="0"/>
              </a:rPr>
              <a:t>autoitemsize</a:t>
            </a:r>
            <a:r>
              <a:rPr lang="en-US" sz="600" b="0" i="0" dirty="0">
                <a:solidFill>
                  <a:srgbClr val="000000"/>
                </a:solidFill>
                <a:latin typeface="Courier New" panose="02070309020205020404" pitchFamily="49" charset="0"/>
              </a:rPr>
              <a:t>=true </a:t>
            </a:r>
            <a:r>
              <a:rPr lang="en-US" sz="600" b="0" i="0" dirty="0" err="1">
                <a:solidFill>
                  <a:srgbClr val="0000FF"/>
                </a:solidFill>
                <a:latin typeface="Courier New" panose="02070309020205020404" pitchFamily="49" charset="0"/>
              </a:rPr>
              <a:t>valueattrs</a:t>
            </a:r>
            <a:r>
              <a:rPr lang="en-US" sz="600" b="0" i="0" dirty="0">
                <a:solidFill>
                  <a:srgbClr val="000000"/>
                </a:solidFill>
                <a:latin typeface="Courier New" panose="02070309020205020404" pitchFamily="49" charset="0"/>
              </a:rPr>
              <a:t>=(size=_</a:t>
            </a:r>
            <a:r>
              <a:rPr lang="en-US" sz="600" b="0" i="0" dirty="0" err="1">
                <a:solidFill>
                  <a:srgbClr val="000000"/>
                </a:solidFill>
                <a:latin typeface="Courier New" panose="02070309020205020404" pitchFamily="49" charset="0"/>
              </a:rPr>
              <a:t>lsize</a:t>
            </a:r>
            <a:r>
              <a:rPr lang="en-US"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endlayout</a:t>
            </a:r>
            <a:r>
              <a:rPr lang="en-IN" sz="600" b="0" i="0" dirty="0">
                <a:solidFill>
                  <a:srgbClr val="000000"/>
                </a:solidFill>
                <a:latin typeface="Courier New" panose="02070309020205020404" pitchFamily="49" charset="0"/>
              </a:rPr>
              <a:t>;</a:t>
            </a:r>
          </a:p>
          <a:p>
            <a:endParaRPr lang="en-IN"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8000"/>
                </a:solidFill>
                <a:latin typeface="Courier New" panose="02070309020205020404" pitchFamily="49" charset="0"/>
              </a:rPr>
              <a:t>/*--Second cell has a Pie Chart--*/</a:t>
            </a:r>
            <a:endParaRPr lang="en-US" sz="600" b="0" i="0" dirty="0">
              <a:solidFill>
                <a:srgbClr val="000000"/>
              </a:solidFill>
              <a:latin typeface="Courier New" panose="02070309020205020404" pitchFamily="49" charset="0"/>
            </a:endParaRPr>
          </a:p>
          <a:p>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layout</a:t>
            </a:r>
            <a:r>
              <a:rPr lang="en-US" sz="600" b="0" i="0" dirty="0">
                <a:solidFill>
                  <a:srgbClr val="000000"/>
                </a:solidFill>
                <a:latin typeface="Courier New" panose="02070309020205020404" pitchFamily="49" charset="0"/>
              </a:rPr>
              <a:t> region / </a:t>
            </a:r>
            <a:r>
              <a:rPr lang="en-US" sz="600" b="0" i="0" dirty="0">
                <a:solidFill>
                  <a:srgbClr val="0000FF"/>
                </a:solidFill>
                <a:latin typeface="Courier New" panose="02070309020205020404" pitchFamily="49" charset="0"/>
              </a:rPr>
              <a:t>pad</a:t>
            </a:r>
            <a:r>
              <a:rPr lang="en-US" sz="600" b="0" i="0" dirty="0">
                <a:solidFill>
                  <a:srgbClr val="000000"/>
                </a:solidFill>
                <a:latin typeface="Courier New" panose="02070309020205020404" pitchFamily="49" charset="0"/>
              </a:rPr>
              <a:t>=(bottom=</a:t>
            </a:r>
            <a:r>
              <a:rPr lang="en-US" sz="600" b="1" i="0" dirty="0">
                <a:solidFill>
                  <a:srgbClr val="008080"/>
                </a:solidFill>
                <a:latin typeface="Courier New" panose="02070309020205020404" pitchFamily="49" charset="0"/>
              </a:rPr>
              <a:t>30</a:t>
            </a:r>
            <a:r>
              <a:rPr lang="en-US" sz="600" b="0" i="0" dirty="0">
                <a:solidFill>
                  <a:srgbClr val="000000"/>
                </a:solidFill>
                <a:latin typeface="Courier New" panose="02070309020205020404" pitchFamily="49" charset="0"/>
              </a:rPr>
              <a:t>);</a:t>
            </a:r>
          </a:p>
          <a:p>
            <a:r>
              <a:rPr lang="en-US" sz="600" b="0" i="0" dirty="0">
                <a:solidFill>
                  <a:srgbClr val="000000"/>
                </a:solidFill>
                <a:latin typeface="Courier New" panose="02070309020205020404" pitchFamily="49" charset="0"/>
              </a:rPr>
              <a:t>          </a:t>
            </a:r>
            <a:r>
              <a:rPr lang="en-US" sz="600" b="0" i="0" dirty="0" err="1">
                <a:solidFill>
                  <a:srgbClr val="FF0000"/>
                </a:solidFill>
                <a:latin typeface="Courier New" panose="02070309020205020404" pitchFamily="49" charset="0"/>
              </a:rPr>
              <a:t>piechart</a:t>
            </a:r>
            <a:r>
              <a:rPr lang="en-US" sz="600" b="0" i="0" dirty="0">
                <a:solidFill>
                  <a:srgbClr val="000000"/>
                </a:solidFill>
                <a:latin typeface="Courier New" panose="02070309020205020404" pitchFamily="49" charset="0"/>
              </a:rPr>
              <a:t> category=RES /  </a:t>
            </a:r>
            <a:r>
              <a:rPr lang="en-US" sz="600" b="0" i="0" dirty="0" err="1">
                <a:solidFill>
                  <a:srgbClr val="000000"/>
                </a:solidFill>
                <a:latin typeface="Courier New" panose="02070309020205020404" pitchFamily="49" charset="0"/>
              </a:rPr>
              <a:t>dataskin</a:t>
            </a:r>
            <a:r>
              <a:rPr lang="en-US" sz="600" b="0" i="0" dirty="0">
                <a:solidFill>
                  <a:srgbClr val="000000"/>
                </a:solidFill>
                <a:latin typeface="Courier New" panose="02070309020205020404" pitchFamily="49" charset="0"/>
              </a:rPr>
              <a:t>=sheen </a:t>
            </a:r>
            <a:r>
              <a:rPr lang="en-US" sz="600" b="0" i="0" dirty="0" err="1">
                <a:solidFill>
                  <a:srgbClr val="000000"/>
                </a:solidFill>
                <a:latin typeface="Courier New" panose="02070309020205020404" pitchFamily="49" charset="0"/>
              </a:rPr>
              <a:t>centerfirstslice</a:t>
            </a:r>
            <a:r>
              <a:rPr lang="en-US" sz="600" b="0" i="0" dirty="0">
                <a:solidFill>
                  <a:srgbClr val="000000"/>
                </a:solidFill>
                <a:latin typeface="Courier New" panose="02070309020205020404" pitchFamily="49" charset="0"/>
              </a:rPr>
              <a:t>=true start=</a:t>
            </a:r>
            <a:r>
              <a:rPr lang="en-US" sz="600" b="1" i="0" dirty="0">
                <a:solidFill>
                  <a:srgbClr val="008080"/>
                </a:solidFill>
                <a:latin typeface="Courier New" panose="02070309020205020404" pitchFamily="49" charset="0"/>
              </a:rPr>
              <a:t>270</a:t>
            </a:r>
            <a:r>
              <a:rPr lang="en-US" sz="600" b="0" i="0" dirty="0">
                <a:solidFill>
                  <a:srgbClr val="000000"/>
                </a:solidFill>
                <a:latin typeface="Courier New" panose="02070309020205020404" pitchFamily="49" charset="0"/>
              </a:rPr>
              <a:t> stat=pct</a:t>
            </a:r>
          </a:p>
          <a:p>
            <a:r>
              <a:rPr lang="en-IN" sz="600" b="0" i="0" dirty="0">
                <a:solidFill>
                  <a:srgbClr val="000000"/>
                </a:solidFill>
                <a:latin typeface="Courier New" panose="02070309020205020404" pitchFamily="49" charset="0"/>
              </a:rPr>
              <a:t>                   </a:t>
            </a:r>
            <a:r>
              <a:rPr lang="en-IN" sz="600" b="0" i="0" dirty="0" err="1">
                <a:solidFill>
                  <a:srgbClr val="000000"/>
                </a:solidFill>
                <a:latin typeface="Courier New" panose="02070309020205020404" pitchFamily="49" charset="0"/>
              </a:rPr>
              <a:t>datalabelattrs</a:t>
            </a:r>
            <a:r>
              <a:rPr lang="en-IN" sz="600" b="0" i="0" dirty="0">
                <a:solidFill>
                  <a:srgbClr val="000000"/>
                </a:solidFill>
                <a:latin typeface="Courier New" panose="02070309020205020404" pitchFamily="49" charset="0"/>
              </a:rPr>
              <a:t>=(size=_</a:t>
            </a:r>
            <a:r>
              <a:rPr lang="en-IN" sz="600" b="0" i="0" dirty="0" err="1">
                <a:solidFill>
                  <a:srgbClr val="000000"/>
                </a:solidFill>
                <a:latin typeface="Courier New" panose="02070309020205020404" pitchFamily="49" charset="0"/>
              </a:rPr>
              <a:t>lsize</a:t>
            </a:r>
            <a:r>
              <a:rPr lang="en-IN"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endlayout</a:t>
            </a:r>
            <a:r>
              <a:rPr lang="en-IN"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endlayout</a:t>
            </a:r>
            <a:r>
              <a:rPr lang="en-IN"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err="1">
                <a:solidFill>
                  <a:srgbClr val="0000FF"/>
                </a:solidFill>
                <a:latin typeface="Courier New" panose="02070309020205020404" pitchFamily="49" charset="0"/>
              </a:rPr>
              <a:t>endgraph</a:t>
            </a:r>
            <a:r>
              <a:rPr lang="en-IN" sz="600" b="0" i="0" dirty="0">
                <a:solidFill>
                  <a:srgbClr val="000000"/>
                </a:solidFill>
                <a:latin typeface="Courier New" panose="02070309020205020404" pitchFamily="49" charset="0"/>
              </a:rPr>
              <a:t>;</a:t>
            </a:r>
          </a:p>
          <a:p>
            <a:r>
              <a:rPr lang="en-IN" sz="600" b="0" i="0" dirty="0">
                <a:solidFill>
                  <a:srgbClr val="000000"/>
                </a:solidFill>
                <a:latin typeface="Courier New" panose="02070309020205020404" pitchFamily="49" charset="0"/>
              </a:rPr>
              <a:t>  </a:t>
            </a:r>
            <a:r>
              <a:rPr lang="en-IN" sz="600" b="0" i="0" dirty="0">
                <a:solidFill>
                  <a:srgbClr val="0000FF"/>
                </a:solidFill>
                <a:latin typeface="Courier New" panose="02070309020205020404" pitchFamily="49" charset="0"/>
              </a:rPr>
              <a:t>end</a:t>
            </a:r>
            <a:r>
              <a:rPr lang="en-IN" sz="600" b="0" i="0" dirty="0">
                <a:solidFill>
                  <a:srgbClr val="000000"/>
                </a:solidFill>
                <a:latin typeface="Courier New" panose="02070309020205020404" pitchFamily="49" charset="0"/>
              </a:rPr>
              <a:t>;</a:t>
            </a:r>
          </a:p>
          <a:p>
            <a:r>
              <a:rPr lang="en-IN" sz="600" b="1" i="0" dirty="0">
                <a:solidFill>
                  <a:srgbClr val="000080"/>
                </a:solidFill>
                <a:latin typeface="Courier New" panose="02070309020205020404" pitchFamily="49" charset="0"/>
              </a:rPr>
              <a:t>run</a:t>
            </a:r>
            <a:r>
              <a:rPr lang="en-IN" sz="600" b="0" i="0" dirty="0">
                <a:solidFill>
                  <a:srgbClr val="000000"/>
                </a:solidFill>
                <a:latin typeface="Courier New" panose="02070309020205020404" pitchFamily="49" charset="0"/>
              </a:rPr>
              <a:t>;</a:t>
            </a:r>
          </a:p>
          <a:p>
            <a:endParaRPr lang="en-IN" sz="600" b="0" i="0" dirty="0">
              <a:solidFill>
                <a:srgbClr val="000000"/>
              </a:solidFill>
              <a:latin typeface="Courier New" panose="02070309020205020404" pitchFamily="49" charset="0"/>
            </a:endParaRPr>
          </a:p>
          <a:p>
            <a:r>
              <a:rPr lang="en-IN" sz="600" b="0" i="0" dirty="0">
                <a:solidFill>
                  <a:srgbClr val="008000"/>
                </a:solidFill>
                <a:latin typeface="Courier New" panose="02070309020205020404" pitchFamily="49" charset="0"/>
              </a:rPr>
              <a:t>/*--Render the graph--*/</a:t>
            </a:r>
            <a:endParaRPr lang="en-IN" sz="600" b="0" i="0" dirty="0">
              <a:solidFill>
                <a:srgbClr val="000000"/>
              </a:solidFill>
              <a:latin typeface="Courier New" panose="02070309020205020404" pitchFamily="49" charset="0"/>
            </a:endParaRPr>
          </a:p>
          <a:p>
            <a:r>
              <a:rPr lang="en-US" sz="600" b="0" i="0" dirty="0" err="1">
                <a:solidFill>
                  <a:srgbClr val="0000FF"/>
                </a:solidFill>
                <a:latin typeface="Courier New" panose="02070309020205020404" pitchFamily="49" charset="0"/>
              </a:rPr>
              <a:t>ods</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listing</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style</a:t>
            </a:r>
            <a:r>
              <a:rPr lang="en-US" sz="600" b="0" i="0" dirty="0">
                <a:solidFill>
                  <a:srgbClr val="000000"/>
                </a:solidFill>
                <a:latin typeface="Courier New" panose="02070309020205020404" pitchFamily="49" charset="0"/>
              </a:rPr>
              <a:t>=</a:t>
            </a:r>
            <a:r>
              <a:rPr lang="en-US" sz="600" b="0" i="0" dirty="0">
                <a:solidFill>
                  <a:srgbClr val="0000FF"/>
                </a:solidFill>
                <a:latin typeface="Courier New" panose="02070309020205020404" pitchFamily="49" charset="0"/>
              </a:rPr>
              <a:t>listing</a:t>
            </a:r>
            <a:r>
              <a:rPr lang="en-US" sz="600" b="0" i="0" dirty="0">
                <a:solidFill>
                  <a:srgbClr val="000000"/>
                </a:solidFill>
                <a:latin typeface="Courier New" panose="02070309020205020404" pitchFamily="49" charset="0"/>
              </a:rPr>
              <a:t> </a:t>
            </a:r>
            <a:r>
              <a:rPr lang="en-US" sz="600" b="0" i="0" dirty="0" err="1">
                <a:solidFill>
                  <a:srgbClr val="0000FF"/>
                </a:solidFill>
                <a:latin typeface="Courier New" panose="02070309020205020404" pitchFamily="49" charset="0"/>
              </a:rPr>
              <a:t>gpath</a:t>
            </a:r>
            <a:r>
              <a:rPr lang="en-US" sz="600" b="0" i="0" dirty="0">
                <a:solidFill>
                  <a:srgbClr val="000000"/>
                </a:solidFill>
                <a:latin typeface="Courier New" panose="02070309020205020404" pitchFamily="49" charset="0"/>
              </a:rPr>
              <a:t>=&amp;graphs </a:t>
            </a:r>
            <a:r>
              <a:rPr lang="en-US" sz="600" b="0" i="0" dirty="0" err="1">
                <a:solidFill>
                  <a:srgbClr val="0000FF"/>
                </a:solidFill>
                <a:latin typeface="Courier New" panose="02070309020205020404" pitchFamily="49" charset="0"/>
              </a:rPr>
              <a:t>image_dpi</a:t>
            </a:r>
            <a:r>
              <a:rPr lang="en-US" sz="600" b="0" i="0" dirty="0">
                <a:solidFill>
                  <a:srgbClr val="000000"/>
                </a:solidFill>
                <a:latin typeface="Courier New" panose="02070309020205020404" pitchFamily="49" charset="0"/>
              </a:rPr>
              <a:t>=&amp;dpi;</a:t>
            </a:r>
          </a:p>
          <a:p>
            <a:r>
              <a:rPr lang="en-US" sz="600" b="0" i="0" dirty="0" err="1">
                <a:solidFill>
                  <a:srgbClr val="0000FF"/>
                </a:solidFill>
                <a:latin typeface="Courier New" panose="02070309020205020404" pitchFamily="49" charset="0"/>
              </a:rPr>
              <a:t>ods</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graphics</a:t>
            </a:r>
            <a:r>
              <a:rPr lang="en-US" sz="600" b="0" i="0" dirty="0">
                <a:solidFill>
                  <a:srgbClr val="000000"/>
                </a:solidFill>
                <a:latin typeface="Courier New" panose="02070309020205020404" pitchFamily="49" charset="0"/>
              </a:rPr>
              <a:t> / </a:t>
            </a:r>
            <a:r>
              <a:rPr lang="en-US" sz="600" b="0" i="0" dirty="0">
                <a:solidFill>
                  <a:srgbClr val="0000FF"/>
                </a:solidFill>
                <a:latin typeface="Courier New" panose="02070309020205020404" pitchFamily="49" charset="0"/>
              </a:rPr>
              <a:t>reset</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width</a:t>
            </a:r>
            <a:r>
              <a:rPr lang="en-US" sz="600" b="0" i="0" dirty="0">
                <a:solidFill>
                  <a:srgbClr val="000000"/>
                </a:solidFill>
                <a:latin typeface="Courier New" panose="02070309020205020404" pitchFamily="49" charset="0"/>
              </a:rPr>
              <a:t>=&amp;</a:t>
            </a:r>
            <a:r>
              <a:rPr lang="en-US" sz="600" b="0" i="0" dirty="0">
                <a:solidFill>
                  <a:srgbClr val="0000FF"/>
                </a:solidFill>
                <a:latin typeface="Courier New" panose="02070309020205020404" pitchFamily="49" charset="0"/>
              </a:rPr>
              <a:t>w</a:t>
            </a:r>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height</a:t>
            </a:r>
            <a:r>
              <a:rPr lang="en-US" sz="600" b="0" i="0" dirty="0">
                <a:solidFill>
                  <a:srgbClr val="000000"/>
                </a:solidFill>
                <a:latin typeface="Courier New" panose="02070309020205020404" pitchFamily="49" charset="0"/>
              </a:rPr>
              <a:t>=&amp;h </a:t>
            </a:r>
            <a:r>
              <a:rPr lang="en-US" sz="600" b="0" i="0" dirty="0" err="1">
                <a:solidFill>
                  <a:srgbClr val="0000FF"/>
                </a:solidFill>
                <a:latin typeface="Courier New" panose="02070309020205020404" pitchFamily="49" charset="0"/>
              </a:rPr>
              <a:t>imagename</a:t>
            </a:r>
            <a:r>
              <a:rPr lang="en-US" sz="600" b="0" i="0" dirty="0">
                <a:solidFill>
                  <a:srgbClr val="000000"/>
                </a:solidFill>
                <a:latin typeface="Courier New" panose="02070309020205020404" pitchFamily="49" charset="0"/>
              </a:rPr>
              <a:t>=</a:t>
            </a:r>
            <a:r>
              <a:rPr lang="en-US" sz="600" b="0" i="0" dirty="0">
                <a:solidFill>
                  <a:srgbClr val="800080"/>
                </a:solidFill>
                <a:latin typeface="Courier New" panose="02070309020205020404" pitchFamily="49" charset="0"/>
              </a:rPr>
              <a:t>'</a:t>
            </a:r>
            <a:r>
              <a:rPr lang="en-US" sz="600" b="0" i="0" dirty="0" err="1">
                <a:solidFill>
                  <a:srgbClr val="800080"/>
                </a:solidFill>
                <a:latin typeface="Courier New" panose="02070309020205020404" pitchFamily="49" charset="0"/>
              </a:rPr>
              <a:t>BarPie</a:t>
            </a:r>
            <a:r>
              <a:rPr lang="en-US" sz="600" b="0" i="0" dirty="0">
                <a:solidFill>
                  <a:srgbClr val="800080"/>
                </a:solidFill>
                <a:latin typeface="Courier New" panose="02070309020205020404" pitchFamily="49" charset="0"/>
              </a:rPr>
              <a:t>'</a:t>
            </a:r>
            <a:r>
              <a:rPr lang="en-US" sz="600" b="0" i="0" dirty="0">
                <a:solidFill>
                  <a:srgbClr val="000000"/>
                </a:solidFill>
                <a:latin typeface="Courier New" panose="02070309020205020404" pitchFamily="49" charset="0"/>
              </a:rPr>
              <a:t>;</a:t>
            </a:r>
          </a:p>
          <a:p>
            <a:r>
              <a:rPr lang="it-IT" sz="600" b="1" i="0" dirty="0">
                <a:solidFill>
                  <a:srgbClr val="000080"/>
                </a:solidFill>
                <a:latin typeface="Courier New" panose="02070309020205020404" pitchFamily="49" charset="0"/>
              </a:rPr>
              <a:t>proc</a:t>
            </a:r>
            <a:r>
              <a:rPr lang="it-IT" sz="600" b="0" i="0" dirty="0">
                <a:solidFill>
                  <a:srgbClr val="000000"/>
                </a:solidFill>
                <a:latin typeface="Courier New" panose="02070309020205020404" pitchFamily="49" charset="0"/>
              </a:rPr>
              <a:t> </a:t>
            </a:r>
            <a:r>
              <a:rPr lang="it-IT" sz="600" b="1" i="0" dirty="0">
                <a:solidFill>
                  <a:srgbClr val="000080"/>
                </a:solidFill>
                <a:latin typeface="Courier New" panose="02070309020205020404" pitchFamily="49" charset="0"/>
              </a:rPr>
              <a:t>sgrender</a:t>
            </a:r>
            <a:r>
              <a:rPr lang="it-IT" sz="600" b="0" i="0" dirty="0">
                <a:solidFill>
                  <a:srgbClr val="000000"/>
                </a:solidFill>
                <a:latin typeface="Courier New" panose="02070309020205020404" pitchFamily="49" charset="0"/>
              </a:rPr>
              <a:t> </a:t>
            </a:r>
            <a:r>
              <a:rPr lang="it-IT" sz="600" b="0" i="0" dirty="0">
                <a:solidFill>
                  <a:srgbClr val="0000FF"/>
                </a:solidFill>
                <a:latin typeface="Courier New" panose="02070309020205020404" pitchFamily="49" charset="0"/>
              </a:rPr>
              <a:t>data</a:t>
            </a:r>
            <a:r>
              <a:rPr lang="it-IT" sz="600" b="0" i="0" dirty="0">
                <a:solidFill>
                  <a:srgbClr val="000000"/>
                </a:solidFill>
                <a:latin typeface="Courier New" panose="02070309020205020404" pitchFamily="49" charset="0"/>
              </a:rPr>
              <a:t>=RIMA.HABIT </a:t>
            </a:r>
            <a:r>
              <a:rPr lang="it-IT" sz="600" b="0" i="0" dirty="0">
                <a:solidFill>
                  <a:srgbClr val="0000FF"/>
                </a:solidFill>
                <a:latin typeface="Courier New" panose="02070309020205020404" pitchFamily="49" charset="0"/>
              </a:rPr>
              <a:t>template</a:t>
            </a:r>
            <a:r>
              <a:rPr lang="it-IT" sz="600" b="0" i="0" dirty="0">
                <a:solidFill>
                  <a:srgbClr val="000000"/>
                </a:solidFill>
                <a:latin typeface="Courier New" panose="02070309020205020404" pitchFamily="49" charset="0"/>
              </a:rPr>
              <a:t>=BarPie;</a:t>
            </a:r>
          </a:p>
          <a:p>
            <a:r>
              <a:rPr lang="en-US" sz="600" b="0" i="0" dirty="0">
                <a:solidFill>
                  <a:srgbClr val="000000"/>
                </a:solidFill>
                <a:latin typeface="Courier New" panose="02070309020205020404" pitchFamily="49" charset="0"/>
              </a:rPr>
              <a:t>  </a:t>
            </a:r>
            <a:r>
              <a:rPr lang="en-US" sz="600" b="0" i="0" dirty="0">
                <a:solidFill>
                  <a:srgbClr val="0000FF"/>
                </a:solidFill>
                <a:latin typeface="Courier New" panose="02070309020205020404" pitchFamily="49" charset="0"/>
              </a:rPr>
              <a:t>dynamic</a:t>
            </a:r>
            <a:r>
              <a:rPr lang="en-US" sz="600" b="0" i="0" dirty="0">
                <a:solidFill>
                  <a:srgbClr val="000000"/>
                </a:solidFill>
                <a:latin typeface="Courier New" panose="02070309020205020404" pitchFamily="49" charset="0"/>
              </a:rPr>
              <a:t> _</a:t>
            </a:r>
            <a:r>
              <a:rPr lang="en-US" sz="600" b="0" i="0" dirty="0" err="1">
                <a:solidFill>
                  <a:srgbClr val="000000"/>
                </a:solidFill>
                <a:latin typeface="Courier New" panose="02070309020205020404" pitchFamily="49" charset="0"/>
              </a:rPr>
              <a:t>tsize</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16</a:t>
            </a:r>
            <a:r>
              <a:rPr lang="en-US" sz="600" b="0" i="0" dirty="0">
                <a:solidFill>
                  <a:srgbClr val="000000"/>
                </a:solidFill>
                <a:latin typeface="Courier New" panose="02070309020205020404" pitchFamily="49" charset="0"/>
              </a:rPr>
              <a:t> _</a:t>
            </a:r>
            <a:r>
              <a:rPr lang="en-US" sz="600" b="0" i="0" dirty="0" err="1">
                <a:solidFill>
                  <a:srgbClr val="000000"/>
                </a:solidFill>
                <a:latin typeface="Courier New" panose="02070309020205020404" pitchFamily="49" charset="0"/>
              </a:rPr>
              <a:t>lsize</a:t>
            </a:r>
            <a:r>
              <a:rPr lang="en-US" sz="600" b="0" i="0" dirty="0">
                <a:solidFill>
                  <a:srgbClr val="000000"/>
                </a:solidFill>
                <a:latin typeface="Courier New" panose="02070309020205020404" pitchFamily="49" charset="0"/>
              </a:rPr>
              <a:t>=</a:t>
            </a:r>
            <a:r>
              <a:rPr lang="en-US" sz="600" b="1" i="0" dirty="0">
                <a:solidFill>
                  <a:srgbClr val="008080"/>
                </a:solidFill>
                <a:latin typeface="Courier New" panose="02070309020205020404" pitchFamily="49" charset="0"/>
              </a:rPr>
              <a:t>13</a:t>
            </a:r>
            <a:r>
              <a:rPr lang="en-US" sz="600" b="0" i="0" dirty="0">
                <a:solidFill>
                  <a:srgbClr val="000000"/>
                </a:solidFill>
                <a:latin typeface="Courier New" panose="02070309020205020404" pitchFamily="49" charset="0"/>
              </a:rPr>
              <a:t>;</a:t>
            </a:r>
          </a:p>
          <a:p>
            <a:r>
              <a:rPr lang="en-IN" sz="600" b="1" i="0" dirty="0">
                <a:solidFill>
                  <a:srgbClr val="000080"/>
                </a:solidFill>
                <a:latin typeface="Courier New" panose="02070309020205020404" pitchFamily="49" charset="0"/>
              </a:rPr>
              <a:t>run</a:t>
            </a:r>
            <a:r>
              <a:rPr lang="en-IN" sz="600" b="0" i="0" dirty="0">
                <a:solidFill>
                  <a:srgbClr val="000000"/>
                </a:solidFill>
                <a:latin typeface="Courier New" panose="02070309020205020404" pitchFamily="49" charset="0"/>
              </a:rPr>
              <a:t>;</a:t>
            </a:r>
          </a:p>
          <a:p>
            <a:r>
              <a:rPr lang="en-US" sz="600" dirty="0">
                <a:solidFill>
                  <a:srgbClr val="008000"/>
                </a:solidFill>
                <a:latin typeface="Courier New" panose="02070309020205020404" pitchFamily="49" charset="0"/>
              </a:rPr>
              <a:t>/*Which branches are offering the direct deposit facilities*/</a:t>
            </a:r>
            <a:endParaRPr lang="en-US" sz="600" dirty="0">
              <a:solidFill>
                <a:srgbClr val="000000"/>
              </a:solidFill>
              <a:latin typeface="Courier New" panose="02070309020205020404" pitchFamily="49" charset="0"/>
            </a:endParaRPr>
          </a:p>
          <a:p>
            <a:endParaRPr lang="en-IN" sz="600" dirty="0">
              <a:solidFill>
                <a:srgbClr val="000000"/>
              </a:solidFill>
              <a:latin typeface="Courier New" panose="02070309020205020404" pitchFamily="49" charset="0"/>
            </a:endParaRPr>
          </a:p>
          <a:p>
            <a:r>
              <a:rPr lang="en-US" sz="600" dirty="0" err="1">
                <a:solidFill>
                  <a:srgbClr val="0000FF"/>
                </a:solidFill>
                <a:latin typeface="Courier New" panose="02070309020205020404" pitchFamily="49" charset="0"/>
              </a:rPr>
              <a:t>title</a:t>
            </a:r>
            <a:r>
              <a:rPr lang="en-US" sz="600" dirty="0" err="1">
                <a:solidFill>
                  <a:srgbClr val="800080"/>
                </a:solidFill>
                <a:latin typeface="Courier New" panose="02070309020205020404" pitchFamily="49" charset="0"/>
              </a:rPr>
              <a:t>"COMPLEMENTORY</a:t>
            </a:r>
            <a:r>
              <a:rPr lang="en-US" sz="600" dirty="0">
                <a:solidFill>
                  <a:srgbClr val="800080"/>
                </a:solidFill>
                <a:latin typeface="Courier New" panose="02070309020205020404" pitchFamily="49" charset="0"/>
              </a:rPr>
              <a:t> DIRECT DEPOSIT OFFERED BY VARIOUS BRANCHES"</a:t>
            </a:r>
            <a:r>
              <a:rPr lang="en-US" sz="60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err="1">
                <a:solidFill>
                  <a:srgbClr val="000080"/>
                </a:solidFill>
                <a:latin typeface="Courier New" panose="02070309020205020404" pitchFamily="49" charset="0"/>
              </a:rPr>
              <a:t>sgplot</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data</a:t>
            </a:r>
            <a:r>
              <a:rPr lang="en-IN" sz="600" b="0" dirty="0">
                <a:solidFill>
                  <a:srgbClr val="000000"/>
                </a:solidFill>
                <a:latin typeface="Courier New" panose="02070309020205020404" pitchFamily="49" charset="0"/>
              </a:rPr>
              <a:t>=&amp;</a:t>
            </a:r>
            <a:r>
              <a:rPr lang="en-IN" sz="600" b="0" dirty="0">
                <a:solidFill>
                  <a:srgbClr val="008080"/>
                </a:solidFill>
                <a:latin typeface="Courier New" panose="02070309020205020404" pitchFamily="49" charset="0"/>
              </a:rPr>
              <a:t>DSN_2.</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noautolegend</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waterfall</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category</a:t>
            </a:r>
            <a:r>
              <a:rPr lang="en-US" sz="600" b="0" dirty="0">
                <a:solidFill>
                  <a:srgbClr val="000000"/>
                </a:solidFill>
                <a:latin typeface="Courier New" panose="02070309020205020404" pitchFamily="49" charset="0"/>
              </a:rPr>
              <a:t>=BRANCH </a:t>
            </a:r>
            <a:r>
              <a:rPr lang="en-US" sz="600" b="0" dirty="0">
                <a:solidFill>
                  <a:srgbClr val="0000FF"/>
                </a:solidFill>
                <a:latin typeface="Courier New" panose="02070309020205020404" pitchFamily="49" charset="0"/>
              </a:rPr>
              <a:t>response</a:t>
            </a:r>
            <a:r>
              <a:rPr lang="en-US" sz="600" b="0" dirty="0">
                <a:solidFill>
                  <a:srgbClr val="000000"/>
                </a:solidFill>
                <a:latin typeface="Courier New" panose="02070309020205020404" pitchFamily="49" charset="0"/>
              </a:rPr>
              <a:t>=DIRDEP/ </a:t>
            </a:r>
            <a:r>
              <a:rPr lang="en-US" sz="600" b="0" dirty="0" err="1">
                <a:solidFill>
                  <a:srgbClr val="0000FF"/>
                </a:solidFill>
                <a:latin typeface="Courier New" panose="02070309020205020404" pitchFamily="49" charset="0"/>
              </a:rPr>
              <a:t>colorgroup</a:t>
            </a:r>
            <a:r>
              <a:rPr lang="en-US" sz="600" b="0" dirty="0">
                <a:solidFill>
                  <a:srgbClr val="000000"/>
                </a:solidFill>
                <a:latin typeface="Courier New" panose="02070309020205020404" pitchFamily="49" charset="0"/>
              </a:rPr>
              <a:t>=</a:t>
            </a:r>
            <a:r>
              <a:rPr lang="en-US" sz="600" b="0" dirty="0" err="1">
                <a:solidFill>
                  <a:srgbClr val="000000"/>
                </a:solidFill>
                <a:latin typeface="Courier New" panose="02070309020205020404" pitchFamily="49" charset="0"/>
              </a:rPr>
              <a:t>checking_account</a:t>
            </a:r>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dataskin</a:t>
            </a:r>
            <a:r>
              <a:rPr lang="en-US" sz="600" b="0" dirty="0">
                <a:solidFill>
                  <a:srgbClr val="000000"/>
                </a:solidFill>
                <a:latin typeface="Courier New" panose="02070309020205020404" pitchFamily="49" charset="0"/>
              </a:rPr>
              <a:t>=sheen </a:t>
            </a:r>
            <a:r>
              <a:rPr lang="en-US" sz="600" b="0" dirty="0" err="1">
                <a:solidFill>
                  <a:srgbClr val="0000FF"/>
                </a:solidFill>
                <a:latin typeface="Courier New" panose="02070309020205020404" pitchFamily="49" charset="0"/>
              </a:rPr>
              <a:t>datalabel</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'a'</a:t>
            </a:r>
            <a:r>
              <a:rPr lang="en-US"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keylegend</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'a'</a:t>
            </a:r>
            <a:r>
              <a:rPr lang="en-US" sz="600" b="0" dirty="0">
                <a:solidFill>
                  <a:srgbClr val="000000"/>
                </a:solidFill>
                <a:latin typeface="Courier New" panose="02070309020205020404" pitchFamily="49" charset="0"/>
              </a:rPr>
              <a:t> / </a:t>
            </a:r>
            <a:r>
              <a:rPr lang="en-US" sz="600" b="0" dirty="0">
                <a:solidFill>
                  <a:srgbClr val="0000FF"/>
                </a:solidFill>
                <a:latin typeface="Courier New" panose="02070309020205020404" pitchFamily="49" charset="0"/>
              </a:rPr>
              <a:t>location</a:t>
            </a:r>
            <a:r>
              <a:rPr lang="en-US" sz="600" b="0" dirty="0">
                <a:solidFill>
                  <a:srgbClr val="000000"/>
                </a:solidFill>
                <a:latin typeface="Courier New" panose="02070309020205020404" pitchFamily="49" charset="0"/>
              </a:rPr>
              <a:t>=outside </a:t>
            </a:r>
            <a:r>
              <a:rPr lang="en-US" sz="600" b="0" dirty="0">
                <a:solidFill>
                  <a:srgbClr val="0000FF"/>
                </a:solidFill>
                <a:latin typeface="Courier New" panose="02070309020205020404" pitchFamily="49" charset="0"/>
              </a:rPr>
              <a:t>position</a:t>
            </a:r>
            <a:r>
              <a:rPr lang="en-US" sz="600" b="0" dirty="0">
                <a:solidFill>
                  <a:srgbClr val="000000"/>
                </a:solidFill>
                <a:latin typeface="Courier New" panose="02070309020205020404" pitchFamily="49" charset="0"/>
              </a:rPr>
              <a:t>=</a:t>
            </a:r>
            <a:r>
              <a:rPr lang="en-US" sz="600" b="0" dirty="0" err="1">
                <a:solidFill>
                  <a:srgbClr val="000000"/>
                </a:solidFill>
                <a:latin typeface="Courier New" panose="02070309020205020404" pitchFamily="49" charset="0"/>
              </a:rPr>
              <a:t>topright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across</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1</a:t>
            </a:r>
            <a:r>
              <a:rPr lang="en-US"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xaxis</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display</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nolabel</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yaxis</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grid</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display</a:t>
            </a:r>
            <a:r>
              <a:rPr lang="en-US" sz="600" b="0" dirty="0">
                <a:solidFill>
                  <a:srgbClr val="000000"/>
                </a:solidFill>
                <a:latin typeface="Courier New" panose="02070309020205020404" pitchFamily="49" charset="0"/>
              </a:rPr>
              <a:t>=(</a:t>
            </a:r>
            <a:r>
              <a:rPr lang="en-US" sz="600" b="0" dirty="0" err="1">
                <a:solidFill>
                  <a:srgbClr val="000000"/>
                </a:solidFill>
                <a:latin typeface="Courier New" panose="02070309020205020404" pitchFamily="49" charset="0"/>
              </a:rPr>
              <a:t>nolabel</a:t>
            </a:r>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offsetmin</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a:t>
            </a:r>
            <a:r>
              <a:rPr lang="en-US"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a:solidFill>
                  <a:srgbClr val="008000"/>
                </a:solidFill>
                <a:latin typeface="Courier New" panose="02070309020205020404" pitchFamily="49" charset="0"/>
              </a:rPr>
              <a:t>/*Which branch is having the maximum number of Inactive customers?*/</a:t>
            </a:r>
            <a:endParaRPr lang="en-US"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template</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define</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statgraph</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barchart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begingraph</a:t>
            </a:r>
            <a:r>
              <a:rPr lang="en-IN" sz="600" b="0" dirty="0">
                <a:solidFill>
                  <a:srgbClr val="000000"/>
                </a:solidFill>
                <a:latin typeface="Courier New" panose="02070309020205020404" pitchFamily="49" charset="0"/>
              </a:rPr>
              <a:t> / </a:t>
            </a:r>
            <a:r>
              <a:rPr lang="en-IN" sz="600" b="0" dirty="0" err="1">
                <a:solidFill>
                  <a:srgbClr val="000000"/>
                </a:solidFill>
                <a:latin typeface="Courier New" panose="02070309020205020404" pitchFamily="49" charset="0"/>
              </a:rPr>
              <a:t>attrpriority</a:t>
            </a:r>
            <a:r>
              <a:rPr lang="en-IN" sz="600" b="0" dirty="0">
                <a:solidFill>
                  <a:srgbClr val="000000"/>
                </a:solidFill>
                <a:latin typeface="Courier New" panose="02070309020205020404" pitchFamily="49" charset="0"/>
              </a:rPr>
              <a:t>=none;</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entrytitle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"ACTIVE/INACTIVE CUSTOMERS AS PER THE BRANCHES"</a:t>
            </a:r>
            <a:r>
              <a:rPr lang="en-US"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layout</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overlay</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barchart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x</a:t>
            </a:r>
            <a:r>
              <a:rPr lang="en-US" sz="600" b="0" dirty="0">
                <a:solidFill>
                  <a:srgbClr val="000000"/>
                </a:solidFill>
                <a:latin typeface="Courier New" panose="02070309020205020404" pitchFamily="49" charset="0"/>
              </a:rPr>
              <a:t>=CHECKING_ACCOUNT /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"BRANCHES"</a:t>
            </a:r>
            <a:endParaRPr lang="en-US"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stat</a:t>
            </a:r>
            <a:r>
              <a:rPr lang="en-IN" sz="600" b="0" dirty="0">
                <a:solidFill>
                  <a:srgbClr val="000000"/>
                </a:solidFill>
                <a:latin typeface="Courier New" panose="02070309020205020404" pitchFamily="49" charset="0"/>
              </a:rPr>
              <a:t>=pct </a:t>
            </a:r>
            <a:r>
              <a:rPr lang="en-IN" sz="600" b="0" dirty="0">
                <a:solidFill>
                  <a:srgbClr val="0000FF"/>
                </a:solidFill>
                <a:latin typeface="Courier New" panose="02070309020205020404" pitchFamily="49" charset="0"/>
              </a:rPr>
              <a:t>display</a:t>
            </a:r>
            <a:r>
              <a:rPr lang="en-IN" sz="600" b="0" dirty="0">
                <a:solidFill>
                  <a:srgbClr val="000000"/>
                </a:solidFill>
                <a:latin typeface="Courier New" panose="02070309020205020404" pitchFamily="49" charset="0"/>
              </a:rPr>
              <a:t>=all</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group</a:t>
            </a:r>
            <a:r>
              <a:rPr lang="en-US" sz="600" b="0" dirty="0">
                <a:solidFill>
                  <a:srgbClr val="000000"/>
                </a:solidFill>
                <a:latin typeface="Courier New" panose="02070309020205020404" pitchFamily="49" charset="0"/>
              </a:rPr>
              <a:t>=BRANCH </a:t>
            </a:r>
            <a:r>
              <a:rPr lang="en-US" sz="600" b="0" dirty="0" err="1">
                <a:solidFill>
                  <a:srgbClr val="000000"/>
                </a:solidFill>
                <a:latin typeface="Courier New" panose="02070309020205020404" pitchFamily="49" charset="0"/>
              </a:rPr>
              <a:t>groupdisplay</a:t>
            </a:r>
            <a:r>
              <a:rPr lang="en-US" sz="600" b="0" dirty="0">
                <a:solidFill>
                  <a:srgbClr val="000000"/>
                </a:solidFill>
                <a:latin typeface="Courier New" panose="02070309020205020404" pitchFamily="49" charset="0"/>
              </a:rPr>
              <a:t>=cluster group100=positive</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barlabel</a:t>
            </a:r>
            <a:r>
              <a:rPr lang="en-IN" sz="600" b="0" dirty="0">
                <a:solidFill>
                  <a:srgbClr val="000000"/>
                </a:solidFill>
                <a:latin typeface="Courier New" panose="02070309020205020404" pitchFamily="49" charset="0"/>
              </a:rPr>
              <a:t>=true;</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discretelegend</a:t>
            </a:r>
            <a:r>
              <a:rPr lang="en-IN" sz="600" b="0" dirty="0">
                <a:solidFill>
                  <a:srgbClr val="000000"/>
                </a:solidFill>
                <a:latin typeface="Courier New" panose="02070309020205020404" pitchFamily="49" charset="0"/>
              </a:rPr>
              <a:t> </a:t>
            </a:r>
            <a:r>
              <a:rPr lang="en-IN" sz="600" b="0" dirty="0">
                <a:solidFill>
                  <a:srgbClr val="800080"/>
                </a:solidFill>
                <a:latin typeface="Courier New" panose="02070309020205020404" pitchFamily="49" charset="0"/>
              </a:rPr>
              <a:t>"BRANCHES"</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endlayout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endgraph</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end</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err="1">
                <a:solidFill>
                  <a:srgbClr val="000080"/>
                </a:solidFill>
                <a:latin typeface="Courier New" panose="02070309020205020404" pitchFamily="49" charset="0"/>
              </a:rPr>
              <a:t>sgrender</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data</a:t>
            </a:r>
            <a:r>
              <a:rPr lang="en-IN" sz="600" b="0" dirty="0">
                <a:solidFill>
                  <a:srgbClr val="000000"/>
                </a:solidFill>
                <a:latin typeface="Courier New" panose="02070309020205020404" pitchFamily="49" charset="0"/>
              </a:rPr>
              <a:t>=&amp;</a:t>
            </a:r>
            <a:r>
              <a:rPr lang="en-IN" sz="600" b="0" dirty="0">
                <a:solidFill>
                  <a:srgbClr val="008080"/>
                </a:solidFill>
                <a:latin typeface="Courier New" panose="02070309020205020404" pitchFamily="49" charset="0"/>
              </a:rPr>
              <a:t>dsn_2.</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template</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barchart</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a:solidFill>
                  <a:srgbClr val="008000"/>
                </a:solidFill>
                <a:latin typeface="Courier New" panose="02070309020205020404" pitchFamily="49" charset="0"/>
              </a:rPr>
              <a:t>/*Which is the oldest Branch as per the age of the Account?*/</a:t>
            </a:r>
            <a:endParaRPr lang="en-US"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template</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define</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statgraph</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barchart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begingraph</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entrytitle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"Oldest Branch as per the Account Age"</a:t>
            </a:r>
            <a:r>
              <a:rPr lang="en-US"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layout</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overlay</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barchart</a:t>
            </a:r>
            <a:r>
              <a:rPr lang="en-US" sz="600" b="0" dirty="0">
                <a:solidFill>
                  <a:srgbClr val="000000"/>
                </a:solidFill>
                <a:latin typeface="Courier New" panose="02070309020205020404" pitchFamily="49" charset="0"/>
              </a:rPr>
              <a:t> category=branch response=</a:t>
            </a:r>
            <a:r>
              <a:rPr lang="en-US" sz="600" b="0" dirty="0" err="1">
                <a:solidFill>
                  <a:srgbClr val="000000"/>
                </a:solidFill>
                <a:latin typeface="Courier New" panose="02070309020205020404" pitchFamily="49" charset="0"/>
              </a:rPr>
              <a:t>acctage</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"bar"</a:t>
            </a:r>
            <a:endParaRPr lang="en-US"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stat</a:t>
            </a:r>
            <a:r>
              <a:rPr lang="en-IN" sz="600" b="0" dirty="0">
                <a:solidFill>
                  <a:srgbClr val="000000"/>
                </a:solidFill>
                <a:latin typeface="Courier New" panose="02070309020205020404" pitchFamily="49" charset="0"/>
              </a:rPr>
              <a:t>=mean </a:t>
            </a:r>
            <a:r>
              <a:rPr lang="en-IN" sz="600" b="0" dirty="0">
                <a:solidFill>
                  <a:srgbClr val="0000FF"/>
                </a:solidFill>
                <a:latin typeface="Courier New" panose="02070309020205020404" pitchFamily="49" charset="0"/>
              </a:rPr>
              <a:t>orient</a:t>
            </a:r>
            <a:r>
              <a:rPr lang="en-IN" sz="600" b="0" dirty="0">
                <a:solidFill>
                  <a:srgbClr val="000000"/>
                </a:solidFill>
                <a:latin typeface="Courier New" panose="02070309020205020404" pitchFamily="49" charset="0"/>
              </a:rPr>
              <a:t>=horizontal</a:t>
            </a:r>
          </a:p>
          <a:p>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colorbyfreq</a:t>
            </a:r>
            <a:r>
              <a:rPr lang="en-IN" sz="600" b="0" dirty="0">
                <a:solidFill>
                  <a:srgbClr val="000000"/>
                </a:solidFill>
                <a:latin typeface="Courier New" panose="02070309020205020404" pitchFamily="49" charset="0"/>
              </a:rPr>
              <a:t>=true </a:t>
            </a:r>
            <a:r>
              <a:rPr lang="en-IN" sz="600" b="0" dirty="0" err="1">
                <a:solidFill>
                  <a:srgbClr val="000000"/>
                </a:solidFill>
                <a:latin typeface="Courier New" panose="02070309020205020404" pitchFamily="49" charset="0"/>
              </a:rPr>
              <a:t>colorstat</a:t>
            </a:r>
            <a:r>
              <a:rPr lang="en-IN" sz="600" b="0" dirty="0">
                <a:solidFill>
                  <a:srgbClr val="000000"/>
                </a:solidFill>
                <a:latin typeface="Courier New" panose="02070309020205020404" pitchFamily="49" charset="0"/>
              </a:rPr>
              <a:t>=pct;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continuouslegend</a:t>
            </a:r>
            <a:r>
              <a:rPr lang="en-IN" sz="600" b="0" dirty="0">
                <a:solidFill>
                  <a:srgbClr val="000000"/>
                </a:solidFill>
                <a:latin typeface="Courier New" panose="02070309020205020404" pitchFamily="49" charset="0"/>
              </a:rPr>
              <a:t> </a:t>
            </a:r>
            <a:r>
              <a:rPr lang="en-IN" sz="600" b="0" dirty="0">
                <a:solidFill>
                  <a:srgbClr val="800080"/>
                </a:solidFill>
                <a:latin typeface="Courier New" panose="02070309020205020404" pitchFamily="49" charset="0"/>
              </a:rPr>
              <a:t>"bar"</a:t>
            </a:r>
            <a:r>
              <a:rPr lang="en-IN" sz="600" b="0" dirty="0">
                <a:solidFill>
                  <a:srgbClr val="000000"/>
                </a:solidFill>
                <a:latin typeface="Courier New" panose="02070309020205020404" pitchFamily="49" charset="0"/>
              </a:rPr>
              <a:t> / </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title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"Percent of age of the Account"</a:t>
            </a:r>
            <a:r>
              <a:rPr lang="en-US"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endlayout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endgraph</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end</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err="1">
                <a:solidFill>
                  <a:srgbClr val="000080"/>
                </a:solidFill>
                <a:latin typeface="Courier New" panose="02070309020205020404" pitchFamily="49" charset="0"/>
              </a:rPr>
              <a:t>sgrender</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data</a:t>
            </a:r>
            <a:r>
              <a:rPr lang="en-IN" sz="600" b="0" dirty="0">
                <a:solidFill>
                  <a:srgbClr val="000000"/>
                </a:solidFill>
                <a:latin typeface="Courier New" panose="02070309020205020404" pitchFamily="49" charset="0"/>
              </a:rPr>
              <a:t>=rima.project4 </a:t>
            </a:r>
            <a:r>
              <a:rPr lang="en-IN" sz="600" b="0" dirty="0">
                <a:solidFill>
                  <a:srgbClr val="0000FF"/>
                </a:solidFill>
                <a:latin typeface="Courier New" panose="02070309020205020404" pitchFamily="49" charset="0"/>
              </a:rPr>
              <a:t>template</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barchart</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US" sz="600" b="0" dirty="0">
                <a:solidFill>
                  <a:srgbClr val="008000"/>
                </a:solidFill>
                <a:latin typeface="Courier New" panose="02070309020205020404" pitchFamily="49" charset="0"/>
              </a:rPr>
              <a:t>/*What type of Income people are the most active customers in the different branches of the bank ?*/</a:t>
            </a:r>
            <a:endParaRPr lang="en-US"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DATA</a:t>
            </a:r>
            <a:r>
              <a:rPr lang="en-IN" sz="600" b="0" dirty="0">
                <a:solidFill>
                  <a:srgbClr val="000000"/>
                </a:solidFill>
                <a:latin typeface="Courier New" panose="02070309020205020404" pitchFamily="49" charset="0"/>
              </a:rPr>
              <a:t> RIMA.INCOME;</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SET</a:t>
            </a:r>
            <a:r>
              <a:rPr lang="en-IN" sz="600" b="0" dirty="0">
                <a:solidFill>
                  <a:srgbClr val="000000"/>
                </a:solidFill>
                <a:latin typeface="Courier New" panose="02070309020205020404" pitchFamily="49" charset="0"/>
              </a:rPr>
              <a:t> &amp;</a:t>
            </a:r>
            <a:r>
              <a:rPr lang="en-IN" sz="600" b="0" dirty="0">
                <a:solidFill>
                  <a:srgbClr val="008080"/>
                </a:solidFill>
                <a:latin typeface="Courier New" panose="02070309020205020404" pitchFamily="49" charset="0"/>
              </a:rPr>
              <a:t>DSN_2.</a:t>
            </a:r>
            <a:r>
              <a:rPr lang="en-IN"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IF</a:t>
            </a:r>
            <a:r>
              <a:rPr lang="en-US" sz="600" b="0" dirty="0">
                <a:solidFill>
                  <a:srgbClr val="000000"/>
                </a:solidFill>
                <a:latin typeface="Courier New" panose="02070309020205020404" pitchFamily="49" charset="0"/>
              </a:rPr>
              <a:t> INCOME LE </a:t>
            </a:r>
            <a:r>
              <a:rPr lang="en-US" sz="600" b="1" dirty="0">
                <a:solidFill>
                  <a:srgbClr val="008080"/>
                </a:solidFill>
                <a:latin typeface="Courier New" panose="02070309020205020404" pitchFamily="49" charset="0"/>
              </a:rPr>
              <a:t>50</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THEN</a:t>
            </a:r>
            <a:r>
              <a:rPr lang="en-US" sz="600" b="0" dirty="0">
                <a:solidFill>
                  <a:srgbClr val="000000"/>
                </a:solidFill>
                <a:latin typeface="Courier New" panose="02070309020205020404" pitchFamily="49" charset="0"/>
              </a:rPr>
              <a:t> INCOME_1= </a:t>
            </a:r>
            <a:r>
              <a:rPr lang="en-US" sz="600" b="1" dirty="0">
                <a:solidFill>
                  <a:srgbClr val="008080"/>
                </a:solidFill>
                <a:latin typeface="Courier New" panose="02070309020205020404" pitchFamily="49" charset="0"/>
              </a:rPr>
              <a:t>0</a:t>
            </a:r>
            <a:r>
              <a:rPr lang="en-US"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ELSE</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IF</a:t>
            </a:r>
            <a:r>
              <a:rPr lang="en-US" sz="600" b="0" dirty="0">
                <a:solidFill>
                  <a:srgbClr val="000000"/>
                </a:solidFill>
                <a:latin typeface="Courier New" panose="02070309020205020404" pitchFamily="49" charset="0"/>
              </a:rPr>
              <a:t> </a:t>
            </a:r>
            <a:r>
              <a:rPr lang="en-US" sz="600" b="1" dirty="0">
                <a:solidFill>
                  <a:srgbClr val="008080"/>
                </a:solidFill>
                <a:latin typeface="Courier New" panose="02070309020205020404" pitchFamily="49" charset="0"/>
              </a:rPr>
              <a:t>51</a:t>
            </a:r>
            <a:r>
              <a:rPr lang="en-US" sz="600" b="0" dirty="0">
                <a:solidFill>
                  <a:srgbClr val="000000"/>
                </a:solidFill>
                <a:latin typeface="Courier New" panose="02070309020205020404" pitchFamily="49" charset="0"/>
              </a:rPr>
              <a:t>&lt; INCOME &lt;=</a:t>
            </a:r>
            <a:r>
              <a:rPr lang="en-US" sz="600" b="1" dirty="0">
                <a:solidFill>
                  <a:srgbClr val="008080"/>
                </a:solidFill>
                <a:latin typeface="Courier New" panose="02070309020205020404" pitchFamily="49" charset="0"/>
              </a:rPr>
              <a:t>100</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THEN</a:t>
            </a:r>
            <a:r>
              <a:rPr lang="en-US" sz="600" b="0" dirty="0">
                <a:solidFill>
                  <a:srgbClr val="000000"/>
                </a:solidFill>
                <a:latin typeface="Courier New" panose="02070309020205020404" pitchFamily="49" charset="0"/>
              </a:rPr>
              <a:t> INCOME_2 = </a:t>
            </a:r>
            <a:r>
              <a:rPr lang="en-US" sz="600" b="1" dirty="0">
                <a:solidFill>
                  <a:srgbClr val="008080"/>
                </a:solidFill>
                <a:latin typeface="Courier New" panose="02070309020205020404" pitchFamily="49" charset="0"/>
              </a:rPr>
              <a:t>1</a:t>
            </a:r>
            <a:r>
              <a:rPr lang="en-US" sz="600" b="0" dirty="0">
                <a:solidFill>
                  <a:srgbClr val="000000"/>
                </a:solidFill>
                <a:latin typeface="Courier New" panose="02070309020205020404" pitchFamily="49" charset="0"/>
              </a:rPr>
              <a:t>;</a:t>
            </a:r>
          </a:p>
          <a:p>
            <a:r>
              <a:rPr lang="en-IN" sz="600" b="0" dirty="0">
                <a:solidFill>
                  <a:srgbClr val="0000FF"/>
                </a:solidFill>
                <a:latin typeface="Courier New" panose="02070309020205020404" pitchFamily="49" charset="0"/>
              </a:rPr>
              <a:t>ELSE</a:t>
            </a:r>
            <a:r>
              <a:rPr lang="en-IN" sz="600" b="0" dirty="0">
                <a:solidFill>
                  <a:srgbClr val="000000"/>
                </a:solidFill>
                <a:latin typeface="Courier New" panose="02070309020205020404" pitchFamily="49" charset="0"/>
              </a:rPr>
              <a:t> INCOME_3 =</a:t>
            </a:r>
            <a:r>
              <a:rPr lang="en-IN" sz="600" b="1" dirty="0">
                <a:solidFill>
                  <a:srgbClr val="008080"/>
                </a:solidFill>
                <a:latin typeface="Courier New" panose="02070309020205020404" pitchFamily="49" charset="0"/>
              </a:rPr>
              <a:t>2</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 </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proc</a:t>
            </a:r>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template</a:t>
            </a:r>
            <a:r>
              <a:rPr lang="en-IN" sz="600" b="0" dirty="0">
                <a:solidFill>
                  <a:srgbClr val="000000"/>
                </a:solidFill>
                <a:latin typeface="Courier New" panose="02070309020205020404" pitchFamily="49" charset="0"/>
              </a:rPr>
              <a:t>;</a:t>
            </a:r>
          </a:p>
          <a:p>
            <a:r>
              <a:rPr lang="en-IN" sz="600" b="0" dirty="0">
                <a:solidFill>
                  <a:srgbClr val="0000FF"/>
                </a:solidFill>
                <a:latin typeface="Courier New" panose="02070309020205020404" pitchFamily="49" charset="0"/>
              </a:rPr>
              <a:t>define</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statgraph</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barchart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begingraph</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entrytitle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"INCOME GROUP AS PER THE AREA"</a:t>
            </a:r>
            <a:r>
              <a:rPr lang="en-US" sz="600" b="0" dirty="0">
                <a:solidFill>
                  <a:srgbClr val="000000"/>
                </a:solidFill>
                <a:latin typeface="Courier New" panose="02070309020205020404" pitchFamily="49" charset="0"/>
              </a:rPr>
              <a:t>;</a:t>
            </a:r>
          </a:p>
          <a:p>
            <a:r>
              <a:rPr lang="en-IN" sz="600" b="0" dirty="0">
                <a:solidFill>
                  <a:srgbClr val="0000FF"/>
                </a:solidFill>
                <a:latin typeface="Courier New" panose="02070309020205020404" pitchFamily="49" charset="0"/>
              </a:rPr>
              <a:t>layout</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overlay</a:t>
            </a:r>
            <a:r>
              <a:rPr lang="en-IN" sz="600" b="0" dirty="0">
                <a:solidFill>
                  <a:srgbClr val="000000"/>
                </a:solidFill>
                <a:latin typeface="Courier New" panose="02070309020205020404" pitchFamily="49" charset="0"/>
              </a:rPr>
              <a:t> / </a:t>
            </a:r>
            <a:r>
              <a:rPr lang="en-IN" sz="600" b="0" dirty="0" err="1">
                <a:solidFill>
                  <a:srgbClr val="0000FF"/>
                </a:solidFill>
                <a:latin typeface="Courier New" panose="02070309020205020404" pitchFamily="49" charset="0"/>
              </a:rPr>
              <a:t>cycleattrs</a:t>
            </a:r>
            <a:r>
              <a:rPr lang="en-IN" sz="600" b="0" dirty="0">
                <a:solidFill>
                  <a:srgbClr val="000000"/>
                </a:solidFill>
                <a:latin typeface="Courier New" panose="02070309020205020404" pitchFamily="49" charset="0"/>
              </a:rPr>
              <a:t>=true </a:t>
            </a: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xaxisopts</a:t>
            </a:r>
            <a:r>
              <a:rPr lang="en-IN" sz="600" b="0" dirty="0">
                <a:solidFill>
                  <a:srgbClr val="000000"/>
                </a:solidFill>
                <a:latin typeface="Courier New" panose="02070309020205020404" pitchFamily="49" charset="0"/>
              </a:rPr>
              <a:t>=(display=(</a:t>
            </a:r>
            <a:r>
              <a:rPr lang="en-IN" sz="600" b="0" dirty="0" err="1">
                <a:solidFill>
                  <a:srgbClr val="000000"/>
                </a:solidFill>
                <a:latin typeface="Courier New" panose="02070309020205020404" pitchFamily="49" charset="0"/>
              </a:rPr>
              <a:t>tickvalues</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yaxisopts</a:t>
            </a:r>
            <a:r>
              <a:rPr lang="en-US" sz="600" b="0" dirty="0">
                <a:solidFill>
                  <a:srgbClr val="000000"/>
                </a:solidFill>
                <a:latin typeface="Courier New" panose="02070309020205020404" pitchFamily="49" charset="0"/>
              </a:rPr>
              <a:t>=(label=</a:t>
            </a:r>
            <a:r>
              <a:rPr lang="en-US" sz="600" b="0" dirty="0">
                <a:solidFill>
                  <a:srgbClr val="800080"/>
                </a:solidFill>
                <a:latin typeface="Courier New" panose="02070309020205020404" pitchFamily="49" charset="0"/>
              </a:rPr>
              <a:t>"INCOME"</a:t>
            </a:r>
            <a:r>
              <a:rPr lang="en-US" sz="600" b="0" dirty="0">
                <a:solidFill>
                  <a:srgbClr val="000000"/>
                </a:solidFill>
                <a:latin typeface="Courier New" panose="02070309020205020404" pitchFamily="49" charset="0"/>
              </a:rPr>
              <a:t> </a:t>
            </a:r>
            <a:r>
              <a:rPr lang="en-US" sz="600" b="0" dirty="0" err="1">
                <a:solidFill>
                  <a:srgbClr val="000000"/>
                </a:solidFill>
                <a:latin typeface="Courier New" panose="02070309020205020404" pitchFamily="49" charset="0"/>
              </a:rPr>
              <a:t>offsetmax</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0.2</a:t>
            </a:r>
            <a:r>
              <a:rPr lang="en-US"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barchart</a:t>
            </a:r>
            <a:r>
              <a:rPr lang="en-US" sz="600" b="0" dirty="0">
                <a:solidFill>
                  <a:srgbClr val="000000"/>
                </a:solidFill>
                <a:latin typeface="Courier New" panose="02070309020205020404" pitchFamily="49" charset="0"/>
              </a:rPr>
              <a:t> category=BRANCH response=INCOME_1 / </a:t>
            </a:r>
            <a:r>
              <a:rPr lang="en-US" sz="600" b="0" dirty="0">
                <a:solidFill>
                  <a:srgbClr val="0000FF"/>
                </a:solidFill>
                <a:latin typeface="Courier New" panose="02070309020205020404" pitchFamily="49" charset="0"/>
              </a:rPr>
              <a:t>stat</a:t>
            </a:r>
            <a:r>
              <a:rPr lang="en-US" sz="600" b="0" dirty="0">
                <a:solidFill>
                  <a:srgbClr val="000000"/>
                </a:solidFill>
                <a:latin typeface="Courier New" panose="02070309020205020404" pitchFamily="49" charset="0"/>
              </a:rPr>
              <a:t>=sum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"POOR INCOME"</a:t>
            </a:r>
            <a:endParaRPr lang="en-US"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legendlabel</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"POOR INCOME"</a:t>
            </a:r>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datatransparency</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0.2</a:t>
            </a:r>
            <a:endParaRPr lang="en-US"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discreteoffset</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0.2</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barwidth</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0.5</a:t>
            </a:r>
            <a:r>
              <a:rPr lang="en-IN" sz="600" b="0" dirty="0">
                <a:solidFill>
                  <a:srgbClr val="000000"/>
                </a:solidFill>
                <a:latin typeface="Courier New" panose="02070309020205020404" pitchFamily="49" charset="0"/>
              </a:rPr>
              <a:t> ;</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barchart</a:t>
            </a:r>
            <a:r>
              <a:rPr lang="en-US" sz="600" b="0" dirty="0">
                <a:solidFill>
                  <a:srgbClr val="000000"/>
                </a:solidFill>
                <a:latin typeface="Courier New" panose="02070309020205020404" pitchFamily="49" charset="0"/>
              </a:rPr>
              <a:t> category=BRANCH response=INCOME_2 / </a:t>
            </a:r>
            <a:r>
              <a:rPr lang="en-US" sz="600" b="0" dirty="0">
                <a:solidFill>
                  <a:srgbClr val="0000FF"/>
                </a:solidFill>
                <a:latin typeface="Courier New" panose="02070309020205020404" pitchFamily="49" charset="0"/>
              </a:rPr>
              <a:t>stat</a:t>
            </a:r>
            <a:r>
              <a:rPr lang="en-US" sz="600" b="0" dirty="0">
                <a:solidFill>
                  <a:srgbClr val="000000"/>
                </a:solidFill>
                <a:latin typeface="Courier New" panose="02070309020205020404" pitchFamily="49" charset="0"/>
              </a:rPr>
              <a:t>=sum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"AVERAGE INCOME"</a:t>
            </a:r>
            <a:endParaRPr lang="en-US"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legendlabel</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"AVERAGE INCOME"</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datatransparency</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0.2</a:t>
            </a:r>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discreteoffset</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barwidth</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0.5</a:t>
            </a:r>
            <a:r>
              <a:rPr lang="en-IN" sz="600" b="0" dirty="0">
                <a:solidFill>
                  <a:srgbClr val="000000"/>
                </a:solidFill>
                <a:latin typeface="Courier New" panose="02070309020205020404" pitchFamily="49" charset="0"/>
              </a:rPr>
              <a:t> ;</a:t>
            </a: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barchart</a:t>
            </a:r>
            <a:r>
              <a:rPr lang="en-US" sz="600" b="0" dirty="0">
                <a:solidFill>
                  <a:srgbClr val="000000"/>
                </a:solidFill>
                <a:latin typeface="Courier New" panose="02070309020205020404" pitchFamily="49" charset="0"/>
              </a:rPr>
              <a:t> category=BRANCH response= INCOME_3 / </a:t>
            </a:r>
            <a:r>
              <a:rPr lang="en-US" sz="600" b="0" dirty="0">
                <a:solidFill>
                  <a:srgbClr val="0000FF"/>
                </a:solidFill>
                <a:latin typeface="Courier New" panose="02070309020205020404" pitchFamily="49" charset="0"/>
              </a:rPr>
              <a:t>stat</a:t>
            </a:r>
            <a:r>
              <a:rPr lang="en-US" sz="600" b="0" dirty="0">
                <a:solidFill>
                  <a:srgbClr val="000000"/>
                </a:solidFill>
                <a:latin typeface="Courier New" panose="02070309020205020404" pitchFamily="49" charset="0"/>
              </a:rPr>
              <a:t>=sum </a:t>
            </a:r>
            <a:r>
              <a:rPr lang="en-US" sz="600" b="0" dirty="0">
                <a:solidFill>
                  <a:srgbClr val="0000FF"/>
                </a:solidFill>
                <a:latin typeface="Courier New" panose="02070309020205020404" pitchFamily="49" charset="0"/>
              </a:rPr>
              <a:t>name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"HIGHER INCOME"</a:t>
            </a:r>
            <a:endParaRPr lang="en-US"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legendlabel</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"HIGHER INCOME"</a:t>
            </a:r>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datatransparency</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0.2</a:t>
            </a:r>
            <a:endParaRPr lang="en-US"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discreteoffset</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0.2</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barwidth</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0.5</a:t>
            </a:r>
            <a:r>
              <a:rPr lang="en-IN" sz="600" b="0" dirty="0">
                <a:solidFill>
                  <a:srgbClr val="000000"/>
                </a:solidFill>
                <a:latin typeface="Courier New" panose="02070309020205020404" pitchFamily="49" charset="0"/>
              </a:rPr>
              <a:t> ;</a:t>
            </a:r>
          </a:p>
          <a:p>
            <a:endParaRPr lang="en-IN"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err="1">
                <a:solidFill>
                  <a:srgbClr val="0000FF"/>
                </a:solidFill>
                <a:latin typeface="Courier New" panose="02070309020205020404" pitchFamily="49" charset="0"/>
              </a:rPr>
              <a:t>discretelegend</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"POOR INCOME"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"AVERAGE INCOME"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"HIGHER INCOME"</a:t>
            </a:r>
            <a:r>
              <a:rPr lang="en-US" sz="600" b="0" dirty="0">
                <a:solidFill>
                  <a:srgbClr val="000000"/>
                </a:solidFill>
                <a:latin typeface="Courier New" panose="02070309020205020404" pitchFamily="49" charset="0"/>
              </a:rPr>
              <a:t> / </a:t>
            </a:r>
            <a:r>
              <a:rPr lang="en-US" sz="600" b="0" dirty="0">
                <a:solidFill>
                  <a:srgbClr val="0000FF"/>
                </a:solidFill>
                <a:latin typeface="Courier New" panose="02070309020205020404" pitchFamily="49" charset="0"/>
              </a:rPr>
              <a:t>title</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"INCOME:"</a:t>
            </a:r>
            <a:endParaRPr lang="en-US" sz="600" b="0" dirty="0">
              <a:solidFill>
                <a:srgbClr val="000000"/>
              </a:solidFill>
              <a:latin typeface="Courier New" panose="02070309020205020404" pitchFamily="49" charset="0"/>
            </a:endParaRP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location</a:t>
            </a:r>
            <a:r>
              <a:rPr lang="en-US" sz="600" b="0" dirty="0">
                <a:solidFill>
                  <a:srgbClr val="000000"/>
                </a:solidFill>
                <a:latin typeface="Courier New" panose="02070309020205020404" pitchFamily="49" charset="0"/>
              </a:rPr>
              <a:t>=inside </a:t>
            </a:r>
            <a:r>
              <a:rPr lang="en-US" sz="600" b="0" dirty="0" err="1">
                <a:solidFill>
                  <a:srgbClr val="0000FF"/>
                </a:solidFill>
                <a:latin typeface="Courier New" panose="02070309020205020404" pitchFamily="49" charset="0"/>
              </a:rPr>
              <a:t>halign</a:t>
            </a:r>
            <a:r>
              <a:rPr lang="en-US" sz="600" b="0" dirty="0">
                <a:solidFill>
                  <a:srgbClr val="000000"/>
                </a:solidFill>
                <a:latin typeface="Courier New" panose="02070309020205020404" pitchFamily="49" charset="0"/>
              </a:rPr>
              <a:t>=right </a:t>
            </a:r>
            <a:r>
              <a:rPr lang="en-US" sz="600" b="0" dirty="0" err="1">
                <a:solidFill>
                  <a:srgbClr val="0000FF"/>
                </a:solidFill>
                <a:latin typeface="Courier New" panose="02070309020205020404" pitchFamily="49" charset="0"/>
              </a:rPr>
              <a:t>valign</a:t>
            </a:r>
            <a:r>
              <a:rPr lang="en-US" sz="600" b="0" dirty="0">
                <a:solidFill>
                  <a:srgbClr val="000000"/>
                </a:solidFill>
                <a:latin typeface="Courier New" panose="02070309020205020404" pitchFamily="49" charset="0"/>
              </a:rPr>
              <a:t>=top;</a:t>
            </a:r>
          </a:p>
          <a:p>
            <a:r>
              <a:rPr lang="en-IN" sz="600" b="0" dirty="0" err="1">
                <a:solidFill>
                  <a:srgbClr val="0000FF"/>
                </a:solidFill>
                <a:latin typeface="Courier New" panose="02070309020205020404" pitchFamily="49" charset="0"/>
              </a:rPr>
              <a:t>endlayout</a:t>
            </a:r>
            <a:r>
              <a:rPr lang="en-IN" sz="600" b="0" dirty="0">
                <a:solidFill>
                  <a:srgbClr val="000000"/>
                </a:solidFill>
                <a:latin typeface="Courier New" panose="02070309020205020404" pitchFamily="49" charset="0"/>
              </a:rPr>
              <a:t>;</a:t>
            </a:r>
          </a:p>
          <a:p>
            <a:r>
              <a:rPr lang="en-IN" sz="600" b="0" dirty="0" err="1">
                <a:solidFill>
                  <a:srgbClr val="0000FF"/>
                </a:solidFill>
                <a:latin typeface="Courier New" panose="02070309020205020404" pitchFamily="49" charset="0"/>
              </a:rPr>
              <a:t>endgraph</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end</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it-IT" sz="600" b="1" dirty="0">
                <a:solidFill>
                  <a:srgbClr val="000080"/>
                </a:solidFill>
                <a:latin typeface="Courier New" panose="02070309020205020404" pitchFamily="49" charset="0"/>
              </a:rPr>
              <a:t>proc</a:t>
            </a:r>
            <a:r>
              <a:rPr lang="it-IT" sz="600" b="0" dirty="0">
                <a:solidFill>
                  <a:srgbClr val="000000"/>
                </a:solidFill>
                <a:latin typeface="Courier New" panose="02070309020205020404" pitchFamily="49" charset="0"/>
              </a:rPr>
              <a:t> </a:t>
            </a:r>
            <a:r>
              <a:rPr lang="it-IT" sz="600" b="1" dirty="0">
                <a:solidFill>
                  <a:srgbClr val="000080"/>
                </a:solidFill>
                <a:latin typeface="Courier New" panose="02070309020205020404" pitchFamily="49" charset="0"/>
              </a:rPr>
              <a:t>sgrender</a:t>
            </a:r>
            <a:r>
              <a:rPr lang="it-IT" sz="600" b="0" dirty="0">
                <a:solidFill>
                  <a:srgbClr val="000000"/>
                </a:solidFill>
                <a:latin typeface="Courier New" panose="02070309020205020404" pitchFamily="49" charset="0"/>
              </a:rPr>
              <a:t> </a:t>
            </a:r>
            <a:r>
              <a:rPr lang="it-IT" sz="600" b="0" dirty="0">
                <a:solidFill>
                  <a:srgbClr val="0000FF"/>
                </a:solidFill>
                <a:latin typeface="Courier New" panose="02070309020205020404" pitchFamily="49" charset="0"/>
              </a:rPr>
              <a:t>data</a:t>
            </a:r>
            <a:r>
              <a:rPr lang="it-IT" sz="600" b="0" dirty="0">
                <a:solidFill>
                  <a:srgbClr val="000000"/>
                </a:solidFill>
                <a:latin typeface="Courier New" panose="02070309020205020404" pitchFamily="49" charset="0"/>
              </a:rPr>
              <a:t>= RIMA.INCOME </a:t>
            </a:r>
            <a:r>
              <a:rPr lang="it-IT" sz="600" b="0" dirty="0">
                <a:solidFill>
                  <a:srgbClr val="0000FF"/>
                </a:solidFill>
                <a:latin typeface="Courier New" panose="02070309020205020404" pitchFamily="49" charset="0"/>
              </a:rPr>
              <a:t>template</a:t>
            </a:r>
            <a:r>
              <a:rPr lang="it-IT" sz="600" b="0" dirty="0">
                <a:solidFill>
                  <a:srgbClr val="000000"/>
                </a:solidFill>
                <a:latin typeface="Courier New" panose="02070309020205020404" pitchFamily="49" charset="0"/>
              </a:rPr>
              <a:t>=barchart;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dirty="0"/>
          </a:p>
        </p:txBody>
      </p:sp>
    </p:spTree>
    <p:extLst>
      <p:ext uri="{BB962C8B-B14F-4D97-AF65-F5344CB8AC3E}">
        <p14:creationId xmlns:p14="http://schemas.microsoft.com/office/powerpoint/2010/main" val="4023559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3B96-E105-451C-A5F7-806A5117436A}"/>
              </a:ext>
            </a:extLst>
          </p:cNvPr>
          <p:cNvSpPr>
            <a:spLocks noGrp="1"/>
          </p:cNvSpPr>
          <p:nvPr>
            <p:ph type="title"/>
          </p:nvPr>
        </p:nvSpPr>
        <p:spPr/>
        <p:txBody>
          <a:bodyPr/>
          <a:lstStyle/>
          <a:p>
            <a:pPr algn="ctr"/>
            <a:r>
              <a:rPr lang="en-IN" dirty="0"/>
              <a:t>APPENDIX</a:t>
            </a:r>
          </a:p>
        </p:txBody>
      </p:sp>
      <p:sp>
        <p:nvSpPr>
          <p:cNvPr id="3" name="TextBox 2">
            <a:extLst>
              <a:ext uri="{FF2B5EF4-FFF2-40B4-BE49-F238E27FC236}">
                <a16:creationId xmlns:a16="http://schemas.microsoft.com/office/drawing/2014/main" id="{1F3146B5-179F-4399-BE08-255BF0A88344}"/>
              </a:ext>
            </a:extLst>
          </p:cNvPr>
          <p:cNvSpPr txBox="1"/>
          <p:nvPr/>
        </p:nvSpPr>
        <p:spPr>
          <a:xfrm>
            <a:off x="0" y="764704"/>
            <a:ext cx="9144000" cy="6093976"/>
          </a:xfrm>
          <a:prstGeom prst="rect">
            <a:avLst/>
          </a:prstGeom>
          <a:solidFill>
            <a:schemeClr val="accent3">
              <a:lumMod val="95000"/>
            </a:schemeClr>
          </a:solidFill>
        </p:spPr>
        <p:txBody>
          <a:bodyPr wrap="square" numCol="2" rtlCol="0">
            <a:spAutoFit/>
          </a:bodyPr>
          <a:lstStyle/>
          <a:p>
            <a:endParaRPr lang="en-IN" sz="600" dirty="0">
              <a:solidFill>
                <a:srgbClr val="000000"/>
              </a:solidFill>
              <a:latin typeface="Courier New" panose="02070309020205020404" pitchFamily="49" charset="0"/>
            </a:endParaRPr>
          </a:p>
          <a:p>
            <a:r>
              <a:rPr lang="en-IN" sz="600" dirty="0">
                <a:solidFill>
                  <a:srgbClr val="008000"/>
                </a:solidFill>
                <a:latin typeface="Courier New" panose="02070309020205020404" pitchFamily="49" charset="0"/>
              </a:rPr>
              <a:t>/*FINAL VARIABLE SELECTION*/</a:t>
            </a:r>
            <a:endParaRPr lang="en-IN" sz="600" dirty="0">
              <a:solidFill>
                <a:srgbClr val="000000"/>
              </a:solidFill>
              <a:latin typeface="Courier New" panose="02070309020205020404" pitchFamily="49" charset="0"/>
            </a:endParaRPr>
          </a:p>
          <a:p>
            <a:endParaRPr lang="en-IN" sz="600" dirty="0">
              <a:solidFill>
                <a:srgbClr val="000000"/>
              </a:solidFill>
              <a:latin typeface="Courier New" panose="02070309020205020404" pitchFamily="49" charset="0"/>
            </a:endParaRPr>
          </a:p>
          <a:p>
            <a:r>
              <a:rPr lang="en-US" sz="600" dirty="0">
                <a:solidFill>
                  <a:srgbClr val="008000"/>
                </a:solidFill>
                <a:latin typeface="Courier New" panose="02070309020205020404" pitchFamily="49" charset="0"/>
              </a:rPr>
              <a:t>/*SAS MACRO : VARIABLE SELECTION BASED ON WALD CHI-SQUARE*/</a:t>
            </a:r>
            <a:endParaRPr lang="en-US" sz="600" dirty="0">
              <a:solidFill>
                <a:srgbClr val="000000"/>
              </a:solidFill>
              <a:latin typeface="Courier New" panose="02070309020205020404" pitchFamily="49" charset="0"/>
            </a:endParaRPr>
          </a:p>
          <a:p>
            <a:r>
              <a:rPr lang="en-US" sz="600" dirty="0">
                <a:solidFill>
                  <a:srgbClr val="008000"/>
                </a:solidFill>
                <a:latin typeface="Courier New" panose="02070309020205020404" pitchFamily="49" charset="0"/>
              </a:rPr>
              <a:t>/*Variable Selection based on Univariate Analysis (Wald Chi-Square and Standardized Coefficient)*/</a:t>
            </a:r>
            <a:endParaRPr lang="en-US" sz="600" dirty="0">
              <a:solidFill>
                <a:srgbClr val="000000"/>
              </a:solidFill>
              <a:latin typeface="Courier New" panose="02070309020205020404" pitchFamily="49" charset="0"/>
            </a:endParaRPr>
          </a:p>
          <a:p>
            <a:r>
              <a:rPr lang="en-US" sz="600" dirty="0">
                <a:solidFill>
                  <a:srgbClr val="008000"/>
                </a:solidFill>
                <a:latin typeface="Courier New" panose="02070309020205020404" pitchFamily="49" charset="0"/>
              </a:rPr>
              <a:t>/*PROC LOGISTIC is run on each of the variables and tracking p-value of </a:t>
            </a:r>
            <a:r>
              <a:rPr lang="en-US" sz="600" dirty="0" err="1">
                <a:solidFill>
                  <a:srgbClr val="008000"/>
                </a:solidFill>
                <a:latin typeface="Courier New" panose="02070309020205020404" pitchFamily="49" charset="0"/>
              </a:rPr>
              <a:t>wald</a:t>
            </a:r>
            <a:r>
              <a:rPr lang="en-US" sz="600" dirty="0">
                <a:solidFill>
                  <a:srgbClr val="008000"/>
                </a:solidFill>
                <a:latin typeface="Courier New" panose="02070309020205020404" pitchFamily="49" charset="0"/>
              </a:rPr>
              <a:t> chi-square and standardized coefficient*/</a:t>
            </a:r>
            <a:endParaRPr lang="en-US" sz="600" dirty="0">
              <a:solidFill>
                <a:srgbClr val="000000"/>
              </a:solidFill>
              <a:latin typeface="Courier New" panose="02070309020205020404" pitchFamily="49" charset="0"/>
            </a:endParaRPr>
          </a:p>
          <a:p>
            <a:endParaRPr lang="en-IN" sz="60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%macro</a:t>
            </a:r>
            <a:r>
              <a:rPr lang="en-IN" sz="600" b="0" dirty="0">
                <a:solidFill>
                  <a:srgbClr val="000000"/>
                </a:solidFill>
                <a:latin typeface="Courier New" panose="02070309020205020404" pitchFamily="49" charset="0"/>
              </a:rPr>
              <a:t> perf(data=,</a:t>
            </a:r>
            <a:r>
              <a:rPr lang="en-IN" sz="600" b="0" dirty="0" err="1">
                <a:solidFill>
                  <a:srgbClr val="000000"/>
                </a:solidFill>
                <a:latin typeface="Courier New" panose="02070309020205020404" pitchFamily="49" charset="0"/>
              </a:rPr>
              <a:t>targetvar</a:t>
            </a:r>
            <a:r>
              <a:rPr lang="en-IN" sz="600" b="0" dirty="0">
                <a:solidFill>
                  <a:srgbClr val="000000"/>
                </a:solidFill>
                <a:latin typeface="Courier New" panose="02070309020205020404" pitchFamily="49" charset="0"/>
              </a:rPr>
              <a:t>=,vars=,output=);</a:t>
            </a:r>
          </a:p>
          <a:p>
            <a:endParaRPr lang="en-IN" sz="600" b="0" dirty="0">
              <a:solidFill>
                <a:srgbClr val="000000"/>
              </a:solidFill>
              <a:latin typeface="Courier New" panose="02070309020205020404" pitchFamily="49" charset="0"/>
            </a:endParaRPr>
          </a:p>
          <a:p>
            <a:r>
              <a:rPr lang="en-US" sz="600" b="0" dirty="0">
                <a:solidFill>
                  <a:srgbClr val="0000FF"/>
                </a:solidFill>
                <a:latin typeface="Courier New" panose="02070309020205020404" pitchFamily="49" charset="0"/>
              </a:rPr>
              <a:t>%let</a:t>
            </a:r>
            <a:r>
              <a:rPr lang="en-US" sz="600" b="0" dirty="0">
                <a:solidFill>
                  <a:srgbClr val="000000"/>
                </a:solidFill>
                <a:latin typeface="Courier New" panose="02070309020205020404" pitchFamily="49" charset="0"/>
              </a:rPr>
              <a:t> n=</a:t>
            </a:r>
            <a:r>
              <a:rPr lang="en-US" sz="600" b="0" dirty="0">
                <a:solidFill>
                  <a:srgbClr val="0000FF"/>
                </a:solidFill>
                <a:latin typeface="Courier New" panose="02070309020205020404" pitchFamily="49" charset="0"/>
              </a:rPr>
              <a:t>%</a:t>
            </a:r>
            <a:r>
              <a:rPr lang="en-US" sz="600" b="0" dirty="0" err="1">
                <a:solidFill>
                  <a:srgbClr val="0000FF"/>
                </a:solidFill>
                <a:latin typeface="Courier New" panose="02070309020205020404" pitchFamily="49" charset="0"/>
              </a:rPr>
              <a:t>sysfunc</a:t>
            </a:r>
            <a:r>
              <a:rPr lang="en-US" sz="600" b="0" dirty="0">
                <a:solidFill>
                  <a:srgbClr val="000000"/>
                </a:solidFill>
                <a:latin typeface="Courier New" panose="02070309020205020404" pitchFamily="49" charset="0"/>
              </a:rPr>
              <a:t>(</a:t>
            </a:r>
            <a:r>
              <a:rPr lang="en-US" sz="600" b="0" dirty="0" err="1">
                <a:solidFill>
                  <a:srgbClr val="000000"/>
                </a:solidFill>
                <a:latin typeface="Courier New" panose="02070309020205020404" pitchFamily="49" charset="0"/>
              </a:rPr>
              <a:t>countw</a:t>
            </a:r>
            <a:r>
              <a:rPr lang="en-US" sz="600" b="0" dirty="0">
                <a:solidFill>
                  <a:srgbClr val="000000"/>
                </a:solidFill>
                <a:latin typeface="Courier New" panose="02070309020205020404" pitchFamily="49" charset="0"/>
              </a:rPr>
              <a:t>(&amp;vars));</a:t>
            </a:r>
          </a:p>
          <a:p>
            <a:r>
              <a:rPr lang="en-IN" sz="600" b="0" dirty="0">
                <a:solidFill>
                  <a:srgbClr val="0000FF"/>
                </a:solidFill>
                <a:latin typeface="Courier New" panose="02070309020205020404" pitchFamily="49" charset="0"/>
              </a:rPr>
              <a:t>%do</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i</a:t>
            </a:r>
            <a:r>
              <a:rPr lang="en-IN" sz="600" b="0" dirty="0">
                <a:solidFill>
                  <a:srgbClr val="000000"/>
                </a:solidFill>
                <a:latin typeface="Courier New" panose="02070309020205020404" pitchFamily="49" charset="0"/>
              </a:rPr>
              <a:t>=</a:t>
            </a:r>
            <a:r>
              <a:rPr lang="en-IN" sz="600" b="1" dirty="0">
                <a:solidFill>
                  <a:srgbClr val="008080"/>
                </a:solidFill>
                <a:latin typeface="Courier New" panose="02070309020205020404" pitchFamily="49" charset="0"/>
              </a:rPr>
              <a:t>1</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%to</a:t>
            </a:r>
            <a:r>
              <a:rPr lang="en-IN" sz="600" b="0" dirty="0">
                <a:solidFill>
                  <a:srgbClr val="000000"/>
                </a:solidFill>
                <a:latin typeface="Courier New" panose="02070309020205020404" pitchFamily="49" charset="0"/>
              </a:rPr>
              <a:t> &amp;n;</a:t>
            </a:r>
          </a:p>
          <a:p>
            <a:r>
              <a:rPr lang="en-IN" sz="600" b="0" dirty="0">
                <a:solidFill>
                  <a:srgbClr val="0000FF"/>
                </a:solidFill>
                <a:latin typeface="Courier New" panose="02070309020205020404" pitchFamily="49" charset="0"/>
              </a:rPr>
              <a:t>%let</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val</a:t>
            </a:r>
            <a:r>
              <a:rPr lang="en-IN" sz="600" b="0" dirty="0">
                <a:solidFill>
                  <a:srgbClr val="000000"/>
                </a:solidFill>
                <a:latin typeface="Courier New" panose="02070309020205020404" pitchFamily="49" charset="0"/>
              </a:rPr>
              <a:t> = </a:t>
            </a:r>
            <a:r>
              <a:rPr lang="en-IN" sz="600" b="0" dirty="0">
                <a:solidFill>
                  <a:srgbClr val="0000FF"/>
                </a:solidFill>
                <a:latin typeface="Courier New" panose="02070309020205020404" pitchFamily="49" charset="0"/>
              </a:rPr>
              <a:t>%scan</a:t>
            </a:r>
            <a:r>
              <a:rPr lang="en-IN" sz="600" b="0" dirty="0">
                <a:solidFill>
                  <a:srgbClr val="000000"/>
                </a:solidFill>
                <a:latin typeface="Courier New" panose="02070309020205020404" pitchFamily="49" charset="0"/>
              </a:rPr>
              <a:t>(&amp;vars,&amp;</a:t>
            </a:r>
            <a:r>
              <a:rPr lang="en-IN" sz="600" b="0" dirty="0" err="1">
                <a:solidFill>
                  <a:srgbClr val="000000"/>
                </a:solidFill>
                <a:latin typeface="Courier New" panose="02070309020205020404" pitchFamily="49" charset="0"/>
              </a:rPr>
              <a:t>i</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IN" sz="600" b="0" dirty="0" err="1">
                <a:solidFill>
                  <a:srgbClr val="000000"/>
                </a:solidFill>
                <a:latin typeface="Courier New" panose="02070309020205020404" pitchFamily="49" charset="0"/>
              </a:rPr>
              <a:t>ods</a:t>
            </a:r>
            <a:r>
              <a:rPr lang="en-IN" sz="600" b="0" dirty="0">
                <a:solidFill>
                  <a:srgbClr val="000000"/>
                </a:solidFill>
                <a:latin typeface="Courier New" panose="02070309020205020404" pitchFamily="49" charset="0"/>
              </a:rPr>
              <a:t> select none;</a:t>
            </a:r>
          </a:p>
          <a:p>
            <a:r>
              <a:rPr lang="en-IN" sz="600" b="0" dirty="0" err="1">
                <a:solidFill>
                  <a:srgbClr val="000000"/>
                </a:solidFill>
                <a:latin typeface="Courier New" panose="02070309020205020404" pitchFamily="49" charset="0"/>
              </a:rPr>
              <a:t>ods</a:t>
            </a:r>
            <a:r>
              <a:rPr lang="en-IN" sz="600" b="0" dirty="0">
                <a:solidFill>
                  <a:srgbClr val="000000"/>
                </a:solidFill>
                <a:latin typeface="Courier New" panose="02070309020205020404" pitchFamily="49" charset="0"/>
              </a:rPr>
              <a:t> output </a:t>
            </a:r>
            <a:r>
              <a:rPr lang="en-IN" sz="600" b="0" dirty="0" err="1">
                <a:solidFill>
                  <a:srgbClr val="000000"/>
                </a:solidFill>
                <a:latin typeface="Courier New" panose="02070309020205020404" pitchFamily="49" charset="0"/>
              </a:rPr>
              <a:t>ParameterEstimates</a:t>
            </a:r>
            <a:r>
              <a:rPr lang="en-IN" sz="600" b="0" dirty="0">
                <a:solidFill>
                  <a:srgbClr val="000000"/>
                </a:solidFill>
                <a:latin typeface="Courier New" panose="02070309020205020404" pitchFamily="49" charset="0"/>
              </a:rPr>
              <a:t>=</a:t>
            </a:r>
            <a:r>
              <a:rPr lang="en-IN" sz="600" b="0" dirty="0" err="1">
                <a:solidFill>
                  <a:srgbClr val="000000"/>
                </a:solidFill>
                <a:latin typeface="Courier New" panose="02070309020205020404" pitchFamily="49" charset="0"/>
              </a:rPr>
              <a:t>Estimate&amp;i</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proc logistic data=&amp;data;</a:t>
            </a:r>
          </a:p>
          <a:p>
            <a:r>
              <a:rPr lang="en-IN" sz="600" b="0" dirty="0">
                <a:solidFill>
                  <a:srgbClr val="000000"/>
                </a:solidFill>
                <a:latin typeface="Courier New" panose="02070309020205020404" pitchFamily="49" charset="0"/>
              </a:rPr>
              <a:t>model &amp;</a:t>
            </a:r>
            <a:r>
              <a:rPr lang="en-IN" sz="600" b="0" dirty="0" err="1">
                <a:solidFill>
                  <a:srgbClr val="000000"/>
                </a:solidFill>
                <a:latin typeface="Courier New" panose="02070309020205020404" pitchFamily="49" charset="0"/>
              </a:rPr>
              <a:t>targetvar</a:t>
            </a:r>
            <a:r>
              <a:rPr lang="en-IN" sz="600" b="0" dirty="0">
                <a:solidFill>
                  <a:srgbClr val="000000"/>
                </a:solidFill>
                <a:latin typeface="Courier New" panose="02070309020205020404" pitchFamily="49" charset="0"/>
              </a:rPr>
              <a:t>(event=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)=&amp;</a:t>
            </a:r>
            <a:r>
              <a:rPr lang="en-IN" sz="600" b="0" dirty="0" err="1">
                <a:solidFill>
                  <a:srgbClr val="000000"/>
                </a:solidFill>
                <a:latin typeface="Courier New" panose="02070309020205020404" pitchFamily="49" charset="0"/>
              </a:rPr>
              <a:t>val</a:t>
            </a:r>
            <a:r>
              <a:rPr lang="en-IN" sz="600" b="0" dirty="0">
                <a:solidFill>
                  <a:srgbClr val="000000"/>
                </a:solidFill>
                <a:latin typeface="Courier New" panose="02070309020205020404" pitchFamily="49" charset="0"/>
              </a:rPr>
              <a:t> / </a:t>
            </a:r>
            <a:r>
              <a:rPr lang="en-IN" sz="600" b="0" dirty="0" err="1">
                <a:solidFill>
                  <a:srgbClr val="000000"/>
                </a:solidFill>
                <a:latin typeface="Courier New" panose="02070309020205020404" pitchFamily="49" charset="0"/>
              </a:rPr>
              <a:t>stb</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run;</a:t>
            </a:r>
          </a:p>
          <a:p>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data </a:t>
            </a:r>
            <a:r>
              <a:rPr lang="en-IN" sz="600" b="0" dirty="0" err="1">
                <a:solidFill>
                  <a:srgbClr val="000000"/>
                </a:solidFill>
                <a:latin typeface="Courier New" panose="02070309020205020404" pitchFamily="49" charset="0"/>
              </a:rPr>
              <a:t>Estimate&amp;i</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set </a:t>
            </a:r>
            <a:r>
              <a:rPr lang="en-IN" sz="600" b="0" dirty="0" err="1">
                <a:solidFill>
                  <a:srgbClr val="000000"/>
                </a:solidFill>
                <a:latin typeface="Courier New" panose="02070309020205020404" pitchFamily="49" charset="0"/>
              </a:rPr>
              <a:t>Estimate&amp;i</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length Sig $</a:t>
            </a:r>
            <a:r>
              <a:rPr lang="en-IN" sz="600" b="1" dirty="0">
                <a:solidFill>
                  <a:srgbClr val="008080"/>
                </a:solidFill>
                <a:latin typeface="Courier New" panose="02070309020205020404" pitchFamily="49" charset="0"/>
              </a:rPr>
              <a:t>15</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where Variable NE </a:t>
            </a:r>
            <a:r>
              <a:rPr lang="en-IN" sz="600" b="0" dirty="0">
                <a:solidFill>
                  <a:srgbClr val="800080"/>
                </a:solidFill>
                <a:latin typeface="Courier New" panose="02070309020205020404" pitchFamily="49" charset="0"/>
              </a:rPr>
              <a:t>'Intercept'</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if </a:t>
            </a:r>
            <a:r>
              <a:rPr lang="en-US" sz="600" b="0" dirty="0" err="1">
                <a:solidFill>
                  <a:srgbClr val="000000"/>
                </a:solidFill>
                <a:latin typeface="Courier New" panose="02070309020205020404" pitchFamily="49" charset="0"/>
              </a:rPr>
              <a:t>ProbChiSq</a:t>
            </a:r>
            <a:r>
              <a:rPr lang="en-US" sz="600" b="0" dirty="0">
                <a:solidFill>
                  <a:srgbClr val="000000"/>
                </a:solidFill>
                <a:latin typeface="Courier New" panose="02070309020205020404" pitchFamily="49" charset="0"/>
              </a:rPr>
              <a:t> &lt; </a:t>
            </a:r>
            <a:r>
              <a:rPr lang="en-US" sz="600" b="1" dirty="0">
                <a:solidFill>
                  <a:srgbClr val="008080"/>
                </a:solidFill>
                <a:latin typeface="Courier New" panose="02070309020205020404" pitchFamily="49" charset="0"/>
              </a:rPr>
              <a:t>.05</a:t>
            </a:r>
            <a:r>
              <a:rPr lang="en-US" sz="600" b="0" dirty="0">
                <a:solidFill>
                  <a:srgbClr val="000000"/>
                </a:solidFill>
                <a:latin typeface="Courier New" panose="02070309020205020404" pitchFamily="49" charset="0"/>
              </a:rPr>
              <a:t> then Sig =</a:t>
            </a:r>
            <a:r>
              <a:rPr lang="en-US" sz="600" b="0" dirty="0">
                <a:solidFill>
                  <a:srgbClr val="800080"/>
                </a:solidFill>
                <a:latin typeface="Courier New" panose="02070309020205020404" pitchFamily="49" charset="0"/>
              </a:rPr>
              <a:t>'Significant'</a:t>
            </a:r>
            <a:r>
              <a:rPr lang="en-US"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else if </a:t>
            </a:r>
            <a:r>
              <a:rPr lang="en-IN" sz="600" b="0" dirty="0" err="1">
                <a:solidFill>
                  <a:srgbClr val="000000"/>
                </a:solidFill>
                <a:latin typeface="Courier New" panose="02070309020205020404" pitchFamily="49" charset="0"/>
              </a:rPr>
              <a:t>ProbChiSq</a:t>
            </a:r>
            <a:r>
              <a:rPr lang="en-IN" sz="600" b="0" dirty="0">
                <a:solidFill>
                  <a:srgbClr val="000000"/>
                </a:solidFill>
                <a:latin typeface="Courier New" panose="02070309020205020404" pitchFamily="49" charset="0"/>
              </a:rPr>
              <a:t> &gt;= </a:t>
            </a:r>
            <a:r>
              <a:rPr lang="en-IN" sz="600" b="1" dirty="0">
                <a:solidFill>
                  <a:srgbClr val="008080"/>
                </a:solidFill>
                <a:latin typeface="Courier New" panose="02070309020205020404" pitchFamily="49" charset="0"/>
              </a:rPr>
              <a:t>.05</a:t>
            </a:r>
            <a:r>
              <a:rPr lang="en-IN" sz="600" b="0" dirty="0">
                <a:solidFill>
                  <a:srgbClr val="000000"/>
                </a:solidFill>
                <a:latin typeface="Courier New" panose="02070309020205020404" pitchFamily="49" charset="0"/>
              </a:rPr>
              <a:t> then Sig = </a:t>
            </a:r>
            <a:r>
              <a:rPr lang="en-IN" sz="600" b="0" dirty="0">
                <a:solidFill>
                  <a:srgbClr val="800080"/>
                </a:solidFill>
                <a:latin typeface="Courier New" panose="02070309020205020404" pitchFamily="49" charset="0"/>
              </a:rPr>
              <a:t>'Non-Significant'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help = abs(</a:t>
            </a:r>
            <a:r>
              <a:rPr lang="en-IN" sz="600" b="0" dirty="0" err="1">
                <a:solidFill>
                  <a:srgbClr val="000000"/>
                </a:solidFill>
                <a:latin typeface="Courier New" panose="02070309020205020404" pitchFamily="49" charset="0"/>
              </a:rPr>
              <a:t>StandardizedEst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run;</a:t>
            </a:r>
          </a:p>
          <a:p>
            <a:endParaRPr lang="en-IN" sz="600" b="0" dirty="0">
              <a:solidFill>
                <a:srgbClr val="000000"/>
              </a:solidFill>
              <a:latin typeface="Courier New" panose="02070309020205020404" pitchFamily="49" charset="0"/>
            </a:endParaRPr>
          </a:p>
          <a:p>
            <a:r>
              <a:rPr lang="en-IN" sz="600" b="0" dirty="0">
                <a:solidFill>
                  <a:srgbClr val="0000FF"/>
                </a:solidFill>
                <a:latin typeface="Courier New" panose="02070309020205020404" pitchFamily="49" charset="0"/>
              </a:rPr>
              <a:t>%end</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data &amp;output;</a:t>
            </a:r>
          </a:p>
          <a:p>
            <a:r>
              <a:rPr lang="en-IN" sz="600" b="0" dirty="0">
                <a:solidFill>
                  <a:srgbClr val="000000"/>
                </a:solidFill>
                <a:latin typeface="Courier New" panose="02070309020205020404" pitchFamily="49" charset="0"/>
              </a:rPr>
              <a:t>set Estimate1 - </a:t>
            </a:r>
            <a:r>
              <a:rPr lang="en-IN" sz="600" b="0" dirty="0" err="1">
                <a:solidFill>
                  <a:srgbClr val="000000"/>
                </a:solidFill>
                <a:latin typeface="Courier New" panose="02070309020205020404" pitchFamily="49" charset="0"/>
              </a:rPr>
              <a:t>Estimate&amp;n</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run;</a:t>
            </a:r>
          </a:p>
          <a:p>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proc datasets library=work</a:t>
            </a:r>
          </a:p>
          <a:p>
            <a:r>
              <a:rPr lang="en-IN" sz="600" b="0" dirty="0" err="1">
                <a:solidFill>
                  <a:srgbClr val="000000"/>
                </a:solidFill>
                <a:latin typeface="Courier New" panose="02070309020205020404" pitchFamily="49" charset="0"/>
              </a:rPr>
              <a:t>nodetails</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nolist</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delete Estimate1 - </a:t>
            </a:r>
            <a:r>
              <a:rPr lang="en-IN" sz="600" b="0" dirty="0" err="1">
                <a:solidFill>
                  <a:srgbClr val="000000"/>
                </a:solidFill>
                <a:latin typeface="Courier New" panose="02070309020205020404" pitchFamily="49" charset="0"/>
              </a:rPr>
              <a:t>Estimate&amp;n</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run;</a:t>
            </a:r>
          </a:p>
          <a:p>
            <a:r>
              <a:rPr lang="en-IN" sz="600" b="0" dirty="0">
                <a:solidFill>
                  <a:srgbClr val="000000"/>
                </a:solidFill>
                <a:latin typeface="Courier New" panose="02070309020205020404" pitchFamily="49" charset="0"/>
              </a:rPr>
              <a:t>quit;</a:t>
            </a:r>
          </a:p>
          <a:p>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proc sort data = &amp;output;</a:t>
            </a:r>
          </a:p>
          <a:p>
            <a:r>
              <a:rPr lang="en-IN" sz="600" b="0" dirty="0">
                <a:solidFill>
                  <a:srgbClr val="000000"/>
                </a:solidFill>
                <a:latin typeface="Courier New" panose="02070309020205020404" pitchFamily="49" charset="0"/>
              </a:rPr>
              <a:t>by descending help;</a:t>
            </a:r>
          </a:p>
          <a:p>
            <a:r>
              <a:rPr lang="en-IN" sz="600" b="0" dirty="0">
                <a:solidFill>
                  <a:srgbClr val="000000"/>
                </a:solidFill>
                <a:latin typeface="Courier New" panose="02070309020205020404" pitchFamily="49" charset="0"/>
              </a:rPr>
              <a:t>run;</a:t>
            </a:r>
          </a:p>
          <a:p>
            <a:endParaRPr lang="en-IN" sz="600" b="0" dirty="0">
              <a:solidFill>
                <a:srgbClr val="000000"/>
              </a:solidFill>
              <a:latin typeface="Courier New" panose="02070309020205020404" pitchFamily="49" charset="0"/>
            </a:endParaRPr>
          </a:p>
          <a:p>
            <a:r>
              <a:rPr lang="en-IN" sz="600" b="0" dirty="0">
                <a:solidFill>
                  <a:srgbClr val="000000"/>
                </a:solidFill>
                <a:latin typeface="Courier New" panose="02070309020205020404" pitchFamily="49" charset="0"/>
              </a:rPr>
              <a:t>data &amp;output;</a:t>
            </a:r>
          </a:p>
          <a:p>
            <a:r>
              <a:rPr lang="en-IN" sz="600" b="0" dirty="0">
                <a:solidFill>
                  <a:srgbClr val="000000"/>
                </a:solidFill>
                <a:latin typeface="Courier New" panose="02070309020205020404" pitchFamily="49" charset="0"/>
              </a:rPr>
              <a:t>set &amp;output(DROP=HELP);</a:t>
            </a:r>
          </a:p>
          <a:p>
            <a:r>
              <a:rPr lang="en-IN" sz="600" b="0" dirty="0">
                <a:solidFill>
                  <a:srgbClr val="000000"/>
                </a:solidFill>
                <a:latin typeface="Courier New" panose="02070309020205020404" pitchFamily="49" charset="0"/>
              </a:rPr>
              <a:t>run;</a:t>
            </a: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%mend</a:t>
            </a:r>
            <a:r>
              <a:rPr lang="en-IN" sz="600" b="0" dirty="0">
                <a:solidFill>
                  <a:srgbClr val="000000"/>
                </a:solidFill>
                <a:latin typeface="Courier New" panose="02070309020205020404" pitchFamily="49" charset="0"/>
              </a:rPr>
              <a:t> perf;</a:t>
            </a:r>
            <a:endParaRPr lang="en-US" sz="600" dirty="0">
              <a:solidFill>
                <a:srgbClr val="008000"/>
              </a:solidFill>
              <a:latin typeface="Courier New" panose="02070309020205020404" pitchFamily="49" charset="0"/>
            </a:endParaRPr>
          </a:p>
          <a:p>
            <a:r>
              <a:rPr lang="en-US" sz="600" dirty="0">
                <a:solidFill>
                  <a:srgbClr val="008000"/>
                </a:solidFill>
                <a:latin typeface="Courier New" panose="02070309020205020404" pitchFamily="49" charset="0"/>
              </a:rPr>
              <a:t>/*SPLITING THE DATA INTO TRAINING AND TESTING*/</a:t>
            </a:r>
            <a:endParaRPr lang="en-US" sz="600" dirty="0">
              <a:solidFill>
                <a:srgbClr val="000000"/>
              </a:solidFill>
              <a:latin typeface="Courier New" panose="02070309020205020404" pitchFamily="49" charset="0"/>
            </a:endParaRPr>
          </a:p>
          <a:p>
            <a:endParaRPr lang="en-IN" sz="600" dirty="0">
              <a:solidFill>
                <a:srgbClr val="000000"/>
              </a:solidFill>
              <a:latin typeface="Courier New" panose="02070309020205020404" pitchFamily="49" charset="0"/>
            </a:endParaRPr>
          </a:p>
          <a:p>
            <a:r>
              <a:rPr lang="en-US" sz="600" b="1" dirty="0">
                <a:solidFill>
                  <a:srgbClr val="000080"/>
                </a:solidFill>
                <a:latin typeface="Courier New" panose="02070309020205020404" pitchFamily="49" charset="0"/>
              </a:rPr>
              <a:t>PROC</a:t>
            </a:r>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SURVEYSELECT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 RIMA.BANK_DATA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 RIMA.MODEL_DATA </a:t>
            </a:r>
            <a:r>
              <a:rPr lang="en-US" sz="600" b="0" dirty="0">
                <a:solidFill>
                  <a:srgbClr val="0000FF"/>
                </a:solidFill>
                <a:latin typeface="Courier New" panose="02070309020205020404" pitchFamily="49" charset="0"/>
              </a:rPr>
              <a:t>RATE</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0.7</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OUTALL</a:t>
            </a:r>
            <a:r>
              <a:rPr lang="en-US" sz="600" b="0" dirty="0">
                <a:solidFill>
                  <a:srgbClr val="000000"/>
                </a:solidFill>
                <a:latin typeface="Courier New" panose="02070309020205020404" pitchFamily="49" charset="0"/>
              </a:rPr>
              <a:t>; </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it-IT" sz="600" b="1" dirty="0">
                <a:solidFill>
                  <a:srgbClr val="000080"/>
                </a:solidFill>
                <a:latin typeface="Courier New" panose="02070309020205020404" pitchFamily="49" charset="0"/>
              </a:rPr>
              <a:t>PROC</a:t>
            </a:r>
            <a:r>
              <a:rPr lang="it-IT" sz="600" b="0" dirty="0">
                <a:solidFill>
                  <a:srgbClr val="000000"/>
                </a:solidFill>
                <a:latin typeface="Courier New" panose="02070309020205020404" pitchFamily="49" charset="0"/>
              </a:rPr>
              <a:t> </a:t>
            </a:r>
            <a:r>
              <a:rPr lang="it-IT" sz="600" b="1" dirty="0">
                <a:solidFill>
                  <a:srgbClr val="000080"/>
                </a:solidFill>
                <a:latin typeface="Courier New" panose="02070309020205020404" pitchFamily="49" charset="0"/>
              </a:rPr>
              <a:t>FREQ</a:t>
            </a:r>
            <a:r>
              <a:rPr lang="it-IT" sz="600" b="0" dirty="0">
                <a:solidFill>
                  <a:srgbClr val="000000"/>
                </a:solidFill>
                <a:latin typeface="Courier New" panose="02070309020205020404" pitchFamily="49" charset="0"/>
              </a:rPr>
              <a:t> </a:t>
            </a:r>
            <a:r>
              <a:rPr lang="it-IT" sz="600" b="0" dirty="0">
                <a:solidFill>
                  <a:srgbClr val="0000FF"/>
                </a:solidFill>
                <a:latin typeface="Courier New" panose="02070309020205020404" pitchFamily="49" charset="0"/>
              </a:rPr>
              <a:t>DATA</a:t>
            </a:r>
            <a:r>
              <a:rPr lang="it-IT" sz="600" b="0" dirty="0">
                <a:solidFill>
                  <a:srgbClr val="000000"/>
                </a:solidFill>
                <a:latin typeface="Courier New" panose="02070309020205020404" pitchFamily="49" charset="0"/>
              </a:rPr>
              <a:t> = RIMA.MODEL_DATA;</a:t>
            </a:r>
          </a:p>
          <a:p>
            <a:r>
              <a:rPr lang="en-IN" sz="600" b="0" dirty="0">
                <a:solidFill>
                  <a:srgbClr val="0000FF"/>
                </a:solidFill>
                <a:latin typeface="Courier New" panose="02070309020205020404" pitchFamily="49" charset="0"/>
              </a:rPr>
              <a:t>TABLE</a:t>
            </a:r>
            <a:r>
              <a:rPr lang="en-IN" sz="600" b="0" dirty="0">
                <a:solidFill>
                  <a:srgbClr val="000000"/>
                </a:solidFill>
                <a:latin typeface="Courier New" panose="02070309020205020404" pitchFamily="49" charset="0"/>
              </a:rPr>
              <a:t> SELECTED/</a:t>
            </a:r>
            <a:r>
              <a:rPr lang="en-IN" sz="600" b="0" dirty="0">
                <a:solidFill>
                  <a:srgbClr val="0000FF"/>
                </a:solidFill>
                <a:latin typeface="Courier New" panose="02070309020205020404" pitchFamily="49" charset="0"/>
              </a:rPr>
              <a:t>MISSING</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IN" sz="600" b="1" dirty="0">
                <a:solidFill>
                  <a:srgbClr val="000080"/>
                </a:solidFill>
                <a:latin typeface="Courier New" panose="02070309020205020404" pitchFamily="49" charset="0"/>
              </a:rPr>
              <a:t>DATA</a:t>
            </a:r>
            <a:r>
              <a:rPr lang="en-IN" sz="600" b="0" dirty="0">
                <a:solidFill>
                  <a:srgbClr val="000000"/>
                </a:solidFill>
                <a:latin typeface="Courier New" panose="02070309020205020404" pitchFamily="49" charset="0"/>
              </a:rPr>
              <a:t> TRAINING TESTING;</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SET</a:t>
            </a:r>
            <a:r>
              <a:rPr lang="en-IN" sz="600" b="0" dirty="0">
                <a:solidFill>
                  <a:srgbClr val="000000"/>
                </a:solidFill>
                <a:latin typeface="Courier New" panose="02070309020205020404" pitchFamily="49" charset="0"/>
              </a:rPr>
              <a:t> RIMA.MODEL_DATA;</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IF</a:t>
            </a:r>
            <a:r>
              <a:rPr lang="en-US" sz="600" b="0" dirty="0">
                <a:solidFill>
                  <a:srgbClr val="000000"/>
                </a:solidFill>
                <a:latin typeface="Courier New" panose="02070309020205020404" pitchFamily="49" charset="0"/>
              </a:rPr>
              <a:t> SELECTED EQ </a:t>
            </a:r>
            <a:r>
              <a:rPr lang="en-US" sz="600" b="1" dirty="0">
                <a:solidFill>
                  <a:srgbClr val="008080"/>
                </a:solidFill>
                <a:latin typeface="Courier New" panose="02070309020205020404" pitchFamily="49" charset="0"/>
              </a:rPr>
              <a:t>1</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THEN</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OUTPUT</a:t>
            </a:r>
            <a:r>
              <a:rPr lang="en-US" sz="600" b="0" dirty="0">
                <a:solidFill>
                  <a:srgbClr val="000000"/>
                </a:solidFill>
                <a:latin typeface="Courier New" panose="02070309020205020404" pitchFamily="49" charset="0"/>
              </a:rPr>
              <a:t> TRAINING;</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ELSE</a:t>
            </a:r>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OUTPUT</a:t>
            </a:r>
            <a:r>
              <a:rPr lang="en-IN" sz="600" b="0" dirty="0">
                <a:solidFill>
                  <a:srgbClr val="000000"/>
                </a:solidFill>
                <a:latin typeface="Courier New" panose="02070309020205020404" pitchFamily="49" charset="0"/>
              </a:rPr>
              <a:t> TESTING;</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r>
              <a:rPr lang="en-IN" sz="600" b="0" dirty="0">
                <a:solidFill>
                  <a:srgbClr val="008000"/>
                </a:solidFill>
                <a:latin typeface="Courier New" panose="02070309020205020404" pitchFamily="49" charset="0"/>
              </a:rPr>
              <a:t>/*MODEL 1*/</a:t>
            </a:r>
            <a:endParaRPr lang="en-IN" sz="600" b="0" dirty="0">
              <a:solidFill>
                <a:srgbClr val="000000"/>
              </a:solidFill>
              <a:latin typeface="Courier New" panose="02070309020205020404" pitchFamily="49" charset="0"/>
            </a:endParaRPr>
          </a:p>
          <a:p>
            <a:r>
              <a:rPr lang="en-US" sz="600" b="1" dirty="0">
                <a:solidFill>
                  <a:srgbClr val="000080"/>
                </a:solidFill>
                <a:latin typeface="Courier New" panose="02070309020205020404" pitchFamily="49" charset="0"/>
              </a:rPr>
              <a:t>PROC</a:t>
            </a:r>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LOGISTIC</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 TRAINING plots(</a:t>
            </a:r>
            <a:r>
              <a:rPr lang="en-US" sz="600" b="0" dirty="0">
                <a:solidFill>
                  <a:srgbClr val="0000FF"/>
                </a:solidFill>
                <a:latin typeface="Courier New" panose="02070309020205020404" pitchFamily="49" charset="0"/>
              </a:rPr>
              <a:t>only</a:t>
            </a:r>
            <a:r>
              <a:rPr lang="en-US" sz="600" b="0" dirty="0">
                <a:solidFill>
                  <a:srgbClr val="000000"/>
                </a:solidFill>
                <a:latin typeface="Courier New" panose="02070309020205020404" pitchFamily="49" charset="0"/>
              </a:rPr>
              <a:t> MAXPOINTS=NONE)=(roc ODDSRATIO);</a:t>
            </a:r>
          </a:p>
          <a:p>
            <a:r>
              <a:rPr lang="en-IN" sz="600" b="0" dirty="0">
                <a:solidFill>
                  <a:srgbClr val="0000FF"/>
                </a:solidFill>
                <a:latin typeface="Courier New" panose="02070309020205020404" pitchFamily="49" charset="0"/>
              </a:rPr>
              <a:t>class</a:t>
            </a:r>
            <a:r>
              <a:rPr lang="en-IN" sz="600" b="0" dirty="0">
                <a:solidFill>
                  <a:srgbClr val="000000"/>
                </a:solidFill>
                <a:latin typeface="Courier New" panose="02070309020205020404" pitchFamily="49" charset="0"/>
              </a:rPr>
              <a:t> CC(</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CCPURC(</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mtg(</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ins(</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atm</a:t>
            </a:r>
            <a:r>
              <a:rPr lang="en-IN" sz="600" b="0" dirty="0">
                <a:solidFill>
                  <a:srgbClr val="000000"/>
                </a:solidFill>
                <a:latin typeface="Courier New" panose="02070309020205020404" pitchFamily="49" charset="0"/>
              </a:rPr>
              <a:t>(</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model</a:t>
            </a:r>
            <a:r>
              <a:rPr lang="en-US" sz="600" b="0" dirty="0">
                <a:solidFill>
                  <a:srgbClr val="000000"/>
                </a:solidFill>
                <a:latin typeface="Courier New" panose="02070309020205020404" pitchFamily="49" charset="0"/>
              </a:rPr>
              <a:t> </a:t>
            </a:r>
            <a:r>
              <a:rPr lang="en-US" sz="600" b="0" dirty="0" err="1">
                <a:solidFill>
                  <a:srgbClr val="000000"/>
                </a:solidFill>
                <a:latin typeface="Courier New" panose="02070309020205020404" pitchFamily="49" charset="0"/>
              </a:rPr>
              <a:t>checking_account</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event</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"active"</a:t>
            </a:r>
            <a:r>
              <a:rPr lang="en-US" sz="600" b="0" dirty="0">
                <a:solidFill>
                  <a:srgbClr val="000000"/>
                </a:solidFill>
                <a:latin typeface="Courier New" panose="02070309020205020404" pitchFamily="49" charset="0"/>
              </a:rPr>
              <a:t>) = </a:t>
            </a:r>
            <a:r>
              <a:rPr lang="en-US" sz="600" b="0" dirty="0" err="1">
                <a:solidFill>
                  <a:srgbClr val="000000"/>
                </a:solidFill>
                <a:latin typeface="Courier New" panose="02070309020205020404" pitchFamily="49" charset="0"/>
              </a:rPr>
              <a:t>cc|ccpurc|mtg|ins|atm</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CLODDS</a:t>
            </a:r>
            <a:r>
              <a:rPr lang="en-US" sz="600" b="0" dirty="0">
                <a:solidFill>
                  <a:srgbClr val="000000"/>
                </a:solidFill>
                <a:latin typeface="Courier New" panose="02070309020205020404" pitchFamily="49" charset="0"/>
              </a:rPr>
              <a:t>=PL;</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CCPURC;</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mtg;</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ins;</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atm</a:t>
            </a:r>
            <a:r>
              <a:rPr lang="en-IN"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OUTPUT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 = BANK_PROB </a:t>
            </a:r>
            <a:r>
              <a:rPr lang="en-US" sz="600" b="0" dirty="0">
                <a:solidFill>
                  <a:srgbClr val="0000FF"/>
                </a:solidFill>
                <a:latin typeface="Courier New" panose="02070309020205020404" pitchFamily="49" charset="0"/>
              </a:rPr>
              <a:t>P</a:t>
            </a:r>
            <a:r>
              <a:rPr lang="en-US" sz="600" b="0" dirty="0">
                <a:solidFill>
                  <a:srgbClr val="000000"/>
                </a:solidFill>
                <a:latin typeface="Courier New" panose="02070309020205020404" pitchFamily="49" charset="0"/>
              </a:rPr>
              <a:t> = PRED_PROB;</a:t>
            </a:r>
          </a:p>
          <a:p>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QUIT</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IN" sz="600" b="0" dirty="0">
                <a:solidFill>
                  <a:srgbClr val="008000"/>
                </a:solidFill>
                <a:latin typeface="Courier New" panose="02070309020205020404" pitchFamily="49" charset="0"/>
              </a:rPr>
              <a:t>/*INTERACTIONS*/</a:t>
            </a:r>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a:solidFill>
                  <a:srgbClr val="0000FF"/>
                </a:solidFill>
                <a:latin typeface="Courier New" panose="02070309020205020404" pitchFamily="49" charset="0"/>
              </a:rPr>
              <a:t>TITLE</a:t>
            </a:r>
            <a:r>
              <a:rPr lang="en-US" sz="600" b="0" dirty="0">
                <a:solidFill>
                  <a:srgbClr val="000000"/>
                </a:solidFill>
                <a:latin typeface="Courier New" panose="02070309020205020404" pitchFamily="49" charset="0"/>
              </a:rPr>
              <a:t> </a:t>
            </a:r>
            <a:r>
              <a:rPr lang="en-US" sz="600" b="0" dirty="0">
                <a:solidFill>
                  <a:srgbClr val="800080"/>
                </a:solidFill>
                <a:latin typeface="Courier New" panose="02070309020205020404" pitchFamily="49" charset="0"/>
              </a:rPr>
              <a:t>"RUNNING A LOGISTIC REGRESSION MODEL WITH INTERACTIONS"</a:t>
            </a:r>
            <a:r>
              <a:rPr lang="en-US"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PROC</a:t>
            </a:r>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LOGISTIC</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 = TRAINING plots(</a:t>
            </a:r>
            <a:r>
              <a:rPr lang="en-US" sz="600" b="0" dirty="0">
                <a:solidFill>
                  <a:srgbClr val="0000FF"/>
                </a:solidFill>
                <a:latin typeface="Courier New" panose="02070309020205020404" pitchFamily="49" charset="0"/>
              </a:rPr>
              <a:t>only</a:t>
            </a:r>
            <a:r>
              <a:rPr lang="en-US" sz="600" b="0" dirty="0">
                <a:solidFill>
                  <a:srgbClr val="000000"/>
                </a:solidFill>
                <a:latin typeface="Courier New" panose="02070309020205020404" pitchFamily="49" charset="0"/>
              </a:rPr>
              <a:t> MAXPOINTS=NONE)=(roc ODDSRATIO) ;</a:t>
            </a:r>
          </a:p>
          <a:p>
            <a:r>
              <a:rPr lang="en-IN" sz="600" b="0" dirty="0">
                <a:solidFill>
                  <a:srgbClr val="000000"/>
                </a:solidFill>
                <a:latin typeface="Courier New" panose="02070309020205020404" pitchFamily="49" charset="0"/>
              </a:rPr>
              <a:t> </a:t>
            </a:r>
            <a:r>
              <a:rPr lang="en-IN" sz="600" b="0" dirty="0">
                <a:solidFill>
                  <a:srgbClr val="0000FF"/>
                </a:solidFill>
                <a:latin typeface="Courier New" panose="02070309020205020404" pitchFamily="49" charset="0"/>
              </a:rPr>
              <a:t>class</a:t>
            </a:r>
            <a:r>
              <a:rPr lang="en-IN" sz="600" b="0" dirty="0">
                <a:solidFill>
                  <a:srgbClr val="000000"/>
                </a:solidFill>
                <a:latin typeface="Courier New" panose="02070309020205020404" pitchFamily="49" charset="0"/>
              </a:rPr>
              <a:t> CC(</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CCPURC(</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mtg(</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ins(</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atm</a:t>
            </a:r>
            <a:r>
              <a:rPr lang="en-IN" sz="600" b="0" dirty="0">
                <a:solidFill>
                  <a:srgbClr val="000000"/>
                </a:solidFill>
                <a:latin typeface="Courier New" panose="02070309020205020404" pitchFamily="49" charset="0"/>
              </a:rPr>
              <a:t>(</a:t>
            </a:r>
            <a:r>
              <a:rPr lang="en-IN" sz="600" b="0" dirty="0">
                <a:solidFill>
                  <a:srgbClr val="0000FF"/>
                </a:solidFill>
                <a:latin typeface="Courier New" panose="02070309020205020404" pitchFamily="49" charset="0"/>
              </a:rPr>
              <a:t>param</a:t>
            </a:r>
            <a:r>
              <a:rPr lang="en-IN" sz="600" b="0" dirty="0">
                <a:solidFill>
                  <a:srgbClr val="000000"/>
                </a:solidFill>
                <a:latin typeface="Courier New" panose="02070309020205020404" pitchFamily="49" charset="0"/>
              </a:rPr>
              <a:t>=ref </a:t>
            </a:r>
            <a:r>
              <a:rPr lang="en-IN" sz="600" b="0" dirty="0">
                <a:solidFill>
                  <a:srgbClr val="0000FF"/>
                </a:solidFill>
                <a:latin typeface="Courier New" panose="02070309020205020404" pitchFamily="49" charset="0"/>
              </a:rPr>
              <a:t>ref</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"1"</a:t>
            </a:r>
            <a:r>
              <a:rPr lang="en-IN"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model</a:t>
            </a:r>
            <a:r>
              <a:rPr lang="en-US" sz="600" b="0" dirty="0">
                <a:solidFill>
                  <a:srgbClr val="000000"/>
                </a:solidFill>
                <a:latin typeface="Courier New" panose="02070309020205020404" pitchFamily="49" charset="0"/>
              </a:rPr>
              <a:t> </a:t>
            </a:r>
            <a:r>
              <a:rPr lang="en-US" sz="600" b="0" dirty="0" err="1">
                <a:solidFill>
                  <a:srgbClr val="000000"/>
                </a:solidFill>
                <a:latin typeface="Courier New" panose="02070309020205020404" pitchFamily="49" charset="0"/>
              </a:rPr>
              <a:t>checking_account</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event</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"active"</a:t>
            </a:r>
            <a:r>
              <a:rPr lang="en-US" sz="600" b="0" dirty="0">
                <a:solidFill>
                  <a:srgbClr val="000000"/>
                </a:solidFill>
                <a:latin typeface="Courier New" panose="02070309020205020404" pitchFamily="49" charset="0"/>
              </a:rPr>
              <a:t>) = </a:t>
            </a:r>
            <a:r>
              <a:rPr lang="en-US" sz="600" b="0" dirty="0" err="1">
                <a:solidFill>
                  <a:srgbClr val="000000"/>
                </a:solidFill>
                <a:latin typeface="Courier New" panose="02070309020205020404" pitchFamily="49" charset="0"/>
              </a:rPr>
              <a:t>cc|ccpurc|mtg|ins|atm</a:t>
            </a:r>
            <a:r>
              <a:rPr lang="en-US" sz="600" b="0" dirty="0">
                <a:solidFill>
                  <a:srgbClr val="000000"/>
                </a:solidFill>
                <a:latin typeface="Courier New" panose="02070309020205020404" pitchFamily="49" charset="0"/>
              </a:rPr>
              <a:t> @</a:t>
            </a:r>
            <a:r>
              <a:rPr lang="en-US" sz="600" b="1" dirty="0">
                <a:solidFill>
                  <a:srgbClr val="008080"/>
                </a:solidFill>
                <a:latin typeface="Courier New" panose="02070309020205020404" pitchFamily="49" charset="0"/>
              </a:rPr>
              <a:t>2</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CLODDS</a:t>
            </a:r>
            <a:r>
              <a:rPr lang="en-US" sz="600" b="0" dirty="0">
                <a:solidFill>
                  <a:srgbClr val="000000"/>
                </a:solidFill>
                <a:latin typeface="Courier New" panose="02070309020205020404" pitchFamily="49" charset="0"/>
              </a:rPr>
              <a:t>=PL </a:t>
            </a:r>
            <a:r>
              <a:rPr lang="en-US" sz="600" b="0" dirty="0">
                <a:solidFill>
                  <a:srgbClr val="0000FF"/>
                </a:solidFill>
                <a:latin typeface="Courier New" panose="02070309020205020404" pitchFamily="49" charset="0"/>
              </a:rPr>
              <a:t>SELECTION</a:t>
            </a:r>
            <a:r>
              <a:rPr lang="en-US" sz="600" b="0" dirty="0">
                <a:solidFill>
                  <a:srgbClr val="000000"/>
                </a:solidFill>
                <a:latin typeface="Courier New" panose="02070309020205020404" pitchFamily="49" charset="0"/>
              </a:rPr>
              <a:t>= BACKWARD </a:t>
            </a:r>
            <a:r>
              <a:rPr lang="en-US" sz="600" b="0" dirty="0">
                <a:solidFill>
                  <a:srgbClr val="0000FF"/>
                </a:solidFill>
                <a:latin typeface="Courier New" panose="02070309020205020404" pitchFamily="49" charset="0"/>
              </a:rPr>
              <a:t>SLSTAY</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0.1</a:t>
            </a:r>
            <a:r>
              <a:rPr lang="en-US" sz="600" b="0" dirty="0">
                <a:solidFill>
                  <a:srgbClr val="000000"/>
                </a:solidFill>
                <a:latin typeface="Courier New" panose="02070309020205020404" pitchFamily="49" charset="0"/>
              </a:rPr>
              <a:t>;;</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CCPURC;</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mtg;</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ins;</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atm</a:t>
            </a:r>
            <a:r>
              <a:rPr lang="en-IN" sz="600" b="0" dirty="0">
                <a:solidFill>
                  <a:srgbClr val="000000"/>
                </a:solidFill>
                <a:latin typeface="Courier New" panose="02070309020205020404" pitchFamily="49" charset="0"/>
              </a:rPr>
              <a:t>;</a:t>
            </a:r>
          </a:p>
          <a:p>
            <a:r>
              <a:rPr lang="en-US" sz="600" b="0" dirty="0">
                <a:solidFill>
                  <a:srgbClr val="0000FF"/>
                </a:solidFill>
                <a:latin typeface="Courier New" panose="02070309020205020404" pitchFamily="49" charset="0"/>
              </a:rPr>
              <a:t>OUTPUT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 = BANK_PROB </a:t>
            </a:r>
            <a:r>
              <a:rPr lang="en-US" sz="600" b="0" dirty="0">
                <a:solidFill>
                  <a:srgbClr val="0000FF"/>
                </a:solidFill>
                <a:latin typeface="Courier New" panose="02070309020205020404" pitchFamily="49" charset="0"/>
              </a:rPr>
              <a:t>P</a:t>
            </a:r>
            <a:r>
              <a:rPr lang="en-US" sz="600" b="0" dirty="0">
                <a:solidFill>
                  <a:srgbClr val="000000"/>
                </a:solidFill>
                <a:latin typeface="Courier New" panose="02070309020205020404" pitchFamily="49" charset="0"/>
              </a:rPr>
              <a:t> = PRED_PROB;</a:t>
            </a:r>
          </a:p>
          <a:p>
            <a:r>
              <a:rPr lang="en-IN" sz="600" b="0" dirty="0">
                <a:solidFill>
                  <a:srgbClr val="000000"/>
                </a:solidFill>
                <a:latin typeface="Courier New" panose="02070309020205020404" pitchFamily="49" charset="0"/>
              </a:rPr>
              <a:t> </a:t>
            </a:r>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QUIT</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a:solidFill>
                  <a:srgbClr val="008000"/>
                </a:solidFill>
                <a:latin typeface="Courier New" panose="02070309020205020404" pitchFamily="49" charset="0"/>
              </a:rPr>
              <a:t>/* Creating Logistic regression model using stepwise selection method */</a:t>
            </a:r>
            <a:endParaRPr lang="en-US"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err="1">
                <a:solidFill>
                  <a:srgbClr val="0000FF"/>
                </a:solidFill>
                <a:latin typeface="Courier New" panose="02070309020205020404" pitchFamily="49" charset="0"/>
              </a:rPr>
              <a:t>Title</a:t>
            </a:r>
            <a:r>
              <a:rPr lang="en-US" sz="600" b="0" dirty="0" err="1">
                <a:solidFill>
                  <a:srgbClr val="800080"/>
                </a:solidFill>
                <a:latin typeface="Courier New" panose="02070309020205020404" pitchFamily="49" charset="0"/>
              </a:rPr>
              <a:t>"Logistic</a:t>
            </a:r>
            <a:r>
              <a:rPr lang="en-US" sz="600" b="0" dirty="0">
                <a:solidFill>
                  <a:srgbClr val="800080"/>
                </a:solidFill>
                <a:latin typeface="Courier New" panose="02070309020205020404" pitchFamily="49" charset="0"/>
              </a:rPr>
              <a:t> Regression Model using Stepwise Selection Method"</a:t>
            </a:r>
            <a:r>
              <a:rPr lang="en-US" sz="600" b="0" dirty="0">
                <a:solidFill>
                  <a:srgbClr val="000000"/>
                </a:solidFill>
                <a:latin typeface="Courier New" panose="02070309020205020404" pitchFamily="49" charset="0"/>
              </a:rPr>
              <a:t>;</a:t>
            </a:r>
          </a:p>
          <a:p>
            <a:r>
              <a:rPr lang="en-US" sz="600" b="1" dirty="0">
                <a:solidFill>
                  <a:srgbClr val="000080"/>
                </a:solidFill>
                <a:latin typeface="Courier New" panose="02070309020205020404" pitchFamily="49" charset="0"/>
              </a:rPr>
              <a:t>proc</a:t>
            </a:r>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logistic</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=training plots(</a:t>
            </a:r>
            <a:r>
              <a:rPr lang="en-US" sz="600" b="0" dirty="0">
                <a:solidFill>
                  <a:srgbClr val="0000FF"/>
                </a:solidFill>
                <a:latin typeface="Courier New" panose="02070309020205020404" pitchFamily="49" charset="0"/>
              </a:rPr>
              <a:t>only</a:t>
            </a:r>
            <a:r>
              <a:rPr lang="en-US" sz="600" b="0" dirty="0">
                <a:solidFill>
                  <a:srgbClr val="000000"/>
                </a:solidFill>
                <a:latin typeface="Courier New" panose="02070309020205020404" pitchFamily="49" charset="0"/>
              </a:rPr>
              <a:t> MAXPOINTS=NONE)=(roc ODDSRATIO);</a:t>
            </a:r>
          </a:p>
          <a:p>
            <a:r>
              <a:rPr lang="en-US" sz="600" b="0" dirty="0">
                <a:solidFill>
                  <a:srgbClr val="0000FF"/>
                </a:solidFill>
                <a:latin typeface="Courier New" panose="02070309020205020404" pitchFamily="49" charset="0"/>
              </a:rPr>
              <a:t>class</a:t>
            </a:r>
            <a:r>
              <a:rPr lang="en-US" sz="600" b="0" dirty="0">
                <a:solidFill>
                  <a:srgbClr val="000000"/>
                </a:solidFill>
                <a:latin typeface="Courier New" panose="02070309020205020404" pitchFamily="49" charset="0"/>
              </a:rPr>
              <a:t> CC CCPURC atm mtg ins;</a:t>
            </a:r>
          </a:p>
          <a:p>
            <a:r>
              <a:rPr lang="en-IN" sz="600" b="0" dirty="0">
                <a:solidFill>
                  <a:srgbClr val="0000FF"/>
                </a:solidFill>
                <a:latin typeface="Courier New" panose="02070309020205020404" pitchFamily="49" charset="0"/>
              </a:rPr>
              <a:t>model</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checking_account</a:t>
            </a:r>
            <a:r>
              <a:rPr lang="en-IN" sz="600" b="0" dirty="0">
                <a:solidFill>
                  <a:srgbClr val="000000"/>
                </a:solidFill>
                <a:latin typeface="Courier New" panose="02070309020205020404" pitchFamily="49" charset="0"/>
              </a:rPr>
              <a:t>(</a:t>
            </a:r>
            <a:r>
              <a:rPr lang="en-IN" sz="600" b="0" dirty="0">
                <a:solidFill>
                  <a:srgbClr val="0000FF"/>
                </a:solidFill>
                <a:latin typeface="Courier New" panose="02070309020205020404" pitchFamily="49" charset="0"/>
              </a:rPr>
              <a:t>event</a:t>
            </a:r>
            <a:r>
              <a:rPr lang="en-IN" sz="600" b="0" dirty="0">
                <a:solidFill>
                  <a:srgbClr val="000000"/>
                </a:solidFill>
                <a:latin typeface="Courier New" panose="02070309020205020404" pitchFamily="49" charset="0"/>
              </a:rPr>
              <a:t>=</a:t>
            </a:r>
            <a:r>
              <a:rPr lang="en-IN" sz="600" b="0" dirty="0">
                <a:solidFill>
                  <a:srgbClr val="800080"/>
                </a:solidFill>
                <a:latin typeface="Courier New" panose="02070309020205020404" pitchFamily="49" charset="0"/>
              </a:rPr>
              <a:t>"active"</a:t>
            </a:r>
            <a:r>
              <a:rPr lang="en-IN" sz="600" b="0" dirty="0">
                <a:solidFill>
                  <a:srgbClr val="000000"/>
                </a:solidFill>
                <a:latin typeface="Courier New" panose="02070309020205020404" pitchFamily="49" charset="0"/>
              </a:rPr>
              <a:t>) = </a:t>
            </a:r>
            <a:r>
              <a:rPr lang="en-IN" sz="600" b="0" dirty="0" err="1">
                <a:solidFill>
                  <a:srgbClr val="000000"/>
                </a:solidFill>
                <a:latin typeface="Courier New" panose="02070309020205020404" pitchFamily="49" charset="0"/>
              </a:rPr>
              <a:t>cc|CCPURC|atm|mtg|ins</a:t>
            </a:r>
            <a:r>
              <a:rPr lang="en-IN" sz="600" b="0" dirty="0">
                <a:solidFill>
                  <a:srgbClr val="000000"/>
                </a:solidFill>
                <a:latin typeface="Courier New" panose="02070309020205020404" pitchFamily="49" charset="0"/>
              </a:rPr>
              <a:t>/</a:t>
            </a:r>
            <a:r>
              <a:rPr lang="en-IN" sz="600" b="0" dirty="0">
                <a:solidFill>
                  <a:srgbClr val="0000FF"/>
                </a:solidFill>
                <a:latin typeface="Courier New" panose="02070309020205020404" pitchFamily="49" charset="0"/>
              </a:rPr>
              <a:t>selection</a:t>
            </a:r>
            <a:r>
              <a:rPr lang="en-IN" sz="600" b="0" dirty="0">
                <a:solidFill>
                  <a:srgbClr val="000000"/>
                </a:solidFill>
                <a:latin typeface="Courier New" panose="02070309020205020404" pitchFamily="49" charset="0"/>
              </a:rPr>
              <a:t>=stepwise </a:t>
            </a:r>
            <a:r>
              <a:rPr lang="en-IN" sz="600" b="0" dirty="0" err="1">
                <a:solidFill>
                  <a:srgbClr val="0000FF"/>
                </a:solidFill>
                <a:latin typeface="Courier New" panose="02070309020205020404" pitchFamily="49" charset="0"/>
              </a:rPr>
              <a:t>expb</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stb</a:t>
            </a:r>
            <a:r>
              <a:rPr lang="en-IN" sz="600" b="0" dirty="0">
                <a:solidFill>
                  <a:srgbClr val="000000"/>
                </a:solidFill>
                <a:latin typeface="Courier New" panose="02070309020205020404" pitchFamily="49" charset="0"/>
              </a:rPr>
              <a:t> </a:t>
            </a:r>
            <a:r>
              <a:rPr lang="en-IN" sz="600" b="0" dirty="0" err="1">
                <a:solidFill>
                  <a:srgbClr val="0000FF"/>
                </a:solidFill>
                <a:latin typeface="Courier New" panose="02070309020205020404" pitchFamily="49" charset="0"/>
              </a:rPr>
              <a:t>lackfit</a:t>
            </a:r>
            <a:r>
              <a:rPr lang="en-IN" sz="600" b="0" dirty="0">
                <a:solidFill>
                  <a:srgbClr val="000000"/>
                </a:solidFill>
                <a:latin typeface="Courier New" panose="02070309020205020404" pitchFamily="49" charset="0"/>
              </a:rPr>
              <a:t>;</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 ;</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CCPURC;</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atm</a:t>
            </a:r>
            <a:r>
              <a:rPr lang="en-IN" sz="600" b="0" dirty="0">
                <a:solidFill>
                  <a:srgbClr val="000000"/>
                </a:solidFill>
                <a:latin typeface="Courier New" panose="02070309020205020404" pitchFamily="49" charset="0"/>
              </a:rPr>
              <a:t>;</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mtg;</a:t>
            </a:r>
          </a:p>
          <a:p>
            <a:r>
              <a:rPr lang="en-IN" sz="600" b="0" dirty="0" err="1">
                <a:solidFill>
                  <a:srgbClr val="0000FF"/>
                </a:solidFill>
                <a:latin typeface="Courier New" panose="02070309020205020404" pitchFamily="49" charset="0"/>
              </a:rPr>
              <a:t>oddsratio</a:t>
            </a:r>
            <a:r>
              <a:rPr lang="en-IN" sz="600" b="0" dirty="0">
                <a:solidFill>
                  <a:srgbClr val="000000"/>
                </a:solidFill>
                <a:latin typeface="Courier New" panose="02070309020205020404" pitchFamily="49" charset="0"/>
              </a:rPr>
              <a:t> ins;</a:t>
            </a:r>
          </a:p>
          <a:p>
            <a:r>
              <a:rPr lang="en-US" sz="600" b="0" dirty="0">
                <a:solidFill>
                  <a:srgbClr val="0000FF"/>
                </a:solidFill>
                <a:latin typeface="Courier New" panose="02070309020205020404" pitchFamily="49" charset="0"/>
              </a:rPr>
              <a:t>output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 = temp </a:t>
            </a:r>
            <a:r>
              <a:rPr lang="en-US" sz="600" b="0" dirty="0">
                <a:solidFill>
                  <a:srgbClr val="0000FF"/>
                </a:solidFill>
                <a:latin typeface="Courier New" panose="02070309020205020404" pitchFamily="49" charset="0"/>
              </a:rPr>
              <a:t>p</a:t>
            </a:r>
            <a:r>
              <a:rPr lang="en-US" sz="600" b="0" dirty="0">
                <a:solidFill>
                  <a:srgbClr val="000000"/>
                </a:solidFill>
                <a:latin typeface="Courier New" panose="02070309020205020404" pitchFamily="49" charset="0"/>
              </a:rPr>
              <a:t>=new;</a:t>
            </a:r>
          </a:p>
          <a:p>
            <a:r>
              <a:rPr lang="en-IN" sz="600" b="0" dirty="0">
                <a:solidFill>
                  <a:srgbClr val="0000FF"/>
                </a:solidFill>
                <a:latin typeface="Courier New" panose="02070309020205020404" pitchFamily="49" charset="0"/>
              </a:rPr>
              <a:t>store</a:t>
            </a:r>
            <a:r>
              <a:rPr lang="en-IN" sz="600" b="0" dirty="0">
                <a:solidFill>
                  <a:srgbClr val="000000"/>
                </a:solidFill>
                <a:latin typeface="Courier New" panose="02070309020205020404" pitchFamily="49" charset="0"/>
              </a:rPr>
              <a:t> </a:t>
            </a:r>
            <a:r>
              <a:rPr lang="en-IN" sz="600" b="0" dirty="0" err="1">
                <a:solidFill>
                  <a:srgbClr val="000000"/>
                </a:solidFill>
                <a:latin typeface="Courier New" panose="02070309020205020404" pitchFamily="49" charset="0"/>
              </a:rPr>
              <a:t>bank_logistic</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b="0" dirty="0">
              <a:solidFill>
                <a:srgbClr val="000000"/>
              </a:solidFill>
              <a:latin typeface="Courier New" panose="02070309020205020404" pitchFamily="49" charset="0"/>
            </a:endParaRPr>
          </a:p>
          <a:p>
            <a:r>
              <a:rPr lang="en-US" sz="600" b="0" dirty="0">
                <a:solidFill>
                  <a:srgbClr val="008000"/>
                </a:solidFill>
                <a:latin typeface="Courier New" panose="02070309020205020404" pitchFamily="49" charset="0"/>
              </a:rPr>
              <a:t>*MODEL SCORING: TRAINING AND TESTING;</a:t>
            </a:r>
            <a:endParaRPr lang="en-US" sz="600" b="0" dirty="0">
              <a:solidFill>
                <a:srgbClr val="000000"/>
              </a:solidFill>
              <a:latin typeface="Courier New" panose="02070309020205020404" pitchFamily="49" charset="0"/>
            </a:endParaRPr>
          </a:p>
          <a:p>
            <a:r>
              <a:rPr lang="en-IN" sz="600" b="0" dirty="0">
                <a:solidFill>
                  <a:srgbClr val="008000"/>
                </a:solidFill>
                <a:latin typeface="Courier New" panose="02070309020205020404" pitchFamily="49" charset="0"/>
              </a:rPr>
              <a:t>*1. ;</a:t>
            </a:r>
            <a:endParaRPr lang="en-IN" sz="600" b="0" dirty="0">
              <a:solidFill>
                <a:srgbClr val="000000"/>
              </a:solidFill>
              <a:latin typeface="Courier New" panose="02070309020205020404" pitchFamily="49" charset="0"/>
            </a:endParaRPr>
          </a:p>
          <a:p>
            <a:r>
              <a:rPr lang="en-IN" sz="600" b="0" dirty="0">
                <a:solidFill>
                  <a:srgbClr val="0000FF"/>
                </a:solidFill>
                <a:latin typeface="Courier New" panose="02070309020205020404" pitchFamily="49" charset="0"/>
              </a:rPr>
              <a:t>TITLE</a:t>
            </a:r>
            <a:r>
              <a:rPr lang="en-IN" sz="600" b="0" dirty="0">
                <a:solidFill>
                  <a:srgbClr val="000000"/>
                </a:solidFill>
                <a:latin typeface="Courier New" panose="02070309020205020404" pitchFamily="49" charset="0"/>
              </a:rPr>
              <a:t> </a:t>
            </a:r>
            <a:r>
              <a:rPr lang="en-IN" sz="600" b="0" dirty="0">
                <a:solidFill>
                  <a:srgbClr val="800080"/>
                </a:solidFill>
                <a:latin typeface="Courier New" panose="02070309020205020404" pitchFamily="49" charset="0"/>
              </a:rPr>
              <a:t>"MODEL SCORING : SCORING OPTION"</a:t>
            </a:r>
            <a:r>
              <a:rPr lang="en-IN" sz="600" b="0" dirty="0">
                <a:solidFill>
                  <a:srgbClr val="000000"/>
                </a:solidFill>
                <a:latin typeface="Courier New" panose="02070309020205020404" pitchFamily="49" charset="0"/>
              </a:rPr>
              <a:t>;</a:t>
            </a:r>
          </a:p>
          <a:p>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PROC</a:t>
            </a:r>
            <a:r>
              <a:rPr lang="en-US" sz="600" b="0" dirty="0">
                <a:solidFill>
                  <a:srgbClr val="000000"/>
                </a:solidFill>
                <a:latin typeface="Courier New" panose="02070309020205020404" pitchFamily="49" charset="0"/>
              </a:rPr>
              <a:t> </a:t>
            </a:r>
            <a:r>
              <a:rPr lang="en-US" sz="600" b="1" dirty="0">
                <a:solidFill>
                  <a:srgbClr val="000080"/>
                </a:solidFill>
                <a:latin typeface="Courier New" panose="02070309020205020404" pitchFamily="49" charset="0"/>
              </a:rPr>
              <a:t>LOGISTIC</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 = TRAINING plots(</a:t>
            </a:r>
            <a:r>
              <a:rPr lang="en-US" sz="600" b="0" dirty="0">
                <a:solidFill>
                  <a:srgbClr val="0000FF"/>
                </a:solidFill>
                <a:latin typeface="Courier New" panose="02070309020205020404" pitchFamily="49" charset="0"/>
              </a:rPr>
              <a:t>only</a:t>
            </a:r>
            <a:r>
              <a:rPr lang="en-US" sz="600" b="0" dirty="0">
                <a:solidFill>
                  <a:srgbClr val="000000"/>
                </a:solidFill>
                <a:latin typeface="Courier New" panose="02070309020205020404" pitchFamily="49" charset="0"/>
              </a:rPr>
              <a:t> MAXPOINTS=NONE) ;</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class</a:t>
            </a:r>
            <a:r>
              <a:rPr lang="en-US" sz="600" b="0" dirty="0">
                <a:solidFill>
                  <a:srgbClr val="000000"/>
                </a:solidFill>
                <a:latin typeface="Courier New" panose="02070309020205020404" pitchFamily="49" charset="0"/>
              </a:rPr>
              <a:t> CC CCPURC atm mtg ins;</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model</a:t>
            </a:r>
            <a:r>
              <a:rPr lang="en-US" sz="600" b="0" dirty="0">
                <a:solidFill>
                  <a:srgbClr val="000000"/>
                </a:solidFill>
                <a:latin typeface="Courier New" panose="02070309020205020404" pitchFamily="49" charset="0"/>
              </a:rPr>
              <a:t> </a:t>
            </a:r>
            <a:r>
              <a:rPr lang="en-US" sz="600" b="0" dirty="0" err="1">
                <a:solidFill>
                  <a:srgbClr val="000000"/>
                </a:solidFill>
                <a:latin typeface="Courier New" panose="02070309020205020404" pitchFamily="49" charset="0"/>
              </a:rPr>
              <a:t>checking_account</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event</a:t>
            </a:r>
            <a:r>
              <a:rPr lang="en-US" sz="600" b="0" dirty="0">
                <a:solidFill>
                  <a:srgbClr val="000000"/>
                </a:solidFill>
                <a:latin typeface="Courier New" panose="02070309020205020404" pitchFamily="49" charset="0"/>
              </a:rPr>
              <a:t>=</a:t>
            </a:r>
            <a:r>
              <a:rPr lang="en-US" sz="600" b="0" dirty="0">
                <a:solidFill>
                  <a:srgbClr val="800080"/>
                </a:solidFill>
                <a:latin typeface="Courier New" panose="02070309020205020404" pitchFamily="49" charset="0"/>
              </a:rPr>
              <a:t>"active"</a:t>
            </a:r>
            <a:r>
              <a:rPr lang="en-US" sz="600" b="0" dirty="0">
                <a:solidFill>
                  <a:srgbClr val="000000"/>
                </a:solidFill>
                <a:latin typeface="Courier New" panose="02070309020205020404" pitchFamily="49" charset="0"/>
              </a:rPr>
              <a:t>) = </a:t>
            </a:r>
            <a:r>
              <a:rPr lang="en-US" sz="600" b="0" dirty="0" err="1">
                <a:solidFill>
                  <a:srgbClr val="000000"/>
                </a:solidFill>
                <a:latin typeface="Courier New" panose="02070309020205020404" pitchFamily="49" charset="0"/>
              </a:rPr>
              <a:t>cc|CCPURC|atm|mtg|ins</a:t>
            </a:r>
            <a:r>
              <a:rPr lang="en-US" sz="600" b="0" dirty="0">
                <a:solidFill>
                  <a:srgbClr val="000000"/>
                </a:solidFill>
                <a:latin typeface="Courier New" panose="02070309020205020404" pitchFamily="49" charset="0"/>
              </a:rPr>
              <a:t> @</a:t>
            </a:r>
            <a:r>
              <a:rPr lang="en-US" sz="600" b="1" dirty="0">
                <a:solidFill>
                  <a:srgbClr val="008080"/>
                </a:solidFill>
                <a:latin typeface="Courier New" panose="02070309020205020404" pitchFamily="49" charset="0"/>
              </a:rPr>
              <a:t>2</a:t>
            </a:r>
            <a:r>
              <a:rPr lang="en-US" sz="600" b="0" dirty="0">
                <a:solidFill>
                  <a:srgbClr val="000000"/>
                </a:solidFill>
                <a:latin typeface="Courier New" panose="02070309020205020404" pitchFamily="49" charset="0"/>
              </a:rPr>
              <a:t>/</a:t>
            </a:r>
            <a:r>
              <a:rPr lang="en-US" sz="600" b="0" dirty="0">
                <a:solidFill>
                  <a:srgbClr val="0000FF"/>
                </a:solidFill>
                <a:latin typeface="Courier New" panose="02070309020205020404" pitchFamily="49" charset="0"/>
              </a:rPr>
              <a:t>CLODDS</a:t>
            </a:r>
            <a:r>
              <a:rPr lang="en-US" sz="600" b="0" dirty="0">
                <a:solidFill>
                  <a:srgbClr val="000000"/>
                </a:solidFill>
                <a:latin typeface="Courier New" panose="02070309020205020404" pitchFamily="49" charset="0"/>
              </a:rPr>
              <a:t>=PL </a:t>
            </a:r>
            <a:r>
              <a:rPr lang="en-US" sz="600" b="0" dirty="0">
                <a:solidFill>
                  <a:srgbClr val="0000FF"/>
                </a:solidFill>
                <a:latin typeface="Courier New" panose="02070309020205020404" pitchFamily="49" charset="0"/>
              </a:rPr>
              <a:t>SELECTION</a:t>
            </a:r>
            <a:r>
              <a:rPr lang="en-US" sz="600" b="0" dirty="0">
                <a:solidFill>
                  <a:srgbClr val="000000"/>
                </a:solidFill>
                <a:latin typeface="Courier New" panose="02070309020205020404" pitchFamily="49" charset="0"/>
              </a:rPr>
              <a:t>= BACKWARD </a:t>
            </a:r>
            <a:r>
              <a:rPr lang="en-US" sz="600" b="0" dirty="0">
                <a:solidFill>
                  <a:srgbClr val="0000FF"/>
                </a:solidFill>
                <a:latin typeface="Courier New" panose="02070309020205020404" pitchFamily="49" charset="0"/>
              </a:rPr>
              <a:t>SLSTAY</a:t>
            </a:r>
            <a:r>
              <a:rPr lang="en-US" sz="600" b="0" dirty="0">
                <a:solidFill>
                  <a:srgbClr val="000000"/>
                </a:solidFill>
                <a:latin typeface="Courier New" panose="02070309020205020404" pitchFamily="49" charset="0"/>
              </a:rPr>
              <a:t>=</a:t>
            </a:r>
            <a:r>
              <a:rPr lang="en-US" sz="600" b="1" dirty="0">
                <a:solidFill>
                  <a:srgbClr val="008080"/>
                </a:solidFill>
                <a:latin typeface="Courier New" panose="02070309020205020404" pitchFamily="49" charset="0"/>
              </a:rPr>
              <a:t>0.1</a:t>
            </a:r>
            <a:r>
              <a:rPr lang="en-US" sz="600" b="0" dirty="0">
                <a:solidFill>
                  <a:srgbClr val="000000"/>
                </a:solidFill>
                <a:latin typeface="Courier New" panose="02070309020205020404" pitchFamily="49" charset="0"/>
              </a:rPr>
              <a:t> ;</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OUTPUT</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 TEST </a:t>
            </a:r>
            <a:r>
              <a:rPr lang="en-US" sz="600" b="0" dirty="0">
                <a:solidFill>
                  <a:srgbClr val="0000FF"/>
                </a:solidFill>
                <a:latin typeface="Courier New" panose="02070309020205020404" pitchFamily="49" charset="0"/>
              </a:rPr>
              <a:t>P</a:t>
            </a:r>
            <a:r>
              <a:rPr lang="en-US" sz="600" b="0" dirty="0">
                <a:solidFill>
                  <a:srgbClr val="000000"/>
                </a:solidFill>
                <a:latin typeface="Courier New" panose="02070309020205020404" pitchFamily="49" charset="0"/>
              </a:rPr>
              <a:t>=PROB;</a:t>
            </a:r>
          </a:p>
          <a:p>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SCORE</a:t>
            </a:r>
            <a:r>
              <a:rPr lang="en-US" sz="600" b="0" dirty="0">
                <a:solidFill>
                  <a:srgbClr val="000000"/>
                </a:solidFill>
                <a:latin typeface="Courier New" panose="02070309020205020404" pitchFamily="49" charset="0"/>
              </a:rPr>
              <a:t> </a:t>
            </a:r>
            <a:r>
              <a:rPr lang="en-US" sz="600" b="0" dirty="0">
                <a:solidFill>
                  <a:srgbClr val="0000FF"/>
                </a:solidFill>
                <a:latin typeface="Courier New" panose="02070309020205020404" pitchFamily="49" charset="0"/>
              </a:rPr>
              <a:t>DATA</a:t>
            </a:r>
            <a:r>
              <a:rPr lang="en-US" sz="600" b="0" dirty="0">
                <a:solidFill>
                  <a:srgbClr val="000000"/>
                </a:solidFill>
                <a:latin typeface="Courier New" panose="02070309020205020404" pitchFamily="49" charset="0"/>
              </a:rPr>
              <a:t> = TESTING </a:t>
            </a:r>
            <a:r>
              <a:rPr lang="en-US" sz="600" b="0" dirty="0">
                <a:solidFill>
                  <a:srgbClr val="0000FF"/>
                </a:solidFill>
                <a:latin typeface="Courier New" panose="02070309020205020404" pitchFamily="49" charset="0"/>
              </a:rPr>
              <a:t>OUT</a:t>
            </a:r>
            <a:r>
              <a:rPr lang="en-US" sz="600" b="0" dirty="0">
                <a:solidFill>
                  <a:srgbClr val="000000"/>
                </a:solidFill>
                <a:latin typeface="Courier New" panose="02070309020205020404" pitchFamily="49" charset="0"/>
              </a:rPr>
              <a:t>=TESTING_SCORE_FINAL;</a:t>
            </a:r>
          </a:p>
          <a:p>
            <a:r>
              <a:rPr lang="en-IN" sz="600" b="1" dirty="0">
                <a:solidFill>
                  <a:srgbClr val="000080"/>
                </a:solidFill>
                <a:latin typeface="Courier New" panose="02070309020205020404" pitchFamily="49" charset="0"/>
              </a:rPr>
              <a:t>RUN</a:t>
            </a:r>
            <a:r>
              <a:rPr lang="en-IN" sz="600" b="0" dirty="0">
                <a:solidFill>
                  <a:srgbClr val="000000"/>
                </a:solidFill>
                <a:latin typeface="Courier New" panose="02070309020205020404" pitchFamily="49" charset="0"/>
              </a:rPr>
              <a:t>;</a:t>
            </a:r>
          </a:p>
          <a:p>
            <a:r>
              <a:rPr lang="en-IN" sz="600" b="1" dirty="0">
                <a:solidFill>
                  <a:srgbClr val="000080"/>
                </a:solidFill>
                <a:latin typeface="Courier New" panose="02070309020205020404" pitchFamily="49" charset="0"/>
              </a:rPr>
              <a:t>QUIT</a:t>
            </a:r>
            <a:r>
              <a:rPr lang="en-IN" sz="600" b="0" dirty="0">
                <a:solidFill>
                  <a:srgbClr val="000000"/>
                </a:solidFill>
                <a:latin typeface="Courier New" panose="02070309020205020404" pitchFamily="49" charset="0"/>
              </a:rPr>
              <a:t>;</a:t>
            </a:r>
          </a:p>
          <a:p>
            <a:endParaRPr lang="en-IN" sz="600" b="0" dirty="0">
              <a:solidFill>
                <a:srgbClr val="000000"/>
              </a:solidFill>
              <a:latin typeface="Courier New" panose="02070309020205020404" pitchFamily="49" charset="0"/>
            </a:endParaRPr>
          </a:p>
          <a:p>
            <a:endParaRPr lang="en-IN" sz="600" dirty="0"/>
          </a:p>
        </p:txBody>
      </p:sp>
    </p:spTree>
    <p:extLst>
      <p:ext uri="{BB962C8B-B14F-4D97-AF65-F5344CB8AC3E}">
        <p14:creationId xmlns:p14="http://schemas.microsoft.com/office/powerpoint/2010/main" val="2085070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007247-8E6E-47D6-8A8C-76E2B19DCB5F}"/>
              </a:ext>
            </a:extLst>
          </p:cNvPr>
          <p:cNvSpPr/>
          <p:nvPr/>
        </p:nvSpPr>
        <p:spPr>
          <a:xfrm>
            <a:off x="2051720" y="2967334"/>
            <a:ext cx="3824483" cy="2554545"/>
          </a:xfrm>
          <a:prstGeom prst="rect">
            <a:avLst/>
          </a:prstGeom>
          <a:noFill/>
        </p:spPr>
        <p:txBody>
          <a:bodyPr wrap="square" lIns="91440" tIns="45720" rIns="91440" bIns="45720">
            <a:spAutoFit/>
          </a:bodyPr>
          <a:lstStyle/>
          <a:p>
            <a:pPr algn="ctr"/>
            <a:r>
              <a:rPr lang="en-US" sz="8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p>
          <a:p>
            <a:pPr algn="ctr"/>
            <a:r>
              <a:rPr lang="en-US" sz="8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 !!!</a:t>
            </a:r>
          </a:p>
        </p:txBody>
      </p:sp>
    </p:spTree>
    <p:extLst>
      <p:ext uri="{BB962C8B-B14F-4D97-AF65-F5344CB8AC3E}">
        <p14:creationId xmlns:p14="http://schemas.microsoft.com/office/powerpoint/2010/main" val="205645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08" y="476672"/>
            <a:ext cx="8856984" cy="649287"/>
          </a:xfrm>
        </p:spPr>
        <p:txBody>
          <a:bodyPr/>
          <a:lstStyle/>
          <a:p>
            <a:pPr algn="ctr" eaLnBrk="1" hangingPunct="1"/>
            <a:r>
              <a:rPr lang="en-US" sz="4000" dirty="0">
                <a:solidFill>
                  <a:schemeClr val="tx2"/>
                </a:solidFill>
              </a:rPr>
              <a:t> </a:t>
            </a:r>
            <a:endParaRPr lang="uk-UA" sz="4000" dirty="0">
              <a:solidFill>
                <a:schemeClr val="tx2"/>
              </a:solidFill>
            </a:endParaRPr>
          </a:p>
        </p:txBody>
      </p:sp>
      <p:sp>
        <p:nvSpPr>
          <p:cNvPr id="36867" name="Rectangle 3"/>
          <p:cNvSpPr>
            <a:spLocks noGrp="1" noChangeArrowheads="1"/>
          </p:cNvSpPr>
          <p:nvPr>
            <p:ph idx="1"/>
          </p:nvPr>
        </p:nvSpPr>
        <p:spPr>
          <a:xfrm>
            <a:off x="179388" y="1557338"/>
            <a:ext cx="8772848" cy="4967287"/>
          </a:xfrm>
        </p:spPr>
        <p:txBody>
          <a:bodyPr/>
          <a:lstStyle/>
          <a:p>
            <a:pPr algn="just" eaLnBrk="1" hangingPunct="1">
              <a:spcBef>
                <a:spcPts val="0"/>
              </a:spcBef>
              <a:spcAft>
                <a:spcPts val="600"/>
              </a:spcAft>
              <a:defRPr/>
            </a:pPr>
            <a:endParaRPr lang="en-IN" sz="1500" b="1" dirty="0">
              <a:solidFill>
                <a:schemeClr val="tx2"/>
              </a:solidFill>
              <a:latin typeface="Calibri" panose="020F0502020204030204" pitchFamily="34" charset="0"/>
              <a:cs typeface="Calibri" panose="020F0502020204030204" pitchFamily="34" charset="0"/>
            </a:endParaRPr>
          </a:p>
          <a:p>
            <a:pPr marL="0" indent="0" algn="just" eaLnBrk="1" hangingPunct="1">
              <a:spcBef>
                <a:spcPts val="0"/>
              </a:spcBef>
              <a:spcAft>
                <a:spcPts val="600"/>
              </a:spcAft>
              <a:buNone/>
              <a:defRPr/>
            </a:pPr>
            <a:endParaRPr lang="en-IN" sz="1500" b="1" dirty="0">
              <a:solidFill>
                <a:schemeClr val="tx2"/>
              </a:solidFill>
              <a:latin typeface="Calibri" panose="020F0502020204030204" pitchFamily="34" charset="0"/>
              <a:cs typeface="Calibri" panose="020F0502020204030204" pitchFamily="34" charset="0"/>
            </a:endParaRPr>
          </a:p>
          <a:p>
            <a:pPr marL="457200" lvl="1" indent="0" algn="just">
              <a:spcBef>
                <a:spcPts val="0"/>
              </a:spcBef>
              <a:spcAft>
                <a:spcPts val="600"/>
              </a:spcAft>
              <a:buNone/>
              <a:defRPr/>
            </a:pPr>
            <a:endParaRPr lang="en-US" sz="1400" i="0" dirty="0">
              <a:solidFill>
                <a:srgbClr val="000000"/>
              </a:solidFill>
              <a:effectLst/>
              <a:latin typeface="Arial" panose="020B0604020202020204" pitchFamily="34" charset="0"/>
            </a:endParaRPr>
          </a:p>
          <a:p>
            <a:pPr lvl="1" algn="just">
              <a:spcBef>
                <a:spcPts val="0"/>
              </a:spcBef>
              <a:spcAft>
                <a:spcPts val="0"/>
              </a:spcAft>
              <a:buFont typeface="Wingdings" panose="05000000000000000000" pitchFamily="2" charset="2"/>
              <a:buChar char="Ø"/>
              <a:defRPr/>
            </a:pPr>
            <a:endParaRPr lang="en-IN" sz="1500" dirty="0">
              <a:solidFill>
                <a:schemeClr val="tx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F72BE9D-8575-4211-B129-9A0FDEAD5385}"/>
              </a:ext>
            </a:extLst>
          </p:cNvPr>
          <p:cNvSpPr txBox="1"/>
          <p:nvPr/>
        </p:nvSpPr>
        <p:spPr>
          <a:xfrm>
            <a:off x="143508" y="1700808"/>
            <a:ext cx="8856984" cy="3139321"/>
          </a:xfrm>
          <a:prstGeom prst="rect">
            <a:avLst/>
          </a:prstGeom>
          <a:noFill/>
        </p:spPr>
        <p:txBody>
          <a:bodyPr wrap="square">
            <a:spAutoFit/>
          </a:bodyPr>
          <a:lstStyle/>
          <a:p>
            <a:pPr algn="l"/>
            <a:endParaRPr lang="en-US" sz="1800" b="1" i="0" u="sng" dirty="0">
              <a:solidFill>
                <a:srgbClr val="000000"/>
              </a:solidFill>
              <a:effectLst/>
              <a:latin typeface="+mn-lt"/>
            </a:endParaRPr>
          </a:p>
          <a:p>
            <a:pPr algn="ctr"/>
            <a:r>
              <a:rPr lang="en-US" sz="1800" b="1" i="0" u="sng" dirty="0">
                <a:solidFill>
                  <a:srgbClr val="000000"/>
                </a:solidFill>
                <a:effectLst/>
                <a:latin typeface="+mn-lt"/>
              </a:rPr>
              <a:t>Executive Summary</a:t>
            </a:r>
          </a:p>
          <a:p>
            <a:pPr algn="l"/>
            <a:endParaRPr lang="en-US" sz="1800" b="1" i="0" u="sng" dirty="0">
              <a:solidFill>
                <a:srgbClr val="000000"/>
              </a:solidFill>
              <a:effectLst/>
              <a:latin typeface="+mn-lt"/>
            </a:endParaRPr>
          </a:p>
          <a:p>
            <a:pPr marL="0" indent="0" algn="just">
              <a:buNone/>
            </a:pPr>
            <a:r>
              <a:rPr lang="en-US" sz="1800" b="0" i="0" dirty="0">
                <a:solidFill>
                  <a:srgbClr val="000000"/>
                </a:solidFill>
                <a:effectLst/>
                <a:latin typeface="+mn-lt"/>
                <a:cs typeface="Calibri" panose="020F0502020204030204" pitchFamily="34" charset="0"/>
              </a:rPr>
              <a:t>This report is part of a </a:t>
            </a:r>
            <a:r>
              <a:rPr lang="en-US" sz="1800" b="0" dirty="0">
                <a:solidFill>
                  <a:srgbClr val="000000"/>
                </a:solidFill>
                <a:latin typeface="+mn-lt"/>
                <a:cs typeface="Calibri" panose="020F0502020204030204" pitchFamily="34" charset="0"/>
              </a:rPr>
              <a:t>SAS Business </a:t>
            </a:r>
            <a:r>
              <a:rPr lang="en-US" sz="1800" b="0" i="0" dirty="0">
                <a:solidFill>
                  <a:srgbClr val="000000"/>
                </a:solidFill>
                <a:effectLst/>
                <a:latin typeface="+mn-lt"/>
                <a:cs typeface="Calibri" panose="020F0502020204030204" pitchFamily="34" charset="0"/>
              </a:rPr>
              <a:t>project, as a capstone for the Data Science and Application Program. The final goal is to predict status of the customers as Active and Inactive based on the Customer’s details. The aim of this report is to explain how to explore, validate and prepare the data </a:t>
            </a:r>
            <a:r>
              <a:rPr lang="en-US" sz="1800" b="0" dirty="0">
                <a:solidFill>
                  <a:srgbClr val="000000"/>
                </a:solidFill>
                <a:latin typeface="+mn-lt"/>
                <a:cs typeface="Calibri" panose="020F0502020204030204" pitchFamily="34" charset="0"/>
              </a:rPr>
              <a:t>and build a significant </a:t>
            </a:r>
            <a:r>
              <a:rPr lang="en-US" sz="1800" b="0" i="0" dirty="0">
                <a:solidFill>
                  <a:srgbClr val="000000"/>
                </a:solidFill>
                <a:effectLst/>
                <a:latin typeface="+mn-lt"/>
                <a:cs typeface="Calibri" panose="020F0502020204030204" pitchFamily="34" charset="0"/>
              </a:rPr>
              <a:t>model for prediction purpose. All steps are going to be explained and supported by SAS codes including SAS Macros and procedures.</a:t>
            </a:r>
          </a:p>
          <a:p>
            <a:pPr marL="0" indent="0" algn="just">
              <a:buNone/>
            </a:pPr>
            <a:endParaRPr lang="en-US" b="0" dirty="0">
              <a:solidFill>
                <a:srgbClr val="000000"/>
              </a:solidFill>
              <a:latin typeface="+mn-lt"/>
              <a:cs typeface="Calibri" panose="020F0502020204030204" pitchFamily="34" charset="0"/>
            </a:endParaRPr>
          </a:p>
          <a:p>
            <a:pPr marL="0" indent="0" algn="just">
              <a:buNone/>
            </a:pPr>
            <a:endParaRPr lang="en-US" sz="1800" b="0" i="0" dirty="0">
              <a:solidFill>
                <a:srgbClr val="000000"/>
              </a:solidFill>
              <a:effectLst/>
              <a:latin typeface="+mn-lt"/>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sz="2400" dirty="0">
                <a:solidFill>
                  <a:srgbClr val="000000"/>
                </a:solidFill>
              </a:rPr>
              <a:t>BACKGROUND &amp; BUSINESS QUESTIONS</a:t>
            </a:r>
          </a:p>
        </p:txBody>
      </p:sp>
      <p:sp>
        <p:nvSpPr>
          <p:cNvPr id="5123" name="Rectangle 3"/>
          <p:cNvSpPr>
            <a:spLocks noGrp="1" noChangeArrowheads="1"/>
          </p:cNvSpPr>
          <p:nvPr>
            <p:ph type="body" idx="1"/>
          </p:nvPr>
        </p:nvSpPr>
        <p:spPr>
          <a:xfrm>
            <a:off x="1908175" y="926862"/>
            <a:ext cx="7116762" cy="5616575"/>
          </a:xfrm>
        </p:spPr>
        <p:txBody>
          <a:bodyPr/>
          <a:lstStyle/>
          <a:p>
            <a:pPr eaLnBrk="1" hangingPunct="1"/>
            <a:endParaRPr lang="en-US" sz="1400" dirty="0">
              <a:solidFill>
                <a:srgbClr val="000000"/>
              </a:solidFill>
            </a:endParaRPr>
          </a:p>
          <a:p>
            <a:pPr eaLnBrk="1" hangingPunct="1"/>
            <a:r>
              <a:rPr lang="en-IN" sz="1400" b="1" dirty="0">
                <a:solidFill>
                  <a:schemeClr val="tx2"/>
                </a:solidFill>
                <a:latin typeface="Calibri" panose="020F0502020204030204" pitchFamily="34" charset="0"/>
                <a:cs typeface="Calibri" panose="020F0502020204030204" pitchFamily="34" charset="0"/>
              </a:rPr>
              <a:t>Time Period :  </a:t>
            </a:r>
            <a:r>
              <a:rPr lang="en-IN" sz="1400" b="0" dirty="0">
                <a:solidFill>
                  <a:schemeClr val="tx2"/>
                </a:solidFill>
                <a:latin typeface="Calibri" panose="020F0502020204030204" pitchFamily="34" charset="0"/>
                <a:cs typeface="Calibri" panose="020F0502020204030204" pitchFamily="34" charset="0"/>
              </a:rPr>
              <a:t>The bank customers data was collected between Jan 2014-December 2014. It provided the information on active and inactive customer profiles.</a:t>
            </a:r>
          </a:p>
          <a:p>
            <a:pPr eaLnBrk="1" hangingPunct="1"/>
            <a:endParaRPr lang="en-US" sz="1400" dirty="0">
              <a:solidFill>
                <a:srgbClr val="000000"/>
              </a:solidFill>
            </a:endParaRPr>
          </a:p>
          <a:p>
            <a:pPr marL="0" indent="0" eaLnBrk="1" hangingPunct="1">
              <a:buNone/>
            </a:pPr>
            <a:endParaRPr lang="en-US" sz="1400" dirty="0">
              <a:solidFill>
                <a:srgbClr val="000000"/>
              </a:solidFill>
            </a:endParaRPr>
          </a:p>
          <a:p>
            <a:pPr marL="0" indent="0" eaLnBrk="1" hangingPunct="1">
              <a:buNone/>
            </a:pPr>
            <a:r>
              <a:rPr lang="en-US" sz="1400" b="1" u="sng" dirty="0">
                <a:solidFill>
                  <a:srgbClr val="000000"/>
                </a:solidFill>
              </a:rPr>
              <a:t>BUSINESS QUESTIONS</a:t>
            </a:r>
          </a:p>
          <a:p>
            <a:pPr eaLnBrk="1" hangingPunct="1"/>
            <a:endParaRPr lang="en-US" sz="1400" dirty="0">
              <a:solidFill>
                <a:srgbClr val="000000"/>
              </a:solidFill>
            </a:endParaRPr>
          </a:p>
          <a:p>
            <a:pPr eaLnBrk="1" hangingPunct="1"/>
            <a:r>
              <a:rPr lang="en-US" sz="1400" dirty="0">
                <a:solidFill>
                  <a:srgbClr val="000000"/>
                </a:solidFill>
              </a:rPr>
              <a:t>Do the Banking habits like the Telephone Banking, Teller visits, Number of checks, Point of Sales let the customers to become active or inactive?</a:t>
            </a:r>
          </a:p>
          <a:p>
            <a:pPr eaLnBrk="1" hangingPunct="1"/>
            <a:endParaRPr lang="en-US" sz="1400" dirty="0">
              <a:solidFill>
                <a:srgbClr val="000000"/>
              </a:solidFill>
            </a:endParaRPr>
          </a:p>
          <a:p>
            <a:pPr eaLnBrk="1" hangingPunct="1"/>
            <a:r>
              <a:rPr lang="en-US" sz="1400" dirty="0">
                <a:solidFill>
                  <a:srgbClr val="000000"/>
                </a:solidFill>
              </a:rPr>
              <a:t>Will the complimentary Direct Deposit Facility help to retain the customers?</a:t>
            </a:r>
          </a:p>
          <a:p>
            <a:pPr eaLnBrk="1" hangingPunct="1"/>
            <a:endParaRPr lang="en-US" sz="1400" dirty="0">
              <a:solidFill>
                <a:srgbClr val="000000"/>
              </a:solidFill>
            </a:endParaRPr>
          </a:p>
          <a:p>
            <a:pPr eaLnBrk="1" hangingPunct="1"/>
            <a:r>
              <a:rPr lang="en-US" sz="1400" dirty="0">
                <a:solidFill>
                  <a:srgbClr val="000000"/>
                </a:solidFill>
              </a:rPr>
              <a:t>Do the card users’ customers stays with the bank for a longer period of time?</a:t>
            </a:r>
          </a:p>
          <a:p>
            <a:pPr eaLnBrk="1" hangingPunct="1"/>
            <a:endParaRPr lang="en-US" sz="1400" dirty="0">
              <a:solidFill>
                <a:srgbClr val="000000"/>
              </a:solidFill>
            </a:endParaRPr>
          </a:p>
          <a:p>
            <a:pPr eaLnBrk="1" hangingPunct="1"/>
            <a:r>
              <a:rPr lang="en-US" sz="1400" dirty="0">
                <a:solidFill>
                  <a:srgbClr val="000000"/>
                </a:solidFill>
              </a:rPr>
              <a:t>Do the customers having loan with the bank comes out to be the loyal customers?</a:t>
            </a:r>
          </a:p>
          <a:p>
            <a:pPr eaLnBrk="1" hangingPunct="1"/>
            <a:endParaRPr lang="en-US" sz="1400" dirty="0">
              <a:solidFill>
                <a:srgbClr val="000000"/>
              </a:solidFill>
            </a:endParaRPr>
          </a:p>
          <a:p>
            <a:pPr eaLnBrk="1" hangingPunct="1"/>
            <a:r>
              <a:rPr lang="en-US" sz="1400" dirty="0">
                <a:solidFill>
                  <a:srgbClr val="000000"/>
                </a:solidFill>
              </a:rPr>
              <a:t>What age group of customers are the most active customers?</a:t>
            </a:r>
          </a:p>
          <a:p>
            <a:pPr eaLnBrk="1" hangingPunct="1"/>
            <a:endParaRPr lang="en-US" sz="1400" dirty="0">
              <a:solidFill>
                <a:srgbClr val="000000"/>
              </a:solidFill>
            </a:endParaRPr>
          </a:p>
          <a:p>
            <a:pPr eaLnBrk="1" hangingPunct="1"/>
            <a:r>
              <a:rPr lang="en-US" sz="1400" dirty="0">
                <a:solidFill>
                  <a:srgbClr val="000000"/>
                </a:solidFill>
              </a:rPr>
              <a:t>Which Branches of the Bank is doing well and able to retain the customers?</a:t>
            </a:r>
          </a:p>
          <a:p>
            <a:pPr eaLnBrk="1" hangingPunct="1"/>
            <a:endParaRPr lang="en-US" sz="16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149677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dirty="0">
                <a:solidFill>
                  <a:srgbClr val="000000"/>
                </a:solidFill>
              </a:rPr>
              <a:t>Objectives of this Project</a:t>
            </a:r>
          </a:p>
        </p:txBody>
      </p:sp>
      <p:sp>
        <p:nvSpPr>
          <p:cNvPr id="5123" name="Rectangle 3"/>
          <p:cNvSpPr>
            <a:spLocks noGrp="1" noChangeArrowheads="1"/>
          </p:cNvSpPr>
          <p:nvPr>
            <p:ph type="body" idx="1"/>
          </p:nvPr>
        </p:nvSpPr>
        <p:spPr>
          <a:xfrm>
            <a:off x="1908175" y="926862"/>
            <a:ext cx="7116762" cy="5616575"/>
          </a:xfrm>
        </p:spPr>
        <p:txBody>
          <a:bodyPr/>
          <a:lstStyle/>
          <a:p>
            <a:pPr marL="0" indent="0" eaLnBrk="1" hangingPunct="1">
              <a:buNone/>
            </a:pPr>
            <a:endParaRPr lang="en-US" sz="1800" b="1" i="0" dirty="0">
              <a:solidFill>
                <a:schemeClr val="tx2"/>
              </a:solidFill>
              <a:effectLst/>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i="0" dirty="0">
                <a:solidFill>
                  <a:schemeClr val="tx2"/>
                </a:solidFill>
                <a:effectLst/>
                <a:latin typeface="Calibri" panose="020F0502020204030204" pitchFamily="34" charset="0"/>
                <a:cs typeface="Calibri" panose="020F0502020204030204" pitchFamily="34" charset="0"/>
              </a:rPr>
              <a:t>The foremost aim of Profiling bank customer’s data is that it will cognize the issuer's decisions about whom to give banking facilities and what a credit limit to provide. </a:t>
            </a: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dirty="0">
                <a:solidFill>
                  <a:schemeClr val="tx2"/>
                </a:solidFill>
                <a:latin typeface="Calibri" panose="020F0502020204030204" pitchFamily="34" charset="0"/>
                <a:cs typeface="Calibri" panose="020F0502020204030204" pitchFamily="34" charset="0"/>
              </a:rPr>
              <a:t>Through this project, </a:t>
            </a:r>
            <a:r>
              <a:rPr lang="en-US" sz="1800" i="0" dirty="0">
                <a:solidFill>
                  <a:schemeClr val="tx2"/>
                </a:solidFill>
                <a:effectLst/>
                <a:latin typeface="Calibri" panose="020F0502020204030204" pitchFamily="34" charset="0"/>
                <a:cs typeface="Calibri" panose="020F0502020204030204" pitchFamily="34" charset="0"/>
              </a:rPr>
              <a:t>the issuers will be able to get a better understanding of their potential and current customers. </a:t>
            </a:r>
          </a:p>
          <a:p>
            <a:pPr algn="just" eaLnBrk="1" hangingPunct="1">
              <a:buFont typeface="Wingdings" panose="05000000000000000000" pitchFamily="2" charset="2"/>
              <a:buChar char="v"/>
            </a:pPr>
            <a:endParaRPr lang="en-US" sz="1800" dirty="0">
              <a:solidFill>
                <a:schemeClr val="tx2"/>
              </a:solidFill>
              <a:latin typeface="Calibri" panose="020F0502020204030204" pitchFamily="34" charset="0"/>
              <a:cs typeface="Calibri" panose="020F0502020204030204" pitchFamily="34" charset="0"/>
            </a:endParaRPr>
          </a:p>
          <a:p>
            <a:pPr algn="just" eaLnBrk="1" hangingPunct="1">
              <a:buFont typeface="Wingdings" panose="05000000000000000000" pitchFamily="2" charset="2"/>
              <a:buChar char="v"/>
            </a:pPr>
            <a:r>
              <a:rPr lang="en-US" sz="1800" i="0" dirty="0">
                <a:solidFill>
                  <a:schemeClr val="tx2"/>
                </a:solidFill>
                <a:effectLst/>
                <a:latin typeface="Calibri" panose="020F0502020204030204" pitchFamily="34" charset="0"/>
                <a:cs typeface="Calibri" panose="020F0502020204030204" pitchFamily="34" charset="0"/>
              </a:rPr>
              <a:t>This project will help in finding the best technique, which will lead to improvement in accuracy and helps banks to get higher profitability by customer satisfaction through a focus on the valuable customer which are considered as the main engine in the bank's profitability. </a:t>
            </a:r>
          </a:p>
          <a:p>
            <a:pPr eaLnBrk="1" hangingPunct="1"/>
            <a:endParaRPr lang="en-US" sz="18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spTree>
    <p:extLst>
      <p:ext uri="{BB962C8B-B14F-4D97-AF65-F5344CB8AC3E}">
        <p14:creationId xmlns:p14="http://schemas.microsoft.com/office/powerpoint/2010/main" val="286121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eaLnBrk="1" hangingPunct="1"/>
            <a:r>
              <a:rPr lang="en-US" dirty="0">
                <a:solidFill>
                  <a:srgbClr val="000000"/>
                </a:solidFill>
              </a:rPr>
              <a:t>Methodology</a:t>
            </a:r>
          </a:p>
        </p:txBody>
      </p:sp>
      <p:sp>
        <p:nvSpPr>
          <p:cNvPr id="5123" name="Rectangle 3"/>
          <p:cNvSpPr>
            <a:spLocks noGrp="1" noChangeArrowheads="1"/>
          </p:cNvSpPr>
          <p:nvPr>
            <p:ph type="body" idx="1"/>
          </p:nvPr>
        </p:nvSpPr>
        <p:spPr>
          <a:xfrm>
            <a:off x="1908175" y="926862"/>
            <a:ext cx="7116762" cy="5616575"/>
          </a:xfrm>
        </p:spPr>
        <p:txBody>
          <a:bodyPr/>
          <a:lstStyle/>
          <a:p>
            <a:pPr algn="just" eaLnBrk="1" hangingPunct="1">
              <a:buFont typeface="Arial" panose="020B0604020202020204" pitchFamily="34" charset="0"/>
              <a:buChar char="•"/>
            </a:pPr>
            <a:r>
              <a:rPr lang="en-US" sz="1400" b="1" dirty="0">
                <a:solidFill>
                  <a:schemeClr val="tx2"/>
                </a:solidFill>
                <a:cs typeface="Calibri" panose="020F0502020204030204" pitchFamily="34" charset="0"/>
              </a:rPr>
              <a:t>Data Collection : </a:t>
            </a:r>
            <a:r>
              <a:rPr lang="en-US" sz="1400" dirty="0">
                <a:solidFill>
                  <a:schemeClr val="tx2"/>
                </a:solidFill>
                <a:cs typeface="Calibri" panose="020F0502020204030204" pitchFamily="34" charset="0"/>
              </a:rPr>
              <a:t>The Bank data about the Customers is primarily collected and consolidated directly from the customers. </a:t>
            </a:r>
            <a:r>
              <a:rPr lang="en-US" sz="1400" b="0" i="0" dirty="0">
                <a:solidFill>
                  <a:schemeClr val="tx2"/>
                </a:solidFill>
                <a:effectLst/>
                <a:cs typeface="Calibri" panose="020F0502020204030204" pitchFamily="34" charset="0"/>
              </a:rPr>
              <a:t>By directly analyzing the feedback of its customers, financial banking institutions can provide personalized products and services tailored to their customer needs. </a:t>
            </a: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r>
              <a:rPr lang="en-US" sz="1400" b="1" dirty="0">
                <a:solidFill>
                  <a:schemeClr val="tx2"/>
                </a:solidFill>
                <a:cs typeface="Calibri" panose="020F0502020204030204" pitchFamily="34" charset="0"/>
              </a:rPr>
              <a:t>Data Definition : </a:t>
            </a:r>
            <a:r>
              <a:rPr lang="en-US" sz="1400" dirty="0">
                <a:solidFill>
                  <a:schemeClr val="tx2"/>
                </a:solidFill>
                <a:cs typeface="Calibri" panose="020F0502020204030204" pitchFamily="34" charset="0"/>
              </a:rPr>
              <a:t>After gathering the necessary data, the data has been analyzed based on the behavior of the customers. In this project, we are going to predict the Active/Inactive customers. This Methodology contains six phases:</a:t>
            </a: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chemeClr val="tx2"/>
              </a:solidFill>
              <a:cs typeface="Calibri" panose="020F0502020204030204" pitchFamily="34" charset="0"/>
            </a:endParaRPr>
          </a:p>
          <a:p>
            <a:pPr algn="just" eaLnBrk="1" hangingPunct="1">
              <a:buFont typeface="Arial" panose="020B0604020202020204" pitchFamily="34" charset="0"/>
              <a:buChar char="•"/>
            </a:pPr>
            <a:endParaRPr lang="en-US" sz="1400" dirty="0">
              <a:solidFill>
                <a:srgbClr val="000000"/>
              </a:solidFill>
            </a:endParaRPr>
          </a:p>
          <a:p>
            <a:pPr algn="just" eaLnBrk="1" hangingPunct="1">
              <a:buFont typeface="Arial" panose="020B0604020202020204" pitchFamily="34" charset="0"/>
              <a:buChar char="•"/>
            </a:pPr>
            <a:r>
              <a:rPr lang="en-US" sz="1400" b="1" dirty="0">
                <a:solidFill>
                  <a:srgbClr val="000000"/>
                </a:solidFill>
              </a:rPr>
              <a:t>Software Used : </a:t>
            </a:r>
            <a:r>
              <a:rPr lang="en-US" sz="1400" dirty="0">
                <a:solidFill>
                  <a:srgbClr val="000000"/>
                </a:solidFill>
              </a:rPr>
              <a:t>SAS 9.4 Software is used to conduct this research. </a:t>
            </a:r>
          </a:p>
          <a:p>
            <a:pPr algn="just" eaLnBrk="1" hangingPunct="1">
              <a:buFont typeface="Arial" panose="020B0604020202020204" pitchFamily="34" charset="0"/>
              <a:buChar char="•"/>
            </a:pPr>
            <a:endParaRPr lang="en-US" sz="1400" dirty="0">
              <a:solidFill>
                <a:srgbClr val="000000"/>
              </a:solidFill>
            </a:endParaRPr>
          </a:p>
          <a:p>
            <a:pPr algn="just" eaLnBrk="1" hangingPunct="1">
              <a:buFont typeface="Arial" panose="020B0604020202020204" pitchFamily="34" charset="0"/>
              <a:buChar char="•"/>
            </a:pPr>
            <a:r>
              <a:rPr lang="en-US" sz="1400" b="1" dirty="0">
                <a:solidFill>
                  <a:srgbClr val="000000"/>
                </a:solidFill>
              </a:rPr>
              <a:t>Statistical Techniques : </a:t>
            </a:r>
            <a:r>
              <a:rPr lang="en-US" sz="1400" dirty="0">
                <a:solidFill>
                  <a:srgbClr val="000000"/>
                </a:solidFill>
              </a:rPr>
              <a:t>Logistic Regression, SAS Macros, procedures and functions.</a:t>
            </a:r>
            <a:endParaRPr lang="en-US" sz="2000" b="1"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p:txBody>
      </p:sp>
      <p:pic>
        <p:nvPicPr>
          <p:cNvPr id="1028" name="Picture 4" descr="Data Science Methodology and Approach - GeeksforGeeks">
            <a:extLst>
              <a:ext uri="{FF2B5EF4-FFF2-40B4-BE49-F238E27FC236}">
                <a16:creationId xmlns:a16="http://schemas.microsoft.com/office/drawing/2014/main" id="{CDCFABA6-811C-42BD-939C-A66939E65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852936"/>
            <a:ext cx="3960440" cy="238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7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B593-EBE3-4C67-B8C2-67C90AC5BBEF}"/>
              </a:ext>
            </a:extLst>
          </p:cNvPr>
          <p:cNvSpPr>
            <a:spLocks noGrp="1"/>
          </p:cNvSpPr>
          <p:nvPr>
            <p:ph type="title"/>
          </p:nvPr>
        </p:nvSpPr>
        <p:spPr>
          <a:xfrm>
            <a:off x="601266" y="323527"/>
            <a:ext cx="7598569" cy="432619"/>
          </a:xfrm>
        </p:spPr>
        <p:txBody>
          <a:bodyPr>
            <a:normAutofit fontScale="90000"/>
          </a:bodyPr>
          <a:lstStyle/>
          <a:p>
            <a:pPr algn="ctr"/>
            <a:br>
              <a:rPr lang="en-IN" b="1" u="sng" dirty="0">
                <a:solidFill>
                  <a:srgbClr val="92D050"/>
                </a:solidFill>
              </a:rPr>
            </a:br>
            <a:r>
              <a:rPr lang="en-IN" sz="3300" u="sng" dirty="0">
                <a:solidFill>
                  <a:srgbClr val="0070C0"/>
                </a:solidFill>
              </a:rPr>
              <a:t>DATA VALIDATION</a:t>
            </a:r>
            <a:br>
              <a:rPr lang="en-IN" dirty="0"/>
            </a:br>
            <a:endParaRPr lang="en-IN" dirty="0"/>
          </a:p>
        </p:txBody>
      </p:sp>
      <p:sp>
        <p:nvSpPr>
          <p:cNvPr id="3" name="Text Placeholder 2">
            <a:extLst>
              <a:ext uri="{FF2B5EF4-FFF2-40B4-BE49-F238E27FC236}">
                <a16:creationId xmlns:a16="http://schemas.microsoft.com/office/drawing/2014/main" id="{83D8EE09-50DB-4DF1-A67C-4812C45658D3}"/>
              </a:ext>
            </a:extLst>
          </p:cNvPr>
          <p:cNvSpPr>
            <a:spLocks noGrp="1"/>
          </p:cNvSpPr>
          <p:nvPr>
            <p:ph type="subTitle" idx="4294967295"/>
          </p:nvPr>
        </p:nvSpPr>
        <p:spPr>
          <a:xfrm>
            <a:off x="0" y="1743076"/>
            <a:ext cx="8199835" cy="3994547"/>
          </a:xfrm>
        </p:spPr>
        <p:txBody>
          <a:bodyPr/>
          <a:lstStyle/>
          <a:p>
            <a:pPr marL="0" indent="0" algn="ctr">
              <a:buNone/>
            </a:pPr>
            <a:endParaRPr lang="en-IN" dirty="0"/>
          </a:p>
          <a:p>
            <a:pPr algn="ctr"/>
            <a:endParaRPr lang="en-IN" dirty="0"/>
          </a:p>
          <a:p>
            <a:pPr algn="l"/>
            <a:endParaRPr lang="en-IN" dirty="0"/>
          </a:p>
          <a:p>
            <a:pPr algn="ctr"/>
            <a:endParaRPr lang="en-IN" dirty="0"/>
          </a:p>
        </p:txBody>
      </p:sp>
      <p:sp>
        <p:nvSpPr>
          <p:cNvPr id="4" name="TextBox 3">
            <a:extLst>
              <a:ext uri="{FF2B5EF4-FFF2-40B4-BE49-F238E27FC236}">
                <a16:creationId xmlns:a16="http://schemas.microsoft.com/office/drawing/2014/main" id="{9E7BADB4-0548-46E2-A3EB-91CABA57A510}"/>
              </a:ext>
            </a:extLst>
          </p:cNvPr>
          <p:cNvSpPr txBox="1"/>
          <p:nvPr/>
        </p:nvSpPr>
        <p:spPr>
          <a:xfrm>
            <a:off x="827584" y="1499081"/>
            <a:ext cx="6912768" cy="461665"/>
          </a:xfrm>
          <a:prstGeom prst="rect">
            <a:avLst/>
          </a:prstGeom>
          <a:noFill/>
        </p:spPr>
        <p:txBody>
          <a:bodyPr wrap="square" rtlCol="0">
            <a:spAutoFit/>
          </a:bodyPr>
          <a:lstStyle/>
          <a:p>
            <a:r>
              <a:rPr lang="en-IN" sz="2400" u="sng" dirty="0">
                <a:solidFill>
                  <a:srgbClr val="FF0000"/>
                </a:solidFill>
              </a:rPr>
              <a:t>MISSING VALUES AND OUTLIER TREATMENT</a:t>
            </a:r>
          </a:p>
        </p:txBody>
      </p:sp>
      <p:pic>
        <p:nvPicPr>
          <p:cNvPr id="6" name="Picture 5">
            <a:extLst>
              <a:ext uri="{FF2B5EF4-FFF2-40B4-BE49-F238E27FC236}">
                <a16:creationId xmlns:a16="http://schemas.microsoft.com/office/drawing/2014/main" id="{CCFE19E5-4268-4B9D-BBF1-9870E1621D26}"/>
              </a:ext>
            </a:extLst>
          </p:cNvPr>
          <p:cNvPicPr>
            <a:picLocks noChangeAspect="1"/>
          </p:cNvPicPr>
          <p:nvPr/>
        </p:nvPicPr>
        <p:blipFill>
          <a:blip r:embed="rId2"/>
          <a:stretch>
            <a:fillRect/>
          </a:stretch>
        </p:blipFill>
        <p:spPr>
          <a:xfrm>
            <a:off x="1786839" y="1917337"/>
            <a:ext cx="4428492" cy="2332350"/>
          </a:xfrm>
          <a:prstGeom prst="rect">
            <a:avLst/>
          </a:prstGeom>
        </p:spPr>
      </p:pic>
      <p:pic>
        <p:nvPicPr>
          <p:cNvPr id="7" name="Picture 6">
            <a:extLst>
              <a:ext uri="{FF2B5EF4-FFF2-40B4-BE49-F238E27FC236}">
                <a16:creationId xmlns:a16="http://schemas.microsoft.com/office/drawing/2014/main" id="{89AFE030-CAB5-4697-A11F-298F7A825E41}"/>
              </a:ext>
            </a:extLst>
          </p:cNvPr>
          <p:cNvPicPr>
            <a:picLocks noChangeAspect="1"/>
          </p:cNvPicPr>
          <p:nvPr/>
        </p:nvPicPr>
        <p:blipFill>
          <a:blip r:embed="rId3"/>
          <a:stretch>
            <a:fillRect/>
          </a:stretch>
        </p:blipFill>
        <p:spPr>
          <a:xfrm>
            <a:off x="35507" y="4423948"/>
            <a:ext cx="2687482" cy="2463202"/>
          </a:xfrm>
          <a:prstGeom prst="rect">
            <a:avLst/>
          </a:prstGeom>
        </p:spPr>
      </p:pic>
      <p:pic>
        <p:nvPicPr>
          <p:cNvPr id="9" name="Picture 8">
            <a:extLst>
              <a:ext uri="{FF2B5EF4-FFF2-40B4-BE49-F238E27FC236}">
                <a16:creationId xmlns:a16="http://schemas.microsoft.com/office/drawing/2014/main" id="{22D982BF-8AE9-41C0-9454-020887EC02DE}"/>
              </a:ext>
            </a:extLst>
          </p:cNvPr>
          <p:cNvPicPr>
            <a:picLocks noChangeAspect="1"/>
          </p:cNvPicPr>
          <p:nvPr/>
        </p:nvPicPr>
        <p:blipFill>
          <a:blip r:embed="rId4"/>
          <a:stretch>
            <a:fillRect/>
          </a:stretch>
        </p:blipFill>
        <p:spPr>
          <a:xfrm>
            <a:off x="3125419" y="4428253"/>
            <a:ext cx="2687481" cy="2434052"/>
          </a:xfrm>
          <a:prstGeom prst="rect">
            <a:avLst/>
          </a:prstGeom>
        </p:spPr>
      </p:pic>
      <p:pic>
        <p:nvPicPr>
          <p:cNvPr id="11" name="Picture 10">
            <a:extLst>
              <a:ext uri="{FF2B5EF4-FFF2-40B4-BE49-F238E27FC236}">
                <a16:creationId xmlns:a16="http://schemas.microsoft.com/office/drawing/2014/main" id="{3660C622-3B98-41A3-BE49-710B46E64416}"/>
              </a:ext>
            </a:extLst>
          </p:cNvPr>
          <p:cNvPicPr>
            <a:picLocks noChangeAspect="1"/>
          </p:cNvPicPr>
          <p:nvPr/>
        </p:nvPicPr>
        <p:blipFill>
          <a:blip r:embed="rId5"/>
          <a:stretch>
            <a:fillRect/>
          </a:stretch>
        </p:blipFill>
        <p:spPr>
          <a:xfrm>
            <a:off x="6215331" y="4407285"/>
            <a:ext cx="2789365" cy="2420888"/>
          </a:xfrm>
          <a:prstGeom prst="rect">
            <a:avLst/>
          </a:prstGeom>
        </p:spPr>
      </p:pic>
    </p:spTree>
    <p:extLst>
      <p:ext uri="{BB962C8B-B14F-4D97-AF65-F5344CB8AC3E}">
        <p14:creationId xmlns:p14="http://schemas.microsoft.com/office/powerpoint/2010/main" val="21486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80A6-4C8D-4B52-A4EC-E9C9B46015B9}"/>
              </a:ext>
            </a:extLst>
          </p:cNvPr>
          <p:cNvSpPr>
            <a:spLocks noGrp="1"/>
          </p:cNvSpPr>
          <p:nvPr>
            <p:ph type="title"/>
          </p:nvPr>
        </p:nvSpPr>
        <p:spPr>
          <a:xfrm>
            <a:off x="514351" y="172329"/>
            <a:ext cx="8286961" cy="926973"/>
          </a:xfrm>
        </p:spPr>
        <p:txBody>
          <a:bodyPr>
            <a:normAutofit fontScale="90000"/>
          </a:bodyPr>
          <a:lstStyle/>
          <a:p>
            <a:pPr algn="ctr"/>
            <a:r>
              <a:rPr lang="en-US" sz="4000" u="sng" dirty="0">
                <a:solidFill>
                  <a:srgbClr val="1B00FE"/>
                </a:solidFill>
                <a:latin typeface="Arial" panose="020B0604020202020204" pitchFamily="34" charset="0"/>
              </a:rPr>
              <a:t>Study Framework : Y and X variables</a:t>
            </a:r>
            <a:br>
              <a:rPr lang="en-US" b="0" i="0" dirty="0">
                <a:solidFill>
                  <a:srgbClr val="222222"/>
                </a:solidFill>
                <a:effectLst/>
                <a:latin typeface="Arial" panose="020B0604020202020204" pitchFamily="34" charset="0"/>
              </a:rPr>
            </a:br>
            <a:endParaRPr lang="en-IN" dirty="0"/>
          </a:p>
        </p:txBody>
      </p:sp>
      <p:sp>
        <p:nvSpPr>
          <p:cNvPr id="4" name="Rectangle: Beveled 3">
            <a:extLst>
              <a:ext uri="{FF2B5EF4-FFF2-40B4-BE49-F238E27FC236}">
                <a16:creationId xmlns:a16="http://schemas.microsoft.com/office/drawing/2014/main" id="{7BC1DA3D-A3CD-48F4-9500-D756781B8894}"/>
              </a:ext>
            </a:extLst>
          </p:cNvPr>
          <p:cNvSpPr/>
          <p:nvPr/>
        </p:nvSpPr>
        <p:spPr>
          <a:xfrm>
            <a:off x="739067" y="2420888"/>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Bank Area</a:t>
            </a:r>
          </a:p>
        </p:txBody>
      </p:sp>
      <p:sp>
        <p:nvSpPr>
          <p:cNvPr id="6" name="Rectangle: Beveled 5">
            <a:extLst>
              <a:ext uri="{FF2B5EF4-FFF2-40B4-BE49-F238E27FC236}">
                <a16:creationId xmlns:a16="http://schemas.microsoft.com/office/drawing/2014/main" id="{902B8EBE-3AFA-4E78-A683-EFE6B52E4CB0}"/>
              </a:ext>
            </a:extLst>
          </p:cNvPr>
          <p:cNvSpPr/>
          <p:nvPr/>
        </p:nvSpPr>
        <p:spPr>
          <a:xfrm>
            <a:off x="739067" y="2924944"/>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ATM</a:t>
            </a:r>
          </a:p>
        </p:txBody>
      </p:sp>
      <p:sp>
        <p:nvSpPr>
          <p:cNvPr id="7" name="Rectangle: Beveled 6">
            <a:extLst>
              <a:ext uri="{FF2B5EF4-FFF2-40B4-BE49-F238E27FC236}">
                <a16:creationId xmlns:a16="http://schemas.microsoft.com/office/drawing/2014/main" id="{28CE9F0F-D3A2-4954-87C8-B2B4FFA54AE2}"/>
              </a:ext>
            </a:extLst>
          </p:cNvPr>
          <p:cNvSpPr/>
          <p:nvPr/>
        </p:nvSpPr>
        <p:spPr>
          <a:xfrm>
            <a:off x="739067" y="3429000"/>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Credit Card</a:t>
            </a:r>
            <a:endParaRPr lang="en-IN" dirty="0"/>
          </a:p>
        </p:txBody>
      </p:sp>
      <p:sp>
        <p:nvSpPr>
          <p:cNvPr id="8" name="Rectangle: Beveled 7">
            <a:extLst>
              <a:ext uri="{FF2B5EF4-FFF2-40B4-BE49-F238E27FC236}">
                <a16:creationId xmlns:a16="http://schemas.microsoft.com/office/drawing/2014/main" id="{B2EFB741-AD0D-4769-8D2F-359093FE5FA5}"/>
              </a:ext>
            </a:extLst>
          </p:cNvPr>
          <p:cNvSpPr/>
          <p:nvPr/>
        </p:nvSpPr>
        <p:spPr>
          <a:xfrm>
            <a:off x="739067" y="3933056"/>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Phone , Teller</a:t>
            </a:r>
          </a:p>
        </p:txBody>
      </p:sp>
      <p:sp>
        <p:nvSpPr>
          <p:cNvPr id="9" name="Rectangle: Beveled 8">
            <a:extLst>
              <a:ext uri="{FF2B5EF4-FFF2-40B4-BE49-F238E27FC236}">
                <a16:creationId xmlns:a16="http://schemas.microsoft.com/office/drawing/2014/main" id="{962940AF-5157-4E80-ACC5-2FE09092F248}"/>
              </a:ext>
            </a:extLst>
          </p:cNvPr>
          <p:cNvSpPr/>
          <p:nvPr/>
        </p:nvSpPr>
        <p:spPr>
          <a:xfrm>
            <a:off x="739067" y="4437112"/>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NSF</a:t>
            </a:r>
          </a:p>
        </p:txBody>
      </p:sp>
      <p:sp>
        <p:nvSpPr>
          <p:cNvPr id="10" name="Rectangle: Beveled 9">
            <a:extLst>
              <a:ext uri="{FF2B5EF4-FFF2-40B4-BE49-F238E27FC236}">
                <a16:creationId xmlns:a16="http://schemas.microsoft.com/office/drawing/2014/main" id="{CB3BDD25-A924-471B-9624-4663137EFA46}"/>
              </a:ext>
            </a:extLst>
          </p:cNvPr>
          <p:cNvSpPr/>
          <p:nvPr/>
        </p:nvSpPr>
        <p:spPr>
          <a:xfrm>
            <a:off x="739067" y="4951280"/>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Credit Score</a:t>
            </a:r>
          </a:p>
        </p:txBody>
      </p:sp>
      <p:sp>
        <p:nvSpPr>
          <p:cNvPr id="11" name="Rectangle: Beveled 10">
            <a:extLst>
              <a:ext uri="{FF2B5EF4-FFF2-40B4-BE49-F238E27FC236}">
                <a16:creationId xmlns:a16="http://schemas.microsoft.com/office/drawing/2014/main" id="{3F67C99C-DECF-4BAA-A029-144DE1601D99}"/>
              </a:ext>
            </a:extLst>
          </p:cNvPr>
          <p:cNvSpPr/>
          <p:nvPr/>
        </p:nvSpPr>
        <p:spPr>
          <a:xfrm>
            <a:off x="739067" y="5445224"/>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Checks</a:t>
            </a:r>
          </a:p>
        </p:txBody>
      </p:sp>
      <p:sp>
        <p:nvSpPr>
          <p:cNvPr id="12" name="Rectangle: Beveled 11">
            <a:extLst>
              <a:ext uri="{FF2B5EF4-FFF2-40B4-BE49-F238E27FC236}">
                <a16:creationId xmlns:a16="http://schemas.microsoft.com/office/drawing/2014/main" id="{63503716-837C-4EC9-B155-C666C1235466}"/>
              </a:ext>
            </a:extLst>
          </p:cNvPr>
          <p:cNvSpPr/>
          <p:nvPr/>
        </p:nvSpPr>
        <p:spPr>
          <a:xfrm>
            <a:off x="739067" y="1926944"/>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Branch</a:t>
            </a:r>
          </a:p>
        </p:txBody>
      </p:sp>
      <p:graphicFrame>
        <p:nvGraphicFramePr>
          <p:cNvPr id="17" name="Diagram 16">
            <a:extLst>
              <a:ext uri="{FF2B5EF4-FFF2-40B4-BE49-F238E27FC236}">
                <a16:creationId xmlns:a16="http://schemas.microsoft.com/office/drawing/2014/main" id="{B25526B1-D466-4BD7-ACC2-29A6D7D4B379}"/>
              </a:ext>
            </a:extLst>
          </p:cNvPr>
          <p:cNvGraphicFramePr/>
          <p:nvPr>
            <p:extLst>
              <p:ext uri="{D42A27DB-BD31-4B8C-83A1-F6EECF244321}">
                <p14:modId xmlns:p14="http://schemas.microsoft.com/office/powerpoint/2010/main" val="494280252"/>
              </p:ext>
            </p:extLst>
          </p:nvPr>
        </p:nvGraphicFramePr>
        <p:xfrm>
          <a:off x="2943476" y="2884738"/>
          <a:ext cx="3428710" cy="1225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223AA97F-F816-4863-9510-D80DAE40CFA9}"/>
              </a:ext>
            </a:extLst>
          </p:cNvPr>
          <p:cNvSpPr/>
          <p:nvPr/>
        </p:nvSpPr>
        <p:spPr>
          <a:xfrm>
            <a:off x="514351" y="856148"/>
            <a:ext cx="2456895" cy="499121"/>
          </a:xfrm>
          <a:prstGeom prst="roundRect">
            <a:avLst/>
          </a:prstGeom>
          <a:ln>
            <a:solidFill>
              <a:srgbClr val="0070C0"/>
            </a:solidFill>
          </a:ln>
          <a:effectLst>
            <a:glow rad="228600">
              <a:schemeClr val="accent2">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500" u="sng" dirty="0">
                <a:solidFill>
                  <a:srgbClr val="0070C0"/>
                </a:solidFill>
              </a:rPr>
              <a:t>INDEPENDENT VARIABLES</a:t>
            </a:r>
            <a:endParaRPr lang="en-IN" b="1" u="sng" dirty="0">
              <a:solidFill>
                <a:srgbClr val="0070C0"/>
              </a:solidFill>
            </a:endParaRPr>
          </a:p>
        </p:txBody>
      </p:sp>
      <p:sp>
        <p:nvSpPr>
          <p:cNvPr id="21" name="Rectangle: Rounded Corners 20">
            <a:extLst>
              <a:ext uri="{FF2B5EF4-FFF2-40B4-BE49-F238E27FC236}">
                <a16:creationId xmlns:a16="http://schemas.microsoft.com/office/drawing/2014/main" id="{5C24216C-8EBB-46F5-A573-FAF3A8D542CD}"/>
              </a:ext>
            </a:extLst>
          </p:cNvPr>
          <p:cNvSpPr/>
          <p:nvPr/>
        </p:nvSpPr>
        <p:spPr>
          <a:xfrm>
            <a:off x="3343552" y="849741"/>
            <a:ext cx="2456895" cy="499121"/>
          </a:xfrm>
          <a:prstGeom prst="roundRect">
            <a:avLst/>
          </a:prstGeom>
          <a:ln>
            <a:solidFill>
              <a:srgbClr val="0070C0"/>
            </a:solidFill>
          </a:ln>
          <a:effectLst>
            <a:glow rad="228600">
              <a:schemeClr val="accent2">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500" u="sng" dirty="0">
                <a:solidFill>
                  <a:srgbClr val="0070C0"/>
                </a:solidFill>
              </a:rPr>
              <a:t>MEDIATING VARIABLE</a:t>
            </a:r>
            <a:endParaRPr lang="en-IN" b="1" u="sng" dirty="0">
              <a:solidFill>
                <a:srgbClr val="0070C0"/>
              </a:solidFill>
            </a:endParaRPr>
          </a:p>
        </p:txBody>
      </p:sp>
      <p:sp>
        <p:nvSpPr>
          <p:cNvPr id="22" name="Rectangle: Rounded Corners 21">
            <a:extLst>
              <a:ext uri="{FF2B5EF4-FFF2-40B4-BE49-F238E27FC236}">
                <a16:creationId xmlns:a16="http://schemas.microsoft.com/office/drawing/2014/main" id="{95F8590C-B814-48FE-8DD6-7D052F0C878A}"/>
              </a:ext>
            </a:extLst>
          </p:cNvPr>
          <p:cNvSpPr/>
          <p:nvPr/>
        </p:nvSpPr>
        <p:spPr>
          <a:xfrm>
            <a:off x="6344417" y="849740"/>
            <a:ext cx="2456895" cy="499121"/>
          </a:xfrm>
          <a:prstGeom prst="roundRect">
            <a:avLst/>
          </a:prstGeom>
          <a:ln>
            <a:solidFill>
              <a:srgbClr val="0070C0"/>
            </a:solidFill>
          </a:ln>
          <a:effectLst>
            <a:glow rad="228600">
              <a:schemeClr val="accent2">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500" u="sng" dirty="0">
                <a:solidFill>
                  <a:srgbClr val="0070C0"/>
                </a:solidFill>
              </a:rPr>
              <a:t>DEPENDENT VARIABLE</a:t>
            </a:r>
            <a:endParaRPr lang="en-IN" b="1" u="sng" dirty="0">
              <a:solidFill>
                <a:srgbClr val="0070C0"/>
              </a:solidFill>
            </a:endParaRPr>
          </a:p>
        </p:txBody>
      </p:sp>
      <p:sp>
        <p:nvSpPr>
          <p:cNvPr id="23" name="Rectangle: Beveled 22">
            <a:extLst>
              <a:ext uri="{FF2B5EF4-FFF2-40B4-BE49-F238E27FC236}">
                <a16:creationId xmlns:a16="http://schemas.microsoft.com/office/drawing/2014/main" id="{D1B498A9-81C3-4D54-8586-C9CB171F133D}"/>
              </a:ext>
            </a:extLst>
          </p:cNvPr>
          <p:cNvSpPr/>
          <p:nvPr/>
        </p:nvSpPr>
        <p:spPr>
          <a:xfrm>
            <a:off x="6751468" y="3039536"/>
            <a:ext cx="2049844" cy="1093934"/>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Active/Inactive Customers(DDA)</a:t>
            </a:r>
            <a:endParaRPr lang="en-IN" dirty="0"/>
          </a:p>
        </p:txBody>
      </p:sp>
      <p:sp>
        <p:nvSpPr>
          <p:cNvPr id="16" name="Rectangle: Beveled 15">
            <a:extLst>
              <a:ext uri="{FF2B5EF4-FFF2-40B4-BE49-F238E27FC236}">
                <a16:creationId xmlns:a16="http://schemas.microsoft.com/office/drawing/2014/main" id="{069A42DC-457A-4369-8301-14EAF6A10EF5}"/>
              </a:ext>
            </a:extLst>
          </p:cNvPr>
          <p:cNvSpPr/>
          <p:nvPr/>
        </p:nvSpPr>
        <p:spPr>
          <a:xfrm>
            <a:off x="751897" y="1412776"/>
            <a:ext cx="1884285" cy="421936"/>
          </a:xfrm>
          <a:prstGeom prst="bevel">
            <a:avLst/>
          </a:prstGeom>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a:t>
            </a:r>
          </a:p>
        </p:txBody>
      </p:sp>
      <p:sp>
        <p:nvSpPr>
          <p:cNvPr id="19" name="Rectangle: Beveled 18">
            <a:extLst>
              <a:ext uri="{FF2B5EF4-FFF2-40B4-BE49-F238E27FC236}">
                <a16:creationId xmlns:a16="http://schemas.microsoft.com/office/drawing/2014/main" id="{C2FA41CB-43C5-4E7C-B321-7FC700824CC6}"/>
              </a:ext>
            </a:extLst>
          </p:cNvPr>
          <p:cNvSpPr/>
          <p:nvPr/>
        </p:nvSpPr>
        <p:spPr>
          <a:xfrm>
            <a:off x="743499" y="5949280"/>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Direct Deposit</a:t>
            </a:r>
          </a:p>
        </p:txBody>
      </p:sp>
      <p:sp>
        <p:nvSpPr>
          <p:cNvPr id="20" name="Rectangle: Beveled 19">
            <a:extLst>
              <a:ext uri="{FF2B5EF4-FFF2-40B4-BE49-F238E27FC236}">
                <a16:creationId xmlns:a16="http://schemas.microsoft.com/office/drawing/2014/main" id="{3F486D66-5A23-4504-A810-1AF46305D160}"/>
              </a:ext>
            </a:extLst>
          </p:cNvPr>
          <p:cNvSpPr/>
          <p:nvPr/>
        </p:nvSpPr>
        <p:spPr>
          <a:xfrm>
            <a:off x="743499" y="6453336"/>
            <a:ext cx="1884285" cy="421936"/>
          </a:xfrm>
          <a:prstGeom prst="bevel">
            <a:avLst/>
          </a:prstGeom>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Mortgage</a:t>
            </a:r>
          </a:p>
        </p:txBody>
      </p:sp>
    </p:spTree>
    <p:extLst>
      <p:ext uri="{BB962C8B-B14F-4D97-AF65-F5344CB8AC3E}">
        <p14:creationId xmlns:p14="http://schemas.microsoft.com/office/powerpoint/2010/main" val="3639876860"/>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6589</TotalTime>
  <Words>5722</Words>
  <Application>Microsoft Office PowerPoint</Application>
  <PresentationFormat>On-screen Show (4:3)</PresentationFormat>
  <Paragraphs>754</Paragraphs>
  <Slides>39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Arial Black</vt:lpstr>
      <vt:lpstr>Calibri</vt:lpstr>
      <vt:lpstr>charter</vt:lpstr>
      <vt:lpstr>Courier New</vt:lpstr>
      <vt:lpstr>ProximaNova</vt:lpstr>
      <vt:lpstr>Rubik</vt:lpstr>
      <vt:lpstr>Wingdings</vt:lpstr>
      <vt:lpstr>template</vt:lpstr>
      <vt:lpstr>1_template</vt:lpstr>
      <vt:lpstr>SAS BUSINESS PROJECT</vt:lpstr>
      <vt:lpstr>PROJECT OUTLINE</vt:lpstr>
      <vt:lpstr>INTRODUCTION</vt:lpstr>
      <vt:lpstr> </vt:lpstr>
      <vt:lpstr>BACKGROUND &amp; BUSINESS QUESTIONS</vt:lpstr>
      <vt:lpstr>Objectives of this Project</vt:lpstr>
      <vt:lpstr>Methodology</vt:lpstr>
      <vt:lpstr> DATA VALIDATION </vt:lpstr>
      <vt:lpstr>Study Framework : Y and X variables </vt:lpstr>
      <vt:lpstr>DESCRIPTIVE ANALYSIS</vt:lpstr>
      <vt:lpstr>     Which type of account customers are preferring to keep with the bank?     </vt:lpstr>
      <vt:lpstr>     Which branches are offering the Direct Deposit Facility ?     </vt:lpstr>
      <vt:lpstr>     What Income group people are the most active customers in the different branches of the bank ?     </vt:lpstr>
      <vt:lpstr>   What age group of customers are the most active customers?   </vt:lpstr>
      <vt:lpstr>   What is the distribution of Credit Score as per the Credit card users?   </vt:lpstr>
      <vt:lpstr>   Which type of accounts customers are preferring based on the Area?   </vt:lpstr>
      <vt:lpstr>   Is there any effect of Banking habits on customers becoming active or inactive?   </vt:lpstr>
      <vt:lpstr>   Do the customers with mortgage are the most loyal customers?   </vt:lpstr>
      <vt:lpstr>   Which is the oldest Branch as per the age of the Account?   </vt:lpstr>
      <vt:lpstr>   Which branch is having the maximum number of Inactive customers?   </vt:lpstr>
      <vt:lpstr>   How many ATM users are the Active customers?   </vt:lpstr>
      <vt:lpstr>HYPOTHESIS TESTING</vt:lpstr>
      <vt:lpstr>HYPOTHESIS TESTING</vt:lpstr>
      <vt:lpstr>HYPOTHESIS TESTING</vt:lpstr>
      <vt:lpstr>MODELLING</vt:lpstr>
      <vt:lpstr>   LOGISTIC REGRESSION MODEL BUILDING   </vt:lpstr>
      <vt:lpstr>PowerPoint Presentation</vt:lpstr>
      <vt:lpstr>PowerPoint Presentation</vt:lpstr>
      <vt:lpstr>PowerPoint Presentation</vt:lpstr>
      <vt:lpstr>PowerPoint Presentation</vt:lpstr>
      <vt:lpstr>PowerPoint Presentation</vt:lpstr>
      <vt:lpstr>RESULTS AND CONCLUSION</vt:lpstr>
      <vt:lpstr>Final Results of the Analysis</vt:lpstr>
      <vt:lpstr>Recommendations</vt:lpstr>
      <vt:lpstr>APPENDIX</vt:lpstr>
      <vt:lpstr>APPENDIX</vt:lpstr>
      <vt:lpstr>APPENDIX</vt:lpstr>
      <vt:lpstr>APPENDIX</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Veena Nigam</dc:creator>
  <cp:lastModifiedBy>Veena Nigam</cp:lastModifiedBy>
  <cp:revision>183</cp:revision>
  <dcterms:created xsi:type="dcterms:W3CDTF">2021-02-20T03:10:40Z</dcterms:created>
  <dcterms:modified xsi:type="dcterms:W3CDTF">2021-03-26T04:13:13Z</dcterms:modified>
</cp:coreProperties>
</file>