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26"/>
  </p:notesMasterIdLst>
  <p:sldIdLst>
    <p:sldId id="256" r:id="rId2"/>
    <p:sldId id="257" r:id="rId3"/>
    <p:sldId id="261" r:id="rId4"/>
    <p:sldId id="258" r:id="rId5"/>
    <p:sldId id="262" r:id="rId6"/>
    <p:sldId id="263" r:id="rId7"/>
    <p:sldId id="310" r:id="rId8"/>
    <p:sldId id="264" r:id="rId9"/>
    <p:sldId id="265" r:id="rId10"/>
    <p:sldId id="266" r:id="rId11"/>
    <p:sldId id="267" r:id="rId12"/>
    <p:sldId id="300" r:id="rId13"/>
    <p:sldId id="268" r:id="rId14"/>
    <p:sldId id="301" r:id="rId15"/>
    <p:sldId id="269" r:id="rId16"/>
    <p:sldId id="302" r:id="rId17"/>
    <p:sldId id="270" r:id="rId18"/>
    <p:sldId id="303" r:id="rId19"/>
    <p:sldId id="271" r:id="rId20"/>
    <p:sldId id="304" r:id="rId21"/>
    <p:sldId id="274" r:id="rId22"/>
    <p:sldId id="305" r:id="rId23"/>
    <p:sldId id="309" r:id="rId24"/>
    <p:sldId id="308" r:id="rId25"/>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3A1F"/>
    <a:srgbClr val="003635"/>
    <a:srgbClr val="9EFF29"/>
    <a:srgbClr val="C80064"/>
    <a:srgbClr val="0000CC"/>
    <a:srgbClr val="FF2549"/>
    <a:srgbClr val="007033"/>
    <a:srgbClr val="D6370C"/>
    <a:srgbClr val="1D3A00"/>
    <a:srgbClr val="FF856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8265" autoAdjust="0"/>
    <p:restoredTop sz="94660"/>
  </p:normalViewPr>
  <p:slideViewPr>
    <p:cSldViewPr snapToGrid="0">
      <p:cViewPr varScale="1">
        <p:scale>
          <a:sx n="108" d="100"/>
          <a:sy n="108" d="100"/>
        </p:scale>
        <p:origin x="149" y="62"/>
      </p:cViewPr>
      <p:guideLst>
        <p:guide orient="horz" pos="1620"/>
        <p:guide pos="2880"/>
      </p:guideLst>
    </p:cSldViewPr>
  </p:slideViewPr>
  <p:notesTextViewPr>
    <p:cViewPr>
      <p:scale>
        <a:sx n="1" d="1"/>
        <a:sy n="1" d="1"/>
      </p:scale>
      <p:origin x="0" y="0"/>
    </p:cViewPr>
  </p:notesTextViewPr>
  <p:sorterViewPr>
    <p:cViewPr>
      <p:scale>
        <a:sx n="100" d="100"/>
        <a:sy n="100" d="100"/>
      </p:scale>
      <p:origin x="0" y="-6355"/>
    </p:cViewPr>
  </p:sorter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A62C32D-4F8A-4C53-A75E-EE4C8BB182A5}" type="doc">
      <dgm:prSet loTypeId="urn:microsoft.com/office/officeart/2005/8/layout/hProcess3" loCatId="process" qsTypeId="urn:microsoft.com/office/officeart/2005/8/quickstyle/simple1" qsCatId="simple" csTypeId="urn:microsoft.com/office/officeart/2005/8/colors/accent1_2" csCatId="accent1" phldr="1"/>
      <dgm:spPr/>
    </dgm:pt>
    <dgm:pt modelId="{B84941A3-86D8-4B99-BF2A-C67E1F544880}">
      <dgm:prSet phldrT="[Text]" custT="1"/>
      <dgm:spPr/>
      <dgm:t>
        <a:bodyPr/>
        <a:lstStyle/>
        <a:p>
          <a:r>
            <a:rPr lang="en-IN" sz="1800" dirty="0"/>
            <a:t>PREDICTOR</a:t>
          </a:r>
          <a:endParaRPr lang="en-IN" sz="1200" dirty="0"/>
        </a:p>
      </dgm:t>
    </dgm:pt>
    <dgm:pt modelId="{BBB7E161-65B0-475A-BA41-F09DFF097B33}" type="parTrans" cxnId="{198311FF-C4F6-455C-A579-6CE1BE1FAFCB}">
      <dgm:prSet/>
      <dgm:spPr/>
      <dgm:t>
        <a:bodyPr/>
        <a:lstStyle/>
        <a:p>
          <a:endParaRPr lang="en-IN"/>
        </a:p>
      </dgm:t>
    </dgm:pt>
    <dgm:pt modelId="{D55BA1C9-9852-44ED-9283-C2916F2D66E1}" type="sibTrans" cxnId="{198311FF-C4F6-455C-A579-6CE1BE1FAFCB}">
      <dgm:prSet/>
      <dgm:spPr/>
      <dgm:t>
        <a:bodyPr/>
        <a:lstStyle/>
        <a:p>
          <a:endParaRPr lang="en-IN"/>
        </a:p>
      </dgm:t>
    </dgm:pt>
    <dgm:pt modelId="{BAD5D195-5EF3-4D8B-B785-11A0A79AC1F6}" type="pres">
      <dgm:prSet presAssocID="{BA62C32D-4F8A-4C53-A75E-EE4C8BB182A5}" presName="Name0" presStyleCnt="0">
        <dgm:presLayoutVars>
          <dgm:dir/>
          <dgm:animLvl val="lvl"/>
          <dgm:resizeHandles val="exact"/>
        </dgm:presLayoutVars>
      </dgm:prSet>
      <dgm:spPr/>
    </dgm:pt>
    <dgm:pt modelId="{C9F8478E-09D5-4360-AB72-6ACCF1ADF76E}" type="pres">
      <dgm:prSet presAssocID="{BA62C32D-4F8A-4C53-A75E-EE4C8BB182A5}" presName="dummy" presStyleCnt="0"/>
      <dgm:spPr/>
    </dgm:pt>
    <dgm:pt modelId="{5CEF13BB-FF58-45A1-A84B-FAD2E37503D3}" type="pres">
      <dgm:prSet presAssocID="{BA62C32D-4F8A-4C53-A75E-EE4C8BB182A5}" presName="linH" presStyleCnt="0"/>
      <dgm:spPr/>
    </dgm:pt>
    <dgm:pt modelId="{959538C3-95D7-492A-8B66-AECE8446F830}" type="pres">
      <dgm:prSet presAssocID="{BA62C32D-4F8A-4C53-A75E-EE4C8BB182A5}" presName="padding1" presStyleCnt="0"/>
      <dgm:spPr/>
    </dgm:pt>
    <dgm:pt modelId="{28ADE639-4AC6-4ABD-B34C-682747CF2449}" type="pres">
      <dgm:prSet presAssocID="{B84941A3-86D8-4B99-BF2A-C67E1F544880}" presName="linV" presStyleCnt="0"/>
      <dgm:spPr/>
    </dgm:pt>
    <dgm:pt modelId="{43F83833-B7EA-45A5-BF53-6BD6A0033428}" type="pres">
      <dgm:prSet presAssocID="{B84941A3-86D8-4B99-BF2A-C67E1F544880}" presName="spVertical1" presStyleCnt="0"/>
      <dgm:spPr/>
    </dgm:pt>
    <dgm:pt modelId="{95D52342-7796-44B6-B0D8-B52EC605F808}" type="pres">
      <dgm:prSet presAssocID="{B84941A3-86D8-4B99-BF2A-C67E1F544880}" presName="parTx" presStyleLbl="revTx" presStyleIdx="0" presStyleCnt="1">
        <dgm:presLayoutVars>
          <dgm:chMax val="0"/>
          <dgm:chPref val="0"/>
          <dgm:bulletEnabled val="1"/>
        </dgm:presLayoutVars>
      </dgm:prSet>
      <dgm:spPr/>
    </dgm:pt>
    <dgm:pt modelId="{3B0483C8-BAAD-4AAA-B280-04676A93FFB8}" type="pres">
      <dgm:prSet presAssocID="{B84941A3-86D8-4B99-BF2A-C67E1F544880}" presName="spVertical2" presStyleCnt="0"/>
      <dgm:spPr/>
    </dgm:pt>
    <dgm:pt modelId="{3B8CB817-6708-444F-9630-76BD97891E40}" type="pres">
      <dgm:prSet presAssocID="{B84941A3-86D8-4B99-BF2A-C67E1F544880}" presName="spVertical3" presStyleCnt="0"/>
      <dgm:spPr/>
    </dgm:pt>
    <dgm:pt modelId="{44A1ECF7-1752-4562-A745-E29AC8243B95}" type="pres">
      <dgm:prSet presAssocID="{BA62C32D-4F8A-4C53-A75E-EE4C8BB182A5}" presName="padding2" presStyleCnt="0"/>
      <dgm:spPr/>
    </dgm:pt>
    <dgm:pt modelId="{E476CC60-BD5D-47B1-8725-9F80986F2F92}" type="pres">
      <dgm:prSet presAssocID="{BA62C32D-4F8A-4C53-A75E-EE4C8BB182A5}" presName="negArrow" presStyleCnt="0"/>
      <dgm:spPr/>
    </dgm:pt>
    <dgm:pt modelId="{472AB20F-789E-4259-B664-7BB9FC0EB853}" type="pres">
      <dgm:prSet presAssocID="{BA62C32D-4F8A-4C53-A75E-EE4C8BB182A5}" presName="backgroundArrow" presStyleLbl="node1" presStyleIdx="0" presStyleCnt="1" custLinFactNeighborX="20833" custLinFactNeighborY="13305">
        <dgm:style>
          <a:lnRef idx="1">
            <a:schemeClr val="accent3"/>
          </a:lnRef>
          <a:fillRef idx="2">
            <a:schemeClr val="accent3"/>
          </a:fillRef>
          <a:effectRef idx="1">
            <a:schemeClr val="accent3"/>
          </a:effectRef>
          <a:fontRef idx="minor">
            <a:schemeClr val="dk1"/>
          </a:fontRef>
        </dgm:style>
      </dgm:prSet>
      <dgm:spPr/>
    </dgm:pt>
  </dgm:ptLst>
  <dgm:cxnLst>
    <dgm:cxn modelId="{52D686D5-A823-40D5-B152-3D0C67C02C37}" type="presOf" srcId="{B84941A3-86D8-4B99-BF2A-C67E1F544880}" destId="{95D52342-7796-44B6-B0D8-B52EC605F808}" srcOrd="0" destOrd="0" presId="urn:microsoft.com/office/officeart/2005/8/layout/hProcess3"/>
    <dgm:cxn modelId="{FDFC7BF0-E27A-4539-B97E-879065206F4D}" type="presOf" srcId="{BA62C32D-4F8A-4C53-A75E-EE4C8BB182A5}" destId="{BAD5D195-5EF3-4D8B-B785-11A0A79AC1F6}" srcOrd="0" destOrd="0" presId="urn:microsoft.com/office/officeart/2005/8/layout/hProcess3"/>
    <dgm:cxn modelId="{198311FF-C4F6-455C-A579-6CE1BE1FAFCB}" srcId="{BA62C32D-4F8A-4C53-A75E-EE4C8BB182A5}" destId="{B84941A3-86D8-4B99-BF2A-C67E1F544880}" srcOrd="0" destOrd="0" parTransId="{BBB7E161-65B0-475A-BA41-F09DFF097B33}" sibTransId="{D55BA1C9-9852-44ED-9283-C2916F2D66E1}"/>
    <dgm:cxn modelId="{2F901D0F-DCE7-493C-9645-170E2AB0E469}" type="presParOf" srcId="{BAD5D195-5EF3-4D8B-B785-11A0A79AC1F6}" destId="{C9F8478E-09D5-4360-AB72-6ACCF1ADF76E}" srcOrd="0" destOrd="0" presId="urn:microsoft.com/office/officeart/2005/8/layout/hProcess3"/>
    <dgm:cxn modelId="{B95BF6A0-F1B3-4D1E-A7B5-C222DEE9594C}" type="presParOf" srcId="{BAD5D195-5EF3-4D8B-B785-11A0A79AC1F6}" destId="{5CEF13BB-FF58-45A1-A84B-FAD2E37503D3}" srcOrd="1" destOrd="0" presId="urn:microsoft.com/office/officeart/2005/8/layout/hProcess3"/>
    <dgm:cxn modelId="{496525D7-0A3F-40E6-8764-C8CAA3924711}" type="presParOf" srcId="{5CEF13BB-FF58-45A1-A84B-FAD2E37503D3}" destId="{959538C3-95D7-492A-8B66-AECE8446F830}" srcOrd="0" destOrd="0" presId="urn:microsoft.com/office/officeart/2005/8/layout/hProcess3"/>
    <dgm:cxn modelId="{1551A273-D620-4B32-AA75-3A92A6C8B190}" type="presParOf" srcId="{5CEF13BB-FF58-45A1-A84B-FAD2E37503D3}" destId="{28ADE639-4AC6-4ABD-B34C-682747CF2449}" srcOrd="1" destOrd="0" presId="urn:microsoft.com/office/officeart/2005/8/layout/hProcess3"/>
    <dgm:cxn modelId="{9C600684-3095-40FF-9655-47EBF250CBB0}" type="presParOf" srcId="{28ADE639-4AC6-4ABD-B34C-682747CF2449}" destId="{43F83833-B7EA-45A5-BF53-6BD6A0033428}" srcOrd="0" destOrd="0" presId="urn:microsoft.com/office/officeart/2005/8/layout/hProcess3"/>
    <dgm:cxn modelId="{1DDDDCDA-1E9C-410D-990E-C9A9F59B8717}" type="presParOf" srcId="{28ADE639-4AC6-4ABD-B34C-682747CF2449}" destId="{95D52342-7796-44B6-B0D8-B52EC605F808}" srcOrd="1" destOrd="0" presId="urn:microsoft.com/office/officeart/2005/8/layout/hProcess3"/>
    <dgm:cxn modelId="{5408C748-64FB-4BCC-A45A-2428BC0648C5}" type="presParOf" srcId="{28ADE639-4AC6-4ABD-B34C-682747CF2449}" destId="{3B0483C8-BAAD-4AAA-B280-04676A93FFB8}" srcOrd="2" destOrd="0" presId="urn:microsoft.com/office/officeart/2005/8/layout/hProcess3"/>
    <dgm:cxn modelId="{E1B5E5AB-51C0-4E74-8F02-4370CD78F85A}" type="presParOf" srcId="{28ADE639-4AC6-4ABD-B34C-682747CF2449}" destId="{3B8CB817-6708-444F-9630-76BD97891E40}" srcOrd="3" destOrd="0" presId="urn:microsoft.com/office/officeart/2005/8/layout/hProcess3"/>
    <dgm:cxn modelId="{F92F0703-2CF5-4487-A09A-D5C2DF35E243}" type="presParOf" srcId="{5CEF13BB-FF58-45A1-A84B-FAD2E37503D3}" destId="{44A1ECF7-1752-4562-A745-E29AC8243B95}" srcOrd="2" destOrd="0" presId="urn:microsoft.com/office/officeart/2005/8/layout/hProcess3"/>
    <dgm:cxn modelId="{606418A4-86E3-4988-99AE-4E4116C43E18}" type="presParOf" srcId="{5CEF13BB-FF58-45A1-A84B-FAD2E37503D3}" destId="{E476CC60-BD5D-47B1-8725-9F80986F2F92}" srcOrd="3" destOrd="0" presId="urn:microsoft.com/office/officeart/2005/8/layout/hProcess3"/>
    <dgm:cxn modelId="{E0A7EC25-462E-46CB-956B-B3861E3455FB}" type="presParOf" srcId="{5CEF13BB-FF58-45A1-A84B-FAD2E37503D3}" destId="{472AB20F-789E-4259-B664-7BB9FC0EB853}" srcOrd="4" destOrd="0" presId="urn:microsoft.com/office/officeart/2005/8/layout/h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2AB20F-789E-4259-B664-7BB9FC0EB853}">
      <dsp:nvSpPr>
        <dsp:cNvPr id="0" name=""/>
        <dsp:cNvSpPr/>
      </dsp:nvSpPr>
      <dsp:spPr>
        <a:xfrm>
          <a:off x="0" y="45423"/>
          <a:ext cx="2290574" cy="872160"/>
        </a:xfrm>
        <a:prstGeom prst="rightArrow">
          <a:avLst/>
        </a:prstGeom>
        <a:gradFill rotWithShape="1">
          <a:gsLst>
            <a:gs pos="0">
              <a:schemeClr val="accent3">
                <a:tint val="50000"/>
                <a:satMod val="300000"/>
              </a:schemeClr>
            </a:gs>
            <a:gs pos="35000">
              <a:schemeClr val="accent3">
                <a:tint val="37000"/>
                <a:satMod val="300000"/>
              </a:schemeClr>
            </a:gs>
            <a:gs pos="100000">
              <a:schemeClr val="accent3">
                <a:tint val="15000"/>
                <a:satMod val="350000"/>
              </a:schemeClr>
            </a:gs>
          </a:gsLst>
          <a:lin ang="16200000" scaled="1"/>
        </a:gradFill>
        <a:ln w="9525" cap="flat" cmpd="sng" algn="ctr">
          <a:solidFill>
            <a:schemeClr val="accent3">
              <a:shade val="95000"/>
              <a:satMod val="105000"/>
            </a:schemeClr>
          </a:solidFill>
          <a:prstDash val="solid"/>
        </a:ln>
        <a:effectLst>
          <a:outerShdw blurRad="40000" dist="20000" dir="5400000" rotWithShape="0">
            <a:srgbClr val="000000">
              <a:alpha val="38000"/>
            </a:srgbClr>
          </a:outerShdw>
        </a:effectLst>
      </dsp:spPr>
      <dsp:style>
        <a:lnRef idx="1">
          <a:schemeClr val="accent3"/>
        </a:lnRef>
        <a:fillRef idx="2">
          <a:schemeClr val="accent3"/>
        </a:fillRef>
        <a:effectRef idx="1">
          <a:schemeClr val="accent3"/>
        </a:effectRef>
        <a:fontRef idx="minor">
          <a:schemeClr val="dk1"/>
        </a:fontRef>
      </dsp:style>
    </dsp:sp>
    <dsp:sp modelId="{95D52342-7796-44B6-B0D8-B52EC605F808}">
      <dsp:nvSpPr>
        <dsp:cNvPr id="0" name=""/>
        <dsp:cNvSpPr/>
      </dsp:nvSpPr>
      <dsp:spPr>
        <a:xfrm>
          <a:off x="184767" y="240751"/>
          <a:ext cx="1876749" cy="4360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82880" rIns="0" bIns="182880" numCol="1" spcCol="1270" anchor="ctr" anchorCtr="0">
          <a:noAutofit/>
        </a:bodyPr>
        <a:lstStyle/>
        <a:p>
          <a:pPr marL="0" lvl="0" indent="0" algn="ctr" defTabSz="800100">
            <a:lnSpc>
              <a:spcPct val="90000"/>
            </a:lnSpc>
            <a:spcBef>
              <a:spcPct val="0"/>
            </a:spcBef>
            <a:spcAft>
              <a:spcPct val="35000"/>
            </a:spcAft>
            <a:buNone/>
          </a:pPr>
          <a:r>
            <a:rPr lang="en-IN" sz="1800" kern="1200" dirty="0"/>
            <a:t>PREDICTOR</a:t>
          </a:r>
          <a:endParaRPr lang="en-IN" sz="1200" kern="1200" dirty="0"/>
        </a:p>
      </dsp:txBody>
      <dsp:txXfrm>
        <a:off x="184767" y="240751"/>
        <a:ext cx="1876749" cy="436080"/>
      </dsp:txXfrm>
    </dsp:sp>
  </dsp:spTree>
</dsp:drawing>
</file>

<file path=ppt/diagrams/layout1.xml><?xml version="1.0" encoding="utf-8"?>
<dgm:layoutDef xmlns:dgm="http://schemas.openxmlformats.org/drawingml/2006/diagram" xmlns:a="http://schemas.openxmlformats.org/drawingml/2006/main" uniqueId="urn:microsoft.com/office/officeart/2005/8/layout/hProcess3">
  <dgm:title val=""/>
  <dgm:desc val=""/>
  <dgm:catLst>
    <dgm:cat type="process" pri="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chOrder="t">
    <dgm:varLst>
      <dgm:dir/>
      <dgm:animLvl val="lvl"/>
      <dgm:resizeHandles val="exact"/>
    </dgm:varLst>
    <dgm:alg type="composite"/>
    <dgm:shape xmlns:r="http://schemas.openxmlformats.org/officeDocument/2006/relationships" r:blip="">
      <dgm:adjLst/>
    </dgm:shape>
    <dgm:presOf/>
    <dgm:constrLst>
      <dgm:constr type="w" for="ch" forName="dummy" refType="w"/>
      <dgm:constr type="h" for="ch" forName="dummy" refType="h"/>
      <dgm:constr type="h" for="ch" forName="dummy" refType="w" refFor="ch" refForName="dummy" op="lte" fact="0.4"/>
      <dgm:constr type="ctrX" for="ch" forName="dummy" refType="w" fact="0.5"/>
      <dgm:constr type="ctrY" for="ch" forName="dummy" refType="h" fact="0.5"/>
      <dgm:constr type="w" for="ch" forName="linH" refType="w"/>
      <dgm:constr type="h" for="ch" forName="linH" refType="h"/>
      <dgm:constr type="ctrX" for="ch" forName="linH" refType="w" fact="0.5"/>
      <dgm:constr type="ctrY" for="ch" forName="linH" refType="h" fact="0.5"/>
      <dgm:constr type="userP" for="ch" forName="linH" refType="h" refFor="ch" refForName="dummy" fact="0.25"/>
      <dgm:constr type="userT" for="des" forName="parTx" refType="w" refFor="ch" refForName="dummy" fact="0.2"/>
    </dgm:constrLst>
    <dgm:ruleLst/>
    <dgm:layoutNode name="dummy">
      <dgm:alg type="sp"/>
      <dgm:shape xmlns:r="http://schemas.openxmlformats.org/officeDocument/2006/relationships" r:blip="">
        <dgm:adjLst/>
      </dgm:shape>
      <dgm:presOf/>
      <dgm:constrLst/>
      <dgm:ruleLst/>
    </dgm:layoutNode>
    <dgm:layoutNode name="linH">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primFontSz" for="des" forName="parTx" val="65"/>
        <dgm:constr type="primFontSz" for="des" forName="desTx" refType="primFontSz" refFor="des" refForName="parTx" op="equ"/>
        <dgm:constr type="h" for="des" forName="parTx" refType="primFontSz" refFor="des" refForName="parTx"/>
        <dgm:constr type="h" for="des" forName="desTx" refType="primFontSz" refFor="des" refForName="parTx" fact="0.5"/>
        <dgm:constr type="h" for="des" forName="parTx" op="equ"/>
        <dgm:constr type="h" for="des" forName="desTx" op="equ"/>
        <dgm:constr type="h" for="ch" forName="backgroundArrow" refType="primFontSz" refFor="des" refForName="parTx" fact="2"/>
        <dgm:constr type="h" for="ch" forName="backgroundArrow" refType="h" refFor="des" refForName="parTx" op="lte" fact="2"/>
        <dgm:constr type="h" for="ch" forName="backgroundArrow" refType="h" refFor="des" refForName="parTx" op="gte" fact="2"/>
        <dgm:constr type="h" for="des" forName="spVertical1" refType="primFontSz" refFor="des" refForName="parTx" fact="0.5"/>
        <dgm:constr type="h" for="des" forName="spVertical1" refType="h" refFor="des" refForName="parTx" op="lte" fact="0.5"/>
        <dgm:constr type="h" for="des" forName="spVertical1" refType="h" refFor="des" refForName="parTx" op="gte" fact="0.5"/>
        <dgm:constr type="h" for="des" forName="spVertical2" refType="primFontSz" refFor="des" refForName="parTx" fact="0.5"/>
        <dgm:constr type="h" for="des" forName="spVertical2" refType="h" refFor="des" refForName="parTx" op="lte" fact="0.5"/>
        <dgm:constr type="h" for="des" forName="spVertical2" refType="h" refFor="des" refForName="parTx" op="gte" fact="0.5"/>
        <dgm:constr type="h" for="des" forName="spVertical3" refType="primFontSz" refFor="des" refForName="parTx" fact="-0.4"/>
        <dgm:constr type="h" for="des" forName="spVertical3" refType="h" refFor="des" refForName="parTx" op="lte" fact="-0.4"/>
        <dgm:constr type="h" for="des" forName="spVertical3" refType="h" refFor="des" refForName="parTx" op="gte" fact="-0.4"/>
        <dgm:constr type="w" for="ch" forName="backgroundArrow" refType="w"/>
        <dgm:constr type="w" for="ch" forName="negArrow" refType="w" fact="-1"/>
        <dgm:constr type="w" for="ch" forName="linV" refType="w"/>
        <dgm:constr type="w" for="ch" forName="space" refType="w" refFor="ch" refForName="linV" fact="0.2"/>
        <dgm:constr type="w" for="ch" forName="padding1" refType="w" fact="0.08"/>
        <dgm:constr type="userP"/>
        <dgm:constr type="w" for="ch" forName="padding2" refType="userP"/>
      </dgm:constrLst>
      <dgm:ruleLst>
        <dgm:rule type="w" for="ch" forName="linV" val="0" fact="NaN" max="NaN"/>
        <dgm:rule type="primFontSz" for="des" forName="parTx" val="5" fact="NaN" max="NaN"/>
      </dgm:ruleLst>
      <dgm:layoutNode name="padding1">
        <dgm:alg type="sp"/>
        <dgm:shape xmlns:r="http://schemas.openxmlformats.org/officeDocument/2006/relationships" r:blip="">
          <dgm:adjLst/>
        </dgm:shape>
        <dgm:presOf/>
        <dgm:constrLst/>
        <dgm:ruleLst/>
      </dgm:layoutNode>
      <dgm:forEach name="Name4" axis="ch" ptType="node">
        <dgm:layoutNode name="linV">
          <dgm:alg type="lin">
            <dgm:param type="linDir" val="fromT"/>
          </dgm:alg>
          <dgm:shape xmlns:r="http://schemas.openxmlformats.org/officeDocument/2006/relationships" r:blip="">
            <dgm:adjLst/>
          </dgm:shape>
          <dgm:presOf/>
          <dgm:constrLst>
            <dgm:constr type="w" for="ch" forName="spVertical1" refType="w"/>
            <dgm:constr type="w" for="ch" forName="parTx" refType="w"/>
            <dgm:constr type="w" for="ch" forName="spVertical2" refType="w"/>
            <dgm:constr type="w" for="ch" forName="spVertical3" refType="w"/>
            <dgm:constr type="w" for="ch" forName="desTx" refType="w"/>
          </dgm:constrLst>
          <dgm:ruleLst/>
          <dgm:layoutNode name="spVertical1">
            <dgm:alg type="sp"/>
            <dgm:shape xmlns:r="http://schemas.openxmlformats.org/officeDocument/2006/relationships" r:blip="">
              <dgm:adjLst/>
            </dgm:shape>
            <dgm:presOf/>
            <dgm:constrLst/>
            <dgm:ruleLst/>
          </dgm:layoutNode>
          <dgm:layoutNode name="parTx" styleLbl="revTx">
            <dgm:varLst>
              <dgm:chMax val="0"/>
              <dgm:chPref val="0"/>
              <dgm:bulletEnabled val="1"/>
            </dgm:varLst>
            <dgm:choose name="Name5">
              <dgm:if name="Name6" axis="root des" ptType="all node" func="maxDepth" op="gt" val="1">
                <dgm:alg type="tx">
                  <dgm:param type="parTxLTRAlign" val="l"/>
                  <dgm:param type="parTxRTLAlign" val="r"/>
                </dgm:alg>
              </dgm:if>
              <dgm:else name="Name7">
                <dgm:alg type="tx">
                  <dgm:param type="parTxLTRAlign" val="ctr"/>
                  <dgm:param type="parTxRTLAlign" val="ctr"/>
                </dgm:alg>
              </dgm:else>
            </dgm:choose>
            <dgm:shape xmlns:r="http://schemas.openxmlformats.org/officeDocument/2006/relationships" type="rect" r:blip="">
              <dgm:adjLst/>
            </dgm:shape>
            <dgm:presOf axis="self" ptType="node"/>
            <dgm:choose name="Name8">
              <dgm:if name="Name9" func="var" arg="dir" op="equ" val="norm">
                <dgm:constrLst>
                  <dgm:constr type="userT"/>
                  <dgm:constr type="h" refType="userT" op="lte"/>
                  <dgm:constr type="tMarg" refType="primFontSz" fact="0.8"/>
                  <dgm:constr type="bMarg" refType="tMarg"/>
                  <dgm:constr type="lMarg"/>
                  <dgm:constr type="rMarg"/>
                </dgm:constrLst>
              </dgm:if>
              <dgm:else name="Name10">
                <dgm:constrLst>
                  <dgm:constr type="userT"/>
                  <dgm:constr type="h" refType="userT" op="lte"/>
                  <dgm:constr type="tMarg" refType="primFontSz" fact="0.8"/>
                  <dgm:constr type="bMarg" refType="tMarg"/>
                  <dgm:constr type="lMarg"/>
                  <dgm:constr type="rMarg"/>
                </dgm:constrLst>
              </dgm:else>
            </dgm:choose>
            <dgm:ruleLst>
              <dgm:rule type="h" val="INF" fact="NaN" max="NaN"/>
            </dgm:ruleLst>
          </dgm:layoutNode>
          <dgm:layoutNode name="spVertical2">
            <dgm:alg type="sp"/>
            <dgm:shape xmlns:r="http://schemas.openxmlformats.org/officeDocument/2006/relationships" r:blip="">
              <dgm:adjLst/>
            </dgm:shape>
            <dgm:presOf/>
            <dgm:constrLst/>
            <dgm:ruleLst/>
          </dgm:layoutNode>
          <dgm:layoutNode name="spVertical3">
            <dgm:alg type="sp"/>
            <dgm:shape xmlns:r="http://schemas.openxmlformats.org/officeDocument/2006/relationships" r:blip="">
              <dgm:adjLst/>
            </dgm:shape>
            <dgm:presOf/>
            <dgm:constrLst/>
            <dgm:ruleLst/>
          </dgm:layoutNode>
          <dgm:choose name="Name11">
            <dgm:if name="Name12" axis="ch" ptType="node" func="cnt" op="gte" val="1">
              <dgm:layoutNode name="desTx" styleLbl="revTx">
                <dgm:varLst>
                  <dgm:bulletEnabled val="1"/>
                </dgm:varLst>
                <dgm:alg type="tx">
                  <dgm:param type="stBulletLvl" val="1"/>
                </dgm:alg>
                <dgm:shape xmlns:r="http://schemas.openxmlformats.org/officeDocument/2006/relationships" type="rect" r:blip="">
                  <dgm:adjLst/>
                </dgm:shape>
                <dgm:presOf axis="des" ptType="node"/>
                <dgm:constrLst>
                  <dgm:constr type="tMarg"/>
                  <dgm:constr type="bMarg"/>
                  <dgm:constr type="rMarg"/>
                  <dgm:constr type="lMarg"/>
                </dgm:constrLst>
                <dgm:ruleLst>
                  <dgm:rule type="h" val="INF" fact="NaN" max="NaN"/>
                </dgm:ruleLst>
              </dgm:layoutNode>
            </dgm:if>
            <dgm:else name="Name13"/>
          </dgm:choose>
        </dgm:layoutNod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name="padding2">
        <dgm:alg type="sp"/>
        <dgm:shape xmlns:r="http://schemas.openxmlformats.org/officeDocument/2006/relationships" r:blip="">
          <dgm:adjLst/>
        </dgm:shape>
        <dgm:presOf/>
        <dgm:constrLst/>
        <dgm:ruleLst/>
      </dgm:layoutNode>
      <dgm:layoutNode name="negArrow">
        <dgm:alg type="sp"/>
        <dgm:shape xmlns:r="http://schemas.openxmlformats.org/officeDocument/2006/relationships" r:blip="">
          <dgm:adjLst/>
        </dgm:shape>
        <dgm:presOf/>
        <dgm:constrLst/>
        <dgm:ruleLst/>
      </dgm:layoutNode>
      <dgm:layoutNode name="backgroundArrow" styleLbl="node1">
        <dgm:alg type="sp"/>
        <dgm:choose name="Name15">
          <dgm:if name="Name16" func="var" arg="dir" op="equ" val="norm">
            <dgm:shape xmlns:r="http://schemas.openxmlformats.org/officeDocument/2006/relationships" type="rightArrow" r:blip="">
              <dgm:adjLst/>
            </dgm:shape>
          </dgm:if>
          <dgm:else name="Name17">
            <dgm:shape xmlns:r="http://schemas.openxmlformats.org/officeDocument/2006/relationships" type="leftArrow" r:blip="">
              <dgm:adjLst/>
            </dgm:shape>
          </dgm:else>
        </dgm:choose>
        <dgm:presOf/>
        <dgm:constrLst/>
        <dgm:ruleLst/>
      </dgm:layoutNode>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t>2/8/2021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t>‹#›</a:t>
            </a:fld>
            <a:endParaRPr lang="en-US" dirty="0"/>
          </a:p>
        </p:txBody>
      </p:sp>
    </p:spTree>
    <p:extLst>
      <p:ext uri="{BB962C8B-B14F-4D97-AF65-F5344CB8AC3E}">
        <p14:creationId xmlns:p14="http://schemas.microsoft.com/office/powerpoint/2010/main" val="284430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27703" y="1784556"/>
            <a:ext cx="8229600" cy="1688688"/>
          </a:xfrm>
          <a:noFill/>
          <a:effectLst>
            <a:outerShdw blurRad="50800" dist="38100" dir="2700000" algn="tl" rotWithShape="0">
              <a:prstClr val="black">
                <a:alpha val="40000"/>
              </a:prstClr>
            </a:outerShdw>
          </a:effectLst>
        </p:spPr>
        <p:txBody>
          <a:bodyPr>
            <a:normAutofit/>
          </a:bodyPr>
          <a:lstStyle>
            <a:lvl1pPr algn="r">
              <a:defRPr sz="3600">
                <a:solidFill>
                  <a:srgbClr val="0070C0"/>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420328" y="3694468"/>
            <a:ext cx="8229600" cy="678426"/>
          </a:xfrm>
        </p:spPr>
        <p:txBody>
          <a:bodyPr>
            <a:normAutofit/>
          </a:bodyPr>
          <a:lstStyle>
            <a:lvl1pPr marL="0" indent="0" algn="r">
              <a:buNone/>
              <a:defRPr sz="2800" b="0" i="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dirty="0"/>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dirty="0"/>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dirty="0"/>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dirty="0"/>
          </a:p>
        </p:txBody>
      </p:sp>
      <p:pic>
        <p:nvPicPr>
          <p:cNvPr id="7" name="Picture 6" descr="E:\websites\free-power-point-templates\2012\logos.png">
            <a:extLst>
              <a:ext uri="{FF2B5EF4-FFF2-40B4-BE49-F238E27FC236}">
                <a16:creationId xmlns:a16="http://schemas.microsoft.com/office/drawing/2014/main" id="{08B89D22-1D6E-450B-881F-4D2A4C527F7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71947" y="224337"/>
            <a:ext cx="8259098" cy="763526"/>
          </a:xfrm>
        </p:spPr>
        <p:txBody>
          <a:bodyPr>
            <a:normAutofit/>
          </a:bodyPr>
          <a:lstStyle>
            <a:lvl1pPr algn="r">
              <a:defRPr sz="3600" baseline="0">
                <a:solidFill>
                  <a:srgbClr val="0070C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63714" y="1312606"/>
            <a:ext cx="8246070" cy="3465870"/>
          </a:xfrm>
        </p:spPr>
        <p:txBody>
          <a:bodyPr/>
          <a:lstStyle>
            <a:lvl1pPr algn="l">
              <a:defRPr sz="2800">
                <a:solidFill>
                  <a:schemeClr val="bg1"/>
                </a:solidFill>
              </a:defRPr>
            </a:lvl1pPr>
            <a:lvl2pPr algn="l">
              <a:defRPr>
                <a:solidFill>
                  <a:schemeClr val="bg1"/>
                </a:solidFill>
              </a:defRPr>
            </a:lvl2pPr>
            <a:lvl3pPr algn="l">
              <a:defRPr>
                <a:solidFill>
                  <a:schemeClr val="bg1"/>
                </a:solidFill>
              </a:defRPr>
            </a:lvl3pPr>
            <a:lvl4pPr algn="l">
              <a:defRPr>
                <a:solidFill>
                  <a:schemeClr val="bg1"/>
                </a:solidFill>
              </a:defRPr>
            </a:lvl4pPr>
            <a:lvl5pPr algn="l">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dirty="0"/>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392106" y="406537"/>
            <a:ext cx="6283782" cy="725349"/>
          </a:xfrm>
        </p:spPr>
        <p:txBody>
          <a:bodyPr>
            <a:normAutofit/>
          </a:bodyPr>
          <a:lstStyle>
            <a:lvl1pPr algn="l">
              <a:defRPr sz="3600">
                <a:solidFill>
                  <a:srgbClr val="0070C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2389238" y="1268361"/>
            <a:ext cx="6304935" cy="3420136"/>
          </a:xfrm>
        </p:spPr>
        <p:txBody>
          <a:bodyPr/>
          <a:lstStyle>
            <a:lvl1pPr>
              <a:defRPr sz="2800">
                <a:solidFill>
                  <a:srgbClr val="002060"/>
                </a:solidFill>
              </a:defRPr>
            </a:lvl1pPr>
            <a:lvl2pPr>
              <a:defRPr>
                <a:solidFill>
                  <a:srgbClr val="002060"/>
                </a:solidFill>
              </a:defRPr>
            </a:lvl2pPr>
            <a:lvl3pPr>
              <a:defRPr>
                <a:solidFill>
                  <a:srgbClr val="002060"/>
                </a:solidFill>
              </a:defRPr>
            </a:lvl3pPr>
            <a:lvl4pPr>
              <a:defRPr>
                <a:solidFill>
                  <a:srgbClr val="002060"/>
                </a:solidFill>
              </a:defRPr>
            </a:lvl4pPr>
            <a:lvl5pPr>
              <a:defRPr>
                <a:solidFill>
                  <a:srgbClr val="00206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dirty="0"/>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dirty="0"/>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dirty="0"/>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2692" y="271648"/>
            <a:ext cx="8093365" cy="763525"/>
          </a:xfrm>
        </p:spPr>
        <p:txBody>
          <a:bodyPr>
            <a:normAutofit/>
          </a:bodyPr>
          <a:lstStyle>
            <a:lvl1pPr algn="r">
              <a:defRPr sz="3600" baseline="0">
                <a:solidFill>
                  <a:srgbClr val="0070C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22131" y="1655517"/>
            <a:ext cx="4040188" cy="479822"/>
          </a:xfrm>
        </p:spPr>
        <p:txBody>
          <a:bodyPr anchor="b"/>
          <a:lstStyle>
            <a:lvl1pPr marL="0" indent="0" algn="ctr">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22131" y="2127914"/>
            <a:ext cx="4040188" cy="2276294"/>
          </a:xfrm>
        </p:spPr>
        <p:txBody>
          <a:bodyPr/>
          <a:lstStyle>
            <a:lvl1pPr algn="ctr">
              <a:defRPr sz="2400">
                <a:solidFill>
                  <a:schemeClr val="bg1"/>
                </a:solidFill>
              </a:defRPr>
            </a:lvl1pPr>
            <a:lvl2pPr algn="ctr">
              <a:defRPr sz="2000">
                <a:solidFill>
                  <a:schemeClr val="bg1"/>
                </a:solidFill>
              </a:defRPr>
            </a:lvl2pPr>
            <a:lvl3pPr algn="ctr">
              <a:defRPr sz="1800">
                <a:solidFill>
                  <a:schemeClr val="bg1"/>
                </a:solidFill>
              </a:defRPr>
            </a:lvl3pPr>
            <a:lvl4pPr algn="ctr">
              <a:defRPr sz="1600">
                <a:solidFill>
                  <a:schemeClr val="bg1"/>
                </a:solidFill>
              </a:defRPr>
            </a:lvl4pPr>
            <a:lvl5pPr algn="ctr">
              <a:defRPr sz="1600">
                <a:solidFill>
                  <a:schemeClr val="bg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57252" y="1655517"/>
            <a:ext cx="4041775" cy="479822"/>
          </a:xfrm>
        </p:spPr>
        <p:txBody>
          <a:bodyPr anchor="b"/>
          <a:lstStyle>
            <a:lvl1pPr marL="0" indent="0" algn="ctr">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57252" y="2127914"/>
            <a:ext cx="4041775" cy="2276294"/>
          </a:xfrm>
        </p:spPr>
        <p:txBody>
          <a:bodyPr/>
          <a:lstStyle>
            <a:lvl1pPr algn="ctr">
              <a:defRPr sz="2400">
                <a:solidFill>
                  <a:schemeClr val="bg1"/>
                </a:solidFill>
              </a:defRPr>
            </a:lvl1pPr>
            <a:lvl2pPr algn="ctr">
              <a:defRPr sz="2000">
                <a:solidFill>
                  <a:schemeClr val="bg1"/>
                </a:solidFill>
              </a:defRPr>
            </a:lvl2pPr>
            <a:lvl3pPr algn="ctr">
              <a:defRPr sz="1800">
                <a:solidFill>
                  <a:schemeClr val="bg1"/>
                </a:solidFill>
              </a:defRPr>
            </a:lvl3pPr>
            <a:lvl4pPr algn="ctr">
              <a:defRPr sz="1600">
                <a:solidFill>
                  <a:schemeClr val="bg1"/>
                </a:solidFill>
              </a:defRPr>
            </a:lvl4pPr>
            <a:lvl5pPr algn="ctr">
              <a:defRPr sz="1600">
                <a:solidFill>
                  <a:schemeClr val="bg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2/8/2021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dirty="0"/>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2/8/2021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dirty="0"/>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2/8/2021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dirty="0"/>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dirty="0"/>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2/8/2021</a:t>
            </a:fld>
            <a:endParaRPr lang="en-US" dirty="0"/>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dirty="0"/>
          </a:p>
        </p:txBody>
      </p:sp>
      <p:sp>
        <p:nvSpPr>
          <p:cNvPr id="7" name="TextBox 6">
            <a:extLst>
              <a:ext uri="{FF2B5EF4-FFF2-40B4-BE49-F238E27FC236}">
                <a16:creationId xmlns:a16="http://schemas.microsoft.com/office/drawing/2014/main" id="{11E867DF-3DCA-4725-94F0-F2B6BD747A82}"/>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 Id="rId5" Type="http://schemas.openxmlformats.org/officeDocument/2006/relationships/image" Target="../media/image15.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366439" y="2108387"/>
            <a:ext cx="4919330" cy="926725"/>
          </a:xfrm>
        </p:spPr>
        <p:txBody>
          <a:bodyPr>
            <a:noAutofit/>
          </a:bodyPr>
          <a:lstStyle/>
          <a:p>
            <a:pPr algn="ctr"/>
            <a:r>
              <a:rPr lang="en-US" sz="2800" b="1" u="sng" dirty="0"/>
              <a:t>MULTICLASS CLASSIFICATION PROJECT</a:t>
            </a:r>
          </a:p>
        </p:txBody>
      </p:sp>
    </p:spTree>
    <p:extLst>
      <p:ext uri="{BB962C8B-B14F-4D97-AF65-F5344CB8AC3E}">
        <p14:creationId xmlns:p14="http://schemas.microsoft.com/office/powerpoint/2010/main" val="363920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707219" y="274031"/>
            <a:ext cx="5259080" cy="763525"/>
          </a:xfrm>
        </p:spPr>
        <p:txBody>
          <a:bodyPr>
            <a:normAutofit fontScale="90000"/>
          </a:bodyPr>
          <a:lstStyle/>
          <a:p>
            <a:r>
              <a:rPr lang="en-US" dirty="0"/>
              <a:t>CLASSIFICATION REPORT AND CONFUSION MATRIX </a:t>
            </a:r>
          </a:p>
        </p:txBody>
      </p:sp>
      <p:sp>
        <p:nvSpPr>
          <p:cNvPr id="10" name="TextBox 9">
            <a:extLst>
              <a:ext uri="{FF2B5EF4-FFF2-40B4-BE49-F238E27FC236}">
                <a16:creationId xmlns:a16="http://schemas.microsoft.com/office/drawing/2014/main" id="{7E7CB75F-8651-4F0D-8887-DABA5A4DAF93}"/>
              </a:ext>
            </a:extLst>
          </p:cNvPr>
          <p:cNvSpPr txBox="1"/>
          <p:nvPr/>
        </p:nvSpPr>
        <p:spPr>
          <a:xfrm>
            <a:off x="294277" y="4281376"/>
            <a:ext cx="8672021" cy="646331"/>
          </a:xfrm>
          <a:prstGeom prst="rect">
            <a:avLst/>
          </a:prstGeom>
          <a:noFill/>
        </p:spPr>
        <p:txBody>
          <a:bodyPr wrap="square" rtlCol="0">
            <a:spAutoFit/>
          </a:bodyPr>
          <a:lstStyle/>
          <a:p>
            <a:r>
              <a:rPr lang="en-US" sz="1800" b="0" i="0" dirty="0">
                <a:solidFill>
                  <a:schemeClr val="bg1"/>
                </a:solidFill>
                <a:effectLst/>
                <a:latin typeface="charter"/>
              </a:rPr>
              <a:t>The result of Confusion Matrix is telling us that we have </a:t>
            </a:r>
            <a:r>
              <a:rPr lang="en-US" b="1" i="1" dirty="0">
                <a:solidFill>
                  <a:schemeClr val="bg1"/>
                </a:solidFill>
                <a:latin typeface="charter"/>
              </a:rPr>
              <a:t>324+34+27</a:t>
            </a:r>
            <a:r>
              <a:rPr lang="en-US" sz="1800" b="0" i="0" dirty="0">
                <a:solidFill>
                  <a:schemeClr val="bg1"/>
                </a:solidFill>
                <a:effectLst/>
                <a:latin typeface="charter"/>
              </a:rPr>
              <a:t> correct predictions and </a:t>
            </a:r>
            <a:r>
              <a:rPr lang="en-US" b="1" i="1" dirty="0">
                <a:solidFill>
                  <a:schemeClr val="bg1"/>
                </a:solidFill>
                <a:effectLst/>
                <a:latin typeface="charter"/>
              </a:rPr>
              <a:t>25+4+</a:t>
            </a:r>
            <a:r>
              <a:rPr lang="en-US" b="1" i="1" dirty="0">
                <a:solidFill>
                  <a:schemeClr val="bg1"/>
                </a:solidFill>
                <a:latin typeface="charter"/>
              </a:rPr>
              <a:t>4+5+1+2</a:t>
            </a:r>
            <a:r>
              <a:rPr lang="en-US" sz="1800" b="1" i="1" dirty="0">
                <a:solidFill>
                  <a:schemeClr val="bg1"/>
                </a:solidFill>
                <a:latin typeface="charter"/>
              </a:rPr>
              <a:t> </a:t>
            </a:r>
            <a:r>
              <a:rPr lang="en-US" sz="1800" b="0" i="0" dirty="0">
                <a:solidFill>
                  <a:schemeClr val="bg1"/>
                </a:solidFill>
                <a:effectLst/>
                <a:latin typeface="charter"/>
              </a:rPr>
              <a:t>incorrect predictions.</a:t>
            </a:r>
            <a:endParaRPr lang="en-IN" dirty="0"/>
          </a:p>
        </p:txBody>
      </p:sp>
      <p:sp>
        <p:nvSpPr>
          <p:cNvPr id="11" name="TextBox 10">
            <a:extLst>
              <a:ext uri="{FF2B5EF4-FFF2-40B4-BE49-F238E27FC236}">
                <a16:creationId xmlns:a16="http://schemas.microsoft.com/office/drawing/2014/main" id="{D13912B8-0BC1-4F21-AFB1-562537C1599C}"/>
              </a:ext>
            </a:extLst>
          </p:cNvPr>
          <p:cNvSpPr txBox="1"/>
          <p:nvPr/>
        </p:nvSpPr>
        <p:spPr>
          <a:xfrm>
            <a:off x="5606902" y="1552353"/>
            <a:ext cx="3409507" cy="2831544"/>
          </a:xfrm>
          <a:prstGeom prst="rect">
            <a:avLst/>
          </a:prstGeom>
          <a:noFill/>
        </p:spPr>
        <p:txBody>
          <a:bodyPr wrap="square" rtlCol="0">
            <a:spAutoFit/>
          </a:bodyPr>
          <a:lstStyle/>
          <a:p>
            <a:pPr marL="285750" indent="-285750">
              <a:buFont typeface="Arial" panose="020B0604020202020204" pitchFamily="34" charset="0"/>
              <a:buChar char="•"/>
            </a:pPr>
            <a:r>
              <a:rPr lang="en-IN" sz="1600" dirty="0">
                <a:solidFill>
                  <a:schemeClr val="bg1"/>
                </a:solidFill>
              </a:rPr>
              <a:t>The precision column shows that the predictions for ‘’ Normal” and ‘Pathological’ are somehow good in accuracy.</a:t>
            </a:r>
          </a:p>
          <a:p>
            <a:pPr marL="285750" indent="-285750">
              <a:buFont typeface="Arial" panose="020B0604020202020204" pitchFamily="34" charset="0"/>
              <a:buChar char="•"/>
            </a:pPr>
            <a:r>
              <a:rPr lang="en-IN" sz="1600" dirty="0">
                <a:solidFill>
                  <a:schemeClr val="bg1"/>
                </a:solidFill>
              </a:rPr>
              <a:t>The recall column shows that the positive cases for ‘Normal’ are caught correctly.</a:t>
            </a:r>
          </a:p>
          <a:p>
            <a:pPr marL="285750" indent="-285750">
              <a:buFont typeface="Arial" panose="020B0604020202020204" pitchFamily="34" charset="0"/>
              <a:buChar char="•"/>
            </a:pPr>
            <a:r>
              <a:rPr lang="en-IN" sz="1600" dirty="0">
                <a:solidFill>
                  <a:schemeClr val="bg1"/>
                </a:solidFill>
              </a:rPr>
              <a:t>The f1-score column shows that the positive predictions for ‘Normal’ is near to accurate.</a:t>
            </a:r>
          </a:p>
          <a:p>
            <a:endParaRPr lang="en-IN" dirty="0"/>
          </a:p>
        </p:txBody>
      </p:sp>
      <p:pic>
        <p:nvPicPr>
          <p:cNvPr id="13" name="Picture 12">
            <a:extLst>
              <a:ext uri="{FF2B5EF4-FFF2-40B4-BE49-F238E27FC236}">
                <a16:creationId xmlns:a16="http://schemas.microsoft.com/office/drawing/2014/main" id="{823CC284-4B7F-4A03-AFEB-B6EF79330C77}"/>
              </a:ext>
            </a:extLst>
          </p:cNvPr>
          <p:cNvPicPr>
            <a:picLocks noChangeAspect="1"/>
          </p:cNvPicPr>
          <p:nvPr/>
        </p:nvPicPr>
        <p:blipFill>
          <a:blip r:embed="rId2"/>
          <a:stretch>
            <a:fillRect/>
          </a:stretch>
        </p:blipFill>
        <p:spPr>
          <a:xfrm>
            <a:off x="400548" y="1451626"/>
            <a:ext cx="5114925" cy="2686050"/>
          </a:xfrm>
          <a:prstGeom prst="rect">
            <a:avLst/>
          </a:prstGeom>
        </p:spPr>
      </p:pic>
    </p:spTree>
    <p:extLst>
      <p:ext uri="{BB962C8B-B14F-4D97-AF65-F5344CB8AC3E}">
        <p14:creationId xmlns:p14="http://schemas.microsoft.com/office/powerpoint/2010/main" val="33352927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707219" y="274031"/>
            <a:ext cx="5259080" cy="763525"/>
          </a:xfrm>
        </p:spPr>
        <p:txBody>
          <a:bodyPr>
            <a:noAutofit/>
          </a:bodyPr>
          <a:lstStyle/>
          <a:p>
            <a:r>
              <a:rPr lang="en-US" sz="3200" dirty="0"/>
              <a:t>K-NEAREST NEIGHBORS(KNN) </a:t>
            </a:r>
          </a:p>
        </p:txBody>
      </p:sp>
      <p:graphicFrame>
        <p:nvGraphicFramePr>
          <p:cNvPr id="3" name="Table 4">
            <a:extLst>
              <a:ext uri="{FF2B5EF4-FFF2-40B4-BE49-F238E27FC236}">
                <a16:creationId xmlns:a16="http://schemas.microsoft.com/office/drawing/2014/main" id="{CFB0A58C-7AF0-47AF-9FB7-70296951CC99}"/>
              </a:ext>
            </a:extLst>
          </p:cNvPr>
          <p:cNvGraphicFramePr>
            <a:graphicFrameLocks noGrp="1"/>
          </p:cNvGraphicFramePr>
          <p:nvPr>
            <p:extLst>
              <p:ext uri="{D42A27DB-BD31-4B8C-83A1-F6EECF244321}">
                <p14:modId xmlns:p14="http://schemas.microsoft.com/office/powerpoint/2010/main" val="1254677290"/>
              </p:ext>
            </p:extLst>
          </p:nvPr>
        </p:nvGraphicFramePr>
        <p:xfrm>
          <a:off x="347329" y="2271341"/>
          <a:ext cx="8449342" cy="2712104"/>
        </p:xfrm>
        <a:graphic>
          <a:graphicData uri="http://schemas.openxmlformats.org/drawingml/2006/table">
            <a:tbl>
              <a:tblPr firstRow="1" bandRow="1">
                <a:tableStyleId>{93296810-A885-4BE3-A3E7-6D5BEEA58F35}</a:tableStyleId>
              </a:tblPr>
              <a:tblGrid>
                <a:gridCol w="4224671">
                  <a:extLst>
                    <a:ext uri="{9D8B030D-6E8A-4147-A177-3AD203B41FA5}">
                      <a16:colId xmlns:a16="http://schemas.microsoft.com/office/drawing/2014/main" val="2829485182"/>
                    </a:ext>
                  </a:extLst>
                </a:gridCol>
                <a:gridCol w="4224671">
                  <a:extLst>
                    <a:ext uri="{9D8B030D-6E8A-4147-A177-3AD203B41FA5}">
                      <a16:colId xmlns:a16="http://schemas.microsoft.com/office/drawing/2014/main" val="2252286133"/>
                    </a:ext>
                  </a:extLst>
                </a:gridCol>
              </a:tblGrid>
              <a:tr h="449426">
                <a:tc gridSpan="2">
                  <a:txBody>
                    <a:bodyPr/>
                    <a:lstStyle/>
                    <a:p>
                      <a:pPr algn="ctr"/>
                      <a:r>
                        <a:rPr lang="en-IN" sz="2000" u="sng" dirty="0">
                          <a:solidFill>
                            <a:schemeClr val="tx1"/>
                          </a:solidFill>
                        </a:rPr>
                        <a:t>SCORES FOR THE K-NEAREST NEIGHBORS (KNN) MODEL</a:t>
                      </a:r>
                      <a:endParaRPr lang="en-IN" u="sng" dirty="0">
                        <a:solidFill>
                          <a:schemeClr val="tx1"/>
                        </a:solidFill>
                      </a:endParaRPr>
                    </a:p>
                  </a:txBody>
                  <a:tcPr/>
                </a:tc>
                <a:tc hMerge="1">
                  <a:txBody>
                    <a:bodyPr/>
                    <a:lstStyle/>
                    <a:p>
                      <a:endParaRPr lang="en-IN" dirty="0"/>
                    </a:p>
                  </a:txBody>
                  <a:tcPr/>
                </a:tc>
                <a:extLst>
                  <a:ext uri="{0D108BD9-81ED-4DB2-BD59-A6C34878D82A}">
                    <a16:rowId xmlns:a16="http://schemas.microsoft.com/office/drawing/2014/main" val="2591336156"/>
                  </a:ext>
                </a:extLst>
              </a:tr>
              <a:tr h="449426">
                <a:tc>
                  <a:txBody>
                    <a:bodyPr/>
                    <a:lstStyle/>
                    <a:p>
                      <a:r>
                        <a:rPr lang="en-IN" dirty="0"/>
                        <a:t>K-Fold Score</a:t>
                      </a:r>
                    </a:p>
                  </a:txBody>
                  <a:tcPr/>
                </a:tc>
                <a:tc>
                  <a:txBody>
                    <a:bodyPr/>
                    <a:lstStyle/>
                    <a:p>
                      <a:r>
                        <a:rPr lang="en-IN" dirty="0"/>
                        <a:t>0.8250207125103562</a:t>
                      </a:r>
                    </a:p>
                  </a:txBody>
                  <a:tcPr/>
                </a:tc>
                <a:extLst>
                  <a:ext uri="{0D108BD9-81ED-4DB2-BD59-A6C34878D82A}">
                    <a16:rowId xmlns:a16="http://schemas.microsoft.com/office/drawing/2014/main" val="207680758"/>
                  </a:ext>
                </a:extLst>
              </a:tr>
              <a:tr h="800424">
                <a:tc>
                  <a:txBody>
                    <a:bodyPr/>
                    <a:lstStyle/>
                    <a:p>
                      <a:r>
                        <a:rPr lang="en-IN" dirty="0"/>
                        <a:t>Best Parameters</a:t>
                      </a:r>
                    </a:p>
                  </a:txBody>
                  <a:tcPr/>
                </a:tc>
                <a:tc>
                  <a:txBody>
                    <a:bodyPr/>
                    <a:lstStyle/>
                    <a:p>
                      <a:r>
                        <a:rPr lang="en-IN" dirty="0"/>
                        <a:t>'algorithm': 'auto', 'leaf_size': 10, 'metric': 'manhattan', 'n_neighbors': 5, 'weights': 'distance'</a:t>
                      </a:r>
                    </a:p>
                  </a:txBody>
                  <a:tcPr/>
                </a:tc>
                <a:extLst>
                  <a:ext uri="{0D108BD9-81ED-4DB2-BD59-A6C34878D82A}">
                    <a16:rowId xmlns:a16="http://schemas.microsoft.com/office/drawing/2014/main" val="2866045211"/>
                  </a:ext>
                </a:extLst>
              </a:tr>
              <a:tr h="449426">
                <a:tc>
                  <a:txBody>
                    <a:bodyPr/>
                    <a:lstStyle/>
                    <a:p>
                      <a:r>
                        <a:rPr lang="en-IN" dirty="0"/>
                        <a:t>Best Score</a:t>
                      </a:r>
                    </a:p>
                  </a:txBody>
                  <a:tcPr/>
                </a:tc>
                <a:tc>
                  <a:txBody>
                    <a:bodyPr/>
                    <a:lstStyle/>
                    <a:p>
                      <a:r>
                        <a:rPr lang="en-IN" dirty="0"/>
                        <a:t>0.9188235294117648</a:t>
                      </a:r>
                    </a:p>
                  </a:txBody>
                  <a:tcPr/>
                </a:tc>
                <a:extLst>
                  <a:ext uri="{0D108BD9-81ED-4DB2-BD59-A6C34878D82A}">
                    <a16:rowId xmlns:a16="http://schemas.microsoft.com/office/drawing/2014/main" val="3039180397"/>
                  </a:ext>
                </a:extLst>
              </a:tr>
              <a:tr h="449426">
                <a:tc>
                  <a:txBody>
                    <a:bodyPr/>
                    <a:lstStyle/>
                    <a:p>
                      <a:r>
                        <a:rPr lang="en-IN" dirty="0"/>
                        <a:t>Test Score</a:t>
                      </a:r>
                    </a:p>
                  </a:txBody>
                  <a:tcPr/>
                </a:tc>
                <a:tc>
                  <a:txBody>
                    <a:bodyPr/>
                    <a:lstStyle/>
                    <a:p>
                      <a:r>
                        <a:rPr lang="en-IN" dirty="0"/>
                        <a:t>0.931924882629108</a:t>
                      </a:r>
                    </a:p>
                  </a:txBody>
                  <a:tcPr/>
                </a:tc>
                <a:extLst>
                  <a:ext uri="{0D108BD9-81ED-4DB2-BD59-A6C34878D82A}">
                    <a16:rowId xmlns:a16="http://schemas.microsoft.com/office/drawing/2014/main" val="2944652478"/>
                  </a:ext>
                </a:extLst>
              </a:tr>
            </a:tbl>
          </a:graphicData>
        </a:graphic>
      </p:graphicFrame>
      <p:sp>
        <p:nvSpPr>
          <p:cNvPr id="2" name="TextBox 1">
            <a:extLst>
              <a:ext uri="{FF2B5EF4-FFF2-40B4-BE49-F238E27FC236}">
                <a16:creationId xmlns:a16="http://schemas.microsoft.com/office/drawing/2014/main" id="{5B691CB1-1D0B-4C11-9042-E21D492EE929}"/>
              </a:ext>
            </a:extLst>
          </p:cNvPr>
          <p:cNvSpPr txBox="1"/>
          <p:nvPr/>
        </p:nvSpPr>
        <p:spPr>
          <a:xfrm>
            <a:off x="368595" y="1247553"/>
            <a:ext cx="8371368" cy="830997"/>
          </a:xfrm>
          <a:prstGeom prst="rect">
            <a:avLst/>
          </a:prstGeom>
          <a:noFill/>
        </p:spPr>
        <p:txBody>
          <a:bodyPr wrap="square" rtlCol="0">
            <a:spAutoFit/>
          </a:bodyPr>
          <a:lstStyle/>
          <a:p>
            <a:r>
              <a:rPr lang="en-US" sz="1600" b="1" i="0" dirty="0">
                <a:solidFill>
                  <a:schemeClr val="bg1"/>
                </a:solidFill>
                <a:effectLst/>
                <a:latin typeface="Nunito"/>
              </a:rPr>
              <a:t>K-Nearest Neighbors</a:t>
            </a:r>
            <a:r>
              <a:rPr lang="en-US" sz="1600" b="0" i="0" dirty="0">
                <a:solidFill>
                  <a:schemeClr val="bg1"/>
                </a:solidFill>
                <a:effectLst/>
                <a:latin typeface="Nunito"/>
              </a:rPr>
              <a:t> operates by checking the distance from some test example to the known values of some training example. The group of data points/class that would give the smallest distance between the training points and the testing point is the class that is selected.</a:t>
            </a:r>
            <a:endParaRPr lang="en-IN" sz="1600" dirty="0">
              <a:solidFill>
                <a:schemeClr val="bg1"/>
              </a:solidFill>
            </a:endParaRPr>
          </a:p>
        </p:txBody>
      </p:sp>
    </p:spTree>
    <p:extLst>
      <p:ext uri="{BB962C8B-B14F-4D97-AF65-F5344CB8AC3E}">
        <p14:creationId xmlns:p14="http://schemas.microsoft.com/office/powerpoint/2010/main" val="16962193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707219" y="274031"/>
            <a:ext cx="5259080" cy="763525"/>
          </a:xfrm>
        </p:spPr>
        <p:txBody>
          <a:bodyPr>
            <a:normAutofit fontScale="90000"/>
          </a:bodyPr>
          <a:lstStyle/>
          <a:p>
            <a:r>
              <a:rPr lang="en-US" dirty="0"/>
              <a:t>CLASSIFICATION REPORT AND CONFUSION MATRIX </a:t>
            </a:r>
          </a:p>
        </p:txBody>
      </p:sp>
      <p:sp>
        <p:nvSpPr>
          <p:cNvPr id="10" name="TextBox 9">
            <a:extLst>
              <a:ext uri="{FF2B5EF4-FFF2-40B4-BE49-F238E27FC236}">
                <a16:creationId xmlns:a16="http://schemas.microsoft.com/office/drawing/2014/main" id="{7E7CB75F-8651-4F0D-8887-DABA5A4DAF93}"/>
              </a:ext>
            </a:extLst>
          </p:cNvPr>
          <p:cNvSpPr txBox="1"/>
          <p:nvPr/>
        </p:nvSpPr>
        <p:spPr>
          <a:xfrm>
            <a:off x="294277" y="4281376"/>
            <a:ext cx="8672021" cy="646331"/>
          </a:xfrm>
          <a:prstGeom prst="rect">
            <a:avLst/>
          </a:prstGeom>
          <a:noFill/>
        </p:spPr>
        <p:txBody>
          <a:bodyPr wrap="square" rtlCol="0">
            <a:spAutoFit/>
          </a:bodyPr>
          <a:lstStyle/>
          <a:p>
            <a:r>
              <a:rPr lang="en-US" sz="1800" b="0" i="0" dirty="0">
                <a:solidFill>
                  <a:schemeClr val="bg1"/>
                </a:solidFill>
                <a:effectLst/>
                <a:latin typeface="charter"/>
              </a:rPr>
              <a:t>The result of Confusion Matrix is telling us that we have </a:t>
            </a:r>
            <a:r>
              <a:rPr lang="en-US" b="1" i="1" dirty="0">
                <a:solidFill>
                  <a:schemeClr val="bg1"/>
                </a:solidFill>
                <a:latin typeface="charter"/>
              </a:rPr>
              <a:t>322+42+29</a:t>
            </a:r>
            <a:r>
              <a:rPr lang="en-US" sz="1800" b="0" i="0" dirty="0">
                <a:solidFill>
                  <a:schemeClr val="bg1"/>
                </a:solidFill>
                <a:effectLst/>
                <a:latin typeface="charter"/>
              </a:rPr>
              <a:t> correct predictions and </a:t>
            </a:r>
            <a:r>
              <a:rPr lang="en-US" sz="1800" b="1" i="1" dirty="0">
                <a:solidFill>
                  <a:schemeClr val="bg1"/>
                </a:solidFill>
                <a:latin typeface="charter"/>
              </a:rPr>
              <a:t>18</a:t>
            </a:r>
            <a:r>
              <a:rPr lang="en-US" b="1" i="1" dirty="0">
                <a:solidFill>
                  <a:schemeClr val="bg1"/>
                </a:solidFill>
                <a:effectLst/>
                <a:latin typeface="charter"/>
              </a:rPr>
              <a:t>+3+</a:t>
            </a:r>
            <a:r>
              <a:rPr lang="en-US" b="1" i="1" dirty="0">
                <a:solidFill>
                  <a:schemeClr val="bg1"/>
                </a:solidFill>
                <a:latin typeface="charter"/>
              </a:rPr>
              <a:t>4+8</a:t>
            </a:r>
            <a:r>
              <a:rPr lang="en-US" sz="1800" b="1" i="1" dirty="0">
                <a:solidFill>
                  <a:schemeClr val="bg1"/>
                </a:solidFill>
                <a:latin typeface="charter"/>
              </a:rPr>
              <a:t> </a:t>
            </a:r>
            <a:r>
              <a:rPr lang="en-US" sz="1800" b="0" i="0" dirty="0">
                <a:solidFill>
                  <a:schemeClr val="bg1"/>
                </a:solidFill>
                <a:effectLst/>
                <a:latin typeface="charter"/>
              </a:rPr>
              <a:t>incorrect predictions.</a:t>
            </a:r>
            <a:endParaRPr lang="en-IN" dirty="0"/>
          </a:p>
        </p:txBody>
      </p:sp>
      <p:sp>
        <p:nvSpPr>
          <p:cNvPr id="11" name="TextBox 10">
            <a:extLst>
              <a:ext uri="{FF2B5EF4-FFF2-40B4-BE49-F238E27FC236}">
                <a16:creationId xmlns:a16="http://schemas.microsoft.com/office/drawing/2014/main" id="{D13912B8-0BC1-4F21-AFB1-562537C1599C}"/>
              </a:ext>
            </a:extLst>
          </p:cNvPr>
          <p:cNvSpPr txBox="1"/>
          <p:nvPr/>
        </p:nvSpPr>
        <p:spPr>
          <a:xfrm>
            <a:off x="5606902" y="1552353"/>
            <a:ext cx="3409507" cy="2831544"/>
          </a:xfrm>
          <a:prstGeom prst="rect">
            <a:avLst/>
          </a:prstGeom>
          <a:noFill/>
        </p:spPr>
        <p:txBody>
          <a:bodyPr wrap="square" rtlCol="0">
            <a:spAutoFit/>
          </a:bodyPr>
          <a:lstStyle/>
          <a:p>
            <a:pPr marL="285750" indent="-285750">
              <a:buFont typeface="Arial" panose="020B0604020202020204" pitchFamily="34" charset="0"/>
              <a:buChar char="•"/>
            </a:pPr>
            <a:r>
              <a:rPr lang="en-IN" sz="1600" dirty="0">
                <a:solidFill>
                  <a:schemeClr val="bg1"/>
                </a:solidFill>
              </a:rPr>
              <a:t>The precision column shows that the predictions for ‘’ Normal” and ‘Pathological’ are somehow good in accuracy.</a:t>
            </a:r>
          </a:p>
          <a:p>
            <a:pPr marL="285750" indent="-285750">
              <a:buFont typeface="Arial" panose="020B0604020202020204" pitchFamily="34" charset="0"/>
              <a:buChar char="•"/>
            </a:pPr>
            <a:r>
              <a:rPr lang="en-IN" sz="1600" dirty="0">
                <a:solidFill>
                  <a:schemeClr val="bg1"/>
                </a:solidFill>
              </a:rPr>
              <a:t>The recall column shows that the positive cases for ‘Normal’ are caught correctly.</a:t>
            </a:r>
          </a:p>
          <a:p>
            <a:pPr marL="285750" indent="-285750">
              <a:buFont typeface="Arial" panose="020B0604020202020204" pitchFamily="34" charset="0"/>
              <a:buChar char="•"/>
            </a:pPr>
            <a:r>
              <a:rPr lang="en-IN" sz="1600" dirty="0">
                <a:solidFill>
                  <a:schemeClr val="bg1"/>
                </a:solidFill>
              </a:rPr>
              <a:t>The f1-score column shows that the positive predictions for ‘Normal’ is near to accurate.</a:t>
            </a:r>
          </a:p>
          <a:p>
            <a:endParaRPr lang="en-IN" dirty="0"/>
          </a:p>
        </p:txBody>
      </p:sp>
      <p:pic>
        <p:nvPicPr>
          <p:cNvPr id="3" name="Picture 2">
            <a:extLst>
              <a:ext uri="{FF2B5EF4-FFF2-40B4-BE49-F238E27FC236}">
                <a16:creationId xmlns:a16="http://schemas.microsoft.com/office/drawing/2014/main" id="{053192AC-09FC-42F6-8827-1CC7731BEB1C}"/>
              </a:ext>
            </a:extLst>
          </p:cNvPr>
          <p:cNvPicPr>
            <a:picLocks noChangeAspect="1"/>
          </p:cNvPicPr>
          <p:nvPr/>
        </p:nvPicPr>
        <p:blipFill>
          <a:blip r:embed="rId2"/>
          <a:stretch>
            <a:fillRect/>
          </a:stretch>
        </p:blipFill>
        <p:spPr>
          <a:xfrm>
            <a:off x="464565" y="1481580"/>
            <a:ext cx="4972050" cy="2676525"/>
          </a:xfrm>
          <a:prstGeom prst="rect">
            <a:avLst/>
          </a:prstGeom>
        </p:spPr>
      </p:pic>
    </p:spTree>
    <p:extLst>
      <p:ext uri="{BB962C8B-B14F-4D97-AF65-F5344CB8AC3E}">
        <p14:creationId xmlns:p14="http://schemas.microsoft.com/office/powerpoint/2010/main" val="17079680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069265" y="274031"/>
            <a:ext cx="5897034" cy="763525"/>
          </a:xfrm>
        </p:spPr>
        <p:txBody>
          <a:bodyPr>
            <a:normAutofit/>
          </a:bodyPr>
          <a:lstStyle/>
          <a:p>
            <a:r>
              <a:rPr lang="en-US" sz="2800" dirty="0"/>
              <a:t>SUPPORT VECTOR MACHINE(SVM)</a:t>
            </a:r>
            <a:r>
              <a:rPr lang="en-US" dirty="0"/>
              <a:t> </a:t>
            </a:r>
          </a:p>
        </p:txBody>
      </p:sp>
      <p:graphicFrame>
        <p:nvGraphicFramePr>
          <p:cNvPr id="5" name="Table 4">
            <a:extLst>
              <a:ext uri="{FF2B5EF4-FFF2-40B4-BE49-F238E27FC236}">
                <a16:creationId xmlns:a16="http://schemas.microsoft.com/office/drawing/2014/main" id="{AF1D3A5D-9EC0-43AF-AD56-33E437B41B42}"/>
              </a:ext>
            </a:extLst>
          </p:cNvPr>
          <p:cNvGraphicFramePr>
            <a:graphicFrameLocks noGrp="1"/>
          </p:cNvGraphicFramePr>
          <p:nvPr>
            <p:extLst>
              <p:ext uri="{D42A27DB-BD31-4B8C-83A1-F6EECF244321}">
                <p14:modId xmlns:p14="http://schemas.microsoft.com/office/powerpoint/2010/main" val="3213353118"/>
              </p:ext>
            </p:extLst>
          </p:nvPr>
        </p:nvGraphicFramePr>
        <p:xfrm>
          <a:off x="347329" y="2349313"/>
          <a:ext cx="8449342" cy="2598128"/>
        </p:xfrm>
        <a:graphic>
          <a:graphicData uri="http://schemas.openxmlformats.org/drawingml/2006/table">
            <a:tbl>
              <a:tblPr firstRow="1" bandRow="1">
                <a:tableStyleId>{93296810-A885-4BE3-A3E7-6D5BEEA58F35}</a:tableStyleId>
              </a:tblPr>
              <a:tblGrid>
                <a:gridCol w="4224671">
                  <a:extLst>
                    <a:ext uri="{9D8B030D-6E8A-4147-A177-3AD203B41FA5}">
                      <a16:colId xmlns:a16="http://schemas.microsoft.com/office/drawing/2014/main" val="2829485182"/>
                    </a:ext>
                  </a:extLst>
                </a:gridCol>
                <a:gridCol w="4224671">
                  <a:extLst>
                    <a:ext uri="{9D8B030D-6E8A-4147-A177-3AD203B41FA5}">
                      <a16:colId xmlns:a16="http://schemas.microsoft.com/office/drawing/2014/main" val="2252286133"/>
                    </a:ext>
                  </a:extLst>
                </a:gridCol>
              </a:tblGrid>
              <a:tr h="449426">
                <a:tc gridSpan="2">
                  <a:txBody>
                    <a:bodyPr/>
                    <a:lstStyle/>
                    <a:p>
                      <a:pPr algn="ctr"/>
                      <a:r>
                        <a:rPr lang="en-IN" sz="2000" u="sng" dirty="0">
                          <a:solidFill>
                            <a:schemeClr val="tx1"/>
                          </a:solidFill>
                        </a:rPr>
                        <a:t>SCORES FOR THE SUPPORT VECTOR MACHINE(SVM) MODEL</a:t>
                      </a:r>
                      <a:endParaRPr lang="en-IN" u="sng" dirty="0">
                        <a:solidFill>
                          <a:schemeClr val="tx1"/>
                        </a:solidFill>
                      </a:endParaRPr>
                    </a:p>
                  </a:txBody>
                  <a:tcPr/>
                </a:tc>
                <a:tc hMerge="1">
                  <a:txBody>
                    <a:bodyPr/>
                    <a:lstStyle/>
                    <a:p>
                      <a:endParaRPr lang="en-IN" dirty="0"/>
                    </a:p>
                  </a:txBody>
                  <a:tcPr/>
                </a:tc>
                <a:extLst>
                  <a:ext uri="{0D108BD9-81ED-4DB2-BD59-A6C34878D82A}">
                    <a16:rowId xmlns:a16="http://schemas.microsoft.com/office/drawing/2014/main" val="2591336156"/>
                  </a:ext>
                </a:extLst>
              </a:tr>
              <a:tr h="449426">
                <a:tc>
                  <a:txBody>
                    <a:bodyPr/>
                    <a:lstStyle/>
                    <a:p>
                      <a:r>
                        <a:rPr lang="en-IN" dirty="0"/>
                        <a:t>K-Fold Score</a:t>
                      </a:r>
                    </a:p>
                  </a:txBody>
                  <a:tcPr/>
                </a:tc>
                <a:tc>
                  <a:txBody>
                    <a:bodyPr/>
                    <a:lstStyle/>
                    <a:p>
                      <a:r>
                        <a:rPr lang="en-IN" dirty="0"/>
                        <a:t>0.8433736536868268</a:t>
                      </a:r>
                    </a:p>
                  </a:txBody>
                  <a:tcPr/>
                </a:tc>
                <a:extLst>
                  <a:ext uri="{0D108BD9-81ED-4DB2-BD59-A6C34878D82A}">
                    <a16:rowId xmlns:a16="http://schemas.microsoft.com/office/drawing/2014/main" val="207680758"/>
                  </a:ext>
                </a:extLst>
              </a:tr>
              <a:tr h="800424">
                <a:tc>
                  <a:txBody>
                    <a:bodyPr/>
                    <a:lstStyle/>
                    <a:p>
                      <a:r>
                        <a:rPr lang="en-IN" dirty="0"/>
                        <a:t>Best Parameters</a:t>
                      </a:r>
                    </a:p>
                  </a:txBody>
                  <a:tcPr/>
                </a:tc>
                <a:tc>
                  <a:txBody>
                    <a:bodyPr/>
                    <a:lstStyle/>
                    <a:p>
                      <a:r>
                        <a:rPr lang="en-IN" dirty="0"/>
                        <a:t>'C': 10, 'degree': 3, 'gamma': 1, 'kernel': 'poly'</a:t>
                      </a:r>
                    </a:p>
                  </a:txBody>
                  <a:tcPr/>
                </a:tc>
                <a:extLst>
                  <a:ext uri="{0D108BD9-81ED-4DB2-BD59-A6C34878D82A}">
                    <a16:rowId xmlns:a16="http://schemas.microsoft.com/office/drawing/2014/main" val="2866045211"/>
                  </a:ext>
                </a:extLst>
              </a:tr>
              <a:tr h="449426">
                <a:tc>
                  <a:txBody>
                    <a:bodyPr/>
                    <a:lstStyle/>
                    <a:p>
                      <a:r>
                        <a:rPr lang="en-IN" dirty="0"/>
                        <a:t>Best Score</a:t>
                      </a:r>
                    </a:p>
                  </a:txBody>
                  <a:tcPr/>
                </a:tc>
                <a:tc>
                  <a:txBody>
                    <a:bodyPr/>
                    <a:lstStyle/>
                    <a:p>
                      <a:r>
                        <a:rPr lang="en-IN" dirty="0"/>
                        <a:t>0.9123529411764706</a:t>
                      </a:r>
                    </a:p>
                  </a:txBody>
                  <a:tcPr/>
                </a:tc>
                <a:extLst>
                  <a:ext uri="{0D108BD9-81ED-4DB2-BD59-A6C34878D82A}">
                    <a16:rowId xmlns:a16="http://schemas.microsoft.com/office/drawing/2014/main" val="3039180397"/>
                  </a:ext>
                </a:extLst>
              </a:tr>
              <a:tr h="449426">
                <a:tc>
                  <a:txBody>
                    <a:bodyPr/>
                    <a:lstStyle/>
                    <a:p>
                      <a:r>
                        <a:rPr lang="en-IN" dirty="0"/>
                        <a:t>Test Score</a:t>
                      </a:r>
                    </a:p>
                  </a:txBody>
                  <a:tcPr/>
                </a:tc>
                <a:tc>
                  <a:txBody>
                    <a:bodyPr/>
                    <a:lstStyle/>
                    <a:p>
                      <a:r>
                        <a:rPr lang="en-IN" dirty="0"/>
                        <a:t>0.92018779342723</a:t>
                      </a:r>
                    </a:p>
                  </a:txBody>
                  <a:tcPr/>
                </a:tc>
                <a:extLst>
                  <a:ext uri="{0D108BD9-81ED-4DB2-BD59-A6C34878D82A}">
                    <a16:rowId xmlns:a16="http://schemas.microsoft.com/office/drawing/2014/main" val="2944652478"/>
                  </a:ext>
                </a:extLst>
              </a:tr>
            </a:tbl>
          </a:graphicData>
        </a:graphic>
      </p:graphicFrame>
      <p:sp>
        <p:nvSpPr>
          <p:cNvPr id="3" name="TextBox 2">
            <a:extLst>
              <a:ext uri="{FF2B5EF4-FFF2-40B4-BE49-F238E27FC236}">
                <a16:creationId xmlns:a16="http://schemas.microsoft.com/office/drawing/2014/main" id="{63098EC2-1320-4E3B-8B04-AC7888E141E4}"/>
              </a:ext>
            </a:extLst>
          </p:cNvPr>
          <p:cNvSpPr txBox="1"/>
          <p:nvPr/>
        </p:nvSpPr>
        <p:spPr>
          <a:xfrm>
            <a:off x="347329" y="1240465"/>
            <a:ext cx="8350104" cy="1015663"/>
          </a:xfrm>
          <a:prstGeom prst="rect">
            <a:avLst/>
          </a:prstGeom>
          <a:noFill/>
        </p:spPr>
        <p:txBody>
          <a:bodyPr wrap="square" rtlCol="0">
            <a:spAutoFit/>
          </a:bodyPr>
          <a:lstStyle/>
          <a:p>
            <a:pPr algn="l"/>
            <a:r>
              <a:rPr lang="en-US" sz="1500" b="1" i="0" dirty="0">
                <a:solidFill>
                  <a:schemeClr val="bg1"/>
                </a:solidFill>
                <a:effectLst/>
                <a:latin typeface="+mj-lt"/>
              </a:rPr>
              <a:t>Support Vector Machines</a:t>
            </a:r>
            <a:r>
              <a:rPr lang="en-US" sz="1500" b="0" i="0" dirty="0">
                <a:solidFill>
                  <a:schemeClr val="bg1"/>
                </a:solidFill>
                <a:effectLst/>
                <a:latin typeface="+mj-lt"/>
              </a:rPr>
              <a:t> work by drawing a line between the different clusters of data points to group them into classes. Points on one side of the line will be one class and points on the other side belong to another class. The classifier will try to maximize the distance between the line it draws and the points on either side of it, to increase its confidence in which points belong to which class.</a:t>
            </a:r>
          </a:p>
        </p:txBody>
      </p:sp>
    </p:spTree>
    <p:extLst>
      <p:ext uri="{BB962C8B-B14F-4D97-AF65-F5344CB8AC3E}">
        <p14:creationId xmlns:p14="http://schemas.microsoft.com/office/powerpoint/2010/main" val="39965559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707219" y="274031"/>
            <a:ext cx="5259080" cy="763525"/>
          </a:xfrm>
        </p:spPr>
        <p:txBody>
          <a:bodyPr>
            <a:normAutofit fontScale="90000"/>
          </a:bodyPr>
          <a:lstStyle/>
          <a:p>
            <a:r>
              <a:rPr lang="en-US" dirty="0"/>
              <a:t>CLASSIFICATION REPORT AND CONFUSION MATRIX </a:t>
            </a:r>
          </a:p>
        </p:txBody>
      </p:sp>
      <p:sp>
        <p:nvSpPr>
          <p:cNvPr id="10" name="TextBox 9">
            <a:extLst>
              <a:ext uri="{FF2B5EF4-FFF2-40B4-BE49-F238E27FC236}">
                <a16:creationId xmlns:a16="http://schemas.microsoft.com/office/drawing/2014/main" id="{7E7CB75F-8651-4F0D-8887-DABA5A4DAF93}"/>
              </a:ext>
            </a:extLst>
          </p:cNvPr>
          <p:cNvSpPr txBox="1"/>
          <p:nvPr/>
        </p:nvSpPr>
        <p:spPr>
          <a:xfrm>
            <a:off x="294277" y="4281376"/>
            <a:ext cx="8672021" cy="646331"/>
          </a:xfrm>
          <a:prstGeom prst="rect">
            <a:avLst/>
          </a:prstGeom>
          <a:noFill/>
        </p:spPr>
        <p:txBody>
          <a:bodyPr wrap="square" rtlCol="0">
            <a:spAutoFit/>
          </a:bodyPr>
          <a:lstStyle/>
          <a:p>
            <a:r>
              <a:rPr lang="en-US" sz="1800" b="0" i="0" dirty="0">
                <a:solidFill>
                  <a:schemeClr val="bg1"/>
                </a:solidFill>
                <a:effectLst/>
                <a:latin typeface="charter"/>
              </a:rPr>
              <a:t>The result of Confusion Matrix is telling us that we have </a:t>
            </a:r>
            <a:r>
              <a:rPr lang="en-US" b="1" i="1" dirty="0">
                <a:solidFill>
                  <a:schemeClr val="bg1"/>
                </a:solidFill>
                <a:latin typeface="charter"/>
              </a:rPr>
              <a:t>325+31+32 </a:t>
            </a:r>
            <a:r>
              <a:rPr lang="en-US" sz="1800" b="0" i="0" dirty="0">
                <a:solidFill>
                  <a:schemeClr val="bg1"/>
                </a:solidFill>
                <a:effectLst/>
                <a:latin typeface="charter"/>
              </a:rPr>
              <a:t>correct predictions and </a:t>
            </a:r>
            <a:r>
              <a:rPr lang="en-US" b="1" i="1" dirty="0">
                <a:solidFill>
                  <a:schemeClr val="bg1"/>
                </a:solidFill>
                <a:effectLst/>
                <a:latin typeface="charter"/>
              </a:rPr>
              <a:t>28+2+2</a:t>
            </a:r>
            <a:r>
              <a:rPr lang="en-US" b="1" i="1" dirty="0">
                <a:solidFill>
                  <a:schemeClr val="bg1"/>
                </a:solidFill>
                <a:latin typeface="charter"/>
              </a:rPr>
              <a:t>+5+1</a:t>
            </a:r>
            <a:r>
              <a:rPr lang="en-US" sz="1800" b="1" i="1" dirty="0">
                <a:solidFill>
                  <a:schemeClr val="bg1"/>
                </a:solidFill>
                <a:latin typeface="charter"/>
              </a:rPr>
              <a:t> </a:t>
            </a:r>
            <a:r>
              <a:rPr lang="en-US" sz="1800" b="0" i="0" dirty="0">
                <a:solidFill>
                  <a:schemeClr val="bg1"/>
                </a:solidFill>
                <a:effectLst/>
                <a:latin typeface="charter"/>
              </a:rPr>
              <a:t>incorrect predictions.</a:t>
            </a:r>
            <a:endParaRPr lang="en-IN" dirty="0"/>
          </a:p>
        </p:txBody>
      </p:sp>
      <p:sp>
        <p:nvSpPr>
          <p:cNvPr id="11" name="TextBox 10">
            <a:extLst>
              <a:ext uri="{FF2B5EF4-FFF2-40B4-BE49-F238E27FC236}">
                <a16:creationId xmlns:a16="http://schemas.microsoft.com/office/drawing/2014/main" id="{D13912B8-0BC1-4F21-AFB1-562537C1599C}"/>
              </a:ext>
            </a:extLst>
          </p:cNvPr>
          <p:cNvSpPr txBox="1"/>
          <p:nvPr/>
        </p:nvSpPr>
        <p:spPr>
          <a:xfrm>
            <a:off x="5606902" y="1552353"/>
            <a:ext cx="3409507" cy="2831544"/>
          </a:xfrm>
          <a:prstGeom prst="rect">
            <a:avLst/>
          </a:prstGeom>
          <a:noFill/>
        </p:spPr>
        <p:txBody>
          <a:bodyPr wrap="square" rtlCol="0">
            <a:spAutoFit/>
          </a:bodyPr>
          <a:lstStyle/>
          <a:p>
            <a:pPr marL="285750" indent="-285750">
              <a:buFont typeface="Arial" panose="020B0604020202020204" pitchFamily="34" charset="0"/>
              <a:buChar char="•"/>
            </a:pPr>
            <a:r>
              <a:rPr lang="en-IN" sz="1600" dirty="0">
                <a:solidFill>
                  <a:schemeClr val="bg1"/>
                </a:solidFill>
              </a:rPr>
              <a:t>The precision column shows that the predictions for ‘’ Normal” and ‘Pathological’ are somehow good in accuracy.</a:t>
            </a:r>
          </a:p>
          <a:p>
            <a:pPr marL="285750" indent="-285750">
              <a:buFont typeface="Arial" panose="020B0604020202020204" pitchFamily="34" charset="0"/>
              <a:buChar char="•"/>
            </a:pPr>
            <a:r>
              <a:rPr lang="en-IN" sz="1600" dirty="0">
                <a:solidFill>
                  <a:schemeClr val="bg1"/>
                </a:solidFill>
              </a:rPr>
              <a:t>The recall column shows that the positive cases for ‘Normal’ are caught correctly somehow.</a:t>
            </a:r>
          </a:p>
          <a:p>
            <a:pPr marL="285750" indent="-285750">
              <a:buFont typeface="Arial" panose="020B0604020202020204" pitchFamily="34" charset="0"/>
              <a:buChar char="•"/>
            </a:pPr>
            <a:r>
              <a:rPr lang="en-IN" sz="1600" dirty="0">
                <a:solidFill>
                  <a:schemeClr val="bg1"/>
                </a:solidFill>
              </a:rPr>
              <a:t>The f1-score column shows that the positive predictions for ‘Normal’ is near to accurate.</a:t>
            </a:r>
          </a:p>
          <a:p>
            <a:endParaRPr lang="en-IN" dirty="0"/>
          </a:p>
        </p:txBody>
      </p:sp>
      <p:pic>
        <p:nvPicPr>
          <p:cNvPr id="3" name="Picture 2">
            <a:extLst>
              <a:ext uri="{FF2B5EF4-FFF2-40B4-BE49-F238E27FC236}">
                <a16:creationId xmlns:a16="http://schemas.microsoft.com/office/drawing/2014/main" id="{6EF63BB2-028A-4977-AC3B-3CB94A49AB8B}"/>
              </a:ext>
            </a:extLst>
          </p:cNvPr>
          <p:cNvPicPr>
            <a:picLocks noChangeAspect="1"/>
          </p:cNvPicPr>
          <p:nvPr/>
        </p:nvPicPr>
        <p:blipFill>
          <a:blip r:embed="rId2"/>
          <a:stretch>
            <a:fillRect/>
          </a:stretch>
        </p:blipFill>
        <p:spPr>
          <a:xfrm>
            <a:off x="294277" y="1474492"/>
            <a:ext cx="5172075" cy="2676525"/>
          </a:xfrm>
          <a:prstGeom prst="rect">
            <a:avLst/>
          </a:prstGeom>
        </p:spPr>
      </p:pic>
    </p:spTree>
    <p:extLst>
      <p:ext uri="{BB962C8B-B14F-4D97-AF65-F5344CB8AC3E}">
        <p14:creationId xmlns:p14="http://schemas.microsoft.com/office/powerpoint/2010/main" val="33837536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707219" y="274031"/>
            <a:ext cx="5259080" cy="763525"/>
          </a:xfrm>
        </p:spPr>
        <p:txBody>
          <a:bodyPr>
            <a:normAutofit/>
          </a:bodyPr>
          <a:lstStyle/>
          <a:p>
            <a:r>
              <a:rPr lang="en-US" dirty="0"/>
              <a:t>DECISION TREE CLASSIFIER </a:t>
            </a:r>
          </a:p>
        </p:txBody>
      </p:sp>
      <p:graphicFrame>
        <p:nvGraphicFramePr>
          <p:cNvPr id="5" name="Table 4">
            <a:extLst>
              <a:ext uri="{FF2B5EF4-FFF2-40B4-BE49-F238E27FC236}">
                <a16:creationId xmlns:a16="http://schemas.microsoft.com/office/drawing/2014/main" id="{AF1D3A5D-9EC0-43AF-AD56-33E437B41B42}"/>
              </a:ext>
            </a:extLst>
          </p:cNvPr>
          <p:cNvGraphicFramePr>
            <a:graphicFrameLocks noGrp="1"/>
          </p:cNvGraphicFramePr>
          <p:nvPr>
            <p:extLst>
              <p:ext uri="{D42A27DB-BD31-4B8C-83A1-F6EECF244321}">
                <p14:modId xmlns:p14="http://schemas.microsoft.com/office/powerpoint/2010/main" val="2209172472"/>
              </p:ext>
            </p:extLst>
          </p:nvPr>
        </p:nvGraphicFramePr>
        <p:xfrm>
          <a:off x="347329" y="2406020"/>
          <a:ext cx="8449342" cy="2598128"/>
        </p:xfrm>
        <a:graphic>
          <a:graphicData uri="http://schemas.openxmlformats.org/drawingml/2006/table">
            <a:tbl>
              <a:tblPr firstRow="1" bandRow="1">
                <a:tableStyleId>{93296810-A885-4BE3-A3E7-6D5BEEA58F35}</a:tableStyleId>
              </a:tblPr>
              <a:tblGrid>
                <a:gridCol w="4224671">
                  <a:extLst>
                    <a:ext uri="{9D8B030D-6E8A-4147-A177-3AD203B41FA5}">
                      <a16:colId xmlns:a16="http://schemas.microsoft.com/office/drawing/2014/main" val="2829485182"/>
                    </a:ext>
                  </a:extLst>
                </a:gridCol>
                <a:gridCol w="4224671">
                  <a:extLst>
                    <a:ext uri="{9D8B030D-6E8A-4147-A177-3AD203B41FA5}">
                      <a16:colId xmlns:a16="http://schemas.microsoft.com/office/drawing/2014/main" val="2252286133"/>
                    </a:ext>
                  </a:extLst>
                </a:gridCol>
              </a:tblGrid>
              <a:tr h="449426">
                <a:tc gridSpan="2">
                  <a:txBody>
                    <a:bodyPr/>
                    <a:lstStyle/>
                    <a:p>
                      <a:pPr algn="ctr"/>
                      <a:r>
                        <a:rPr lang="en-IN" sz="2000" u="sng" dirty="0">
                          <a:solidFill>
                            <a:schemeClr val="tx1"/>
                          </a:solidFill>
                        </a:rPr>
                        <a:t>SCORES FOR THE DECISION TREE CLASSIFIER MODEL</a:t>
                      </a:r>
                      <a:endParaRPr lang="en-IN" u="sng" dirty="0">
                        <a:solidFill>
                          <a:schemeClr val="tx1"/>
                        </a:solidFill>
                      </a:endParaRPr>
                    </a:p>
                  </a:txBody>
                  <a:tcPr/>
                </a:tc>
                <a:tc hMerge="1">
                  <a:txBody>
                    <a:bodyPr/>
                    <a:lstStyle/>
                    <a:p>
                      <a:endParaRPr lang="en-IN" dirty="0"/>
                    </a:p>
                  </a:txBody>
                  <a:tcPr/>
                </a:tc>
                <a:extLst>
                  <a:ext uri="{0D108BD9-81ED-4DB2-BD59-A6C34878D82A}">
                    <a16:rowId xmlns:a16="http://schemas.microsoft.com/office/drawing/2014/main" val="2591336156"/>
                  </a:ext>
                </a:extLst>
              </a:tr>
              <a:tr h="449426">
                <a:tc>
                  <a:txBody>
                    <a:bodyPr/>
                    <a:lstStyle/>
                    <a:p>
                      <a:r>
                        <a:rPr lang="en-IN" dirty="0"/>
                        <a:t>K-Fold Score</a:t>
                      </a:r>
                    </a:p>
                  </a:txBody>
                  <a:tcPr/>
                </a:tc>
                <a:tc>
                  <a:txBody>
                    <a:bodyPr/>
                    <a:lstStyle/>
                    <a:p>
                      <a:r>
                        <a:rPr lang="en-IN" dirty="0"/>
                        <a:t>0.8226688760011047</a:t>
                      </a:r>
                    </a:p>
                  </a:txBody>
                  <a:tcPr/>
                </a:tc>
                <a:extLst>
                  <a:ext uri="{0D108BD9-81ED-4DB2-BD59-A6C34878D82A}">
                    <a16:rowId xmlns:a16="http://schemas.microsoft.com/office/drawing/2014/main" val="207680758"/>
                  </a:ext>
                </a:extLst>
              </a:tr>
              <a:tr h="800424">
                <a:tc>
                  <a:txBody>
                    <a:bodyPr/>
                    <a:lstStyle/>
                    <a:p>
                      <a:r>
                        <a:rPr lang="en-IN" dirty="0"/>
                        <a:t>Best Parameters</a:t>
                      </a:r>
                    </a:p>
                  </a:txBody>
                  <a:tcPr/>
                </a:tc>
                <a:tc>
                  <a:txBody>
                    <a:bodyPr/>
                    <a:lstStyle/>
                    <a:p>
                      <a:r>
                        <a:rPr lang="en-IN" dirty="0"/>
                        <a:t>'criterion': 'entropy', 'max_features': 'log2', 'splitter': 'best'</a:t>
                      </a:r>
                    </a:p>
                  </a:txBody>
                  <a:tcPr/>
                </a:tc>
                <a:extLst>
                  <a:ext uri="{0D108BD9-81ED-4DB2-BD59-A6C34878D82A}">
                    <a16:rowId xmlns:a16="http://schemas.microsoft.com/office/drawing/2014/main" val="2866045211"/>
                  </a:ext>
                </a:extLst>
              </a:tr>
              <a:tr h="449426">
                <a:tc>
                  <a:txBody>
                    <a:bodyPr/>
                    <a:lstStyle/>
                    <a:p>
                      <a:r>
                        <a:rPr lang="en-IN" dirty="0"/>
                        <a:t>Best Score</a:t>
                      </a:r>
                    </a:p>
                  </a:txBody>
                  <a:tcPr/>
                </a:tc>
                <a:tc>
                  <a:txBody>
                    <a:bodyPr/>
                    <a:lstStyle/>
                    <a:p>
                      <a:r>
                        <a:rPr lang="en-IN" dirty="0"/>
                        <a:t>0.908235294117647</a:t>
                      </a:r>
                    </a:p>
                  </a:txBody>
                  <a:tcPr/>
                </a:tc>
                <a:extLst>
                  <a:ext uri="{0D108BD9-81ED-4DB2-BD59-A6C34878D82A}">
                    <a16:rowId xmlns:a16="http://schemas.microsoft.com/office/drawing/2014/main" val="3039180397"/>
                  </a:ext>
                </a:extLst>
              </a:tr>
              <a:tr h="449426">
                <a:tc>
                  <a:txBody>
                    <a:bodyPr/>
                    <a:lstStyle/>
                    <a:p>
                      <a:r>
                        <a:rPr lang="en-IN" dirty="0"/>
                        <a:t>Test Score</a:t>
                      </a:r>
                    </a:p>
                  </a:txBody>
                  <a:tcPr/>
                </a:tc>
                <a:tc>
                  <a:txBody>
                    <a:bodyPr/>
                    <a:lstStyle/>
                    <a:p>
                      <a:r>
                        <a:rPr lang="en-IN" dirty="0"/>
                        <a:t>0.9061032863849765</a:t>
                      </a:r>
                    </a:p>
                  </a:txBody>
                  <a:tcPr/>
                </a:tc>
                <a:extLst>
                  <a:ext uri="{0D108BD9-81ED-4DB2-BD59-A6C34878D82A}">
                    <a16:rowId xmlns:a16="http://schemas.microsoft.com/office/drawing/2014/main" val="2944652478"/>
                  </a:ext>
                </a:extLst>
              </a:tr>
            </a:tbl>
          </a:graphicData>
        </a:graphic>
      </p:graphicFrame>
      <p:sp>
        <p:nvSpPr>
          <p:cNvPr id="2" name="TextBox 1">
            <a:extLst>
              <a:ext uri="{FF2B5EF4-FFF2-40B4-BE49-F238E27FC236}">
                <a16:creationId xmlns:a16="http://schemas.microsoft.com/office/drawing/2014/main" id="{D411E6E5-14F8-479D-A777-4B1B01CC92D2}"/>
              </a:ext>
            </a:extLst>
          </p:cNvPr>
          <p:cNvSpPr txBox="1"/>
          <p:nvPr/>
        </p:nvSpPr>
        <p:spPr>
          <a:xfrm>
            <a:off x="347329" y="1311349"/>
            <a:ext cx="8449342" cy="923330"/>
          </a:xfrm>
          <a:prstGeom prst="rect">
            <a:avLst/>
          </a:prstGeom>
          <a:noFill/>
        </p:spPr>
        <p:txBody>
          <a:bodyPr wrap="square" rtlCol="0">
            <a:spAutoFit/>
          </a:bodyPr>
          <a:lstStyle/>
          <a:p>
            <a:r>
              <a:rPr lang="en-US" b="0" i="0" dirty="0">
                <a:solidFill>
                  <a:schemeClr val="bg1"/>
                </a:solidFill>
                <a:effectLst/>
                <a:latin typeface="+mj-lt"/>
              </a:rPr>
              <a:t>A </a:t>
            </a:r>
            <a:r>
              <a:rPr lang="en-US" b="1" i="0" dirty="0">
                <a:solidFill>
                  <a:schemeClr val="bg1"/>
                </a:solidFill>
                <a:effectLst/>
                <a:latin typeface="+mj-lt"/>
              </a:rPr>
              <a:t>Decision Tree Classifier</a:t>
            </a:r>
            <a:r>
              <a:rPr lang="en-US" b="0" i="0" dirty="0">
                <a:solidFill>
                  <a:schemeClr val="bg1"/>
                </a:solidFill>
                <a:effectLst/>
                <a:latin typeface="+mj-lt"/>
              </a:rPr>
              <a:t> functions by breaking down a dataset into smaller and smaller subsets based on different criteria. Different sorting criteria will be used to divide the dataset, with the number of examples getting smaller with every division.</a:t>
            </a:r>
            <a:endParaRPr lang="en-IN" dirty="0">
              <a:solidFill>
                <a:schemeClr val="bg1"/>
              </a:solidFill>
              <a:latin typeface="+mj-lt"/>
            </a:endParaRPr>
          </a:p>
        </p:txBody>
      </p:sp>
    </p:spTree>
    <p:extLst>
      <p:ext uri="{BB962C8B-B14F-4D97-AF65-F5344CB8AC3E}">
        <p14:creationId xmlns:p14="http://schemas.microsoft.com/office/powerpoint/2010/main" val="34663516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707219" y="274031"/>
            <a:ext cx="5259080" cy="763525"/>
          </a:xfrm>
        </p:spPr>
        <p:txBody>
          <a:bodyPr>
            <a:normAutofit fontScale="90000"/>
          </a:bodyPr>
          <a:lstStyle/>
          <a:p>
            <a:r>
              <a:rPr lang="en-US" dirty="0"/>
              <a:t>CLASSIFICATION REPORT AND CONFUSION MATRIX </a:t>
            </a:r>
          </a:p>
        </p:txBody>
      </p:sp>
      <p:sp>
        <p:nvSpPr>
          <p:cNvPr id="10" name="TextBox 9">
            <a:extLst>
              <a:ext uri="{FF2B5EF4-FFF2-40B4-BE49-F238E27FC236}">
                <a16:creationId xmlns:a16="http://schemas.microsoft.com/office/drawing/2014/main" id="{7E7CB75F-8651-4F0D-8887-DABA5A4DAF93}"/>
              </a:ext>
            </a:extLst>
          </p:cNvPr>
          <p:cNvSpPr txBox="1"/>
          <p:nvPr/>
        </p:nvSpPr>
        <p:spPr>
          <a:xfrm>
            <a:off x="294277" y="4281376"/>
            <a:ext cx="8672021" cy="646331"/>
          </a:xfrm>
          <a:prstGeom prst="rect">
            <a:avLst/>
          </a:prstGeom>
          <a:noFill/>
        </p:spPr>
        <p:txBody>
          <a:bodyPr wrap="square" rtlCol="0">
            <a:spAutoFit/>
          </a:bodyPr>
          <a:lstStyle/>
          <a:p>
            <a:r>
              <a:rPr lang="en-US" sz="1800" b="0" i="0" dirty="0">
                <a:solidFill>
                  <a:schemeClr val="bg1"/>
                </a:solidFill>
                <a:effectLst/>
                <a:latin typeface="charter"/>
              </a:rPr>
              <a:t>The result of Confusion Matrix is telling us that we have </a:t>
            </a:r>
            <a:r>
              <a:rPr lang="en-US" b="1" i="1" dirty="0">
                <a:solidFill>
                  <a:schemeClr val="bg1"/>
                </a:solidFill>
                <a:latin typeface="charter"/>
              </a:rPr>
              <a:t>314+44+33</a:t>
            </a:r>
            <a:r>
              <a:rPr lang="en-US" sz="1800" b="0" i="0" dirty="0">
                <a:solidFill>
                  <a:schemeClr val="bg1"/>
                </a:solidFill>
                <a:effectLst/>
                <a:latin typeface="charter"/>
              </a:rPr>
              <a:t> correct predictions and </a:t>
            </a:r>
            <a:r>
              <a:rPr lang="en-US" sz="1800" b="1" i="1" dirty="0">
                <a:solidFill>
                  <a:schemeClr val="bg1"/>
                </a:solidFill>
                <a:latin typeface="charter"/>
              </a:rPr>
              <a:t>14</a:t>
            </a:r>
            <a:r>
              <a:rPr lang="en-US" b="1" i="1" dirty="0">
                <a:solidFill>
                  <a:schemeClr val="bg1"/>
                </a:solidFill>
                <a:effectLst/>
                <a:latin typeface="charter"/>
              </a:rPr>
              <a:t>+3+10</a:t>
            </a:r>
            <a:r>
              <a:rPr lang="en-US" b="1" i="1" dirty="0">
                <a:solidFill>
                  <a:schemeClr val="bg1"/>
                </a:solidFill>
                <a:latin typeface="charter"/>
              </a:rPr>
              <a:t>+6+2</a:t>
            </a:r>
            <a:r>
              <a:rPr lang="en-US" sz="1800" b="1" i="1" dirty="0">
                <a:solidFill>
                  <a:schemeClr val="bg1"/>
                </a:solidFill>
                <a:latin typeface="charter"/>
              </a:rPr>
              <a:t> </a:t>
            </a:r>
            <a:r>
              <a:rPr lang="en-US" sz="1800" b="0" i="0" dirty="0">
                <a:solidFill>
                  <a:schemeClr val="bg1"/>
                </a:solidFill>
                <a:effectLst/>
                <a:latin typeface="charter"/>
              </a:rPr>
              <a:t>incorrect predictions.</a:t>
            </a:r>
            <a:endParaRPr lang="en-IN" dirty="0"/>
          </a:p>
        </p:txBody>
      </p:sp>
      <p:sp>
        <p:nvSpPr>
          <p:cNvPr id="11" name="TextBox 10">
            <a:extLst>
              <a:ext uri="{FF2B5EF4-FFF2-40B4-BE49-F238E27FC236}">
                <a16:creationId xmlns:a16="http://schemas.microsoft.com/office/drawing/2014/main" id="{D13912B8-0BC1-4F21-AFB1-562537C1599C}"/>
              </a:ext>
            </a:extLst>
          </p:cNvPr>
          <p:cNvSpPr txBox="1"/>
          <p:nvPr/>
        </p:nvSpPr>
        <p:spPr>
          <a:xfrm>
            <a:off x="5606902" y="1552353"/>
            <a:ext cx="3409507" cy="2831544"/>
          </a:xfrm>
          <a:prstGeom prst="rect">
            <a:avLst/>
          </a:prstGeom>
          <a:noFill/>
        </p:spPr>
        <p:txBody>
          <a:bodyPr wrap="square" rtlCol="0">
            <a:spAutoFit/>
          </a:bodyPr>
          <a:lstStyle/>
          <a:p>
            <a:pPr marL="285750" indent="-285750">
              <a:buFont typeface="Arial" panose="020B0604020202020204" pitchFamily="34" charset="0"/>
              <a:buChar char="•"/>
            </a:pPr>
            <a:r>
              <a:rPr lang="en-IN" sz="1600" dirty="0">
                <a:solidFill>
                  <a:schemeClr val="bg1"/>
                </a:solidFill>
              </a:rPr>
              <a:t>The precision column shows that the predictions for ‘’ Normal” are somehow good in accuracy.</a:t>
            </a:r>
          </a:p>
          <a:p>
            <a:pPr marL="285750" indent="-285750">
              <a:buFont typeface="Arial" panose="020B0604020202020204" pitchFamily="34" charset="0"/>
              <a:buChar char="•"/>
            </a:pPr>
            <a:r>
              <a:rPr lang="en-IN" sz="1600" dirty="0">
                <a:solidFill>
                  <a:schemeClr val="bg1"/>
                </a:solidFill>
              </a:rPr>
              <a:t>The recall column shows that the positive cases for ‘Normal’  and ‘Pathological ’are somehow caught correctly.</a:t>
            </a:r>
          </a:p>
          <a:p>
            <a:pPr marL="285750" indent="-285750">
              <a:buFont typeface="Arial" panose="020B0604020202020204" pitchFamily="34" charset="0"/>
              <a:buChar char="•"/>
            </a:pPr>
            <a:r>
              <a:rPr lang="en-IN" sz="1600" dirty="0">
                <a:solidFill>
                  <a:schemeClr val="bg1"/>
                </a:solidFill>
              </a:rPr>
              <a:t>The f1-score column shows that the positive predictions for ‘Normal’ is near to accurate.</a:t>
            </a:r>
          </a:p>
          <a:p>
            <a:endParaRPr lang="en-IN" dirty="0"/>
          </a:p>
        </p:txBody>
      </p:sp>
      <p:pic>
        <p:nvPicPr>
          <p:cNvPr id="3" name="Picture 2">
            <a:extLst>
              <a:ext uri="{FF2B5EF4-FFF2-40B4-BE49-F238E27FC236}">
                <a16:creationId xmlns:a16="http://schemas.microsoft.com/office/drawing/2014/main" id="{19F1CF0B-40EC-451A-8656-0D53CCD7584C}"/>
              </a:ext>
            </a:extLst>
          </p:cNvPr>
          <p:cNvPicPr>
            <a:picLocks noChangeAspect="1"/>
          </p:cNvPicPr>
          <p:nvPr/>
        </p:nvPicPr>
        <p:blipFill>
          <a:blip r:embed="rId2"/>
          <a:stretch>
            <a:fillRect/>
          </a:stretch>
        </p:blipFill>
        <p:spPr>
          <a:xfrm>
            <a:off x="294277" y="1602415"/>
            <a:ext cx="5219700" cy="2628900"/>
          </a:xfrm>
          <a:prstGeom prst="rect">
            <a:avLst/>
          </a:prstGeom>
        </p:spPr>
      </p:pic>
    </p:spTree>
    <p:extLst>
      <p:ext uri="{BB962C8B-B14F-4D97-AF65-F5344CB8AC3E}">
        <p14:creationId xmlns:p14="http://schemas.microsoft.com/office/powerpoint/2010/main" val="20485244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707219" y="274031"/>
            <a:ext cx="5259080" cy="763525"/>
          </a:xfrm>
        </p:spPr>
        <p:txBody>
          <a:bodyPr>
            <a:normAutofit fontScale="90000"/>
          </a:bodyPr>
          <a:lstStyle/>
          <a:p>
            <a:r>
              <a:rPr lang="en-US" dirty="0"/>
              <a:t>RANDOM FOREST CLASSIFIER </a:t>
            </a:r>
          </a:p>
        </p:txBody>
      </p:sp>
      <p:graphicFrame>
        <p:nvGraphicFramePr>
          <p:cNvPr id="5" name="Table 4">
            <a:extLst>
              <a:ext uri="{FF2B5EF4-FFF2-40B4-BE49-F238E27FC236}">
                <a16:creationId xmlns:a16="http://schemas.microsoft.com/office/drawing/2014/main" id="{AF1D3A5D-9EC0-43AF-AD56-33E437B41B42}"/>
              </a:ext>
            </a:extLst>
          </p:cNvPr>
          <p:cNvGraphicFramePr>
            <a:graphicFrameLocks noGrp="1"/>
          </p:cNvGraphicFramePr>
          <p:nvPr>
            <p:extLst>
              <p:ext uri="{D42A27DB-BD31-4B8C-83A1-F6EECF244321}">
                <p14:modId xmlns:p14="http://schemas.microsoft.com/office/powerpoint/2010/main" val="1544530419"/>
              </p:ext>
            </p:extLst>
          </p:nvPr>
        </p:nvGraphicFramePr>
        <p:xfrm>
          <a:off x="347329" y="2391844"/>
          <a:ext cx="8449342" cy="2598128"/>
        </p:xfrm>
        <a:graphic>
          <a:graphicData uri="http://schemas.openxmlformats.org/drawingml/2006/table">
            <a:tbl>
              <a:tblPr firstRow="1" bandRow="1">
                <a:tableStyleId>{93296810-A885-4BE3-A3E7-6D5BEEA58F35}</a:tableStyleId>
              </a:tblPr>
              <a:tblGrid>
                <a:gridCol w="4224671">
                  <a:extLst>
                    <a:ext uri="{9D8B030D-6E8A-4147-A177-3AD203B41FA5}">
                      <a16:colId xmlns:a16="http://schemas.microsoft.com/office/drawing/2014/main" val="2829485182"/>
                    </a:ext>
                  </a:extLst>
                </a:gridCol>
                <a:gridCol w="4224671">
                  <a:extLst>
                    <a:ext uri="{9D8B030D-6E8A-4147-A177-3AD203B41FA5}">
                      <a16:colId xmlns:a16="http://schemas.microsoft.com/office/drawing/2014/main" val="2252286133"/>
                    </a:ext>
                  </a:extLst>
                </a:gridCol>
              </a:tblGrid>
              <a:tr h="449426">
                <a:tc gridSpan="2">
                  <a:txBody>
                    <a:bodyPr/>
                    <a:lstStyle/>
                    <a:p>
                      <a:pPr algn="ctr"/>
                      <a:r>
                        <a:rPr lang="en-IN" sz="2000" u="sng" dirty="0">
                          <a:solidFill>
                            <a:schemeClr val="tx1"/>
                          </a:solidFill>
                        </a:rPr>
                        <a:t>SCORES FOR THE RANDOM FOREST CLASSIFIER MODEL</a:t>
                      </a:r>
                      <a:endParaRPr lang="en-IN" u="sng" dirty="0">
                        <a:solidFill>
                          <a:schemeClr val="tx1"/>
                        </a:solidFill>
                      </a:endParaRPr>
                    </a:p>
                  </a:txBody>
                  <a:tcPr/>
                </a:tc>
                <a:tc hMerge="1">
                  <a:txBody>
                    <a:bodyPr/>
                    <a:lstStyle/>
                    <a:p>
                      <a:endParaRPr lang="en-IN" dirty="0"/>
                    </a:p>
                  </a:txBody>
                  <a:tcPr/>
                </a:tc>
                <a:extLst>
                  <a:ext uri="{0D108BD9-81ED-4DB2-BD59-A6C34878D82A}">
                    <a16:rowId xmlns:a16="http://schemas.microsoft.com/office/drawing/2014/main" val="2591336156"/>
                  </a:ext>
                </a:extLst>
              </a:tr>
              <a:tr h="449426">
                <a:tc>
                  <a:txBody>
                    <a:bodyPr/>
                    <a:lstStyle/>
                    <a:p>
                      <a:r>
                        <a:rPr lang="en-IN" dirty="0"/>
                        <a:t>K-Fold Score</a:t>
                      </a:r>
                    </a:p>
                  </a:txBody>
                  <a:tcPr/>
                </a:tc>
                <a:tc>
                  <a:txBody>
                    <a:bodyPr/>
                    <a:lstStyle/>
                    <a:p>
                      <a:r>
                        <a:rPr lang="en-IN" dirty="0"/>
                        <a:t>0.8659420049710025</a:t>
                      </a:r>
                    </a:p>
                  </a:txBody>
                  <a:tcPr/>
                </a:tc>
                <a:extLst>
                  <a:ext uri="{0D108BD9-81ED-4DB2-BD59-A6C34878D82A}">
                    <a16:rowId xmlns:a16="http://schemas.microsoft.com/office/drawing/2014/main" val="207680758"/>
                  </a:ext>
                </a:extLst>
              </a:tr>
              <a:tr h="800424">
                <a:tc>
                  <a:txBody>
                    <a:bodyPr/>
                    <a:lstStyle/>
                    <a:p>
                      <a:r>
                        <a:rPr lang="en-IN" dirty="0"/>
                        <a:t>Best Parameters</a:t>
                      </a:r>
                    </a:p>
                  </a:txBody>
                  <a:tcPr/>
                </a:tc>
                <a:tc>
                  <a:txBody>
                    <a:bodyPr/>
                    <a:lstStyle/>
                    <a:p>
                      <a:r>
                        <a:rPr lang="en-IN" dirty="0"/>
                        <a:t>'criterion': 'entropy', 'max_depth': 8, 'max_features': 'auto', 'n_estimators': 80</a:t>
                      </a:r>
                    </a:p>
                  </a:txBody>
                  <a:tcPr/>
                </a:tc>
                <a:extLst>
                  <a:ext uri="{0D108BD9-81ED-4DB2-BD59-A6C34878D82A}">
                    <a16:rowId xmlns:a16="http://schemas.microsoft.com/office/drawing/2014/main" val="2866045211"/>
                  </a:ext>
                </a:extLst>
              </a:tr>
              <a:tr h="449426">
                <a:tc>
                  <a:txBody>
                    <a:bodyPr/>
                    <a:lstStyle/>
                    <a:p>
                      <a:r>
                        <a:rPr lang="en-IN" dirty="0"/>
                        <a:t>Best Score</a:t>
                      </a:r>
                    </a:p>
                  </a:txBody>
                  <a:tcPr/>
                </a:tc>
                <a:tc>
                  <a:txBody>
                    <a:bodyPr/>
                    <a:lstStyle/>
                    <a:p>
                      <a:r>
                        <a:rPr lang="en-IN" dirty="0"/>
                        <a:t>0.9364705882352942</a:t>
                      </a:r>
                    </a:p>
                  </a:txBody>
                  <a:tcPr/>
                </a:tc>
                <a:extLst>
                  <a:ext uri="{0D108BD9-81ED-4DB2-BD59-A6C34878D82A}">
                    <a16:rowId xmlns:a16="http://schemas.microsoft.com/office/drawing/2014/main" val="3039180397"/>
                  </a:ext>
                </a:extLst>
              </a:tr>
              <a:tr h="449426">
                <a:tc>
                  <a:txBody>
                    <a:bodyPr/>
                    <a:lstStyle/>
                    <a:p>
                      <a:r>
                        <a:rPr lang="en-IN" dirty="0"/>
                        <a:t>Test Score</a:t>
                      </a:r>
                    </a:p>
                  </a:txBody>
                  <a:tcPr/>
                </a:tc>
                <a:tc>
                  <a:txBody>
                    <a:bodyPr/>
                    <a:lstStyle/>
                    <a:p>
                      <a:r>
                        <a:rPr lang="en-IN" dirty="0"/>
                        <a:t>0.9483568075117371</a:t>
                      </a:r>
                    </a:p>
                  </a:txBody>
                  <a:tcPr/>
                </a:tc>
                <a:extLst>
                  <a:ext uri="{0D108BD9-81ED-4DB2-BD59-A6C34878D82A}">
                    <a16:rowId xmlns:a16="http://schemas.microsoft.com/office/drawing/2014/main" val="2944652478"/>
                  </a:ext>
                </a:extLst>
              </a:tr>
            </a:tbl>
          </a:graphicData>
        </a:graphic>
      </p:graphicFrame>
      <p:sp>
        <p:nvSpPr>
          <p:cNvPr id="2" name="TextBox 1">
            <a:extLst>
              <a:ext uri="{FF2B5EF4-FFF2-40B4-BE49-F238E27FC236}">
                <a16:creationId xmlns:a16="http://schemas.microsoft.com/office/drawing/2014/main" id="{A6B470C4-7B1A-44F8-85C1-F753CF039994}"/>
              </a:ext>
            </a:extLst>
          </p:cNvPr>
          <p:cNvSpPr txBox="1"/>
          <p:nvPr/>
        </p:nvSpPr>
        <p:spPr>
          <a:xfrm>
            <a:off x="347329" y="1348011"/>
            <a:ext cx="8449342" cy="923330"/>
          </a:xfrm>
          <a:prstGeom prst="rect">
            <a:avLst/>
          </a:prstGeom>
          <a:noFill/>
        </p:spPr>
        <p:txBody>
          <a:bodyPr wrap="square" rtlCol="0">
            <a:spAutoFit/>
          </a:bodyPr>
          <a:lstStyle/>
          <a:p>
            <a:r>
              <a:rPr lang="en-US" b="0" i="0" dirty="0">
                <a:solidFill>
                  <a:schemeClr val="bg1"/>
                </a:solidFill>
                <a:effectLst/>
              </a:rPr>
              <a:t>The Random Forest Classifier is a set of decision trees from randomly selected subset of </a:t>
            </a:r>
            <a:r>
              <a:rPr lang="en-US" b="1" i="0" dirty="0">
                <a:solidFill>
                  <a:schemeClr val="bg1"/>
                </a:solidFill>
                <a:effectLst/>
              </a:rPr>
              <a:t>training</a:t>
            </a:r>
            <a:r>
              <a:rPr lang="en-US" b="0" i="0" dirty="0">
                <a:solidFill>
                  <a:schemeClr val="bg1"/>
                </a:solidFill>
                <a:effectLst/>
              </a:rPr>
              <a:t> set. It aggregates the votes from different decision trees to decide the final class of the test object.</a:t>
            </a:r>
            <a:endParaRPr lang="en-IN" dirty="0">
              <a:solidFill>
                <a:schemeClr val="bg1"/>
              </a:solidFill>
            </a:endParaRPr>
          </a:p>
        </p:txBody>
      </p:sp>
    </p:spTree>
    <p:extLst>
      <p:ext uri="{BB962C8B-B14F-4D97-AF65-F5344CB8AC3E}">
        <p14:creationId xmlns:p14="http://schemas.microsoft.com/office/powerpoint/2010/main" val="16649659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707219" y="274031"/>
            <a:ext cx="5259080" cy="763525"/>
          </a:xfrm>
        </p:spPr>
        <p:txBody>
          <a:bodyPr>
            <a:normAutofit fontScale="90000"/>
          </a:bodyPr>
          <a:lstStyle/>
          <a:p>
            <a:r>
              <a:rPr lang="en-US" dirty="0"/>
              <a:t>CLASSIFICATION REPORT AND CONFUSION MATRIX </a:t>
            </a:r>
          </a:p>
        </p:txBody>
      </p:sp>
      <p:sp>
        <p:nvSpPr>
          <p:cNvPr id="10" name="TextBox 9">
            <a:extLst>
              <a:ext uri="{FF2B5EF4-FFF2-40B4-BE49-F238E27FC236}">
                <a16:creationId xmlns:a16="http://schemas.microsoft.com/office/drawing/2014/main" id="{7E7CB75F-8651-4F0D-8887-DABA5A4DAF93}"/>
              </a:ext>
            </a:extLst>
          </p:cNvPr>
          <p:cNvSpPr txBox="1"/>
          <p:nvPr/>
        </p:nvSpPr>
        <p:spPr>
          <a:xfrm>
            <a:off x="294277" y="4281376"/>
            <a:ext cx="8672021" cy="646331"/>
          </a:xfrm>
          <a:prstGeom prst="rect">
            <a:avLst/>
          </a:prstGeom>
          <a:noFill/>
        </p:spPr>
        <p:txBody>
          <a:bodyPr wrap="square" rtlCol="0">
            <a:spAutoFit/>
          </a:bodyPr>
          <a:lstStyle/>
          <a:p>
            <a:r>
              <a:rPr lang="en-US" sz="1800" b="0" i="0" dirty="0">
                <a:solidFill>
                  <a:schemeClr val="bg1"/>
                </a:solidFill>
                <a:effectLst/>
                <a:latin typeface="charter"/>
              </a:rPr>
              <a:t>The result of Confusion Matrix is telling us that we have </a:t>
            </a:r>
            <a:r>
              <a:rPr lang="en-US" b="1" i="1" dirty="0">
                <a:solidFill>
                  <a:schemeClr val="bg1"/>
                </a:solidFill>
                <a:latin typeface="charter"/>
              </a:rPr>
              <a:t>330+38+33</a:t>
            </a:r>
            <a:r>
              <a:rPr lang="en-US" sz="1800" b="0" i="0" dirty="0">
                <a:solidFill>
                  <a:schemeClr val="bg1"/>
                </a:solidFill>
                <a:effectLst/>
                <a:latin typeface="charter"/>
              </a:rPr>
              <a:t> correct predictions and </a:t>
            </a:r>
            <a:r>
              <a:rPr lang="en-US" b="1" i="1" dirty="0">
                <a:solidFill>
                  <a:schemeClr val="bg1"/>
                </a:solidFill>
                <a:effectLst/>
                <a:latin typeface="charter"/>
              </a:rPr>
              <a:t>21+3+</a:t>
            </a:r>
            <a:r>
              <a:rPr lang="en-US" b="1" i="1" dirty="0">
                <a:solidFill>
                  <a:schemeClr val="bg1"/>
                </a:solidFill>
                <a:latin typeface="charter"/>
              </a:rPr>
              <a:t>1</a:t>
            </a:r>
            <a:r>
              <a:rPr lang="en-US" sz="1800" b="1" i="1" dirty="0">
                <a:solidFill>
                  <a:schemeClr val="bg1"/>
                </a:solidFill>
                <a:latin typeface="charter"/>
              </a:rPr>
              <a:t> </a:t>
            </a:r>
            <a:r>
              <a:rPr lang="en-US" sz="1800" b="0" i="0" dirty="0">
                <a:solidFill>
                  <a:schemeClr val="bg1"/>
                </a:solidFill>
                <a:effectLst/>
                <a:latin typeface="charter"/>
              </a:rPr>
              <a:t>incorrect predictions.</a:t>
            </a:r>
            <a:endParaRPr lang="en-IN" dirty="0"/>
          </a:p>
        </p:txBody>
      </p:sp>
      <p:sp>
        <p:nvSpPr>
          <p:cNvPr id="11" name="TextBox 10">
            <a:extLst>
              <a:ext uri="{FF2B5EF4-FFF2-40B4-BE49-F238E27FC236}">
                <a16:creationId xmlns:a16="http://schemas.microsoft.com/office/drawing/2014/main" id="{D13912B8-0BC1-4F21-AFB1-562537C1599C}"/>
              </a:ext>
            </a:extLst>
          </p:cNvPr>
          <p:cNvSpPr txBox="1"/>
          <p:nvPr/>
        </p:nvSpPr>
        <p:spPr>
          <a:xfrm>
            <a:off x="5556791" y="1357596"/>
            <a:ext cx="3409507" cy="3046988"/>
          </a:xfrm>
          <a:prstGeom prst="rect">
            <a:avLst/>
          </a:prstGeom>
          <a:noFill/>
        </p:spPr>
        <p:txBody>
          <a:bodyPr wrap="square" rtlCol="0">
            <a:spAutoFit/>
          </a:bodyPr>
          <a:lstStyle/>
          <a:p>
            <a:pPr marL="285750" indent="-285750">
              <a:buFont typeface="Arial" panose="020B0604020202020204" pitchFamily="34" charset="0"/>
              <a:buChar char="•"/>
            </a:pPr>
            <a:r>
              <a:rPr lang="en-IN" sz="1600" dirty="0">
                <a:solidFill>
                  <a:schemeClr val="bg1"/>
                </a:solidFill>
              </a:rPr>
              <a:t>The precision column shows that the predictions for ‘’ Suspect”  and ‘Pathological’ are somehow good in accuracy.</a:t>
            </a:r>
          </a:p>
          <a:p>
            <a:pPr marL="285750" indent="-285750">
              <a:buFont typeface="Arial" panose="020B0604020202020204" pitchFamily="34" charset="0"/>
              <a:buChar char="•"/>
            </a:pPr>
            <a:r>
              <a:rPr lang="en-IN" sz="1600" dirty="0">
                <a:solidFill>
                  <a:schemeClr val="bg1"/>
                </a:solidFill>
              </a:rPr>
              <a:t>The recall column shows that the positive cases for ‘Normal’  and ‘Pathological ’are somehow caught correctly.</a:t>
            </a:r>
          </a:p>
          <a:p>
            <a:pPr marL="285750" indent="-285750">
              <a:buFont typeface="Arial" panose="020B0604020202020204" pitchFamily="34" charset="0"/>
              <a:buChar char="•"/>
            </a:pPr>
            <a:r>
              <a:rPr lang="en-IN" sz="1600" dirty="0">
                <a:solidFill>
                  <a:schemeClr val="bg1"/>
                </a:solidFill>
              </a:rPr>
              <a:t>The f1-score column shows that the positive predictions for ‘Normal’ and ‘Pathological’ is near to accurate.</a:t>
            </a:r>
            <a:endParaRPr lang="en-IN" dirty="0"/>
          </a:p>
        </p:txBody>
      </p:sp>
      <p:pic>
        <p:nvPicPr>
          <p:cNvPr id="6" name="Picture 5">
            <a:extLst>
              <a:ext uri="{FF2B5EF4-FFF2-40B4-BE49-F238E27FC236}">
                <a16:creationId xmlns:a16="http://schemas.microsoft.com/office/drawing/2014/main" id="{BABB4510-9648-4C96-9C21-48D7D40BB3F9}"/>
              </a:ext>
            </a:extLst>
          </p:cNvPr>
          <p:cNvPicPr>
            <a:picLocks noChangeAspect="1"/>
          </p:cNvPicPr>
          <p:nvPr/>
        </p:nvPicPr>
        <p:blipFill>
          <a:blip r:embed="rId2"/>
          <a:stretch>
            <a:fillRect/>
          </a:stretch>
        </p:blipFill>
        <p:spPr>
          <a:xfrm>
            <a:off x="244660" y="1552353"/>
            <a:ext cx="5276850" cy="2657475"/>
          </a:xfrm>
          <a:prstGeom prst="rect">
            <a:avLst/>
          </a:prstGeom>
        </p:spPr>
      </p:pic>
    </p:spTree>
    <p:extLst>
      <p:ext uri="{BB962C8B-B14F-4D97-AF65-F5344CB8AC3E}">
        <p14:creationId xmlns:p14="http://schemas.microsoft.com/office/powerpoint/2010/main" val="42771090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707219" y="274031"/>
            <a:ext cx="5259080" cy="763525"/>
          </a:xfrm>
        </p:spPr>
        <p:txBody>
          <a:bodyPr>
            <a:normAutofit/>
          </a:bodyPr>
          <a:lstStyle/>
          <a:p>
            <a:r>
              <a:rPr lang="en-US" dirty="0"/>
              <a:t>ADABOOST MODEL </a:t>
            </a:r>
          </a:p>
        </p:txBody>
      </p:sp>
      <p:graphicFrame>
        <p:nvGraphicFramePr>
          <p:cNvPr id="5" name="Table 4">
            <a:extLst>
              <a:ext uri="{FF2B5EF4-FFF2-40B4-BE49-F238E27FC236}">
                <a16:creationId xmlns:a16="http://schemas.microsoft.com/office/drawing/2014/main" id="{AF1D3A5D-9EC0-43AF-AD56-33E437B41B42}"/>
              </a:ext>
            </a:extLst>
          </p:cNvPr>
          <p:cNvGraphicFramePr>
            <a:graphicFrameLocks noGrp="1"/>
          </p:cNvGraphicFramePr>
          <p:nvPr>
            <p:extLst>
              <p:ext uri="{D42A27DB-BD31-4B8C-83A1-F6EECF244321}">
                <p14:modId xmlns:p14="http://schemas.microsoft.com/office/powerpoint/2010/main" val="3737925586"/>
              </p:ext>
            </p:extLst>
          </p:nvPr>
        </p:nvGraphicFramePr>
        <p:xfrm>
          <a:off x="347329" y="2320960"/>
          <a:ext cx="8449342" cy="2712104"/>
        </p:xfrm>
        <a:graphic>
          <a:graphicData uri="http://schemas.openxmlformats.org/drawingml/2006/table">
            <a:tbl>
              <a:tblPr firstRow="1" bandRow="1">
                <a:tableStyleId>{93296810-A885-4BE3-A3E7-6D5BEEA58F35}</a:tableStyleId>
              </a:tblPr>
              <a:tblGrid>
                <a:gridCol w="4224671">
                  <a:extLst>
                    <a:ext uri="{9D8B030D-6E8A-4147-A177-3AD203B41FA5}">
                      <a16:colId xmlns:a16="http://schemas.microsoft.com/office/drawing/2014/main" val="2829485182"/>
                    </a:ext>
                  </a:extLst>
                </a:gridCol>
                <a:gridCol w="4224671">
                  <a:extLst>
                    <a:ext uri="{9D8B030D-6E8A-4147-A177-3AD203B41FA5}">
                      <a16:colId xmlns:a16="http://schemas.microsoft.com/office/drawing/2014/main" val="2252286133"/>
                    </a:ext>
                  </a:extLst>
                </a:gridCol>
              </a:tblGrid>
              <a:tr h="449426">
                <a:tc gridSpan="2">
                  <a:txBody>
                    <a:bodyPr/>
                    <a:lstStyle/>
                    <a:p>
                      <a:pPr algn="ctr"/>
                      <a:r>
                        <a:rPr lang="en-IN" sz="2000" u="sng" dirty="0">
                          <a:solidFill>
                            <a:schemeClr val="tx1"/>
                          </a:solidFill>
                        </a:rPr>
                        <a:t>SCORES FOR THE ADABOOST MODEL</a:t>
                      </a:r>
                      <a:endParaRPr lang="en-IN" u="sng" dirty="0">
                        <a:solidFill>
                          <a:schemeClr val="tx1"/>
                        </a:solidFill>
                      </a:endParaRPr>
                    </a:p>
                  </a:txBody>
                  <a:tcPr/>
                </a:tc>
                <a:tc hMerge="1">
                  <a:txBody>
                    <a:bodyPr/>
                    <a:lstStyle/>
                    <a:p>
                      <a:endParaRPr lang="en-IN" dirty="0"/>
                    </a:p>
                  </a:txBody>
                  <a:tcPr/>
                </a:tc>
                <a:extLst>
                  <a:ext uri="{0D108BD9-81ED-4DB2-BD59-A6C34878D82A}">
                    <a16:rowId xmlns:a16="http://schemas.microsoft.com/office/drawing/2014/main" val="2591336156"/>
                  </a:ext>
                </a:extLst>
              </a:tr>
              <a:tr h="449426">
                <a:tc>
                  <a:txBody>
                    <a:bodyPr/>
                    <a:lstStyle/>
                    <a:p>
                      <a:r>
                        <a:rPr lang="en-IN" dirty="0"/>
                        <a:t>K-Fold Score</a:t>
                      </a:r>
                    </a:p>
                  </a:txBody>
                  <a:tcPr/>
                </a:tc>
                <a:tc>
                  <a:txBody>
                    <a:bodyPr/>
                    <a:lstStyle/>
                    <a:p>
                      <a:r>
                        <a:rPr lang="en-IN" dirty="0"/>
                        <a:t>0.8382060204363435</a:t>
                      </a:r>
                    </a:p>
                  </a:txBody>
                  <a:tcPr/>
                </a:tc>
                <a:extLst>
                  <a:ext uri="{0D108BD9-81ED-4DB2-BD59-A6C34878D82A}">
                    <a16:rowId xmlns:a16="http://schemas.microsoft.com/office/drawing/2014/main" val="207680758"/>
                  </a:ext>
                </a:extLst>
              </a:tr>
              <a:tr h="800424">
                <a:tc>
                  <a:txBody>
                    <a:bodyPr/>
                    <a:lstStyle/>
                    <a:p>
                      <a:r>
                        <a:rPr lang="en-IN" dirty="0"/>
                        <a:t>Best Parameters</a:t>
                      </a:r>
                    </a:p>
                  </a:txBody>
                  <a:tcPr/>
                </a:tc>
                <a:tc>
                  <a:txBody>
                    <a:bodyPr/>
                    <a:lstStyle/>
                    <a:p>
                      <a:r>
                        <a:rPr lang="en-IN" dirty="0"/>
                        <a:t>'base_estimator': DecisionTreeClassifier(max_depth=10), 'n_estimators': 100</a:t>
                      </a:r>
                    </a:p>
                  </a:txBody>
                  <a:tcPr/>
                </a:tc>
                <a:extLst>
                  <a:ext uri="{0D108BD9-81ED-4DB2-BD59-A6C34878D82A}">
                    <a16:rowId xmlns:a16="http://schemas.microsoft.com/office/drawing/2014/main" val="2866045211"/>
                  </a:ext>
                </a:extLst>
              </a:tr>
              <a:tr h="449426">
                <a:tc>
                  <a:txBody>
                    <a:bodyPr/>
                    <a:lstStyle/>
                    <a:p>
                      <a:r>
                        <a:rPr lang="en-IN" dirty="0"/>
                        <a:t>Best Score</a:t>
                      </a:r>
                    </a:p>
                  </a:txBody>
                  <a:tcPr/>
                </a:tc>
                <a:tc>
                  <a:txBody>
                    <a:bodyPr/>
                    <a:lstStyle/>
                    <a:p>
                      <a:r>
                        <a:rPr lang="en-IN" dirty="0"/>
                        <a:t>0.9417647058823531</a:t>
                      </a:r>
                    </a:p>
                  </a:txBody>
                  <a:tcPr/>
                </a:tc>
                <a:extLst>
                  <a:ext uri="{0D108BD9-81ED-4DB2-BD59-A6C34878D82A}">
                    <a16:rowId xmlns:a16="http://schemas.microsoft.com/office/drawing/2014/main" val="3039180397"/>
                  </a:ext>
                </a:extLst>
              </a:tr>
              <a:tr h="449426">
                <a:tc>
                  <a:txBody>
                    <a:bodyPr/>
                    <a:lstStyle/>
                    <a:p>
                      <a:r>
                        <a:rPr lang="en-IN" dirty="0"/>
                        <a:t>Test Score</a:t>
                      </a:r>
                    </a:p>
                  </a:txBody>
                  <a:tcPr/>
                </a:tc>
                <a:tc>
                  <a:txBody>
                    <a:bodyPr/>
                    <a:lstStyle/>
                    <a:p>
                      <a:r>
                        <a:rPr lang="en-IN" dirty="0"/>
                        <a:t>0.9577464788732394</a:t>
                      </a:r>
                    </a:p>
                  </a:txBody>
                  <a:tcPr/>
                </a:tc>
                <a:extLst>
                  <a:ext uri="{0D108BD9-81ED-4DB2-BD59-A6C34878D82A}">
                    <a16:rowId xmlns:a16="http://schemas.microsoft.com/office/drawing/2014/main" val="2944652478"/>
                  </a:ext>
                </a:extLst>
              </a:tr>
            </a:tbl>
          </a:graphicData>
        </a:graphic>
      </p:graphicFrame>
      <p:sp>
        <p:nvSpPr>
          <p:cNvPr id="2" name="TextBox 1">
            <a:extLst>
              <a:ext uri="{FF2B5EF4-FFF2-40B4-BE49-F238E27FC236}">
                <a16:creationId xmlns:a16="http://schemas.microsoft.com/office/drawing/2014/main" id="{E9767F3E-83C6-48E1-AB69-452AAA14BDC7}"/>
              </a:ext>
            </a:extLst>
          </p:cNvPr>
          <p:cNvSpPr txBox="1"/>
          <p:nvPr/>
        </p:nvSpPr>
        <p:spPr>
          <a:xfrm>
            <a:off x="347329" y="1358960"/>
            <a:ext cx="8534401" cy="1015663"/>
          </a:xfrm>
          <a:prstGeom prst="rect">
            <a:avLst/>
          </a:prstGeom>
          <a:noFill/>
        </p:spPr>
        <p:txBody>
          <a:bodyPr wrap="square" rtlCol="0">
            <a:spAutoFit/>
          </a:bodyPr>
          <a:lstStyle/>
          <a:p>
            <a:r>
              <a:rPr lang="en-US" sz="1500" dirty="0">
                <a:solidFill>
                  <a:schemeClr val="bg1"/>
                </a:solidFill>
                <a:latin typeface="+mj-lt"/>
              </a:rPr>
              <a:t>A</a:t>
            </a:r>
            <a:r>
              <a:rPr lang="en-US" sz="1500" b="0" i="0" dirty="0">
                <a:solidFill>
                  <a:schemeClr val="bg1"/>
                </a:solidFill>
                <a:effectLst/>
                <a:latin typeface="+mj-lt"/>
              </a:rPr>
              <a:t>daBoost classifier builds a strong classifier by combining multiple poorly performing classifiers so that you will get high accuracy strong classifier. The basic concept behind AdaBoost is to set the weights of classifiers and training the data sample in each iteration such that it ensures the accurate predictions of unusual observations.</a:t>
            </a:r>
            <a:endParaRPr lang="en-IN" sz="1500" dirty="0">
              <a:solidFill>
                <a:schemeClr val="bg1"/>
              </a:solidFill>
              <a:latin typeface="+mj-lt"/>
            </a:endParaRPr>
          </a:p>
        </p:txBody>
      </p:sp>
    </p:spTree>
    <p:extLst>
      <p:ext uri="{BB962C8B-B14F-4D97-AF65-F5344CB8AC3E}">
        <p14:creationId xmlns:p14="http://schemas.microsoft.com/office/powerpoint/2010/main" val="15196058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INTRODUCTION</a:t>
            </a:r>
          </a:p>
        </p:txBody>
      </p:sp>
      <p:sp>
        <p:nvSpPr>
          <p:cNvPr id="3" name="Content Placeholder 2"/>
          <p:cNvSpPr>
            <a:spLocks noGrp="1"/>
          </p:cNvSpPr>
          <p:nvPr>
            <p:ph idx="1"/>
          </p:nvPr>
        </p:nvSpPr>
        <p:spPr>
          <a:xfrm>
            <a:off x="463714" y="2183218"/>
            <a:ext cx="8246070" cy="2679405"/>
          </a:xfrm>
        </p:spPr>
        <p:txBody>
          <a:bodyPr>
            <a:normAutofit fontScale="92500" lnSpcReduction="20000"/>
          </a:bodyPr>
          <a:lstStyle/>
          <a:p>
            <a:pPr marL="0" indent="0" algn="just">
              <a:buNone/>
            </a:pPr>
            <a:r>
              <a:rPr lang="en-US" sz="1500" dirty="0">
                <a:cs typeface="Times New Roman" panose="02020603050405020304" pitchFamily="18" charset="0"/>
              </a:rPr>
              <a:t>In this project, I have built various model of the ‘Fetal Health Classification’ dataset which contains various information of the fetus. </a:t>
            </a:r>
            <a:r>
              <a:rPr lang="en-US" sz="1500" b="0" i="0" dirty="0">
                <a:effectLst/>
              </a:rPr>
              <a:t>Fetal mortality is a public health issue that put in risk the women’s or baby’s life. This </a:t>
            </a:r>
            <a:r>
              <a:rPr lang="en-US" sz="1500" dirty="0"/>
              <a:t>project</a:t>
            </a:r>
            <a:r>
              <a:rPr lang="en-US" sz="1500" b="0" i="0" dirty="0">
                <a:effectLst/>
              </a:rPr>
              <a:t> uses several Machine Learning Classification techniques in order to predict the risk level of the fetal health ,it attempts to classify that into three classes namely-</a:t>
            </a:r>
          </a:p>
          <a:p>
            <a:pPr algn="l">
              <a:spcBef>
                <a:spcPts val="0"/>
              </a:spcBef>
              <a:buFont typeface="+mj-lt"/>
              <a:buAutoNum type="arabicPeriod"/>
            </a:pPr>
            <a:r>
              <a:rPr lang="en-US" sz="1500" b="0" i="0" dirty="0">
                <a:effectLst/>
              </a:rPr>
              <a:t>Normal</a:t>
            </a:r>
          </a:p>
          <a:p>
            <a:pPr algn="l">
              <a:spcBef>
                <a:spcPts val="0"/>
              </a:spcBef>
              <a:buFont typeface="+mj-lt"/>
              <a:buAutoNum type="arabicPeriod"/>
            </a:pPr>
            <a:r>
              <a:rPr lang="en-US" sz="1500" b="0" i="0" dirty="0">
                <a:effectLst/>
              </a:rPr>
              <a:t>Suspect</a:t>
            </a:r>
          </a:p>
          <a:p>
            <a:pPr algn="l">
              <a:spcBef>
                <a:spcPts val="0"/>
              </a:spcBef>
              <a:buFont typeface="+mj-lt"/>
              <a:buAutoNum type="arabicPeriod"/>
            </a:pPr>
            <a:r>
              <a:rPr lang="en-US" sz="1500" b="0" i="0" dirty="0">
                <a:effectLst/>
              </a:rPr>
              <a:t>Pathological</a:t>
            </a:r>
          </a:p>
          <a:p>
            <a:pPr marL="0" indent="0" algn="just">
              <a:buNone/>
            </a:pPr>
            <a:r>
              <a:rPr lang="en-US" sz="1500" b="0" i="0" dirty="0">
                <a:effectLst/>
              </a:rPr>
              <a:t>Cardiotocography (CTG) is used during pregnancy to monitor fetal</a:t>
            </a:r>
          </a:p>
          <a:p>
            <a:pPr marL="0" indent="0" algn="just">
              <a:buNone/>
            </a:pPr>
            <a:r>
              <a:rPr lang="en-US" sz="1500" b="0" i="0" dirty="0">
                <a:effectLst/>
              </a:rPr>
              <a:t>heart rate and uterine contractions. It is monitor fetal well-being </a:t>
            </a:r>
          </a:p>
          <a:p>
            <a:pPr marL="0" indent="0" algn="just">
              <a:buNone/>
            </a:pPr>
            <a:r>
              <a:rPr lang="en-US" sz="1500" b="0" i="0" dirty="0">
                <a:effectLst/>
              </a:rPr>
              <a:t>and allows early detection of fetal distress. CTG interpretation helps </a:t>
            </a:r>
          </a:p>
          <a:p>
            <a:pPr marL="0" indent="0" algn="just">
              <a:buNone/>
            </a:pPr>
            <a:r>
              <a:rPr lang="en-US" sz="1500" b="0" i="0" dirty="0">
                <a:effectLst/>
              </a:rPr>
              <a:t>in determining if the pregnancy is high or low risk. </a:t>
            </a:r>
          </a:p>
          <a:p>
            <a:pPr marL="0" indent="0" algn="just">
              <a:buNone/>
            </a:pPr>
            <a:r>
              <a:rPr lang="en-US" sz="1500" b="0" i="0" dirty="0">
                <a:effectLst/>
              </a:rPr>
              <a:t>In this project, I </a:t>
            </a:r>
            <a:r>
              <a:rPr lang="en-US" sz="1500" dirty="0"/>
              <a:t>created</a:t>
            </a:r>
            <a:r>
              <a:rPr lang="en-US" sz="1500" b="0" i="0" dirty="0">
                <a:effectLst/>
              </a:rPr>
              <a:t> models to classify the outcome of </a:t>
            </a:r>
          </a:p>
          <a:p>
            <a:pPr marL="0" indent="0" algn="just">
              <a:buNone/>
            </a:pPr>
            <a:r>
              <a:rPr lang="en-US" sz="1500" b="0" i="0" dirty="0">
                <a:effectLst/>
              </a:rPr>
              <a:t>Cardiotocogram test to ensure the well being of the fetus.</a:t>
            </a:r>
          </a:p>
          <a:p>
            <a:pPr marL="0" indent="0" algn="just">
              <a:spcBef>
                <a:spcPts val="0"/>
              </a:spcBef>
              <a:buNone/>
            </a:pPr>
            <a:endParaRPr lang="en-US" sz="1500" b="0" i="0" dirty="0">
              <a:effectLst/>
            </a:endParaRPr>
          </a:p>
          <a:p>
            <a:pPr marL="0" indent="0">
              <a:buNone/>
            </a:pPr>
            <a:endParaRPr lang="en-US" dirty="0"/>
          </a:p>
          <a:p>
            <a:endParaRPr lang="en-US" dirty="0"/>
          </a:p>
        </p:txBody>
      </p:sp>
      <p:sp>
        <p:nvSpPr>
          <p:cNvPr id="4" name="Rectangle: Beveled 3">
            <a:extLst>
              <a:ext uri="{FF2B5EF4-FFF2-40B4-BE49-F238E27FC236}">
                <a16:creationId xmlns:a16="http://schemas.microsoft.com/office/drawing/2014/main" id="{04D78C32-E634-48FF-825E-B3A4E5FDF4E5}"/>
              </a:ext>
            </a:extLst>
          </p:cNvPr>
          <p:cNvSpPr/>
          <p:nvPr/>
        </p:nvSpPr>
        <p:spPr>
          <a:xfrm>
            <a:off x="296260" y="1273757"/>
            <a:ext cx="8551480" cy="763525"/>
          </a:xfrm>
          <a:prstGeom prst="bevel">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IN" sz="2000" b="1" u="sng" dirty="0"/>
              <a:t>PROJECT ON FETAL HEALTH STATUS</a:t>
            </a:r>
            <a:endParaRPr lang="en-IN" b="1" u="sng" baseline="-25000" dirty="0"/>
          </a:p>
        </p:txBody>
      </p:sp>
      <p:pic>
        <p:nvPicPr>
          <p:cNvPr id="6" name="Picture 5">
            <a:extLst>
              <a:ext uri="{FF2B5EF4-FFF2-40B4-BE49-F238E27FC236}">
                <a16:creationId xmlns:a16="http://schemas.microsoft.com/office/drawing/2014/main" id="{73AD045F-8190-4B46-A0A8-59D967E35E4A}"/>
              </a:ext>
            </a:extLst>
          </p:cNvPr>
          <p:cNvPicPr>
            <a:picLocks noChangeAspect="1"/>
          </p:cNvPicPr>
          <p:nvPr/>
        </p:nvPicPr>
        <p:blipFill>
          <a:blip r:embed="rId2"/>
          <a:stretch>
            <a:fillRect/>
          </a:stretch>
        </p:blipFill>
        <p:spPr>
          <a:xfrm>
            <a:off x="5521843" y="2931159"/>
            <a:ext cx="3158444" cy="1931464"/>
          </a:xfrm>
          <a:prstGeom prst="rect">
            <a:avLst/>
          </a:prstGeom>
        </p:spPr>
      </p:pic>
    </p:spTree>
    <p:extLst>
      <p:ext uri="{BB962C8B-B14F-4D97-AF65-F5344CB8AC3E}">
        <p14:creationId xmlns:p14="http://schemas.microsoft.com/office/powerpoint/2010/main" val="41033094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707219" y="274031"/>
            <a:ext cx="5259080" cy="763525"/>
          </a:xfrm>
        </p:spPr>
        <p:txBody>
          <a:bodyPr>
            <a:normAutofit fontScale="90000"/>
          </a:bodyPr>
          <a:lstStyle/>
          <a:p>
            <a:r>
              <a:rPr lang="en-US" dirty="0"/>
              <a:t>CLASSIFICATION REPORT AND CONFUSION MATRIX </a:t>
            </a:r>
          </a:p>
        </p:txBody>
      </p:sp>
      <p:sp>
        <p:nvSpPr>
          <p:cNvPr id="10" name="TextBox 9">
            <a:extLst>
              <a:ext uri="{FF2B5EF4-FFF2-40B4-BE49-F238E27FC236}">
                <a16:creationId xmlns:a16="http://schemas.microsoft.com/office/drawing/2014/main" id="{7E7CB75F-8651-4F0D-8887-DABA5A4DAF93}"/>
              </a:ext>
            </a:extLst>
          </p:cNvPr>
          <p:cNvSpPr txBox="1"/>
          <p:nvPr/>
        </p:nvSpPr>
        <p:spPr>
          <a:xfrm>
            <a:off x="294277" y="4281376"/>
            <a:ext cx="8672021" cy="646331"/>
          </a:xfrm>
          <a:prstGeom prst="rect">
            <a:avLst/>
          </a:prstGeom>
          <a:noFill/>
        </p:spPr>
        <p:txBody>
          <a:bodyPr wrap="square" rtlCol="0">
            <a:spAutoFit/>
          </a:bodyPr>
          <a:lstStyle/>
          <a:p>
            <a:r>
              <a:rPr lang="en-US" sz="1800" b="0" i="0" dirty="0">
                <a:solidFill>
                  <a:schemeClr val="bg1"/>
                </a:solidFill>
                <a:effectLst/>
                <a:latin typeface="charter"/>
              </a:rPr>
              <a:t>The result of Confusion Matrix is telling us that we have </a:t>
            </a:r>
            <a:r>
              <a:rPr lang="en-US" b="1" i="1" dirty="0">
                <a:solidFill>
                  <a:schemeClr val="bg1"/>
                </a:solidFill>
                <a:latin typeface="charter"/>
              </a:rPr>
              <a:t>325+44+34</a:t>
            </a:r>
            <a:r>
              <a:rPr lang="en-US" sz="1800" b="0" i="0" dirty="0">
                <a:solidFill>
                  <a:schemeClr val="bg1"/>
                </a:solidFill>
                <a:effectLst/>
                <a:latin typeface="charter"/>
              </a:rPr>
              <a:t> correct predictions and </a:t>
            </a:r>
            <a:r>
              <a:rPr lang="en-US" sz="1800" b="1" i="1" dirty="0">
                <a:solidFill>
                  <a:schemeClr val="bg1"/>
                </a:solidFill>
                <a:latin typeface="charter"/>
              </a:rPr>
              <a:t>15</a:t>
            </a:r>
            <a:r>
              <a:rPr lang="en-US" b="1" i="1" dirty="0">
                <a:solidFill>
                  <a:schemeClr val="bg1"/>
                </a:solidFill>
                <a:effectLst/>
                <a:latin typeface="charter"/>
              </a:rPr>
              <a:t>+2+</a:t>
            </a:r>
            <a:r>
              <a:rPr lang="en-US" b="1" i="1" dirty="0">
                <a:solidFill>
                  <a:schemeClr val="bg1"/>
                </a:solidFill>
                <a:latin typeface="charter"/>
              </a:rPr>
              <a:t>1+5</a:t>
            </a:r>
            <a:r>
              <a:rPr lang="en-US" sz="1800" b="1" i="1" dirty="0">
                <a:solidFill>
                  <a:schemeClr val="bg1"/>
                </a:solidFill>
                <a:latin typeface="charter"/>
              </a:rPr>
              <a:t> </a:t>
            </a:r>
            <a:r>
              <a:rPr lang="en-US" sz="1800" b="0" i="0" dirty="0">
                <a:solidFill>
                  <a:schemeClr val="bg1"/>
                </a:solidFill>
                <a:effectLst/>
                <a:latin typeface="charter"/>
              </a:rPr>
              <a:t>incorrect predictions.</a:t>
            </a:r>
            <a:endParaRPr lang="en-IN" dirty="0"/>
          </a:p>
        </p:txBody>
      </p:sp>
      <p:sp>
        <p:nvSpPr>
          <p:cNvPr id="11" name="TextBox 10">
            <a:extLst>
              <a:ext uri="{FF2B5EF4-FFF2-40B4-BE49-F238E27FC236}">
                <a16:creationId xmlns:a16="http://schemas.microsoft.com/office/drawing/2014/main" id="{D13912B8-0BC1-4F21-AFB1-562537C1599C}"/>
              </a:ext>
            </a:extLst>
          </p:cNvPr>
          <p:cNvSpPr txBox="1"/>
          <p:nvPr/>
        </p:nvSpPr>
        <p:spPr>
          <a:xfrm>
            <a:off x="5556791" y="1357596"/>
            <a:ext cx="3409507" cy="3046988"/>
          </a:xfrm>
          <a:prstGeom prst="rect">
            <a:avLst/>
          </a:prstGeom>
          <a:noFill/>
        </p:spPr>
        <p:txBody>
          <a:bodyPr wrap="square" rtlCol="0">
            <a:spAutoFit/>
          </a:bodyPr>
          <a:lstStyle/>
          <a:p>
            <a:pPr marL="285750" indent="-285750">
              <a:buFont typeface="Arial" panose="020B0604020202020204" pitchFamily="34" charset="0"/>
              <a:buChar char="•"/>
            </a:pPr>
            <a:r>
              <a:rPr lang="en-IN" sz="1600" dirty="0">
                <a:solidFill>
                  <a:schemeClr val="bg1"/>
                </a:solidFill>
              </a:rPr>
              <a:t>The precision column shows that the predictions for ‘’ Suspect”  and ‘Normal’ are somehow good in accuracy.</a:t>
            </a:r>
          </a:p>
          <a:p>
            <a:pPr marL="285750" indent="-285750">
              <a:buFont typeface="Arial" panose="020B0604020202020204" pitchFamily="34" charset="0"/>
              <a:buChar char="•"/>
            </a:pPr>
            <a:r>
              <a:rPr lang="en-IN" sz="1600" dirty="0">
                <a:solidFill>
                  <a:schemeClr val="bg1"/>
                </a:solidFill>
              </a:rPr>
              <a:t>The recall column shows that the positive cases for ‘Normal’  and ‘Pathological ’are somehow caught correctly.</a:t>
            </a:r>
          </a:p>
          <a:p>
            <a:pPr marL="285750" indent="-285750">
              <a:buFont typeface="Arial" panose="020B0604020202020204" pitchFamily="34" charset="0"/>
              <a:buChar char="•"/>
            </a:pPr>
            <a:r>
              <a:rPr lang="en-IN" sz="1600" dirty="0">
                <a:solidFill>
                  <a:schemeClr val="bg1"/>
                </a:solidFill>
              </a:rPr>
              <a:t>The f1-score column shows that the positive predictions for ‘Normal’ and ‘Pathological’ is near to accurate.</a:t>
            </a:r>
            <a:endParaRPr lang="en-IN" dirty="0"/>
          </a:p>
        </p:txBody>
      </p:sp>
      <p:pic>
        <p:nvPicPr>
          <p:cNvPr id="7" name="Picture 6">
            <a:extLst>
              <a:ext uri="{FF2B5EF4-FFF2-40B4-BE49-F238E27FC236}">
                <a16:creationId xmlns:a16="http://schemas.microsoft.com/office/drawing/2014/main" id="{EDD689D9-3D92-45DA-8031-3E4D90857B28}"/>
              </a:ext>
            </a:extLst>
          </p:cNvPr>
          <p:cNvPicPr>
            <a:picLocks noChangeAspect="1"/>
          </p:cNvPicPr>
          <p:nvPr/>
        </p:nvPicPr>
        <p:blipFill>
          <a:blip r:embed="rId2"/>
          <a:stretch>
            <a:fillRect/>
          </a:stretch>
        </p:blipFill>
        <p:spPr>
          <a:xfrm>
            <a:off x="177702" y="1471699"/>
            <a:ext cx="5286375" cy="2695575"/>
          </a:xfrm>
          <a:prstGeom prst="rect">
            <a:avLst/>
          </a:prstGeom>
        </p:spPr>
      </p:pic>
    </p:spTree>
    <p:extLst>
      <p:ext uri="{BB962C8B-B14F-4D97-AF65-F5344CB8AC3E}">
        <p14:creationId xmlns:p14="http://schemas.microsoft.com/office/powerpoint/2010/main" val="40070135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707219" y="274031"/>
            <a:ext cx="5259080" cy="763525"/>
          </a:xfrm>
        </p:spPr>
        <p:txBody>
          <a:bodyPr>
            <a:normAutofit/>
          </a:bodyPr>
          <a:lstStyle/>
          <a:p>
            <a:r>
              <a:rPr lang="en-US" dirty="0"/>
              <a:t>COMPARISON OF MODELS </a:t>
            </a:r>
          </a:p>
        </p:txBody>
      </p:sp>
      <p:pic>
        <p:nvPicPr>
          <p:cNvPr id="6" name="Picture 5">
            <a:extLst>
              <a:ext uri="{FF2B5EF4-FFF2-40B4-BE49-F238E27FC236}">
                <a16:creationId xmlns:a16="http://schemas.microsoft.com/office/drawing/2014/main" id="{B6DEC6CB-A91A-4E12-AF63-8EA991A54B9E}"/>
              </a:ext>
            </a:extLst>
          </p:cNvPr>
          <p:cNvPicPr>
            <a:picLocks noChangeAspect="1"/>
          </p:cNvPicPr>
          <p:nvPr/>
        </p:nvPicPr>
        <p:blipFill>
          <a:blip r:embed="rId2"/>
          <a:stretch>
            <a:fillRect/>
          </a:stretch>
        </p:blipFill>
        <p:spPr>
          <a:xfrm>
            <a:off x="504825" y="1355983"/>
            <a:ext cx="8134350" cy="2162175"/>
          </a:xfrm>
          <a:prstGeom prst="rect">
            <a:avLst/>
          </a:prstGeom>
        </p:spPr>
      </p:pic>
      <p:sp>
        <p:nvSpPr>
          <p:cNvPr id="8" name="TextBox 7">
            <a:extLst>
              <a:ext uri="{FF2B5EF4-FFF2-40B4-BE49-F238E27FC236}">
                <a16:creationId xmlns:a16="http://schemas.microsoft.com/office/drawing/2014/main" id="{4DB6AA3B-7FC3-4D70-8224-B0C422374180}"/>
              </a:ext>
            </a:extLst>
          </p:cNvPr>
          <p:cNvSpPr txBox="1"/>
          <p:nvPr/>
        </p:nvSpPr>
        <p:spPr>
          <a:xfrm>
            <a:off x="177209" y="3714307"/>
            <a:ext cx="8910084" cy="738664"/>
          </a:xfrm>
          <a:prstGeom prst="rect">
            <a:avLst/>
          </a:prstGeom>
          <a:noFill/>
        </p:spPr>
        <p:txBody>
          <a:bodyPr wrap="square" rtlCol="0">
            <a:spAutoFit/>
          </a:bodyPr>
          <a:lstStyle/>
          <a:p>
            <a:r>
              <a:rPr lang="en-IN" sz="1400" b="1" dirty="0">
                <a:solidFill>
                  <a:schemeClr val="bg1"/>
                </a:solidFill>
              </a:rPr>
              <a:t>Out of all the six models built, the best scores came out from the AdaBoost Classifier model and the Random Forest Classifier with the best parameters listed above. Their test scores are also close to the best scores. </a:t>
            </a:r>
          </a:p>
          <a:p>
            <a:endParaRPr lang="en-IN" sz="1400" b="1" dirty="0">
              <a:solidFill>
                <a:schemeClr val="bg1"/>
              </a:solidFill>
            </a:endParaRPr>
          </a:p>
        </p:txBody>
      </p:sp>
    </p:spTree>
    <p:extLst>
      <p:ext uri="{BB962C8B-B14F-4D97-AF65-F5344CB8AC3E}">
        <p14:creationId xmlns:p14="http://schemas.microsoft.com/office/powerpoint/2010/main" val="4957141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707219" y="274031"/>
            <a:ext cx="5259080" cy="763525"/>
          </a:xfrm>
        </p:spPr>
        <p:txBody>
          <a:bodyPr>
            <a:normAutofit/>
          </a:bodyPr>
          <a:lstStyle/>
          <a:p>
            <a:r>
              <a:rPr lang="en-US" dirty="0"/>
              <a:t>COMPARISON OF MODELS </a:t>
            </a:r>
          </a:p>
        </p:txBody>
      </p:sp>
      <p:graphicFrame>
        <p:nvGraphicFramePr>
          <p:cNvPr id="2" name="Table 2">
            <a:extLst>
              <a:ext uri="{FF2B5EF4-FFF2-40B4-BE49-F238E27FC236}">
                <a16:creationId xmlns:a16="http://schemas.microsoft.com/office/drawing/2014/main" id="{28BC3FFB-09FA-4D32-8424-D9B4645C401A}"/>
              </a:ext>
            </a:extLst>
          </p:cNvPr>
          <p:cNvGraphicFramePr>
            <a:graphicFrameLocks noGrp="1"/>
          </p:cNvGraphicFramePr>
          <p:nvPr>
            <p:extLst>
              <p:ext uri="{D42A27DB-BD31-4B8C-83A1-F6EECF244321}">
                <p14:modId xmlns:p14="http://schemas.microsoft.com/office/powerpoint/2010/main" val="514497079"/>
              </p:ext>
            </p:extLst>
          </p:nvPr>
        </p:nvGraphicFramePr>
        <p:xfrm>
          <a:off x="-2" y="1263409"/>
          <a:ext cx="9144005" cy="4001075"/>
        </p:xfrm>
        <a:graphic>
          <a:graphicData uri="http://schemas.openxmlformats.org/drawingml/2006/table">
            <a:tbl>
              <a:tblPr firstRow="1" bandRow="1">
                <a:tableStyleId>{F5AB1C69-6EDB-4FF4-983F-18BD219EF322}</a:tableStyleId>
              </a:tblPr>
              <a:tblGrid>
                <a:gridCol w="1540567">
                  <a:extLst>
                    <a:ext uri="{9D8B030D-6E8A-4147-A177-3AD203B41FA5}">
                      <a16:colId xmlns:a16="http://schemas.microsoft.com/office/drawing/2014/main" val="2120103860"/>
                    </a:ext>
                  </a:extLst>
                </a:gridCol>
                <a:gridCol w="2020957">
                  <a:extLst>
                    <a:ext uri="{9D8B030D-6E8A-4147-A177-3AD203B41FA5}">
                      <a16:colId xmlns:a16="http://schemas.microsoft.com/office/drawing/2014/main" val="1363777696"/>
                    </a:ext>
                  </a:extLst>
                </a:gridCol>
                <a:gridCol w="2020957">
                  <a:extLst>
                    <a:ext uri="{9D8B030D-6E8A-4147-A177-3AD203B41FA5}">
                      <a16:colId xmlns:a16="http://schemas.microsoft.com/office/drawing/2014/main" val="365397294"/>
                    </a:ext>
                  </a:extLst>
                </a:gridCol>
                <a:gridCol w="1780762">
                  <a:extLst>
                    <a:ext uri="{9D8B030D-6E8A-4147-A177-3AD203B41FA5}">
                      <a16:colId xmlns:a16="http://schemas.microsoft.com/office/drawing/2014/main" val="3953184533"/>
                    </a:ext>
                  </a:extLst>
                </a:gridCol>
                <a:gridCol w="1780762">
                  <a:extLst>
                    <a:ext uri="{9D8B030D-6E8A-4147-A177-3AD203B41FA5}">
                      <a16:colId xmlns:a16="http://schemas.microsoft.com/office/drawing/2014/main" val="3068880229"/>
                    </a:ext>
                  </a:extLst>
                </a:gridCol>
              </a:tblGrid>
              <a:tr h="491195">
                <a:tc>
                  <a:txBody>
                    <a:bodyPr/>
                    <a:lstStyle/>
                    <a:p>
                      <a:pPr algn="ctr"/>
                      <a:r>
                        <a:rPr lang="en-IN" sz="1050" b="1" u="sng" dirty="0"/>
                        <a:t>MODEL </a:t>
                      </a:r>
                    </a:p>
                  </a:txBody>
                  <a:tcPr/>
                </a:tc>
                <a:tc>
                  <a:txBody>
                    <a:bodyPr/>
                    <a:lstStyle/>
                    <a:p>
                      <a:pPr algn="ctr"/>
                      <a:r>
                        <a:rPr lang="en-IN" sz="1050" b="1" u="sng" dirty="0"/>
                        <a:t>TEST SCORES</a:t>
                      </a:r>
                    </a:p>
                  </a:txBody>
                  <a:tcPr/>
                </a:tc>
                <a:tc>
                  <a:txBody>
                    <a:bodyPr/>
                    <a:lstStyle/>
                    <a:p>
                      <a:pPr algn="ctr"/>
                      <a:r>
                        <a:rPr lang="en-IN" sz="1050" b="1" u="sng" dirty="0"/>
                        <a:t>TRAINING SCORES</a:t>
                      </a:r>
                    </a:p>
                  </a:txBody>
                  <a:tcPr/>
                </a:tc>
                <a:tc>
                  <a:txBody>
                    <a:bodyPr/>
                    <a:lstStyle/>
                    <a:p>
                      <a:pPr algn="ctr"/>
                      <a:r>
                        <a:rPr lang="en-IN" sz="1050" b="1" u="sng" dirty="0"/>
                        <a:t>K FOLD SCORES</a:t>
                      </a:r>
                    </a:p>
                  </a:txBody>
                  <a:tcPr/>
                </a:tc>
                <a:tc>
                  <a:txBody>
                    <a:bodyPr/>
                    <a:lstStyle/>
                    <a:p>
                      <a:pPr algn="ctr"/>
                      <a:r>
                        <a:rPr lang="en-IN" sz="1050" b="1" u="sng" dirty="0"/>
                        <a:t>ACCURACY</a:t>
                      </a:r>
                    </a:p>
                  </a:txBody>
                  <a:tcPr/>
                </a:tc>
                <a:extLst>
                  <a:ext uri="{0D108BD9-81ED-4DB2-BD59-A6C34878D82A}">
                    <a16:rowId xmlns:a16="http://schemas.microsoft.com/office/drawing/2014/main" val="658740190"/>
                  </a:ext>
                </a:extLst>
              </a:tr>
              <a:tr h="564816">
                <a:tc>
                  <a:txBody>
                    <a:bodyPr/>
                    <a:lstStyle/>
                    <a:p>
                      <a:r>
                        <a:rPr lang="en-IN" sz="1050" dirty="0"/>
                        <a:t>Logistic Regression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050" dirty="0"/>
                        <a:t>0.906103286384</a:t>
                      </a:r>
                    </a:p>
                    <a:p>
                      <a:endParaRPr lang="en-IN" sz="1050" dirty="0"/>
                    </a:p>
                  </a:txBody>
                  <a:tcPr/>
                </a:tc>
                <a:tc>
                  <a:txBody>
                    <a:bodyPr/>
                    <a:lstStyle/>
                    <a:p>
                      <a:r>
                        <a:rPr lang="en-IN" sz="1050" dirty="0"/>
                        <a:t>0.8976470588235295</a:t>
                      </a:r>
                    </a:p>
                  </a:txBody>
                  <a:tcPr/>
                </a:tc>
                <a:tc>
                  <a:txBody>
                    <a:bodyPr/>
                    <a:lstStyle/>
                    <a:p>
                      <a:r>
                        <a:rPr lang="en-IN" sz="1050" kern="1200" dirty="0">
                          <a:solidFill>
                            <a:schemeClr val="dk1"/>
                          </a:solidFill>
                          <a:effectLst/>
                        </a:rPr>
                        <a:t>0.851851974592</a:t>
                      </a:r>
                    </a:p>
                    <a:p>
                      <a:br>
                        <a:rPr lang="en-IN" sz="1800" b="0" kern="1200" dirty="0">
                          <a:solidFill>
                            <a:schemeClr val="dk1"/>
                          </a:solidFill>
                          <a:effectLst/>
                        </a:rPr>
                      </a:br>
                      <a:endParaRPr lang="en-IN" sz="1050" dirty="0"/>
                    </a:p>
                  </a:txBody>
                  <a:tcPr/>
                </a:tc>
                <a:tc>
                  <a:txBody>
                    <a:bodyPr/>
                    <a:lstStyle/>
                    <a:p>
                      <a:r>
                        <a:rPr lang="en-IN" sz="1050" dirty="0"/>
                        <a:t>90%</a:t>
                      </a:r>
                    </a:p>
                  </a:txBody>
                  <a:tcPr/>
                </a:tc>
                <a:extLst>
                  <a:ext uri="{0D108BD9-81ED-4DB2-BD59-A6C34878D82A}">
                    <a16:rowId xmlns:a16="http://schemas.microsoft.com/office/drawing/2014/main" val="1670942798"/>
                  </a:ext>
                </a:extLst>
              </a:tr>
              <a:tr h="564816">
                <a:tc>
                  <a:txBody>
                    <a:bodyPr/>
                    <a:lstStyle/>
                    <a:p>
                      <a:r>
                        <a:rPr lang="en-IN" sz="1050" dirty="0"/>
                        <a:t>Decision Tree Classifier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050" dirty="0"/>
                        <a:t>0.903755868544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050" dirty="0"/>
                        <a:t>0.9988235294117647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050" dirty="0"/>
                        <a:t>0.838658933996</a:t>
                      </a:r>
                    </a:p>
                  </a:txBody>
                  <a:tcPr/>
                </a:tc>
                <a:tc>
                  <a:txBody>
                    <a:bodyPr/>
                    <a:lstStyle/>
                    <a:p>
                      <a:r>
                        <a:rPr lang="en-IN" sz="1050" dirty="0"/>
                        <a:t>92%</a:t>
                      </a:r>
                    </a:p>
                  </a:txBody>
                  <a:tcPr/>
                </a:tc>
                <a:extLst>
                  <a:ext uri="{0D108BD9-81ED-4DB2-BD59-A6C34878D82A}">
                    <a16:rowId xmlns:a16="http://schemas.microsoft.com/office/drawing/2014/main" val="3485524165"/>
                  </a:ext>
                </a:extLst>
              </a:tr>
              <a:tr h="564816">
                <a:tc>
                  <a:txBody>
                    <a:bodyPr/>
                    <a:lstStyle/>
                    <a:p>
                      <a:r>
                        <a:rPr lang="en-IN" sz="1050" dirty="0"/>
                        <a:t>K-Neighbors Classifier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050" dirty="0"/>
                        <a:t>0.931924882629</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050" dirty="0"/>
                        <a:t>0.9988235294117647</a:t>
                      </a:r>
                    </a:p>
                  </a:txBody>
                  <a:tcPr/>
                </a:tc>
                <a:tc>
                  <a:txBody>
                    <a:bodyPr/>
                    <a:lstStyle/>
                    <a:p>
                      <a:r>
                        <a:rPr lang="en-IN" sz="1050" dirty="0"/>
                        <a:t>0.825020712510</a:t>
                      </a:r>
                    </a:p>
                  </a:txBody>
                  <a:tcPr/>
                </a:tc>
                <a:tc>
                  <a:txBody>
                    <a:bodyPr/>
                    <a:lstStyle/>
                    <a:p>
                      <a:r>
                        <a:rPr lang="en-IN" sz="1050" dirty="0"/>
                        <a:t>92%</a:t>
                      </a:r>
                    </a:p>
                  </a:txBody>
                  <a:tcPr/>
                </a:tc>
                <a:extLst>
                  <a:ext uri="{0D108BD9-81ED-4DB2-BD59-A6C34878D82A}">
                    <a16:rowId xmlns:a16="http://schemas.microsoft.com/office/drawing/2014/main" val="703600464"/>
                  </a:ext>
                </a:extLst>
              </a:tr>
              <a:tr h="564816">
                <a:tc>
                  <a:txBody>
                    <a:bodyPr/>
                    <a:lstStyle/>
                    <a:p>
                      <a:r>
                        <a:rPr lang="en-IN" sz="1050" dirty="0"/>
                        <a:t>Random Forest Classifier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050" dirty="0"/>
                        <a:t>0.948356807511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050" dirty="0"/>
                        <a:t>0.9841176470588235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050" dirty="0"/>
                        <a:t>0.871583540458</a:t>
                      </a:r>
                    </a:p>
                  </a:txBody>
                  <a:tcPr/>
                </a:tc>
                <a:tc>
                  <a:txBody>
                    <a:bodyPr/>
                    <a:lstStyle/>
                    <a:p>
                      <a:r>
                        <a:rPr lang="en-IN" sz="1050" dirty="0"/>
                        <a:t>94%</a:t>
                      </a:r>
                    </a:p>
                  </a:txBody>
                  <a:tcPr/>
                </a:tc>
                <a:extLst>
                  <a:ext uri="{0D108BD9-81ED-4DB2-BD59-A6C34878D82A}">
                    <a16:rowId xmlns:a16="http://schemas.microsoft.com/office/drawing/2014/main" val="1078653815"/>
                  </a:ext>
                </a:extLst>
              </a:tr>
              <a:tr h="564816">
                <a:tc>
                  <a:txBody>
                    <a:bodyPr/>
                    <a:lstStyle/>
                    <a:p>
                      <a:r>
                        <a:rPr lang="en-IN" sz="1050" dirty="0"/>
                        <a:t>AdaBoost Classifier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050" dirty="0"/>
                        <a:t>0.950704225352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050" dirty="0"/>
                        <a:t>0.9988235294117647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050" dirty="0"/>
                        <a:t>0.838206020436</a:t>
                      </a:r>
                    </a:p>
                    <a:p>
                      <a:endParaRPr lang="en-IN" sz="1050" dirty="0"/>
                    </a:p>
                  </a:txBody>
                  <a:tcPr/>
                </a:tc>
                <a:tc>
                  <a:txBody>
                    <a:bodyPr/>
                    <a:lstStyle/>
                    <a:p>
                      <a:r>
                        <a:rPr lang="en-IN" sz="1050" dirty="0"/>
                        <a:t>95%</a:t>
                      </a:r>
                    </a:p>
                  </a:txBody>
                  <a:tcPr/>
                </a:tc>
                <a:extLst>
                  <a:ext uri="{0D108BD9-81ED-4DB2-BD59-A6C34878D82A}">
                    <a16:rowId xmlns:a16="http://schemas.microsoft.com/office/drawing/2014/main" val="4102985203"/>
                  </a:ext>
                </a:extLst>
              </a:tr>
              <a:tr h="564816">
                <a:tc>
                  <a:txBody>
                    <a:bodyPr/>
                    <a:lstStyle/>
                    <a:p>
                      <a:r>
                        <a:rPr lang="en-IN" sz="1050" dirty="0"/>
                        <a:t>Support Vector Classifier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050" dirty="0"/>
                        <a:t>0.941314553990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050" dirty="0"/>
                        <a:t>0.9570588235294117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050" dirty="0"/>
                        <a:t>0.8433736536868</a:t>
                      </a:r>
                    </a:p>
                    <a:p>
                      <a:endParaRPr lang="en-IN" sz="1050" dirty="0"/>
                    </a:p>
                  </a:txBody>
                  <a:tcPr/>
                </a:tc>
                <a:tc>
                  <a:txBody>
                    <a:bodyPr/>
                    <a:lstStyle/>
                    <a:p>
                      <a:r>
                        <a:rPr lang="en-IN" sz="1050" dirty="0"/>
                        <a:t>91%</a:t>
                      </a:r>
                    </a:p>
                  </a:txBody>
                  <a:tcPr/>
                </a:tc>
                <a:extLst>
                  <a:ext uri="{0D108BD9-81ED-4DB2-BD59-A6C34878D82A}">
                    <a16:rowId xmlns:a16="http://schemas.microsoft.com/office/drawing/2014/main" val="1763784441"/>
                  </a:ext>
                </a:extLst>
              </a:tr>
            </a:tbl>
          </a:graphicData>
        </a:graphic>
      </p:graphicFrame>
    </p:spTree>
    <p:extLst>
      <p:ext uri="{BB962C8B-B14F-4D97-AF65-F5344CB8AC3E}">
        <p14:creationId xmlns:p14="http://schemas.microsoft.com/office/powerpoint/2010/main" val="14108443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707219" y="274031"/>
            <a:ext cx="5259080" cy="763525"/>
          </a:xfrm>
        </p:spPr>
        <p:txBody>
          <a:bodyPr>
            <a:normAutofit/>
          </a:bodyPr>
          <a:lstStyle/>
          <a:p>
            <a:r>
              <a:rPr lang="en-US" dirty="0"/>
              <a:t>FINAL CONCLUSION </a:t>
            </a:r>
          </a:p>
        </p:txBody>
      </p:sp>
      <p:sp>
        <p:nvSpPr>
          <p:cNvPr id="3" name="TextBox 2">
            <a:extLst>
              <a:ext uri="{FF2B5EF4-FFF2-40B4-BE49-F238E27FC236}">
                <a16:creationId xmlns:a16="http://schemas.microsoft.com/office/drawing/2014/main" id="{92B129F4-03F4-4219-97ED-8373C09A930F}"/>
              </a:ext>
            </a:extLst>
          </p:cNvPr>
          <p:cNvSpPr txBox="1"/>
          <p:nvPr/>
        </p:nvSpPr>
        <p:spPr>
          <a:xfrm>
            <a:off x="49619" y="1261730"/>
            <a:ext cx="9037674" cy="5170646"/>
          </a:xfrm>
          <a:prstGeom prst="rect">
            <a:avLst/>
          </a:prstGeom>
          <a:noFill/>
        </p:spPr>
        <p:txBody>
          <a:bodyPr wrap="square" rtlCol="0">
            <a:spAutoFit/>
          </a:bodyPr>
          <a:lstStyle/>
          <a:p>
            <a:r>
              <a:rPr lang="en-IN" sz="1600" dirty="0">
                <a:solidFill>
                  <a:schemeClr val="bg1"/>
                </a:solidFill>
              </a:rPr>
              <a:t>After comparing all the six models, I came to this conclusion which will help to choose the best model out of all the models to get the best results.</a:t>
            </a:r>
          </a:p>
          <a:p>
            <a:endParaRPr lang="en-IN" sz="1600" dirty="0">
              <a:solidFill>
                <a:schemeClr val="bg1"/>
              </a:solidFill>
            </a:endParaRPr>
          </a:p>
          <a:p>
            <a:pPr marL="285750" indent="-285750">
              <a:buFont typeface="Arial" panose="020B0604020202020204" pitchFamily="34" charset="0"/>
              <a:buChar char="•"/>
            </a:pPr>
            <a:r>
              <a:rPr lang="en-IN" sz="1600" dirty="0">
                <a:solidFill>
                  <a:schemeClr val="bg1"/>
                </a:solidFill>
              </a:rPr>
              <a:t>Out of all the models, Random Forest Classifier and the AdaBoost Classifier showed the best scores.</a:t>
            </a:r>
          </a:p>
          <a:p>
            <a:pPr marL="285750" indent="-285750">
              <a:buFont typeface="Arial" panose="020B0604020202020204" pitchFamily="34" charset="0"/>
              <a:buChar char="•"/>
            </a:pPr>
            <a:r>
              <a:rPr lang="en-IN" sz="1600" dirty="0">
                <a:solidFill>
                  <a:schemeClr val="bg1"/>
                </a:solidFill>
              </a:rPr>
              <a:t>Test scores for all the models are near to the Best Scores.</a:t>
            </a:r>
          </a:p>
          <a:p>
            <a:pPr marL="285750" indent="-285750">
              <a:buFont typeface="Arial" panose="020B0604020202020204" pitchFamily="34" charset="0"/>
              <a:buChar char="•"/>
            </a:pPr>
            <a:r>
              <a:rPr lang="en-IN" sz="1600" dirty="0">
                <a:solidFill>
                  <a:schemeClr val="bg1"/>
                </a:solidFill>
              </a:rPr>
              <a:t>K-Fold Cross Validation scores are a bit higher in Random Forest Classifier Model.</a:t>
            </a:r>
          </a:p>
          <a:p>
            <a:pPr marL="285750" indent="-285750">
              <a:buFont typeface="Arial" panose="020B0604020202020204" pitchFamily="34" charset="0"/>
              <a:buChar char="•"/>
            </a:pPr>
            <a:r>
              <a:rPr lang="en-US" sz="1600" dirty="0">
                <a:solidFill>
                  <a:schemeClr val="bg1"/>
                </a:solidFill>
                <a:effectLst/>
              </a:rPr>
              <a:t>It seems to be that AdaBoost Classifier with 95% accuracy and the Random </a:t>
            </a:r>
            <a:r>
              <a:rPr lang="en-US" sz="1600" dirty="0">
                <a:solidFill>
                  <a:schemeClr val="bg1"/>
                </a:solidFill>
              </a:rPr>
              <a:t>F</a:t>
            </a:r>
            <a:r>
              <a:rPr lang="en-US" sz="1600" dirty="0">
                <a:solidFill>
                  <a:schemeClr val="bg1"/>
                </a:solidFill>
                <a:effectLst/>
              </a:rPr>
              <a:t>orest </a:t>
            </a:r>
            <a:r>
              <a:rPr lang="en-US" sz="1600" dirty="0">
                <a:solidFill>
                  <a:schemeClr val="bg1"/>
                </a:solidFill>
              </a:rPr>
              <a:t>C</a:t>
            </a:r>
            <a:r>
              <a:rPr lang="en-US" sz="1600" dirty="0">
                <a:solidFill>
                  <a:schemeClr val="bg1"/>
                </a:solidFill>
                <a:effectLst/>
              </a:rPr>
              <a:t>lassifier with 94% accuracy are the best performing models.</a:t>
            </a:r>
            <a:endParaRPr lang="en-IN" sz="1600" dirty="0">
              <a:solidFill>
                <a:schemeClr val="bg1"/>
              </a:solidFill>
            </a:endParaRPr>
          </a:p>
          <a:p>
            <a:pPr marL="285750" indent="-285750">
              <a:buFont typeface="Arial" panose="020B0604020202020204" pitchFamily="34" charset="0"/>
              <a:buChar char="•"/>
            </a:pPr>
            <a:r>
              <a:rPr lang="en-IN" sz="1600" dirty="0">
                <a:solidFill>
                  <a:schemeClr val="bg1"/>
                </a:solidFill>
              </a:rPr>
              <a:t>As per the Classification Report, maximum predictions were caught correctly in Random Forest Classifier and the AdaBoost Classifier.</a:t>
            </a:r>
          </a:p>
          <a:p>
            <a:pPr marL="285750" indent="-285750">
              <a:buFont typeface="Arial" panose="020B0604020202020204" pitchFamily="34" charset="0"/>
              <a:buChar char="•"/>
            </a:pPr>
            <a:r>
              <a:rPr lang="en-IN" sz="1600" dirty="0">
                <a:solidFill>
                  <a:schemeClr val="bg1"/>
                </a:solidFill>
              </a:rPr>
              <a:t>The test and the training scores for the Logistic Regression and the Support Vector Classifier are near to each other resulting them as the best fit models whereas others showed some sort of overfitting.</a:t>
            </a:r>
          </a:p>
          <a:p>
            <a:pPr marL="285750" indent="-285750">
              <a:buFont typeface="Arial" panose="020B0604020202020204" pitchFamily="34" charset="0"/>
              <a:buChar char="•"/>
            </a:pPr>
            <a:endParaRPr lang="en-IN" sz="1600" dirty="0">
              <a:solidFill>
                <a:schemeClr val="bg1"/>
              </a:solidFill>
            </a:endParaRPr>
          </a:p>
          <a:p>
            <a:r>
              <a:rPr lang="en-IN" sz="1600" dirty="0">
                <a:solidFill>
                  <a:schemeClr val="bg1"/>
                </a:solidFill>
              </a:rPr>
              <a:t>So, as per other scores Random Forest Classifier and the AdaBoost Classifier are the best performing models but the best fit models are the Logistic Regression and the Support Vector Classifier model.</a:t>
            </a:r>
          </a:p>
          <a:p>
            <a:pPr marL="285750" indent="-285750">
              <a:buFont typeface="Arial" panose="020B0604020202020204" pitchFamily="34" charset="0"/>
              <a:buChar char="•"/>
            </a:pPr>
            <a:endParaRPr lang="en-IN" dirty="0">
              <a:solidFill>
                <a:schemeClr val="bg1"/>
              </a:solidFill>
            </a:endParaRPr>
          </a:p>
          <a:p>
            <a:pPr marL="285750" indent="-285750">
              <a:buFont typeface="Arial" panose="020B0604020202020204" pitchFamily="34" charset="0"/>
              <a:buChar char="•"/>
            </a:pPr>
            <a:endParaRPr lang="en-IN" dirty="0">
              <a:solidFill>
                <a:schemeClr val="bg1"/>
              </a:solidFill>
            </a:endParaRPr>
          </a:p>
          <a:p>
            <a:pPr marL="285750" indent="-285750">
              <a:buFont typeface="Arial" panose="020B0604020202020204" pitchFamily="34" charset="0"/>
              <a:buChar char="•"/>
            </a:pPr>
            <a:endParaRPr lang="en-IN" dirty="0">
              <a:solidFill>
                <a:schemeClr val="bg1"/>
              </a:solidFill>
            </a:endParaRPr>
          </a:p>
          <a:p>
            <a:pPr marL="285750" indent="-285750">
              <a:buFont typeface="Arial" panose="020B0604020202020204" pitchFamily="34" charset="0"/>
              <a:buChar char="•"/>
            </a:pPr>
            <a:endParaRPr lang="en-IN" dirty="0">
              <a:solidFill>
                <a:schemeClr val="bg1"/>
              </a:solidFill>
            </a:endParaRPr>
          </a:p>
          <a:p>
            <a:pPr marL="285750" indent="-285750">
              <a:buFont typeface="Arial" panose="020B0604020202020204" pitchFamily="34" charset="0"/>
              <a:buChar char="•"/>
            </a:pPr>
            <a:endParaRPr lang="en-IN" dirty="0">
              <a:solidFill>
                <a:schemeClr val="bg1"/>
              </a:solidFill>
            </a:endParaRPr>
          </a:p>
        </p:txBody>
      </p:sp>
    </p:spTree>
    <p:extLst>
      <p:ext uri="{BB962C8B-B14F-4D97-AF65-F5344CB8AC3E}">
        <p14:creationId xmlns:p14="http://schemas.microsoft.com/office/powerpoint/2010/main" val="11353482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95EEC61-CAEE-49A0-814D-8BD8AE73631E}"/>
              </a:ext>
            </a:extLst>
          </p:cNvPr>
          <p:cNvSpPr/>
          <p:nvPr/>
        </p:nvSpPr>
        <p:spPr>
          <a:xfrm>
            <a:off x="1807535" y="2429062"/>
            <a:ext cx="6124353" cy="1200329"/>
          </a:xfrm>
          <a:prstGeom prst="rect">
            <a:avLst/>
          </a:prstGeom>
          <a:noFill/>
        </p:spPr>
        <p:txBody>
          <a:bodyPr wrap="square" lIns="91440" tIns="45720" rIns="91440" bIns="45720">
            <a:spAutoFit/>
          </a:bodyPr>
          <a:lstStyle/>
          <a:p>
            <a:pPr algn="ctr"/>
            <a:r>
              <a:rPr lang="en-US" sz="7200" b="1" dirty="0">
                <a:ln w="22225">
                  <a:solidFill>
                    <a:schemeClr val="accent2"/>
                  </a:solidFill>
                  <a:prstDash val="solid"/>
                </a:ln>
                <a:solidFill>
                  <a:schemeClr val="accent2">
                    <a:lumMod val="40000"/>
                    <a:lumOff val="60000"/>
                  </a:schemeClr>
                </a:solidFill>
              </a:rPr>
              <a:t>THANK  </a:t>
            </a:r>
            <a:r>
              <a:rPr lang="en-US" sz="7200" b="1" cap="none" spc="0" dirty="0">
                <a:ln w="22225">
                  <a:solidFill>
                    <a:schemeClr val="accent2"/>
                  </a:solidFill>
                  <a:prstDash val="solid"/>
                </a:ln>
                <a:solidFill>
                  <a:schemeClr val="accent2">
                    <a:lumMod val="40000"/>
                    <a:lumOff val="60000"/>
                  </a:schemeClr>
                </a:solidFill>
                <a:effectLst/>
              </a:rPr>
              <a:t>YOU !!!</a:t>
            </a:r>
          </a:p>
        </p:txBody>
      </p:sp>
    </p:spTree>
    <p:extLst>
      <p:ext uri="{BB962C8B-B14F-4D97-AF65-F5344CB8AC3E}">
        <p14:creationId xmlns:p14="http://schemas.microsoft.com/office/powerpoint/2010/main" val="41291900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00214" y="274766"/>
            <a:ext cx="6260905" cy="572644"/>
          </a:xfrm>
        </p:spPr>
        <p:txBody>
          <a:bodyPr>
            <a:normAutofit fontScale="90000"/>
          </a:bodyPr>
          <a:lstStyle/>
          <a:p>
            <a:r>
              <a:rPr lang="en-US" dirty="0"/>
              <a:t>Study Framework of X and Y variable</a:t>
            </a:r>
            <a:br>
              <a:rPr lang="en-US" dirty="0"/>
            </a:br>
            <a:endParaRPr lang="en-US" dirty="0"/>
          </a:p>
        </p:txBody>
      </p:sp>
      <p:sp>
        <p:nvSpPr>
          <p:cNvPr id="2" name="Rectangle: Beveled 1">
            <a:extLst>
              <a:ext uri="{FF2B5EF4-FFF2-40B4-BE49-F238E27FC236}">
                <a16:creationId xmlns:a16="http://schemas.microsoft.com/office/drawing/2014/main" id="{6969F5CB-2B37-4087-9FC9-851AE0499A2D}"/>
              </a:ext>
            </a:extLst>
          </p:cNvPr>
          <p:cNvSpPr/>
          <p:nvPr/>
        </p:nvSpPr>
        <p:spPr>
          <a:xfrm>
            <a:off x="2482795" y="1421615"/>
            <a:ext cx="1679755" cy="572644"/>
          </a:xfrm>
          <a:prstGeom prst="bevel">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IN" sz="1400" dirty="0"/>
              <a:t>BASELINE VALUE</a:t>
            </a:r>
          </a:p>
        </p:txBody>
      </p:sp>
      <p:sp>
        <p:nvSpPr>
          <p:cNvPr id="6" name="Rectangle: Beveled 5">
            <a:extLst>
              <a:ext uri="{FF2B5EF4-FFF2-40B4-BE49-F238E27FC236}">
                <a16:creationId xmlns:a16="http://schemas.microsoft.com/office/drawing/2014/main" id="{5F0EEE54-6248-4EFD-BC02-62F282EF54A3}"/>
              </a:ext>
            </a:extLst>
          </p:cNvPr>
          <p:cNvSpPr/>
          <p:nvPr/>
        </p:nvSpPr>
        <p:spPr>
          <a:xfrm>
            <a:off x="2482795" y="2055041"/>
            <a:ext cx="1679755" cy="572644"/>
          </a:xfrm>
          <a:prstGeom prst="bevel">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IN" sz="1400" dirty="0"/>
              <a:t>ACCELERATIONS</a:t>
            </a:r>
          </a:p>
        </p:txBody>
      </p:sp>
      <p:sp>
        <p:nvSpPr>
          <p:cNvPr id="7" name="Rectangle: Beveled 6">
            <a:extLst>
              <a:ext uri="{FF2B5EF4-FFF2-40B4-BE49-F238E27FC236}">
                <a16:creationId xmlns:a16="http://schemas.microsoft.com/office/drawing/2014/main" id="{5A23D462-675B-4957-8493-1E73C81943BA}"/>
              </a:ext>
            </a:extLst>
          </p:cNvPr>
          <p:cNvSpPr/>
          <p:nvPr/>
        </p:nvSpPr>
        <p:spPr>
          <a:xfrm>
            <a:off x="2482794" y="2672084"/>
            <a:ext cx="1679755" cy="572644"/>
          </a:xfrm>
          <a:prstGeom prst="bevel">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IN" sz="1600" dirty="0"/>
              <a:t>FETAL</a:t>
            </a:r>
          </a:p>
          <a:p>
            <a:pPr algn="ctr"/>
            <a:r>
              <a:rPr lang="en-IN" sz="1600" dirty="0"/>
              <a:t>MOVEMENT</a:t>
            </a:r>
          </a:p>
        </p:txBody>
      </p:sp>
      <p:sp>
        <p:nvSpPr>
          <p:cNvPr id="8" name="Rectangle: Beveled 7">
            <a:extLst>
              <a:ext uri="{FF2B5EF4-FFF2-40B4-BE49-F238E27FC236}">
                <a16:creationId xmlns:a16="http://schemas.microsoft.com/office/drawing/2014/main" id="{653353BE-70C0-41CC-8483-7C1B14616F48}"/>
              </a:ext>
            </a:extLst>
          </p:cNvPr>
          <p:cNvSpPr/>
          <p:nvPr/>
        </p:nvSpPr>
        <p:spPr>
          <a:xfrm>
            <a:off x="2482794" y="3296827"/>
            <a:ext cx="1679755" cy="572644"/>
          </a:xfrm>
          <a:prstGeom prst="bevel">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IN" sz="1400" dirty="0"/>
              <a:t>UTERINE</a:t>
            </a:r>
          </a:p>
          <a:p>
            <a:pPr algn="ctr"/>
            <a:r>
              <a:rPr lang="en-IN" sz="1400" dirty="0"/>
              <a:t>CONTRACTIONS</a:t>
            </a:r>
          </a:p>
        </p:txBody>
      </p:sp>
      <p:sp>
        <p:nvSpPr>
          <p:cNvPr id="9" name="Rectangle: Beveled 8">
            <a:extLst>
              <a:ext uri="{FF2B5EF4-FFF2-40B4-BE49-F238E27FC236}">
                <a16:creationId xmlns:a16="http://schemas.microsoft.com/office/drawing/2014/main" id="{62E89DF4-8F5A-4980-8B57-420BEC273623}"/>
              </a:ext>
            </a:extLst>
          </p:cNvPr>
          <p:cNvSpPr/>
          <p:nvPr/>
        </p:nvSpPr>
        <p:spPr>
          <a:xfrm>
            <a:off x="2482794" y="3913871"/>
            <a:ext cx="1679755" cy="572644"/>
          </a:xfrm>
          <a:prstGeom prst="bevel">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IN" sz="1600" dirty="0"/>
              <a:t>DECELERATIONS</a:t>
            </a:r>
          </a:p>
        </p:txBody>
      </p:sp>
      <p:sp>
        <p:nvSpPr>
          <p:cNvPr id="10" name="Rectangle: Beveled 9">
            <a:extLst>
              <a:ext uri="{FF2B5EF4-FFF2-40B4-BE49-F238E27FC236}">
                <a16:creationId xmlns:a16="http://schemas.microsoft.com/office/drawing/2014/main" id="{59C9CC42-0336-4797-A965-F882AD26F062}"/>
              </a:ext>
            </a:extLst>
          </p:cNvPr>
          <p:cNvSpPr/>
          <p:nvPr/>
        </p:nvSpPr>
        <p:spPr>
          <a:xfrm>
            <a:off x="2482794" y="4538614"/>
            <a:ext cx="1679755" cy="572644"/>
          </a:xfrm>
          <a:prstGeom prst="bevel">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IN" sz="1600" dirty="0"/>
              <a:t>HEART BEAT VALUES</a:t>
            </a:r>
          </a:p>
        </p:txBody>
      </p:sp>
      <p:sp>
        <p:nvSpPr>
          <p:cNvPr id="3" name="Rectangle: Beveled 2">
            <a:extLst>
              <a:ext uri="{FF2B5EF4-FFF2-40B4-BE49-F238E27FC236}">
                <a16:creationId xmlns:a16="http://schemas.microsoft.com/office/drawing/2014/main" id="{F2631100-DFF6-4954-A377-009EDDB4BAAD}"/>
              </a:ext>
            </a:extLst>
          </p:cNvPr>
          <p:cNvSpPr/>
          <p:nvPr/>
        </p:nvSpPr>
        <p:spPr>
          <a:xfrm>
            <a:off x="2281425" y="739290"/>
            <a:ext cx="2137870" cy="610820"/>
          </a:xfrm>
          <a:prstGeom prst="bevel">
            <a:avLst/>
          </a:prstGeom>
          <a:effectLst>
            <a:glow rad="139700">
              <a:schemeClr val="accent2">
                <a:satMod val="175000"/>
                <a:alpha val="40000"/>
              </a:schemeClr>
            </a:glow>
            <a:outerShdw blurRad="40000" dist="20000" dir="5400000" rotWithShape="0">
              <a:srgbClr val="000000">
                <a:alpha val="38000"/>
              </a:srgbClr>
            </a:outerShdw>
          </a:effectLst>
        </p:spPr>
        <p:style>
          <a:lnRef idx="1">
            <a:schemeClr val="accent6"/>
          </a:lnRef>
          <a:fillRef idx="2">
            <a:schemeClr val="accent6"/>
          </a:fillRef>
          <a:effectRef idx="1">
            <a:schemeClr val="accent6"/>
          </a:effectRef>
          <a:fontRef idx="minor">
            <a:schemeClr val="dk1"/>
          </a:fontRef>
        </p:style>
        <p:txBody>
          <a:bodyPr rtlCol="0" anchor="ctr"/>
          <a:lstStyle/>
          <a:p>
            <a:pPr algn="ctr"/>
            <a:r>
              <a:rPr lang="en-IN" dirty="0"/>
              <a:t>INDEPENDENT VARIABLES</a:t>
            </a:r>
          </a:p>
        </p:txBody>
      </p:sp>
      <p:sp>
        <p:nvSpPr>
          <p:cNvPr id="11" name="Rectangle: Beveled 10">
            <a:extLst>
              <a:ext uri="{FF2B5EF4-FFF2-40B4-BE49-F238E27FC236}">
                <a16:creationId xmlns:a16="http://schemas.microsoft.com/office/drawing/2014/main" id="{2D37B812-A2C6-4005-9A13-D63B16C75763}"/>
              </a:ext>
            </a:extLst>
          </p:cNvPr>
          <p:cNvSpPr/>
          <p:nvPr/>
        </p:nvSpPr>
        <p:spPr>
          <a:xfrm>
            <a:off x="6404461" y="739290"/>
            <a:ext cx="2137869" cy="610820"/>
          </a:xfrm>
          <a:prstGeom prst="bevel">
            <a:avLst/>
          </a:prstGeom>
          <a:effectLst>
            <a:glow rad="139700">
              <a:schemeClr val="accent2">
                <a:satMod val="175000"/>
                <a:alpha val="40000"/>
              </a:schemeClr>
            </a:glow>
            <a:outerShdw blurRad="40000" dist="20000" dir="5400000" rotWithShape="0">
              <a:srgbClr val="000000">
                <a:alpha val="38000"/>
              </a:srgbClr>
            </a:outerShdw>
          </a:effectLst>
        </p:spPr>
        <p:style>
          <a:lnRef idx="1">
            <a:schemeClr val="accent6"/>
          </a:lnRef>
          <a:fillRef idx="2">
            <a:schemeClr val="accent6"/>
          </a:fillRef>
          <a:effectRef idx="1">
            <a:schemeClr val="accent6"/>
          </a:effectRef>
          <a:fontRef idx="minor">
            <a:schemeClr val="dk1"/>
          </a:fontRef>
        </p:style>
        <p:txBody>
          <a:bodyPr rtlCol="0" anchor="ctr"/>
          <a:lstStyle/>
          <a:p>
            <a:pPr algn="ctr"/>
            <a:r>
              <a:rPr lang="en-IN" dirty="0"/>
              <a:t>DEPENDENT VARIABLE</a:t>
            </a:r>
          </a:p>
        </p:txBody>
      </p:sp>
      <p:sp>
        <p:nvSpPr>
          <p:cNvPr id="12" name="Rectangle: Beveled 11">
            <a:extLst>
              <a:ext uri="{FF2B5EF4-FFF2-40B4-BE49-F238E27FC236}">
                <a16:creationId xmlns:a16="http://schemas.microsoft.com/office/drawing/2014/main" id="{1585D7EA-8B97-439E-A065-FC80ACD86A0E}"/>
              </a:ext>
            </a:extLst>
          </p:cNvPr>
          <p:cNvSpPr/>
          <p:nvPr/>
        </p:nvSpPr>
        <p:spPr>
          <a:xfrm>
            <a:off x="6557165" y="2266340"/>
            <a:ext cx="1954611" cy="878054"/>
          </a:xfrm>
          <a:prstGeom prst="bevel">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IN" dirty="0"/>
              <a:t>FETAL_HEALTH</a:t>
            </a:r>
          </a:p>
        </p:txBody>
      </p:sp>
      <p:graphicFrame>
        <p:nvGraphicFramePr>
          <p:cNvPr id="13" name="Diagram 12">
            <a:extLst>
              <a:ext uri="{FF2B5EF4-FFF2-40B4-BE49-F238E27FC236}">
                <a16:creationId xmlns:a16="http://schemas.microsoft.com/office/drawing/2014/main" id="{C64C7314-46F9-486A-8202-707095B77680}"/>
              </a:ext>
            </a:extLst>
          </p:cNvPr>
          <p:cNvGraphicFramePr/>
          <p:nvPr/>
        </p:nvGraphicFramePr>
        <p:xfrm>
          <a:off x="4266590" y="2226810"/>
          <a:ext cx="2290574" cy="9175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4" name="Rectangle 2">
            <a:extLst>
              <a:ext uri="{FF2B5EF4-FFF2-40B4-BE49-F238E27FC236}">
                <a16:creationId xmlns:a16="http://schemas.microsoft.com/office/drawing/2014/main" id="{BD6963BF-D8BD-4E05-969A-191E2B8EE7A4}"/>
              </a:ext>
            </a:extLst>
          </p:cNvPr>
          <p:cNvSpPr>
            <a:spLocks noChangeArrowheads="1"/>
          </p:cNvSpPr>
          <p:nvPr/>
        </p:nvSpPr>
        <p:spPr bwMode="auto">
          <a:xfrm>
            <a:off x="0" y="182433"/>
            <a:ext cx="17634" cy="9233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132089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707219" y="274031"/>
            <a:ext cx="5259080" cy="763525"/>
          </a:xfrm>
        </p:spPr>
        <p:txBody>
          <a:bodyPr>
            <a:normAutofit fontScale="90000"/>
          </a:bodyPr>
          <a:lstStyle/>
          <a:p>
            <a:r>
              <a:rPr lang="en-US" dirty="0"/>
              <a:t>HANDLING MISSING VALUES</a:t>
            </a:r>
          </a:p>
        </p:txBody>
      </p:sp>
      <p:pic>
        <p:nvPicPr>
          <p:cNvPr id="14" name="Picture 13">
            <a:extLst>
              <a:ext uri="{FF2B5EF4-FFF2-40B4-BE49-F238E27FC236}">
                <a16:creationId xmlns:a16="http://schemas.microsoft.com/office/drawing/2014/main" id="{69053C9A-F658-49CE-902A-E2E8DA41746C}"/>
              </a:ext>
            </a:extLst>
          </p:cNvPr>
          <p:cNvPicPr>
            <a:picLocks noChangeAspect="1"/>
          </p:cNvPicPr>
          <p:nvPr/>
        </p:nvPicPr>
        <p:blipFill>
          <a:blip r:embed="rId2"/>
          <a:stretch>
            <a:fillRect/>
          </a:stretch>
        </p:blipFill>
        <p:spPr>
          <a:xfrm>
            <a:off x="4713952" y="1498941"/>
            <a:ext cx="4040188" cy="3370527"/>
          </a:xfrm>
          <a:prstGeom prst="rect">
            <a:avLst/>
          </a:prstGeom>
        </p:spPr>
      </p:pic>
      <p:sp>
        <p:nvSpPr>
          <p:cNvPr id="15" name="TextBox 14">
            <a:extLst>
              <a:ext uri="{FF2B5EF4-FFF2-40B4-BE49-F238E27FC236}">
                <a16:creationId xmlns:a16="http://schemas.microsoft.com/office/drawing/2014/main" id="{4F0EAAF6-CBA2-4C3D-A7C6-090F0D29896A}"/>
              </a:ext>
            </a:extLst>
          </p:cNvPr>
          <p:cNvSpPr txBox="1"/>
          <p:nvPr/>
        </p:nvSpPr>
        <p:spPr>
          <a:xfrm>
            <a:off x="170121" y="1417588"/>
            <a:ext cx="4182139" cy="3139321"/>
          </a:xfrm>
          <a:prstGeom prst="rect">
            <a:avLst/>
          </a:prstGeom>
          <a:noFill/>
        </p:spPr>
        <p:txBody>
          <a:bodyPr wrap="square" rtlCol="0">
            <a:spAutoFit/>
          </a:bodyPr>
          <a:lstStyle/>
          <a:p>
            <a:pPr algn="just"/>
            <a:r>
              <a:rPr lang="en-US" dirty="0">
                <a:solidFill>
                  <a:schemeClr val="bg1"/>
                </a:solidFill>
              </a:rPr>
              <a:t>Handling missing values is an important part of the EDA process. The variables which are having very few missing values as compared to the size of the dataset, we may choose to drop the rows that have missing values or impute the missing values based on the non-missing values with some value.</a:t>
            </a:r>
          </a:p>
          <a:p>
            <a:pPr algn="just"/>
            <a:endParaRPr lang="en-US" dirty="0">
              <a:solidFill>
                <a:schemeClr val="bg1"/>
              </a:solidFill>
            </a:endParaRPr>
          </a:p>
          <a:p>
            <a:pPr algn="just"/>
            <a:endParaRPr lang="en-US" dirty="0">
              <a:solidFill>
                <a:schemeClr val="bg1"/>
              </a:solidFill>
            </a:endParaRPr>
          </a:p>
          <a:p>
            <a:pPr algn="just"/>
            <a:r>
              <a:rPr lang="en-US" dirty="0">
                <a:solidFill>
                  <a:schemeClr val="bg1"/>
                </a:solidFill>
              </a:rPr>
              <a:t>In this dataset, there is no missing values.</a:t>
            </a:r>
            <a:endParaRPr lang="en-IN" dirty="0"/>
          </a:p>
        </p:txBody>
      </p:sp>
    </p:spTree>
    <p:extLst>
      <p:ext uri="{BB962C8B-B14F-4D97-AF65-F5344CB8AC3E}">
        <p14:creationId xmlns:p14="http://schemas.microsoft.com/office/powerpoint/2010/main" val="41707837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707219" y="274031"/>
            <a:ext cx="5259080" cy="763525"/>
          </a:xfrm>
        </p:spPr>
        <p:txBody>
          <a:bodyPr>
            <a:normAutofit/>
          </a:bodyPr>
          <a:lstStyle/>
          <a:p>
            <a:r>
              <a:rPr lang="en-US" dirty="0"/>
              <a:t>CORRELATION </a:t>
            </a:r>
          </a:p>
        </p:txBody>
      </p:sp>
      <p:sp>
        <p:nvSpPr>
          <p:cNvPr id="15" name="TextBox 14">
            <a:extLst>
              <a:ext uri="{FF2B5EF4-FFF2-40B4-BE49-F238E27FC236}">
                <a16:creationId xmlns:a16="http://schemas.microsoft.com/office/drawing/2014/main" id="{4F0EAAF6-CBA2-4C3D-A7C6-090F0D29896A}"/>
              </a:ext>
            </a:extLst>
          </p:cNvPr>
          <p:cNvSpPr txBox="1"/>
          <p:nvPr/>
        </p:nvSpPr>
        <p:spPr>
          <a:xfrm>
            <a:off x="170121" y="1417588"/>
            <a:ext cx="8881730" cy="830997"/>
          </a:xfrm>
          <a:prstGeom prst="rect">
            <a:avLst/>
          </a:prstGeom>
          <a:noFill/>
        </p:spPr>
        <p:txBody>
          <a:bodyPr wrap="square" rtlCol="0">
            <a:spAutoFit/>
          </a:bodyPr>
          <a:lstStyle/>
          <a:p>
            <a:r>
              <a:rPr lang="en-IN" sz="1600" dirty="0">
                <a:solidFill>
                  <a:schemeClr val="bg1"/>
                </a:solidFill>
              </a:rPr>
              <a:t>Correlation quantifies the direction and strength of the relationship between two numeric variables, X and Y. Here, I found a strong positive relationship between fetal_health(Y) and decelerations(X) followed by abnormal long term variability(X) and baseline value(X).</a:t>
            </a:r>
            <a:endParaRPr lang="en-IN" sz="1600" dirty="0"/>
          </a:p>
        </p:txBody>
      </p:sp>
      <p:pic>
        <p:nvPicPr>
          <p:cNvPr id="3" name="Picture 2">
            <a:extLst>
              <a:ext uri="{FF2B5EF4-FFF2-40B4-BE49-F238E27FC236}">
                <a16:creationId xmlns:a16="http://schemas.microsoft.com/office/drawing/2014/main" id="{01DAFF48-907C-4B7A-A9FA-D6DFB13BDEA5}"/>
              </a:ext>
            </a:extLst>
          </p:cNvPr>
          <p:cNvPicPr>
            <a:picLocks noChangeAspect="1"/>
          </p:cNvPicPr>
          <p:nvPr/>
        </p:nvPicPr>
        <p:blipFill>
          <a:blip r:embed="rId2"/>
          <a:stretch>
            <a:fillRect/>
          </a:stretch>
        </p:blipFill>
        <p:spPr>
          <a:xfrm>
            <a:off x="64412" y="2297719"/>
            <a:ext cx="2622081" cy="2571750"/>
          </a:xfrm>
          <a:prstGeom prst="rect">
            <a:avLst/>
          </a:prstGeom>
        </p:spPr>
      </p:pic>
      <p:pic>
        <p:nvPicPr>
          <p:cNvPr id="5" name="Picture 4">
            <a:extLst>
              <a:ext uri="{FF2B5EF4-FFF2-40B4-BE49-F238E27FC236}">
                <a16:creationId xmlns:a16="http://schemas.microsoft.com/office/drawing/2014/main" id="{DF9EE2A2-9521-4B99-AB05-10FA2D9AF2DC}"/>
              </a:ext>
            </a:extLst>
          </p:cNvPr>
          <p:cNvPicPr>
            <a:picLocks noChangeAspect="1"/>
          </p:cNvPicPr>
          <p:nvPr/>
        </p:nvPicPr>
        <p:blipFill>
          <a:blip r:embed="rId3"/>
          <a:stretch>
            <a:fillRect/>
          </a:stretch>
        </p:blipFill>
        <p:spPr>
          <a:xfrm>
            <a:off x="2686493" y="2297719"/>
            <a:ext cx="2799907" cy="2571750"/>
          </a:xfrm>
          <a:prstGeom prst="rect">
            <a:avLst/>
          </a:prstGeom>
        </p:spPr>
      </p:pic>
      <p:pic>
        <p:nvPicPr>
          <p:cNvPr id="7" name="Picture 6">
            <a:extLst>
              <a:ext uri="{FF2B5EF4-FFF2-40B4-BE49-F238E27FC236}">
                <a16:creationId xmlns:a16="http://schemas.microsoft.com/office/drawing/2014/main" id="{D59537E2-9C41-473C-BDF0-6A272ECB40DF}"/>
              </a:ext>
            </a:extLst>
          </p:cNvPr>
          <p:cNvPicPr>
            <a:picLocks noChangeAspect="1"/>
          </p:cNvPicPr>
          <p:nvPr/>
        </p:nvPicPr>
        <p:blipFill>
          <a:blip r:embed="rId4"/>
          <a:stretch>
            <a:fillRect/>
          </a:stretch>
        </p:blipFill>
        <p:spPr>
          <a:xfrm>
            <a:off x="5486400" y="2297719"/>
            <a:ext cx="2497490" cy="2571750"/>
          </a:xfrm>
          <a:prstGeom prst="rect">
            <a:avLst/>
          </a:prstGeom>
        </p:spPr>
      </p:pic>
      <p:pic>
        <p:nvPicPr>
          <p:cNvPr id="9" name="Picture 8">
            <a:extLst>
              <a:ext uri="{FF2B5EF4-FFF2-40B4-BE49-F238E27FC236}">
                <a16:creationId xmlns:a16="http://schemas.microsoft.com/office/drawing/2014/main" id="{7F881C2D-B1BC-4316-BDA2-EDABC7AA4B26}"/>
              </a:ext>
            </a:extLst>
          </p:cNvPr>
          <p:cNvPicPr>
            <a:picLocks noChangeAspect="1"/>
          </p:cNvPicPr>
          <p:nvPr/>
        </p:nvPicPr>
        <p:blipFill>
          <a:blip r:embed="rId5"/>
          <a:stretch>
            <a:fillRect/>
          </a:stretch>
        </p:blipFill>
        <p:spPr>
          <a:xfrm>
            <a:off x="7986710" y="2297719"/>
            <a:ext cx="1157290" cy="2571750"/>
          </a:xfrm>
          <a:prstGeom prst="rect">
            <a:avLst/>
          </a:prstGeom>
        </p:spPr>
      </p:pic>
    </p:spTree>
    <p:extLst>
      <p:ext uri="{BB962C8B-B14F-4D97-AF65-F5344CB8AC3E}">
        <p14:creationId xmlns:p14="http://schemas.microsoft.com/office/powerpoint/2010/main" val="33791913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707219" y="274031"/>
            <a:ext cx="5259080" cy="763525"/>
          </a:xfrm>
        </p:spPr>
        <p:txBody>
          <a:bodyPr>
            <a:normAutofit/>
          </a:bodyPr>
          <a:lstStyle/>
          <a:p>
            <a:r>
              <a:rPr lang="en-US" dirty="0"/>
              <a:t>HEATMAP  </a:t>
            </a:r>
          </a:p>
        </p:txBody>
      </p:sp>
      <p:pic>
        <p:nvPicPr>
          <p:cNvPr id="5" name="Picture 4">
            <a:extLst>
              <a:ext uri="{FF2B5EF4-FFF2-40B4-BE49-F238E27FC236}">
                <a16:creationId xmlns:a16="http://schemas.microsoft.com/office/drawing/2014/main" id="{142F1AF4-99AF-4C3D-A94D-DD2DDE6A8D06}"/>
              </a:ext>
            </a:extLst>
          </p:cNvPr>
          <p:cNvPicPr>
            <a:picLocks noChangeAspect="1"/>
          </p:cNvPicPr>
          <p:nvPr/>
        </p:nvPicPr>
        <p:blipFill>
          <a:blip r:embed="rId2"/>
          <a:stretch>
            <a:fillRect/>
          </a:stretch>
        </p:blipFill>
        <p:spPr>
          <a:xfrm>
            <a:off x="1388500" y="1201912"/>
            <a:ext cx="6593007" cy="3863616"/>
          </a:xfrm>
          <a:prstGeom prst="rect">
            <a:avLst/>
          </a:prstGeom>
        </p:spPr>
      </p:pic>
    </p:spTree>
    <p:extLst>
      <p:ext uri="{BB962C8B-B14F-4D97-AF65-F5344CB8AC3E}">
        <p14:creationId xmlns:p14="http://schemas.microsoft.com/office/powerpoint/2010/main" val="29350403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707219" y="274031"/>
            <a:ext cx="5259080" cy="763525"/>
          </a:xfrm>
        </p:spPr>
        <p:txBody>
          <a:bodyPr>
            <a:normAutofit/>
          </a:bodyPr>
          <a:lstStyle/>
          <a:p>
            <a:r>
              <a:rPr lang="en-US" dirty="0"/>
              <a:t>VISUALIZATION  </a:t>
            </a:r>
          </a:p>
        </p:txBody>
      </p:sp>
      <p:pic>
        <p:nvPicPr>
          <p:cNvPr id="3" name="Picture 2">
            <a:extLst>
              <a:ext uri="{FF2B5EF4-FFF2-40B4-BE49-F238E27FC236}">
                <a16:creationId xmlns:a16="http://schemas.microsoft.com/office/drawing/2014/main" id="{9778EE80-23FA-4D35-98D6-A1CCF02714E7}"/>
              </a:ext>
            </a:extLst>
          </p:cNvPr>
          <p:cNvPicPr>
            <a:picLocks noChangeAspect="1"/>
          </p:cNvPicPr>
          <p:nvPr/>
        </p:nvPicPr>
        <p:blipFill>
          <a:blip r:embed="rId2"/>
          <a:stretch>
            <a:fillRect/>
          </a:stretch>
        </p:blipFill>
        <p:spPr>
          <a:xfrm>
            <a:off x="6181060" y="3126396"/>
            <a:ext cx="2962940" cy="2000511"/>
          </a:xfrm>
          <a:prstGeom prst="rect">
            <a:avLst/>
          </a:prstGeom>
        </p:spPr>
      </p:pic>
      <p:pic>
        <p:nvPicPr>
          <p:cNvPr id="7" name="Picture 6">
            <a:extLst>
              <a:ext uri="{FF2B5EF4-FFF2-40B4-BE49-F238E27FC236}">
                <a16:creationId xmlns:a16="http://schemas.microsoft.com/office/drawing/2014/main" id="{29267436-4F9B-40AA-80D8-B687DB640B3D}"/>
              </a:ext>
            </a:extLst>
          </p:cNvPr>
          <p:cNvPicPr>
            <a:picLocks noChangeAspect="1"/>
          </p:cNvPicPr>
          <p:nvPr/>
        </p:nvPicPr>
        <p:blipFill>
          <a:blip r:embed="rId3"/>
          <a:stretch>
            <a:fillRect/>
          </a:stretch>
        </p:blipFill>
        <p:spPr>
          <a:xfrm>
            <a:off x="0" y="3126397"/>
            <a:ext cx="2962941" cy="2000511"/>
          </a:xfrm>
          <a:prstGeom prst="rect">
            <a:avLst/>
          </a:prstGeom>
        </p:spPr>
      </p:pic>
      <p:pic>
        <p:nvPicPr>
          <p:cNvPr id="9" name="Picture 8">
            <a:extLst>
              <a:ext uri="{FF2B5EF4-FFF2-40B4-BE49-F238E27FC236}">
                <a16:creationId xmlns:a16="http://schemas.microsoft.com/office/drawing/2014/main" id="{D5B2916D-D2D5-4D0B-96B4-1ACB3061FC0C}"/>
              </a:ext>
            </a:extLst>
          </p:cNvPr>
          <p:cNvPicPr>
            <a:picLocks noChangeAspect="1"/>
          </p:cNvPicPr>
          <p:nvPr/>
        </p:nvPicPr>
        <p:blipFill>
          <a:blip r:embed="rId4"/>
          <a:stretch>
            <a:fillRect/>
          </a:stretch>
        </p:blipFill>
        <p:spPr>
          <a:xfrm>
            <a:off x="0" y="1221599"/>
            <a:ext cx="9144000" cy="1854754"/>
          </a:xfrm>
          <a:prstGeom prst="rect">
            <a:avLst/>
          </a:prstGeom>
        </p:spPr>
      </p:pic>
      <p:pic>
        <p:nvPicPr>
          <p:cNvPr id="13" name="Picture 12">
            <a:extLst>
              <a:ext uri="{FF2B5EF4-FFF2-40B4-BE49-F238E27FC236}">
                <a16:creationId xmlns:a16="http://schemas.microsoft.com/office/drawing/2014/main" id="{D123A89D-49B4-497A-9690-7642AB82FAF6}"/>
              </a:ext>
            </a:extLst>
          </p:cNvPr>
          <p:cNvPicPr>
            <a:picLocks noChangeAspect="1"/>
          </p:cNvPicPr>
          <p:nvPr/>
        </p:nvPicPr>
        <p:blipFill>
          <a:blip r:embed="rId5"/>
          <a:stretch>
            <a:fillRect/>
          </a:stretch>
        </p:blipFill>
        <p:spPr>
          <a:xfrm>
            <a:off x="3286125" y="3135089"/>
            <a:ext cx="2571749" cy="1995198"/>
          </a:xfrm>
          <a:prstGeom prst="rect">
            <a:avLst/>
          </a:prstGeom>
        </p:spPr>
      </p:pic>
    </p:spTree>
    <p:extLst>
      <p:ext uri="{BB962C8B-B14F-4D97-AF65-F5344CB8AC3E}">
        <p14:creationId xmlns:p14="http://schemas.microsoft.com/office/powerpoint/2010/main" val="18449823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707219" y="274031"/>
            <a:ext cx="5259080" cy="763525"/>
          </a:xfrm>
        </p:spPr>
        <p:txBody>
          <a:bodyPr>
            <a:normAutofit/>
          </a:bodyPr>
          <a:lstStyle/>
          <a:p>
            <a:r>
              <a:rPr lang="en-US" dirty="0"/>
              <a:t>MODEL BUILDING </a:t>
            </a:r>
          </a:p>
        </p:txBody>
      </p:sp>
      <p:sp>
        <p:nvSpPr>
          <p:cNvPr id="2" name="TextBox 1">
            <a:extLst>
              <a:ext uri="{FF2B5EF4-FFF2-40B4-BE49-F238E27FC236}">
                <a16:creationId xmlns:a16="http://schemas.microsoft.com/office/drawing/2014/main" id="{5972EDB2-98CD-499B-9A6D-E07F9061E9CB}"/>
              </a:ext>
            </a:extLst>
          </p:cNvPr>
          <p:cNvSpPr txBox="1"/>
          <p:nvPr/>
        </p:nvSpPr>
        <p:spPr>
          <a:xfrm>
            <a:off x="262270" y="1297172"/>
            <a:ext cx="8513135" cy="4062651"/>
          </a:xfrm>
          <a:prstGeom prst="rect">
            <a:avLst/>
          </a:prstGeom>
          <a:noFill/>
        </p:spPr>
        <p:txBody>
          <a:bodyPr wrap="square" rtlCol="0">
            <a:spAutoFit/>
          </a:bodyPr>
          <a:lstStyle/>
          <a:p>
            <a:pPr algn="just"/>
            <a:r>
              <a:rPr lang="en-US" sz="1600" b="0" i="0" dirty="0">
                <a:solidFill>
                  <a:schemeClr val="bg1"/>
                </a:solidFill>
                <a:effectLst/>
                <a:latin typeface="+mj-lt"/>
              </a:rPr>
              <a:t>There are many models for machine learning, and each model has its own strengths and weaknesses. In this project, I have tried various classification algorithms and tuned the parameters using the GridSearchCV</a:t>
            </a:r>
            <a:r>
              <a:rPr lang="en-US" sz="1600" dirty="0">
                <a:solidFill>
                  <a:schemeClr val="bg1"/>
                </a:solidFill>
                <a:latin typeface="+mj-lt"/>
              </a:rPr>
              <a:t> which </a:t>
            </a:r>
            <a:r>
              <a:rPr lang="en-US" sz="1600" b="0" i="0" dirty="0">
                <a:solidFill>
                  <a:schemeClr val="bg1"/>
                </a:solidFill>
                <a:effectLst/>
                <a:latin typeface="+mj-lt"/>
              </a:rPr>
              <a:t>tries all the combinations of the values passed in the dictionary and evaluates the model for each combination using the Cross-Validation method. Hence after using this function we get accuracy/loss for every combination of hyperparameters and we can choose the one with the best performance.</a:t>
            </a:r>
          </a:p>
          <a:p>
            <a:pPr algn="just"/>
            <a:endParaRPr lang="en-US" sz="1600" dirty="0">
              <a:solidFill>
                <a:schemeClr val="bg1"/>
              </a:solidFill>
              <a:latin typeface="+mj-lt"/>
            </a:endParaRPr>
          </a:p>
          <a:p>
            <a:pPr algn="just"/>
            <a:r>
              <a:rPr lang="en-US" sz="1600" dirty="0">
                <a:solidFill>
                  <a:schemeClr val="bg1"/>
                </a:solidFill>
                <a:latin typeface="+mj-lt"/>
              </a:rPr>
              <a:t>The classifiers I used to find the best model out of them are:-</a:t>
            </a:r>
          </a:p>
          <a:p>
            <a:pPr algn="just"/>
            <a:endParaRPr lang="en-US" sz="1600" dirty="0">
              <a:solidFill>
                <a:schemeClr val="bg1"/>
              </a:solidFill>
              <a:latin typeface="+mj-lt"/>
            </a:endParaRPr>
          </a:p>
          <a:p>
            <a:pPr marL="342900" indent="-342900" algn="just">
              <a:buAutoNum type="arabicParenR"/>
            </a:pPr>
            <a:r>
              <a:rPr lang="en-US" sz="1600" dirty="0">
                <a:solidFill>
                  <a:schemeClr val="bg1"/>
                </a:solidFill>
                <a:latin typeface="+mj-lt"/>
              </a:rPr>
              <a:t>Logistic Regression</a:t>
            </a:r>
          </a:p>
          <a:p>
            <a:pPr marL="342900" indent="-342900" algn="just">
              <a:buAutoNum type="arabicParenR"/>
            </a:pPr>
            <a:r>
              <a:rPr lang="en-US" sz="1600" dirty="0">
                <a:solidFill>
                  <a:schemeClr val="bg1"/>
                </a:solidFill>
                <a:latin typeface="+mj-lt"/>
              </a:rPr>
              <a:t>K-Nearest Neighbors(KNN) Classifier</a:t>
            </a:r>
          </a:p>
          <a:p>
            <a:pPr marL="342900" indent="-342900" algn="just">
              <a:buAutoNum type="arabicParenR"/>
            </a:pPr>
            <a:r>
              <a:rPr lang="en-US" sz="1600" dirty="0">
                <a:solidFill>
                  <a:schemeClr val="bg1"/>
                </a:solidFill>
                <a:latin typeface="+mj-lt"/>
              </a:rPr>
              <a:t>Support Vector Machine(SVM)</a:t>
            </a:r>
          </a:p>
          <a:p>
            <a:pPr marL="342900" indent="-342900" algn="just">
              <a:buAutoNum type="arabicParenR"/>
            </a:pPr>
            <a:r>
              <a:rPr lang="en-US" sz="1600" dirty="0">
                <a:solidFill>
                  <a:schemeClr val="bg1"/>
                </a:solidFill>
                <a:latin typeface="+mj-lt"/>
              </a:rPr>
              <a:t>Decision Tree Classifier</a:t>
            </a:r>
          </a:p>
          <a:p>
            <a:pPr marL="342900" indent="-342900" algn="just">
              <a:buAutoNum type="arabicParenR"/>
            </a:pPr>
            <a:r>
              <a:rPr lang="en-US" sz="1600" dirty="0">
                <a:solidFill>
                  <a:schemeClr val="bg1"/>
                </a:solidFill>
                <a:latin typeface="+mj-lt"/>
              </a:rPr>
              <a:t>Random Forest Classifier</a:t>
            </a:r>
          </a:p>
          <a:p>
            <a:pPr marL="342900" indent="-342900" algn="just">
              <a:buAutoNum type="arabicParenR"/>
            </a:pPr>
            <a:r>
              <a:rPr lang="en-US" sz="1600" dirty="0">
                <a:solidFill>
                  <a:schemeClr val="bg1"/>
                </a:solidFill>
                <a:latin typeface="+mj-lt"/>
              </a:rPr>
              <a:t>AdaBoost Classifier</a:t>
            </a:r>
          </a:p>
          <a:p>
            <a:pPr marL="342900" indent="-342900" algn="just">
              <a:buAutoNum type="arabicParenR"/>
            </a:pPr>
            <a:endParaRPr lang="en-IN" dirty="0">
              <a:solidFill>
                <a:schemeClr val="bg1"/>
              </a:solidFill>
              <a:latin typeface="+mj-lt"/>
            </a:endParaRPr>
          </a:p>
        </p:txBody>
      </p:sp>
    </p:spTree>
    <p:extLst>
      <p:ext uri="{BB962C8B-B14F-4D97-AF65-F5344CB8AC3E}">
        <p14:creationId xmlns:p14="http://schemas.microsoft.com/office/powerpoint/2010/main" val="6048954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707219" y="274031"/>
            <a:ext cx="5259080" cy="763525"/>
          </a:xfrm>
        </p:spPr>
        <p:txBody>
          <a:bodyPr>
            <a:normAutofit fontScale="90000"/>
          </a:bodyPr>
          <a:lstStyle/>
          <a:p>
            <a:r>
              <a:rPr lang="en-US" dirty="0"/>
              <a:t>LOGISTIC REGRESSION MODEL </a:t>
            </a:r>
          </a:p>
        </p:txBody>
      </p:sp>
      <p:sp>
        <p:nvSpPr>
          <p:cNvPr id="2" name="TextBox 1">
            <a:extLst>
              <a:ext uri="{FF2B5EF4-FFF2-40B4-BE49-F238E27FC236}">
                <a16:creationId xmlns:a16="http://schemas.microsoft.com/office/drawing/2014/main" id="{BB35D495-F271-4E94-B563-7C0643B0B3A6}"/>
              </a:ext>
            </a:extLst>
          </p:cNvPr>
          <p:cNvSpPr txBox="1"/>
          <p:nvPr/>
        </p:nvSpPr>
        <p:spPr>
          <a:xfrm>
            <a:off x="269358" y="1346791"/>
            <a:ext cx="8747051" cy="646331"/>
          </a:xfrm>
          <a:prstGeom prst="rect">
            <a:avLst/>
          </a:prstGeom>
          <a:noFill/>
        </p:spPr>
        <p:txBody>
          <a:bodyPr wrap="square" rtlCol="0">
            <a:spAutoFit/>
          </a:bodyPr>
          <a:lstStyle/>
          <a:p>
            <a:r>
              <a:rPr lang="en-US" b="1" i="0" dirty="0">
                <a:solidFill>
                  <a:schemeClr val="bg1"/>
                </a:solidFill>
                <a:effectLst/>
                <a:latin typeface="+mj-lt"/>
              </a:rPr>
              <a:t>Logistic Regression</a:t>
            </a:r>
            <a:r>
              <a:rPr lang="en-US" b="0" i="0" dirty="0">
                <a:solidFill>
                  <a:schemeClr val="bg1"/>
                </a:solidFill>
                <a:effectLst/>
                <a:latin typeface="+mj-lt"/>
              </a:rPr>
              <a:t> is a Machine Learning classification algorithm that is used to predict the probability of a categorical dependent variable.</a:t>
            </a:r>
          </a:p>
        </p:txBody>
      </p:sp>
      <p:graphicFrame>
        <p:nvGraphicFramePr>
          <p:cNvPr id="3" name="Table 4">
            <a:extLst>
              <a:ext uri="{FF2B5EF4-FFF2-40B4-BE49-F238E27FC236}">
                <a16:creationId xmlns:a16="http://schemas.microsoft.com/office/drawing/2014/main" id="{576A8519-56E6-4576-8954-30EF8E7E9546}"/>
              </a:ext>
            </a:extLst>
          </p:cNvPr>
          <p:cNvGraphicFramePr>
            <a:graphicFrameLocks noGrp="1"/>
          </p:cNvGraphicFramePr>
          <p:nvPr>
            <p:extLst>
              <p:ext uri="{D42A27DB-BD31-4B8C-83A1-F6EECF244321}">
                <p14:modId xmlns:p14="http://schemas.microsoft.com/office/powerpoint/2010/main" val="2723895510"/>
              </p:ext>
            </p:extLst>
          </p:nvPr>
        </p:nvGraphicFramePr>
        <p:xfrm>
          <a:off x="418212" y="2275293"/>
          <a:ext cx="8449342" cy="2598128"/>
        </p:xfrm>
        <a:graphic>
          <a:graphicData uri="http://schemas.openxmlformats.org/drawingml/2006/table">
            <a:tbl>
              <a:tblPr firstRow="1" bandRow="1">
                <a:tableStyleId>{93296810-A885-4BE3-A3E7-6D5BEEA58F35}</a:tableStyleId>
              </a:tblPr>
              <a:tblGrid>
                <a:gridCol w="4224671">
                  <a:extLst>
                    <a:ext uri="{9D8B030D-6E8A-4147-A177-3AD203B41FA5}">
                      <a16:colId xmlns:a16="http://schemas.microsoft.com/office/drawing/2014/main" val="2829485182"/>
                    </a:ext>
                  </a:extLst>
                </a:gridCol>
                <a:gridCol w="4224671">
                  <a:extLst>
                    <a:ext uri="{9D8B030D-6E8A-4147-A177-3AD203B41FA5}">
                      <a16:colId xmlns:a16="http://schemas.microsoft.com/office/drawing/2014/main" val="2252286133"/>
                    </a:ext>
                  </a:extLst>
                </a:gridCol>
              </a:tblGrid>
              <a:tr h="449426">
                <a:tc gridSpan="2">
                  <a:txBody>
                    <a:bodyPr/>
                    <a:lstStyle/>
                    <a:p>
                      <a:pPr algn="ctr"/>
                      <a:r>
                        <a:rPr lang="en-IN" sz="2000" u="sng" dirty="0">
                          <a:solidFill>
                            <a:schemeClr val="tx1"/>
                          </a:solidFill>
                        </a:rPr>
                        <a:t>SCORES FOR THE LOGISTIC REGRESSION MODEL</a:t>
                      </a:r>
                      <a:endParaRPr lang="en-IN" u="sng" dirty="0">
                        <a:solidFill>
                          <a:schemeClr val="tx1"/>
                        </a:solidFill>
                      </a:endParaRPr>
                    </a:p>
                  </a:txBody>
                  <a:tcPr/>
                </a:tc>
                <a:tc hMerge="1">
                  <a:txBody>
                    <a:bodyPr/>
                    <a:lstStyle/>
                    <a:p>
                      <a:endParaRPr lang="en-IN" dirty="0"/>
                    </a:p>
                  </a:txBody>
                  <a:tcPr/>
                </a:tc>
                <a:extLst>
                  <a:ext uri="{0D108BD9-81ED-4DB2-BD59-A6C34878D82A}">
                    <a16:rowId xmlns:a16="http://schemas.microsoft.com/office/drawing/2014/main" val="2591336156"/>
                  </a:ext>
                </a:extLst>
              </a:tr>
              <a:tr h="449426">
                <a:tc>
                  <a:txBody>
                    <a:bodyPr/>
                    <a:lstStyle/>
                    <a:p>
                      <a:r>
                        <a:rPr lang="en-IN" dirty="0"/>
                        <a:t>K-Fold Score</a:t>
                      </a:r>
                    </a:p>
                  </a:txBody>
                  <a:tcPr/>
                </a:tc>
                <a:tc>
                  <a:txBody>
                    <a:bodyPr/>
                    <a:lstStyle/>
                    <a:p>
                      <a:r>
                        <a:rPr lang="en-IN" dirty="0"/>
                        <a:t>0.8471505109085887</a:t>
                      </a:r>
                    </a:p>
                  </a:txBody>
                  <a:tcPr/>
                </a:tc>
                <a:extLst>
                  <a:ext uri="{0D108BD9-81ED-4DB2-BD59-A6C34878D82A}">
                    <a16:rowId xmlns:a16="http://schemas.microsoft.com/office/drawing/2014/main" val="207680758"/>
                  </a:ext>
                </a:extLst>
              </a:tr>
              <a:tr h="800424">
                <a:tc>
                  <a:txBody>
                    <a:bodyPr/>
                    <a:lstStyle/>
                    <a:p>
                      <a:r>
                        <a:rPr lang="en-IN" dirty="0"/>
                        <a:t>Best Parameters</a:t>
                      </a:r>
                    </a:p>
                  </a:txBody>
                  <a:tcPr/>
                </a:tc>
                <a:tc>
                  <a:txBody>
                    <a:bodyPr/>
                    <a:lstStyle/>
                    <a:p>
                      <a:r>
                        <a:rPr lang="en-IN" dirty="0"/>
                        <a:t>'C': 1, 'max_iter': 1000, 'penalty': 'l1', 'solver': 'saga', 'tol': 0.001</a:t>
                      </a:r>
                    </a:p>
                  </a:txBody>
                  <a:tcPr/>
                </a:tc>
                <a:extLst>
                  <a:ext uri="{0D108BD9-81ED-4DB2-BD59-A6C34878D82A}">
                    <a16:rowId xmlns:a16="http://schemas.microsoft.com/office/drawing/2014/main" val="2866045211"/>
                  </a:ext>
                </a:extLst>
              </a:tr>
              <a:tr h="449426">
                <a:tc>
                  <a:txBody>
                    <a:bodyPr/>
                    <a:lstStyle/>
                    <a:p>
                      <a:r>
                        <a:rPr lang="en-IN" dirty="0"/>
                        <a:t>Best Score</a:t>
                      </a:r>
                    </a:p>
                  </a:txBody>
                  <a:tcPr/>
                </a:tc>
                <a:tc>
                  <a:txBody>
                    <a:bodyPr/>
                    <a:lstStyle/>
                    <a:p>
                      <a:r>
                        <a:rPr lang="en-IN" dirty="0"/>
                        <a:t>0.8929411764705882</a:t>
                      </a:r>
                    </a:p>
                  </a:txBody>
                  <a:tcPr/>
                </a:tc>
                <a:extLst>
                  <a:ext uri="{0D108BD9-81ED-4DB2-BD59-A6C34878D82A}">
                    <a16:rowId xmlns:a16="http://schemas.microsoft.com/office/drawing/2014/main" val="3039180397"/>
                  </a:ext>
                </a:extLst>
              </a:tr>
              <a:tr h="449426">
                <a:tc>
                  <a:txBody>
                    <a:bodyPr/>
                    <a:lstStyle/>
                    <a:p>
                      <a:r>
                        <a:rPr lang="en-IN" dirty="0"/>
                        <a:t>Test Score</a:t>
                      </a:r>
                    </a:p>
                  </a:txBody>
                  <a:tcPr/>
                </a:tc>
                <a:tc>
                  <a:txBody>
                    <a:bodyPr/>
                    <a:lstStyle/>
                    <a:p>
                      <a:r>
                        <a:rPr lang="en-IN" dirty="0"/>
                        <a:t>0.9061032863849765</a:t>
                      </a:r>
                    </a:p>
                  </a:txBody>
                  <a:tcPr/>
                </a:tc>
                <a:extLst>
                  <a:ext uri="{0D108BD9-81ED-4DB2-BD59-A6C34878D82A}">
                    <a16:rowId xmlns:a16="http://schemas.microsoft.com/office/drawing/2014/main" val="2944652478"/>
                  </a:ext>
                </a:extLst>
              </a:tr>
            </a:tbl>
          </a:graphicData>
        </a:graphic>
      </p:graphicFrame>
    </p:spTree>
    <p:extLst>
      <p:ext uri="{BB962C8B-B14F-4D97-AF65-F5344CB8AC3E}">
        <p14:creationId xmlns:p14="http://schemas.microsoft.com/office/powerpoint/2010/main" val="42816407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1730</Words>
  <Application>Microsoft Office PowerPoint</Application>
  <PresentationFormat>On-screen Show (16:9)</PresentationFormat>
  <Paragraphs>198</Paragraphs>
  <Slides>24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charter</vt:lpstr>
      <vt:lpstr>Nunito</vt:lpstr>
      <vt:lpstr>Office Theme</vt:lpstr>
      <vt:lpstr>MULTICLASS CLASSIFICATION PROJECT</vt:lpstr>
      <vt:lpstr>INTRODUCTION</vt:lpstr>
      <vt:lpstr>Study Framework of X and Y variable </vt:lpstr>
      <vt:lpstr>HANDLING MISSING VALUES</vt:lpstr>
      <vt:lpstr>CORRELATION </vt:lpstr>
      <vt:lpstr>HEATMAP  </vt:lpstr>
      <vt:lpstr>VISUALIZATION  </vt:lpstr>
      <vt:lpstr>MODEL BUILDING </vt:lpstr>
      <vt:lpstr>LOGISTIC REGRESSION MODEL </vt:lpstr>
      <vt:lpstr>CLASSIFICATION REPORT AND CONFUSION MATRIX </vt:lpstr>
      <vt:lpstr>K-NEAREST NEIGHBORS(KNN) </vt:lpstr>
      <vt:lpstr>CLASSIFICATION REPORT AND CONFUSION MATRIX </vt:lpstr>
      <vt:lpstr>SUPPORT VECTOR MACHINE(SVM) </vt:lpstr>
      <vt:lpstr>CLASSIFICATION REPORT AND CONFUSION MATRIX </vt:lpstr>
      <vt:lpstr>DECISION TREE CLASSIFIER </vt:lpstr>
      <vt:lpstr>CLASSIFICATION REPORT AND CONFUSION MATRIX </vt:lpstr>
      <vt:lpstr>RANDOM FOREST CLASSIFIER </vt:lpstr>
      <vt:lpstr>CLASSIFICATION REPORT AND CONFUSION MATRIX </vt:lpstr>
      <vt:lpstr>ADABOOST MODEL </vt:lpstr>
      <vt:lpstr>CLASSIFICATION REPORT AND CONFUSION MATRIX </vt:lpstr>
      <vt:lpstr>COMPARISON OF MODELS </vt:lpstr>
      <vt:lpstr>COMPARISON OF MODELS </vt:lpstr>
      <vt:lpstr>FINAL CONCLUSION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2017-08-01T15:40:51Z</dcterms:created>
  <dcterms:modified xsi:type="dcterms:W3CDTF">2021-02-08T19:55:09Z</dcterms:modified>
</cp:coreProperties>
</file>