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320" r:id="rId3"/>
    <p:sldId id="257" r:id="rId4"/>
    <p:sldId id="321" r:id="rId5"/>
    <p:sldId id="261" r:id="rId6"/>
    <p:sldId id="258" r:id="rId7"/>
    <p:sldId id="310" r:id="rId8"/>
    <p:sldId id="312" r:id="rId9"/>
    <p:sldId id="313" r:id="rId10"/>
    <p:sldId id="314" r:id="rId11"/>
    <p:sldId id="315" r:id="rId12"/>
    <p:sldId id="322" r:id="rId13"/>
    <p:sldId id="324" r:id="rId14"/>
    <p:sldId id="264" r:id="rId15"/>
    <p:sldId id="265" r:id="rId16"/>
    <p:sldId id="266" r:id="rId17"/>
    <p:sldId id="267" r:id="rId18"/>
    <p:sldId id="300" r:id="rId19"/>
    <p:sldId id="268" r:id="rId20"/>
    <p:sldId id="301" r:id="rId21"/>
    <p:sldId id="269" r:id="rId22"/>
    <p:sldId id="302" r:id="rId23"/>
    <p:sldId id="270" r:id="rId24"/>
    <p:sldId id="303" r:id="rId25"/>
    <p:sldId id="271" r:id="rId26"/>
    <p:sldId id="304" r:id="rId27"/>
    <p:sldId id="305" r:id="rId28"/>
    <p:sldId id="309" r:id="rId29"/>
    <p:sldId id="323" r:id="rId30"/>
    <p:sldId id="308"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3635"/>
    <a:srgbClr val="9EFF29"/>
    <a:srgbClr val="C80064"/>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8" d="100"/>
          <a:sy n="108" d="100"/>
        </p:scale>
        <p:origin x="149" y="62"/>
      </p:cViewPr>
      <p:guideLst>
        <p:guide orient="horz" pos="1620"/>
        <p:guide pos="2880"/>
      </p:guideLst>
    </p:cSldViewPr>
  </p:slideViewPr>
  <p:notesTextViewPr>
    <p:cViewPr>
      <p:scale>
        <a:sx n="1" d="1"/>
        <a:sy n="1" d="1"/>
      </p:scale>
      <p:origin x="0" y="0"/>
    </p:cViewPr>
  </p:notesTextViewPr>
  <p:sorterViewPr>
    <p:cViewPr>
      <p:scale>
        <a:sx n="100" d="100"/>
        <a:sy n="100" d="100"/>
      </p:scale>
      <p:origin x="0" y="-6355"/>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1</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674B985A-9DBD-47B1-B35D-E9F328FA6FE7}">
      <dgm:prSet phldrT="[Text]" custT="1"/>
      <dgm:spPr/>
      <dgm:t>
        <a:bodyPr/>
        <a:lstStyle/>
        <a:p>
          <a:r>
            <a:rPr lang="en-IN" sz="2000" b="1" dirty="0">
              <a:solidFill>
                <a:schemeClr val="tx2"/>
              </a:solidFill>
            </a:rPr>
            <a:t>INTRODUCTION OF THE DATASET</a:t>
          </a:r>
        </a:p>
      </dgm:t>
    </dgm:pt>
    <dgm:pt modelId="{EE0AAE26-E2E9-4F76-9851-BF1BFC36745A}" type="parTrans" cxnId="{3A16322B-F8E4-43C3-974C-B0C3A90B673E}">
      <dgm:prSet/>
      <dgm:spPr/>
      <dgm:t>
        <a:bodyPr/>
        <a:lstStyle/>
        <a:p>
          <a:endParaRPr lang="en-IN"/>
        </a:p>
      </dgm:t>
    </dgm:pt>
    <dgm:pt modelId="{6A95201D-0890-4B3C-80FA-C9FF65DA000F}" type="sibTrans" cxnId="{3A16322B-F8E4-43C3-974C-B0C3A90B673E}">
      <dgm:prSet/>
      <dgm:spPr/>
      <dgm:t>
        <a:bodyPr/>
        <a:lstStyle/>
        <a:p>
          <a:endParaRPr lang="en-IN"/>
        </a:p>
      </dgm:t>
    </dgm:pt>
    <dgm:pt modelId="{2125DCC7-095F-4633-A5BC-43F7A913C7D5}">
      <dgm:prSet phldrT="[Text]"/>
      <dgm:spPr/>
      <dgm:t>
        <a:bodyPr/>
        <a:lstStyle/>
        <a:p>
          <a:r>
            <a:rPr lang="en-IN" dirty="0"/>
            <a:t>2</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1800" b="1" dirty="0">
              <a:solidFill>
                <a:schemeClr val="tx2"/>
              </a:solidFill>
            </a:rPr>
            <a:t> BUSINESS QUESTIONS</a:t>
          </a: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3</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OBJECTIVES OF THE ANALYSIS</a:t>
          </a: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custLinFactNeighborX="0" custLinFactNeighborY="-53337">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A98EE828-0887-42B7-B4F0-AE822626889B}" type="presOf" srcId="{674B985A-9DBD-47B1-B35D-E9F328FA6FE7}" destId="{758AB190-F4B0-4D6F-BAA0-3DA08C7A4EA5}"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3A16322B-F8E4-43C3-974C-B0C3A90B673E}" srcId="{F9A78137-21F7-46B0-814A-209AF735CC5B}" destId="{674B985A-9DBD-47B1-B35D-E9F328FA6FE7}" srcOrd="0" destOrd="0" parTransId="{EE0AAE26-E2E9-4F76-9851-BF1BFC36745A}" sibTransId="{6A95201D-0890-4B3C-80FA-C9FF65DA000F}"/>
    <dgm:cxn modelId="{DAB6B555-FABD-41D7-A8C5-933608A61D40}" type="presOf" srcId="{F9A78137-21F7-46B0-814A-209AF735CC5B}" destId="{570A1CAC-DDB0-4DC1-BA4B-71D246D2D137}" srcOrd="0" destOrd="0"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4</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2125DCC7-095F-4633-A5BC-43F7A913C7D5}">
      <dgm:prSet phldrT="[Text]"/>
      <dgm:spPr/>
      <dgm:t>
        <a:bodyPr/>
        <a:lstStyle/>
        <a:p>
          <a:r>
            <a:rPr lang="en-IN" dirty="0"/>
            <a:t>5</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2000" b="1" dirty="0">
              <a:solidFill>
                <a:schemeClr val="tx2"/>
              </a:solidFill>
            </a:rPr>
            <a:t>DATA VALIDATION</a:t>
          </a:r>
          <a:endParaRPr lang="en-IN" sz="1600" b="1" dirty="0">
            <a:solidFill>
              <a:schemeClr val="tx2"/>
            </a:solidFill>
          </a:endParaRP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6</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DATA VISUALIZATION</a:t>
          </a:r>
          <a:endParaRPr lang="en-IN" sz="3000" b="1" dirty="0">
            <a:solidFill>
              <a:schemeClr val="tx2"/>
            </a:solidFill>
          </a:endParaRP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E7A5D8A-161B-4581-B7FC-BC9860B9282B}">
      <dgm:prSet phldrT="[Text]" custT="1"/>
      <dgm:spPr/>
      <dgm:t>
        <a:bodyPr/>
        <a:lstStyle/>
        <a:p>
          <a:endParaRPr lang="en-IN" sz="1600" dirty="0"/>
        </a:p>
      </dgm:t>
    </dgm:pt>
    <dgm:pt modelId="{5A4D5C0A-15D2-4B65-80AA-29910E8A2CDF}" type="sibTrans" cxnId="{5E7F87DF-61F2-490B-8C34-CB55B6B89F62}">
      <dgm:prSet/>
      <dgm:spPr/>
      <dgm:t>
        <a:bodyPr/>
        <a:lstStyle/>
        <a:p>
          <a:endParaRPr lang="en-IN"/>
        </a:p>
      </dgm:t>
    </dgm:pt>
    <dgm:pt modelId="{5D58BA12-7A69-45F5-BD1D-1B8B5842CB11}" type="parTrans" cxnId="{5E7F87DF-61F2-490B-8C34-CB55B6B89F62}">
      <dgm:prSet/>
      <dgm:spPr/>
      <dgm:t>
        <a:bodyPr/>
        <a:lstStyle/>
        <a:p>
          <a:endParaRPr lang="en-IN"/>
        </a:p>
      </dgm:t>
    </dgm:pt>
    <dgm:pt modelId="{30CFD219-4329-49FA-9DE7-F1F71543B6AE}">
      <dgm:prSet phldrT="[Text]" custT="1"/>
      <dgm:spPr/>
      <dgm:t>
        <a:bodyPr/>
        <a:lstStyle/>
        <a:p>
          <a:endParaRPr lang="en-IN" sz="1400" dirty="0">
            <a:solidFill>
              <a:schemeClr val="tx2"/>
            </a:solidFill>
          </a:endParaRPr>
        </a:p>
      </dgm:t>
    </dgm:pt>
    <dgm:pt modelId="{F7287755-07BB-42D7-A293-584AAE5A7C8B}" type="parTrans" cxnId="{893F458B-EEF4-44A4-AD07-4BC3B903A885}">
      <dgm:prSet/>
      <dgm:spPr/>
      <dgm:t>
        <a:bodyPr/>
        <a:lstStyle/>
        <a:p>
          <a:endParaRPr lang="en-IN"/>
        </a:p>
      </dgm:t>
    </dgm:pt>
    <dgm:pt modelId="{F79882C4-C82F-4B25-99B4-2A9CFF69B760}" type="sibTrans" cxnId="{893F458B-EEF4-44A4-AD07-4BC3B903A885}">
      <dgm:prSet/>
      <dgm:spPr/>
      <dgm:t>
        <a:bodyPr/>
        <a:lstStyle/>
        <a:p>
          <a:endParaRPr lang="en-IN"/>
        </a:p>
      </dgm:t>
    </dgm:pt>
    <dgm:pt modelId="{74242A7E-A74D-4C2B-A948-628ECAC1B814}">
      <dgm:prSet phldrT="[Text]" custT="1"/>
      <dgm:spPr/>
      <dgm:t>
        <a:bodyPr/>
        <a:lstStyle/>
        <a:p>
          <a:r>
            <a:rPr lang="en-IN" sz="2000" b="1" dirty="0">
              <a:solidFill>
                <a:schemeClr val="tx2"/>
              </a:solidFill>
            </a:rPr>
            <a:t>STUDY FRAMEWORK </a:t>
          </a:r>
          <a:r>
            <a:rPr lang="en-IN" sz="1100" dirty="0"/>
            <a:t>.</a:t>
          </a:r>
          <a:endParaRPr lang="en-IN" sz="2000" b="1" dirty="0">
            <a:solidFill>
              <a:schemeClr val="tx2"/>
            </a:solidFill>
          </a:endParaRPr>
        </a:p>
      </dgm:t>
    </dgm:pt>
    <dgm:pt modelId="{CE0828C9-7121-4E69-B160-927EC62EAC4F}" type="parTrans" cxnId="{B09A530B-F66B-44FA-BD22-BF1E12B946B2}">
      <dgm:prSet/>
      <dgm:spPr/>
      <dgm:t>
        <a:bodyPr/>
        <a:lstStyle/>
        <a:p>
          <a:endParaRPr lang="en-IN"/>
        </a:p>
      </dgm:t>
    </dgm:pt>
    <dgm:pt modelId="{C62C2FA3-8A01-48EF-B685-D5F93B991B69}" type="sibTrans" cxnId="{B09A530B-F66B-44FA-BD22-BF1E12B946B2}">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custLinFactNeighborY="0">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B09A530B-F66B-44FA-BD22-BF1E12B946B2}" srcId="{F9A78137-21F7-46B0-814A-209AF735CC5B}" destId="{74242A7E-A74D-4C2B-A948-628ECAC1B814}" srcOrd="1" destOrd="0" parTransId="{CE0828C9-7121-4E69-B160-927EC62EAC4F}" sibTransId="{C62C2FA3-8A01-48EF-B685-D5F93B991B69}"/>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AD236766-A074-4A33-AFF3-C9664A1DC839}" type="presOf" srcId="{30CFD219-4329-49FA-9DE7-F1F71543B6AE}" destId="{758AB190-F4B0-4D6F-BAA0-3DA08C7A4EA5}" srcOrd="0" destOrd="0" presId="urn:microsoft.com/office/officeart/2005/8/layout/chevron2"/>
    <dgm:cxn modelId="{DAB6B555-FABD-41D7-A8C5-933608A61D40}" type="presOf" srcId="{F9A78137-21F7-46B0-814A-209AF735CC5B}" destId="{570A1CAC-DDB0-4DC1-BA4B-71D246D2D137}" srcOrd="0" destOrd="0" presId="urn:microsoft.com/office/officeart/2005/8/layout/chevron2"/>
    <dgm:cxn modelId="{D1B8A083-1F63-4F6E-9E81-BC13D37DAEC5}" type="presOf" srcId="{6E7A5D8A-161B-4581-B7FC-BC9860B9282B}" destId="{758AB190-F4B0-4D6F-BAA0-3DA08C7A4EA5}" srcOrd="0" destOrd="2"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893F458B-EEF4-44A4-AD07-4BC3B903A885}" srcId="{F9A78137-21F7-46B0-814A-209AF735CC5B}" destId="{30CFD219-4329-49FA-9DE7-F1F71543B6AE}" srcOrd="0" destOrd="0" parTransId="{F7287755-07BB-42D7-A293-584AAE5A7C8B}" sibTransId="{F79882C4-C82F-4B25-99B4-2A9CFF69B760}"/>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5E7F87DF-61F2-490B-8C34-CB55B6B89F62}" srcId="{F9A78137-21F7-46B0-814A-209AF735CC5B}" destId="{6E7A5D8A-161B-4581-B7FC-BC9860B9282B}" srcOrd="2" destOrd="0" parTransId="{5D58BA12-7A69-45F5-BD1D-1B8B5842CB11}" sibTransId="{5A4D5C0A-15D2-4B65-80AA-29910E8A2CDF}"/>
    <dgm:cxn modelId="{CC82EBE2-681D-47D9-8C60-88794941008C}" type="presOf" srcId="{74242A7E-A74D-4C2B-A948-628ECAC1B814}" destId="{758AB190-F4B0-4D6F-BAA0-3DA08C7A4EA5}" srcOrd="0" destOrd="1"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7</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2125DCC7-095F-4633-A5BC-43F7A913C7D5}">
      <dgm:prSet phldrT="[Text]"/>
      <dgm:spPr/>
      <dgm:t>
        <a:bodyPr/>
        <a:lstStyle/>
        <a:p>
          <a:r>
            <a:rPr lang="en-IN" dirty="0"/>
            <a:t>8</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dgm:spPr/>
      <dgm:t>
        <a:bodyPr/>
        <a:lstStyle/>
        <a:p>
          <a:r>
            <a:rPr lang="en-IN" b="1" dirty="0">
              <a:solidFill>
                <a:schemeClr val="tx2"/>
              </a:solidFill>
            </a:rPr>
            <a:t>MODELLING AND MODEL FINDINGS</a:t>
          </a: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9</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6E7A5D8A-161B-4581-B7FC-BC9860B9282B}">
      <dgm:prSet phldrT="[Text]" custT="1"/>
      <dgm:spPr/>
      <dgm:t>
        <a:bodyPr/>
        <a:lstStyle/>
        <a:p>
          <a:endParaRPr lang="en-IN" sz="1600" dirty="0"/>
        </a:p>
      </dgm:t>
    </dgm:pt>
    <dgm:pt modelId="{5A4D5C0A-15D2-4B65-80AA-29910E8A2CDF}" type="sibTrans" cxnId="{5E7F87DF-61F2-490B-8C34-CB55B6B89F62}">
      <dgm:prSet/>
      <dgm:spPr/>
      <dgm:t>
        <a:bodyPr/>
        <a:lstStyle/>
        <a:p>
          <a:endParaRPr lang="en-IN"/>
        </a:p>
      </dgm:t>
    </dgm:pt>
    <dgm:pt modelId="{5D58BA12-7A69-45F5-BD1D-1B8B5842CB11}" type="parTrans" cxnId="{5E7F87DF-61F2-490B-8C34-CB55B6B89F62}">
      <dgm:prSet/>
      <dgm:spPr/>
      <dgm:t>
        <a:bodyPr/>
        <a:lstStyle/>
        <a:p>
          <a:endParaRPr lang="en-IN"/>
        </a:p>
      </dgm:t>
    </dgm:pt>
    <dgm:pt modelId="{30CFD219-4329-49FA-9DE7-F1F71543B6AE}">
      <dgm:prSet phldrT="[Text]" custT="1"/>
      <dgm:spPr/>
      <dgm:t>
        <a:bodyPr/>
        <a:lstStyle/>
        <a:p>
          <a:endParaRPr lang="en-IN" sz="1400" dirty="0">
            <a:solidFill>
              <a:schemeClr val="tx2"/>
            </a:solidFill>
          </a:endParaRPr>
        </a:p>
      </dgm:t>
    </dgm:pt>
    <dgm:pt modelId="{F7287755-07BB-42D7-A293-584AAE5A7C8B}" type="parTrans" cxnId="{893F458B-EEF4-44A4-AD07-4BC3B903A885}">
      <dgm:prSet/>
      <dgm:spPr/>
      <dgm:t>
        <a:bodyPr/>
        <a:lstStyle/>
        <a:p>
          <a:endParaRPr lang="en-IN"/>
        </a:p>
      </dgm:t>
    </dgm:pt>
    <dgm:pt modelId="{F79882C4-C82F-4B25-99B4-2A9CFF69B760}" type="sibTrans" cxnId="{893F458B-EEF4-44A4-AD07-4BC3B903A885}">
      <dgm:prSet/>
      <dgm:spPr/>
      <dgm:t>
        <a:bodyPr/>
        <a:lstStyle/>
        <a:p>
          <a:endParaRPr lang="en-IN"/>
        </a:p>
      </dgm:t>
    </dgm:pt>
    <dgm:pt modelId="{E95C7D4C-C2B4-456F-8F49-8D3C8C51E895}">
      <dgm:prSet/>
      <dgm:spPr/>
      <dgm:t>
        <a:bodyPr/>
        <a:lstStyle/>
        <a:p>
          <a:r>
            <a:rPr lang="en-IN" b="1">
              <a:solidFill>
                <a:schemeClr val="tx2"/>
              </a:solidFill>
            </a:rPr>
            <a:t>CONCLUSIONS</a:t>
          </a:r>
          <a:r>
            <a:rPr lang="en-IN" b="1" baseline="0">
              <a:solidFill>
                <a:schemeClr val="tx2"/>
              </a:solidFill>
            </a:rPr>
            <a:t> &amp; RECOMMENDATIONS</a:t>
          </a:r>
          <a:endParaRPr lang="en-IN"/>
        </a:p>
      </dgm:t>
    </dgm:pt>
    <dgm:pt modelId="{FBE65D6F-A98F-4C2C-9B2C-0EB108AABC6E}" type="parTrans" cxnId="{A33BCF29-5477-43A6-BF10-9BDBCA00FECB}">
      <dgm:prSet/>
      <dgm:spPr/>
    </dgm:pt>
    <dgm:pt modelId="{B9895186-4AF3-44E5-BF74-ACC22BFDBA34}" type="sibTrans" cxnId="{A33BCF29-5477-43A6-BF10-9BDBCA00FECB}">
      <dgm:prSet/>
      <dgm:spPr/>
    </dgm:pt>
    <dgm:pt modelId="{74242A7E-A74D-4C2B-A948-628ECAC1B814}">
      <dgm:prSet phldrT="[Text]" custT="1"/>
      <dgm:spPr/>
      <dgm:t>
        <a:bodyPr/>
        <a:lstStyle/>
        <a:p>
          <a:r>
            <a:rPr lang="en-IN" sz="2000" b="1" dirty="0">
              <a:solidFill>
                <a:schemeClr val="tx2"/>
              </a:solidFill>
            </a:rPr>
            <a:t>UNIVARIATE &amp; BIVARIATE ANALYSIS</a:t>
          </a:r>
        </a:p>
      </dgm:t>
    </dgm:pt>
    <dgm:pt modelId="{C62C2FA3-8A01-48EF-B685-D5F93B991B69}" type="sibTrans" cxnId="{B09A530B-F66B-44FA-BD22-BF1E12B946B2}">
      <dgm:prSet/>
      <dgm:spPr/>
      <dgm:t>
        <a:bodyPr/>
        <a:lstStyle/>
        <a:p>
          <a:endParaRPr lang="en-IN"/>
        </a:p>
      </dgm:t>
    </dgm:pt>
    <dgm:pt modelId="{CE0828C9-7121-4E69-B160-927EC62EAC4F}" type="parTrans" cxnId="{B09A530B-F66B-44FA-BD22-BF1E12B946B2}">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custLinFactNeighborX="0" custLinFactNeighborY="-46998">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B09A530B-F66B-44FA-BD22-BF1E12B946B2}" srcId="{F9A78137-21F7-46B0-814A-209AF735CC5B}" destId="{74242A7E-A74D-4C2B-A948-628ECAC1B814}" srcOrd="1" destOrd="0" parTransId="{CE0828C9-7121-4E69-B160-927EC62EAC4F}" sibTransId="{C62C2FA3-8A01-48EF-B685-D5F93B991B69}"/>
    <dgm:cxn modelId="{36CD461F-D752-4A25-B010-7B805B4C85C7}" type="presOf" srcId="{2125DCC7-095F-4633-A5BC-43F7A913C7D5}" destId="{616A71F9-224A-40F7-BDC1-11AA74FA29CF}" srcOrd="0" destOrd="0" presId="urn:microsoft.com/office/officeart/2005/8/layout/chevron2"/>
    <dgm:cxn modelId="{A33BCF29-5477-43A6-BF10-9BDBCA00FECB}" srcId="{4259AA0D-2565-4CD5-A6FC-68D944664555}" destId="{E95C7D4C-C2B4-456F-8F49-8D3C8C51E895}" srcOrd="0" destOrd="0" parTransId="{FBE65D6F-A98F-4C2C-9B2C-0EB108AABC6E}" sibTransId="{B9895186-4AF3-44E5-BF74-ACC22BFDBA34}"/>
    <dgm:cxn modelId="{2ECE9B2A-4F7A-43C1-897A-222B431FB276}" srcId="{A6773517-E24A-458E-86E8-64600F79742B}" destId="{F9A78137-21F7-46B0-814A-209AF735CC5B}" srcOrd="0" destOrd="0" parTransId="{BC77FE70-B314-4F21-AE0B-8192DB49DE50}" sibTransId="{4F744291-ACB3-45D0-9B5A-CA2918841CF2}"/>
    <dgm:cxn modelId="{AD236766-A074-4A33-AFF3-C9664A1DC839}" type="presOf" srcId="{30CFD219-4329-49FA-9DE7-F1F71543B6AE}" destId="{758AB190-F4B0-4D6F-BAA0-3DA08C7A4EA5}" srcOrd="0" destOrd="0" presId="urn:microsoft.com/office/officeart/2005/8/layout/chevron2"/>
    <dgm:cxn modelId="{DAB6B555-FABD-41D7-A8C5-933608A61D40}" type="presOf" srcId="{F9A78137-21F7-46B0-814A-209AF735CC5B}" destId="{570A1CAC-DDB0-4DC1-BA4B-71D246D2D137}" srcOrd="0" destOrd="0" presId="urn:microsoft.com/office/officeart/2005/8/layout/chevron2"/>
    <dgm:cxn modelId="{D1B8A083-1F63-4F6E-9E81-BC13D37DAEC5}" type="presOf" srcId="{6E7A5D8A-161B-4581-B7FC-BC9860B9282B}" destId="{758AB190-F4B0-4D6F-BAA0-3DA08C7A4EA5}" srcOrd="0" destOrd="2"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1D312886-DC5B-4D1C-B2B1-E90B2837198F}" type="presOf" srcId="{E95C7D4C-C2B4-456F-8F49-8D3C8C51E895}" destId="{DF7A4B9F-E208-477E-BF3A-32A19C49DB5A}" srcOrd="0" destOrd="0" presId="urn:microsoft.com/office/officeart/2005/8/layout/chevron2"/>
    <dgm:cxn modelId="{893F458B-EEF4-44A4-AD07-4BC3B903A885}" srcId="{F9A78137-21F7-46B0-814A-209AF735CC5B}" destId="{30CFD219-4329-49FA-9DE7-F1F71543B6AE}" srcOrd="0" destOrd="0" parTransId="{F7287755-07BB-42D7-A293-584AAE5A7C8B}" sibTransId="{F79882C4-C82F-4B25-99B4-2A9CFF69B760}"/>
    <dgm:cxn modelId="{2DD9C5A9-4EF3-4CE9-8288-2B8D5899FCD4}" type="presOf" srcId="{4259AA0D-2565-4CD5-A6FC-68D944664555}" destId="{7FE6A1AE-0FB5-458B-B8A6-4BD95FF6B76F}" srcOrd="0" destOrd="0" presId="urn:microsoft.com/office/officeart/2005/8/layout/chevron2"/>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5E7F87DF-61F2-490B-8C34-CB55B6B89F62}" srcId="{F9A78137-21F7-46B0-814A-209AF735CC5B}" destId="{6E7A5D8A-161B-4581-B7FC-BC9860B9282B}" srcOrd="2" destOrd="0" parTransId="{5D58BA12-7A69-45F5-BD1D-1B8B5842CB11}" sibTransId="{5A4D5C0A-15D2-4B65-80AA-29910E8A2CDF}"/>
    <dgm:cxn modelId="{CC82EBE2-681D-47D9-8C60-88794941008C}" type="presOf" srcId="{74242A7E-A74D-4C2B-A948-628ECAC1B814}" destId="{758AB190-F4B0-4D6F-BAA0-3DA08C7A4EA5}" srcOrd="0" destOrd="1"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62C32D-4F8A-4C53-A75E-EE4C8BB182A5}" type="doc">
      <dgm:prSet loTypeId="urn:microsoft.com/office/officeart/2005/8/layout/hProcess3" loCatId="process" qsTypeId="urn:microsoft.com/office/officeart/2005/8/quickstyle/simple1" qsCatId="simple" csTypeId="urn:microsoft.com/office/officeart/2005/8/colors/accent1_2" csCatId="accent1" phldr="1"/>
      <dgm:spPr/>
    </dgm:pt>
    <dgm:pt modelId="{B84941A3-86D8-4B99-BF2A-C67E1F544880}">
      <dgm:prSet phldrT="[Text]" custT="1"/>
      <dgm:spPr/>
      <dgm:t>
        <a:bodyPr/>
        <a:lstStyle/>
        <a:p>
          <a:r>
            <a:rPr lang="en-IN" sz="1800" dirty="0"/>
            <a:t>PREDICTOR</a:t>
          </a:r>
          <a:endParaRPr lang="en-IN" sz="1200" dirty="0"/>
        </a:p>
      </dgm:t>
    </dgm:pt>
    <dgm:pt modelId="{BBB7E161-65B0-475A-BA41-F09DFF097B33}" type="parTrans" cxnId="{198311FF-C4F6-455C-A579-6CE1BE1FAFCB}">
      <dgm:prSet/>
      <dgm:spPr/>
      <dgm:t>
        <a:bodyPr/>
        <a:lstStyle/>
        <a:p>
          <a:endParaRPr lang="en-IN"/>
        </a:p>
      </dgm:t>
    </dgm:pt>
    <dgm:pt modelId="{D55BA1C9-9852-44ED-9283-C2916F2D66E1}" type="sibTrans" cxnId="{198311FF-C4F6-455C-A579-6CE1BE1FAFCB}">
      <dgm:prSet/>
      <dgm:spPr/>
      <dgm:t>
        <a:bodyPr/>
        <a:lstStyle/>
        <a:p>
          <a:endParaRPr lang="en-IN"/>
        </a:p>
      </dgm:t>
    </dgm:pt>
    <dgm:pt modelId="{BAD5D195-5EF3-4D8B-B785-11A0A79AC1F6}" type="pres">
      <dgm:prSet presAssocID="{BA62C32D-4F8A-4C53-A75E-EE4C8BB182A5}" presName="Name0" presStyleCnt="0">
        <dgm:presLayoutVars>
          <dgm:dir/>
          <dgm:animLvl val="lvl"/>
          <dgm:resizeHandles val="exact"/>
        </dgm:presLayoutVars>
      </dgm:prSet>
      <dgm:spPr/>
    </dgm:pt>
    <dgm:pt modelId="{C9F8478E-09D5-4360-AB72-6ACCF1ADF76E}" type="pres">
      <dgm:prSet presAssocID="{BA62C32D-4F8A-4C53-A75E-EE4C8BB182A5}" presName="dummy" presStyleCnt="0"/>
      <dgm:spPr/>
    </dgm:pt>
    <dgm:pt modelId="{5CEF13BB-FF58-45A1-A84B-FAD2E37503D3}" type="pres">
      <dgm:prSet presAssocID="{BA62C32D-4F8A-4C53-A75E-EE4C8BB182A5}" presName="linH" presStyleCnt="0"/>
      <dgm:spPr/>
    </dgm:pt>
    <dgm:pt modelId="{959538C3-95D7-492A-8B66-AECE8446F830}" type="pres">
      <dgm:prSet presAssocID="{BA62C32D-4F8A-4C53-A75E-EE4C8BB182A5}" presName="padding1" presStyleCnt="0"/>
      <dgm:spPr/>
    </dgm:pt>
    <dgm:pt modelId="{28ADE639-4AC6-4ABD-B34C-682747CF2449}" type="pres">
      <dgm:prSet presAssocID="{B84941A3-86D8-4B99-BF2A-C67E1F544880}" presName="linV" presStyleCnt="0"/>
      <dgm:spPr/>
    </dgm:pt>
    <dgm:pt modelId="{43F83833-B7EA-45A5-BF53-6BD6A0033428}" type="pres">
      <dgm:prSet presAssocID="{B84941A3-86D8-4B99-BF2A-C67E1F544880}" presName="spVertical1" presStyleCnt="0"/>
      <dgm:spPr/>
    </dgm:pt>
    <dgm:pt modelId="{95D52342-7796-44B6-B0D8-B52EC605F808}" type="pres">
      <dgm:prSet presAssocID="{B84941A3-86D8-4B99-BF2A-C67E1F544880}" presName="parTx" presStyleLbl="revTx" presStyleIdx="0" presStyleCnt="1" custLinFactNeighborX="-1072" custLinFactNeighborY="46038">
        <dgm:presLayoutVars>
          <dgm:chMax val="0"/>
          <dgm:chPref val="0"/>
          <dgm:bulletEnabled val="1"/>
        </dgm:presLayoutVars>
      </dgm:prSet>
      <dgm:spPr/>
    </dgm:pt>
    <dgm:pt modelId="{3B0483C8-BAAD-4AAA-B280-04676A93FFB8}" type="pres">
      <dgm:prSet presAssocID="{B84941A3-86D8-4B99-BF2A-C67E1F544880}" presName="spVertical2" presStyleCnt="0"/>
      <dgm:spPr/>
    </dgm:pt>
    <dgm:pt modelId="{3B8CB817-6708-444F-9630-76BD97891E40}" type="pres">
      <dgm:prSet presAssocID="{B84941A3-86D8-4B99-BF2A-C67E1F544880}" presName="spVertical3" presStyleCnt="0"/>
      <dgm:spPr/>
    </dgm:pt>
    <dgm:pt modelId="{44A1ECF7-1752-4562-A745-E29AC8243B95}" type="pres">
      <dgm:prSet presAssocID="{BA62C32D-4F8A-4C53-A75E-EE4C8BB182A5}" presName="padding2" presStyleCnt="0"/>
      <dgm:spPr/>
    </dgm:pt>
    <dgm:pt modelId="{E476CC60-BD5D-47B1-8725-9F80986F2F92}" type="pres">
      <dgm:prSet presAssocID="{BA62C32D-4F8A-4C53-A75E-EE4C8BB182A5}" presName="negArrow" presStyleCnt="0"/>
      <dgm:spPr/>
    </dgm:pt>
    <dgm:pt modelId="{472AB20F-789E-4259-B664-7BB9FC0EB853}" type="pres">
      <dgm:prSet presAssocID="{BA62C32D-4F8A-4C53-A75E-EE4C8BB182A5}" presName="backgroundArrow" presStyleLbl="node1" presStyleIdx="0" presStyleCnt="1" custLinFactNeighborX="20833" custLinFactNeighborY="13305">
        <dgm:style>
          <a:lnRef idx="1">
            <a:schemeClr val="accent3"/>
          </a:lnRef>
          <a:fillRef idx="2">
            <a:schemeClr val="accent3"/>
          </a:fillRef>
          <a:effectRef idx="1">
            <a:schemeClr val="accent3"/>
          </a:effectRef>
          <a:fontRef idx="minor">
            <a:schemeClr val="dk1"/>
          </a:fontRef>
        </dgm:style>
      </dgm:prSet>
      <dgm:spPr/>
    </dgm:pt>
  </dgm:ptLst>
  <dgm:cxnLst>
    <dgm:cxn modelId="{52D686D5-A823-40D5-B152-3D0C67C02C37}" type="presOf" srcId="{B84941A3-86D8-4B99-BF2A-C67E1F544880}" destId="{95D52342-7796-44B6-B0D8-B52EC605F808}" srcOrd="0" destOrd="0" presId="urn:microsoft.com/office/officeart/2005/8/layout/hProcess3"/>
    <dgm:cxn modelId="{FDFC7BF0-E27A-4539-B97E-879065206F4D}" type="presOf" srcId="{BA62C32D-4F8A-4C53-A75E-EE4C8BB182A5}" destId="{BAD5D195-5EF3-4D8B-B785-11A0A79AC1F6}" srcOrd="0" destOrd="0" presId="urn:microsoft.com/office/officeart/2005/8/layout/hProcess3"/>
    <dgm:cxn modelId="{198311FF-C4F6-455C-A579-6CE1BE1FAFCB}" srcId="{BA62C32D-4F8A-4C53-A75E-EE4C8BB182A5}" destId="{B84941A3-86D8-4B99-BF2A-C67E1F544880}" srcOrd="0" destOrd="0" parTransId="{BBB7E161-65B0-475A-BA41-F09DFF097B33}" sibTransId="{D55BA1C9-9852-44ED-9283-C2916F2D66E1}"/>
    <dgm:cxn modelId="{2F901D0F-DCE7-493C-9645-170E2AB0E469}" type="presParOf" srcId="{BAD5D195-5EF3-4D8B-B785-11A0A79AC1F6}" destId="{C9F8478E-09D5-4360-AB72-6ACCF1ADF76E}" srcOrd="0" destOrd="0" presId="urn:microsoft.com/office/officeart/2005/8/layout/hProcess3"/>
    <dgm:cxn modelId="{B95BF6A0-F1B3-4D1E-A7B5-C222DEE9594C}" type="presParOf" srcId="{BAD5D195-5EF3-4D8B-B785-11A0A79AC1F6}" destId="{5CEF13BB-FF58-45A1-A84B-FAD2E37503D3}" srcOrd="1" destOrd="0" presId="urn:microsoft.com/office/officeart/2005/8/layout/hProcess3"/>
    <dgm:cxn modelId="{496525D7-0A3F-40E6-8764-C8CAA3924711}" type="presParOf" srcId="{5CEF13BB-FF58-45A1-A84B-FAD2E37503D3}" destId="{959538C3-95D7-492A-8B66-AECE8446F830}" srcOrd="0" destOrd="0" presId="urn:microsoft.com/office/officeart/2005/8/layout/hProcess3"/>
    <dgm:cxn modelId="{1551A273-D620-4B32-AA75-3A92A6C8B190}" type="presParOf" srcId="{5CEF13BB-FF58-45A1-A84B-FAD2E37503D3}" destId="{28ADE639-4AC6-4ABD-B34C-682747CF2449}" srcOrd="1" destOrd="0" presId="urn:microsoft.com/office/officeart/2005/8/layout/hProcess3"/>
    <dgm:cxn modelId="{9C600684-3095-40FF-9655-47EBF250CBB0}" type="presParOf" srcId="{28ADE639-4AC6-4ABD-B34C-682747CF2449}" destId="{43F83833-B7EA-45A5-BF53-6BD6A0033428}" srcOrd="0" destOrd="0" presId="urn:microsoft.com/office/officeart/2005/8/layout/hProcess3"/>
    <dgm:cxn modelId="{1DDDDCDA-1E9C-410D-990E-C9A9F59B8717}" type="presParOf" srcId="{28ADE639-4AC6-4ABD-B34C-682747CF2449}" destId="{95D52342-7796-44B6-B0D8-B52EC605F808}" srcOrd="1" destOrd="0" presId="urn:microsoft.com/office/officeart/2005/8/layout/hProcess3"/>
    <dgm:cxn modelId="{5408C748-64FB-4BCC-A45A-2428BC0648C5}" type="presParOf" srcId="{28ADE639-4AC6-4ABD-B34C-682747CF2449}" destId="{3B0483C8-BAAD-4AAA-B280-04676A93FFB8}" srcOrd="2" destOrd="0" presId="urn:microsoft.com/office/officeart/2005/8/layout/hProcess3"/>
    <dgm:cxn modelId="{E1B5E5AB-51C0-4E74-8F02-4370CD78F85A}" type="presParOf" srcId="{28ADE639-4AC6-4ABD-B34C-682747CF2449}" destId="{3B8CB817-6708-444F-9630-76BD97891E40}" srcOrd="3" destOrd="0" presId="urn:microsoft.com/office/officeart/2005/8/layout/hProcess3"/>
    <dgm:cxn modelId="{F92F0703-2CF5-4487-A09A-D5C2DF35E243}" type="presParOf" srcId="{5CEF13BB-FF58-45A1-A84B-FAD2E37503D3}" destId="{44A1ECF7-1752-4562-A745-E29AC8243B95}" srcOrd="2" destOrd="0" presId="urn:microsoft.com/office/officeart/2005/8/layout/hProcess3"/>
    <dgm:cxn modelId="{606418A4-86E3-4988-99AE-4E4116C43E18}" type="presParOf" srcId="{5CEF13BB-FF58-45A1-A84B-FAD2E37503D3}" destId="{E476CC60-BD5D-47B1-8725-9F80986F2F92}" srcOrd="3" destOrd="0" presId="urn:microsoft.com/office/officeart/2005/8/layout/hProcess3"/>
    <dgm:cxn modelId="{E0A7EC25-462E-46CB-956B-B3861E3455FB}" type="presParOf" srcId="{5CEF13BB-FF58-45A1-A84B-FAD2E37503D3}" destId="{472AB20F-789E-4259-B664-7BB9FC0EB853}"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78418" y="79097"/>
          <a:ext cx="522787" cy="36595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1</a:t>
          </a:r>
        </a:p>
      </dsp:txBody>
      <dsp:txXfrm rot="-5400000">
        <a:off x="1" y="183655"/>
        <a:ext cx="365951" cy="156836"/>
      </dsp:txXfrm>
    </dsp:sp>
    <dsp:sp modelId="{758AB190-F4B0-4D6F-BAA0-3DA08C7A4EA5}">
      <dsp:nvSpPr>
        <dsp:cNvPr id="0" name=""/>
        <dsp:cNvSpPr/>
      </dsp:nvSpPr>
      <dsp:spPr>
        <a:xfrm rot="5400000">
          <a:off x="2299069" y="-1933118"/>
          <a:ext cx="339811" cy="420604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INTRODUCTION OF THE DATASET</a:t>
          </a:r>
        </a:p>
      </dsp:txBody>
      <dsp:txXfrm rot="-5400000">
        <a:off x="365951" y="16588"/>
        <a:ext cx="4189460" cy="306635"/>
      </dsp:txXfrm>
    </dsp:sp>
    <dsp:sp modelId="{616A71F9-224A-40F7-BDC1-11AA74FA29CF}">
      <dsp:nvSpPr>
        <dsp:cNvPr id="0" name=""/>
        <dsp:cNvSpPr/>
      </dsp:nvSpPr>
      <dsp:spPr>
        <a:xfrm rot="5400000">
          <a:off x="-78418" y="492099"/>
          <a:ext cx="522787" cy="36595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2</a:t>
          </a:r>
        </a:p>
      </dsp:txBody>
      <dsp:txXfrm rot="-5400000">
        <a:off x="1" y="596657"/>
        <a:ext cx="365951" cy="156836"/>
      </dsp:txXfrm>
    </dsp:sp>
    <dsp:sp modelId="{4A6F45DB-F652-410E-80B2-C5762DD86F7C}">
      <dsp:nvSpPr>
        <dsp:cNvPr id="0" name=""/>
        <dsp:cNvSpPr/>
      </dsp:nvSpPr>
      <dsp:spPr>
        <a:xfrm rot="5400000">
          <a:off x="2299069" y="-1519437"/>
          <a:ext cx="339811" cy="420604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solidFill>
                <a:schemeClr val="tx2"/>
              </a:solidFill>
            </a:rPr>
            <a:t> BUSINESS QUESTIONS</a:t>
          </a:r>
        </a:p>
      </dsp:txBody>
      <dsp:txXfrm rot="-5400000">
        <a:off x="365951" y="430269"/>
        <a:ext cx="4189460" cy="306635"/>
      </dsp:txXfrm>
    </dsp:sp>
    <dsp:sp modelId="{7FE6A1AE-0FB5-458B-B8A6-4BD95FF6B76F}">
      <dsp:nvSpPr>
        <dsp:cNvPr id="0" name=""/>
        <dsp:cNvSpPr/>
      </dsp:nvSpPr>
      <dsp:spPr>
        <a:xfrm rot="5400000">
          <a:off x="-78418" y="905101"/>
          <a:ext cx="522787" cy="36595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3</a:t>
          </a:r>
        </a:p>
      </dsp:txBody>
      <dsp:txXfrm rot="-5400000">
        <a:off x="1" y="1009659"/>
        <a:ext cx="365951" cy="156836"/>
      </dsp:txXfrm>
    </dsp:sp>
    <dsp:sp modelId="{DF7A4B9F-E208-477E-BF3A-32A19C49DB5A}">
      <dsp:nvSpPr>
        <dsp:cNvPr id="0" name=""/>
        <dsp:cNvSpPr/>
      </dsp:nvSpPr>
      <dsp:spPr>
        <a:xfrm rot="5400000">
          <a:off x="2299069" y="-1106434"/>
          <a:ext cx="339811" cy="420604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OBJECTIVES OF THE ANALYSIS</a:t>
          </a:r>
        </a:p>
      </dsp:txBody>
      <dsp:txXfrm rot="-5400000">
        <a:off x="365951" y="843272"/>
        <a:ext cx="4189460" cy="306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84608" y="86053"/>
          <a:ext cx="564059" cy="39484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4</a:t>
          </a:r>
        </a:p>
      </dsp:txBody>
      <dsp:txXfrm rot="-5400000">
        <a:off x="2" y="198865"/>
        <a:ext cx="394841" cy="169218"/>
      </dsp:txXfrm>
    </dsp:sp>
    <dsp:sp modelId="{758AB190-F4B0-4D6F-BAA0-3DA08C7A4EA5}">
      <dsp:nvSpPr>
        <dsp:cNvPr id="0" name=""/>
        <dsp:cNvSpPr/>
      </dsp:nvSpPr>
      <dsp:spPr>
        <a:xfrm rot="5400000">
          <a:off x="2300101" y="-1903815"/>
          <a:ext cx="366638" cy="417715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solidFill>
              <a:schemeClr val="tx2"/>
            </a:solidFill>
          </a:endParaRPr>
        </a:p>
        <a:p>
          <a:pPr marL="228600" lvl="1" indent="-228600" algn="l" defTabSz="889000">
            <a:lnSpc>
              <a:spcPct val="90000"/>
            </a:lnSpc>
            <a:spcBef>
              <a:spcPct val="0"/>
            </a:spcBef>
            <a:spcAft>
              <a:spcPct val="15000"/>
            </a:spcAft>
            <a:buChar char="•"/>
          </a:pPr>
          <a:r>
            <a:rPr lang="en-IN" sz="2000" b="1" kern="1200" dirty="0">
              <a:solidFill>
                <a:schemeClr val="tx2"/>
              </a:solidFill>
            </a:rPr>
            <a:t>STUDY FRAMEWORK </a:t>
          </a:r>
          <a:r>
            <a:rPr lang="en-IN" sz="1100" kern="1200" dirty="0"/>
            <a:t>.</a:t>
          </a:r>
          <a:endParaRPr lang="en-IN" sz="2000" b="1" kern="1200" dirty="0">
            <a:solidFill>
              <a:schemeClr val="tx2"/>
            </a:solidFill>
          </a:endParaRPr>
        </a:p>
        <a:p>
          <a:pPr marL="171450" lvl="1" indent="-171450" algn="l" defTabSz="711200">
            <a:lnSpc>
              <a:spcPct val="90000"/>
            </a:lnSpc>
            <a:spcBef>
              <a:spcPct val="0"/>
            </a:spcBef>
            <a:spcAft>
              <a:spcPct val="15000"/>
            </a:spcAft>
            <a:buChar char="•"/>
          </a:pPr>
          <a:endParaRPr lang="en-IN" sz="1600" kern="1200" dirty="0"/>
        </a:p>
      </dsp:txBody>
      <dsp:txXfrm rot="-5400000">
        <a:off x="394841" y="19343"/>
        <a:ext cx="4159260" cy="330842"/>
      </dsp:txXfrm>
    </dsp:sp>
    <dsp:sp modelId="{616A71F9-224A-40F7-BDC1-11AA74FA29CF}">
      <dsp:nvSpPr>
        <dsp:cNvPr id="0" name=""/>
        <dsp:cNvSpPr/>
      </dsp:nvSpPr>
      <dsp:spPr>
        <a:xfrm rot="5400000">
          <a:off x="-84608" y="531660"/>
          <a:ext cx="564059" cy="39484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5</a:t>
          </a:r>
        </a:p>
      </dsp:txBody>
      <dsp:txXfrm rot="-5400000">
        <a:off x="2" y="644472"/>
        <a:ext cx="394841" cy="169218"/>
      </dsp:txXfrm>
    </dsp:sp>
    <dsp:sp modelId="{4A6F45DB-F652-410E-80B2-C5762DD86F7C}">
      <dsp:nvSpPr>
        <dsp:cNvPr id="0" name=""/>
        <dsp:cNvSpPr/>
      </dsp:nvSpPr>
      <dsp:spPr>
        <a:xfrm rot="5400000">
          <a:off x="2300101" y="-1458208"/>
          <a:ext cx="366638" cy="417715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DATA VALIDATION</a:t>
          </a:r>
          <a:endParaRPr lang="en-IN" sz="1600" b="1" kern="1200" dirty="0">
            <a:solidFill>
              <a:schemeClr val="tx2"/>
            </a:solidFill>
          </a:endParaRPr>
        </a:p>
      </dsp:txBody>
      <dsp:txXfrm rot="-5400000">
        <a:off x="394841" y="464950"/>
        <a:ext cx="4159260" cy="330842"/>
      </dsp:txXfrm>
    </dsp:sp>
    <dsp:sp modelId="{7FE6A1AE-0FB5-458B-B8A6-4BD95FF6B76F}">
      <dsp:nvSpPr>
        <dsp:cNvPr id="0" name=""/>
        <dsp:cNvSpPr/>
      </dsp:nvSpPr>
      <dsp:spPr>
        <a:xfrm rot="5400000">
          <a:off x="-84608" y="977267"/>
          <a:ext cx="564059" cy="39484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6</a:t>
          </a:r>
        </a:p>
      </dsp:txBody>
      <dsp:txXfrm rot="-5400000">
        <a:off x="2" y="1090079"/>
        <a:ext cx="394841" cy="169218"/>
      </dsp:txXfrm>
    </dsp:sp>
    <dsp:sp modelId="{DF7A4B9F-E208-477E-BF3A-32A19C49DB5A}">
      <dsp:nvSpPr>
        <dsp:cNvPr id="0" name=""/>
        <dsp:cNvSpPr/>
      </dsp:nvSpPr>
      <dsp:spPr>
        <a:xfrm rot="5400000">
          <a:off x="2300101" y="-1012601"/>
          <a:ext cx="366638" cy="417715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DATA VISUALIZATION</a:t>
          </a:r>
          <a:endParaRPr lang="en-IN" sz="3000" b="1" kern="1200" dirty="0">
            <a:solidFill>
              <a:schemeClr val="tx2"/>
            </a:solidFill>
          </a:endParaRPr>
        </a:p>
      </dsp:txBody>
      <dsp:txXfrm rot="-5400000">
        <a:off x="394841" y="910557"/>
        <a:ext cx="4159260" cy="330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84608" y="86053"/>
          <a:ext cx="564059" cy="39484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7</a:t>
          </a:r>
        </a:p>
      </dsp:txBody>
      <dsp:txXfrm rot="-5400000">
        <a:off x="2" y="198865"/>
        <a:ext cx="394841" cy="169218"/>
      </dsp:txXfrm>
    </dsp:sp>
    <dsp:sp modelId="{758AB190-F4B0-4D6F-BAA0-3DA08C7A4EA5}">
      <dsp:nvSpPr>
        <dsp:cNvPr id="0" name=""/>
        <dsp:cNvSpPr/>
      </dsp:nvSpPr>
      <dsp:spPr>
        <a:xfrm rot="5400000">
          <a:off x="2300101" y="-1905260"/>
          <a:ext cx="366638" cy="417715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solidFill>
              <a:schemeClr val="tx2"/>
            </a:solidFill>
          </a:endParaRPr>
        </a:p>
        <a:p>
          <a:pPr marL="228600" lvl="1" indent="-228600" algn="l" defTabSz="889000">
            <a:lnSpc>
              <a:spcPct val="90000"/>
            </a:lnSpc>
            <a:spcBef>
              <a:spcPct val="0"/>
            </a:spcBef>
            <a:spcAft>
              <a:spcPct val="15000"/>
            </a:spcAft>
            <a:buChar char="•"/>
          </a:pPr>
          <a:r>
            <a:rPr lang="en-IN" sz="2000" b="1" kern="1200" dirty="0">
              <a:solidFill>
                <a:schemeClr val="tx2"/>
              </a:solidFill>
            </a:rPr>
            <a:t>UNIVARIATE &amp; BIVARIATE ANALYSIS</a:t>
          </a:r>
        </a:p>
        <a:p>
          <a:pPr marL="171450" lvl="1" indent="-171450" algn="l" defTabSz="711200">
            <a:lnSpc>
              <a:spcPct val="90000"/>
            </a:lnSpc>
            <a:spcBef>
              <a:spcPct val="0"/>
            </a:spcBef>
            <a:spcAft>
              <a:spcPct val="15000"/>
            </a:spcAft>
            <a:buChar char="•"/>
          </a:pPr>
          <a:endParaRPr lang="en-IN" sz="1600" kern="1200" dirty="0"/>
        </a:p>
      </dsp:txBody>
      <dsp:txXfrm rot="-5400000">
        <a:off x="394841" y="17898"/>
        <a:ext cx="4159260" cy="330842"/>
      </dsp:txXfrm>
    </dsp:sp>
    <dsp:sp modelId="{616A71F9-224A-40F7-BDC1-11AA74FA29CF}">
      <dsp:nvSpPr>
        <dsp:cNvPr id="0" name=""/>
        <dsp:cNvSpPr/>
      </dsp:nvSpPr>
      <dsp:spPr>
        <a:xfrm rot="5400000">
          <a:off x="-84608" y="531660"/>
          <a:ext cx="564059" cy="39484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8</a:t>
          </a:r>
        </a:p>
      </dsp:txBody>
      <dsp:txXfrm rot="-5400000">
        <a:off x="2" y="644472"/>
        <a:ext cx="394841" cy="169218"/>
      </dsp:txXfrm>
    </dsp:sp>
    <dsp:sp modelId="{4A6F45DB-F652-410E-80B2-C5762DD86F7C}">
      <dsp:nvSpPr>
        <dsp:cNvPr id="0" name=""/>
        <dsp:cNvSpPr/>
      </dsp:nvSpPr>
      <dsp:spPr>
        <a:xfrm rot="5400000">
          <a:off x="2300101" y="-1458208"/>
          <a:ext cx="366638" cy="417715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solidFill>
                <a:schemeClr val="tx2"/>
              </a:solidFill>
            </a:rPr>
            <a:t>MODELLING AND MODEL FINDINGS</a:t>
          </a:r>
        </a:p>
      </dsp:txBody>
      <dsp:txXfrm rot="-5400000">
        <a:off x="394841" y="464950"/>
        <a:ext cx="4159260" cy="330842"/>
      </dsp:txXfrm>
    </dsp:sp>
    <dsp:sp modelId="{7FE6A1AE-0FB5-458B-B8A6-4BD95FF6B76F}">
      <dsp:nvSpPr>
        <dsp:cNvPr id="0" name=""/>
        <dsp:cNvSpPr/>
      </dsp:nvSpPr>
      <dsp:spPr>
        <a:xfrm rot="5400000">
          <a:off x="-84608" y="977267"/>
          <a:ext cx="564059" cy="39484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9</a:t>
          </a:r>
        </a:p>
      </dsp:txBody>
      <dsp:txXfrm rot="-5400000">
        <a:off x="2" y="1090079"/>
        <a:ext cx="394841" cy="169218"/>
      </dsp:txXfrm>
    </dsp:sp>
    <dsp:sp modelId="{DF7A4B9F-E208-477E-BF3A-32A19C49DB5A}">
      <dsp:nvSpPr>
        <dsp:cNvPr id="0" name=""/>
        <dsp:cNvSpPr/>
      </dsp:nvSpPr>
      <dsp:spPr>
        <a:xfrm rot="5400000">
          <a:off x="2300101" y="-1012601"/>
          <a:ext cx="366638" cy="417715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a:solidFill>
                <a:schemeClr val="tx2"/>
              </a:solidFill>
            </a:rPr>
            <a:t>CONCLUSIONS</a:t>
          </a:r>
          <a:r>
            <a:rPr lang="en-IN" sz="1800" b="1" kern="1200" baseline="0">
              <a:solidFill>
                <a:schemeClr val="tx2"/>
              </a:solidFill>
            </a:rPr>
            <a:t> &amp; RECOMMENDATIONS</a:t>
          </a:r>
          <a:endParaRPr lang="en-IN" sz="1800" kern="1200"/>
        </a:p>
      </dsp:txBody>
      <dsp:txXfrm rot="-5400000">
        <a:off x="394841" y="910557"/>
        <a:ext cx="4159260" cy="330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AB20F-789E-4259-B664-7BB9FC0EB853}">
      <dsp:nvSpPr>
        <dsp:cNvPr id="0" name=""/>
        <dsp:cNvSpPr/>
      </dsp:nvSpPr>
      <dsp:spPr>
        <a:xfrm>
          <a:off x="0" y="195473"/>
          <a:ext cx="1793968" cy="717587"/>
        </a:xfrm>
        <a:prstGeom prst="rightArrow">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95D52342-7796-44B6-B0D8-B52EC605F808}">
      <dsp:nvSpPr>
        <dsp:cNvPr id="0" name=""/>
        <dsp:cNvSpPr/>
      </dsp:nvSpPr>
      <dsp:spPr>
        <a:xfrm>
          <a:off x="128951" y="361985"/>
          <a:ext cx="1469862" cy="35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IN" sz="1800" kern="1200" dirty="0"/>
            <a:t>PREDICTOR</a:t>
          </a:r>
          <a:endParaRPr lang="en-IN" sz="1200" kern="1200" dirty="0"/>
        </a:p>
      </dsp:txBody>
      <dsp:txXfrm>
        <a:off x="128951" y="361985"/>
        <a:ext cx="1469862" cy="3587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3/27/2021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6439" y="2108387"/>
            <a:ext cx="4919330" cy="926725"/>
          </a:xfrm>
        </p:spPr>
        <p:txBody>
          <a:bodyPr>
            <a:noAutofit/>
          </a:bodyPr>
          <a:lstStyle/>
          <a:p>
            <a:pPr algn="ctr"/>
            <a:r>
              <a:rPr lang="en-US" sz="2800" b="1" u="sng" dirty="0"/>
              <a:t>PYTHON BUSINESS PROJECT</a:t>
            </a:r>
          </a:p>
        </p:txBody>
      </p:sp>
      <p:sp>
        <p:nvSpPr>
          <p:cNvPr id="3" name="Subtitle 2"/>
          <p:cNvSpPr>
            <a:spLocks noGrp="1"/>
          </p:cNvSpPr>
          <p:nvPr>
            <p:ph type="subTitle" idx="1"/>
          </p:nvPr>
        </p:nvSpPr>
        <p:spPr>
          <a:xfrm>
            <a:off x="5044520" y="4285087"/>
            <a:ext cx="3922270" cy="435769"/>
          </a:xfrm>
        </p:spPr>
        <p:txBody>
          <a:bodyPr>
            <a:normAutofit fontScale="85000" lnSpcReduction="10000"/>
          </a:bodyPr>
          <a:lstStyle/>
          <a:p>
            <a:r>
              <a:rPr lang="en-US" dirty="0"/>
              <a:t>SUBMITTED BY : RIMA NIGAM</a:t>
            </a:r>
          </a:p>
          <a:p>
            <a:endParaRPr lang="en-US" dirty="0"/>
          </a:p>
        </p:txBody>
      </p:sp>
      <p:sp>
        <p:nvSpPr>
          <p:cNvPr id="4" name="Subtitle 2">
            <a:extLst>
              <a:ext uri="{FF2B5EF4-FFF2-40B4-BE49-F238E27FC236}">
                <a16:creationId xmlns:a16="http://schemas.microsoft.com/office/drawing/2014/main" id="{B9123A92-BC03-4F91-B7D0-D2E90FD51842}"/>
              </a:ext>
            </a:extLst>
          </p:cNvPr>
          <p:cNvSpPr txBox="1">
            <a:spLocks/>
          </p:cNvSpPr>
          <p:nvPr/>
        </p:nvSpPr>
        <p:spPr>
          <a:xfrm>
            <a:off x="4867311" y="3686119"/>
            <a:ext cx="4276689" cy="53855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INSTRUCTOR : VIJAY KUMAR</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EXPLORATORY DATA ANALYSIS  </a:t>
            </a:r>
          </a:p>
        </p:txBody>
      </p:sp>
      <p:sp>
        <p:nvSpPr>
          <p:cNvPr id="2" name="TextBox 1">
            <a:extLst>
              <a:ext uri="{FF2B5EF4-FFF2-40B4-BE49-F238E27FC236}">
                <a16:creationId xmlns:a16="http://schemas.microsoft.com/office/drawing/2014/main" id="{CCCCD1A5-993E-4C77-AD5C-CE14E1A3CC2B}"/>
              </a:ext>
            </a:extLst>
          </p:cNvPr>
          <p:cNvSpPr txBox="1"/>
          <p:nvPr/>
        </p:nvSpPr>
        <p:spPr>
          <a:xfrm>
            <a:off x="56706" y="1428046"/>
            <a:ext cx="4104167" cy="523220"/>
          </a:xfrm>
          <a:prstGeom prst="rect">
            <a:avLst/>
          </a:prstGeom>
          <a:noFill/>
        </p:spPr>
        <p:txBody>
          <a:bodyPr wrap="square" rtlCol="0">
            <a:spAutoFit/>
          </a:bodyPr>
          <a:lstStyle/>
          <a:p>
            <a:pPr algn="l"/>
            <a:r>
              <a:rPr lang="en-US" sz="1400" i="0" dirty="0">
                <a:solidFill>
                  <a:schemeClr val="bg1"/>
                </a:solidFill>
                <a:effectLst/>
                <a:latin typeface="+mj-lt"/>
              </a:rPr>
              <a:t>More number of Graduates are working in this company. </a:t>
            </a:r>
          </a:p>
        </p:txBody>
      </p:sp>
      <p:sp>
        <p:nvSpPr>
          <p:cNvPr id="11" name="TextBox 10">
            <a:extLst>
              <a:ext uri="{FF2B5EF4-FFF2-40B4-BE49-F238E27FC236}">
                <a16:creationId xmlns:a16="http://schemas.microsoft.com/office/drawing/2014/main" id="{A7C815AA-6801-499B-94F6-B1F86AB0CB7F}"/>
              </a:ext>
            </a:extLst>
          </p:cNvPr>
          <p:cNvSpPr txBox="1"/>
          <p:nvPr/>
        </p:nvSpPr>
        <p:spPr>
          <a:xfrm>
            <a:off x="4260112" y="1428046"/>
            <a:ext cx="4706187" cy="738664"/>
          </a:xfrm>
          <a:prstGeom prst="rect">
            <a:avLst/>
          </a:prstGeom>
          <a:noFill/>
        </p:spPr>
        <p:txBody>
          <a:bodyPr wrap="square" rtlCol="0">
            <a:spAutoFit/>
          </a:bodyPr>
          <a:lstStyle/>
          <a:p>
            <a:pPr algn="just"/>
            <a:r>
              <a:rPr lang="en-US" sz="1400" i="0" dirty="0">
                <a:solidFill>
                  <a:schemeClr val="bg1"/>
                </a:solidFill>
                <a:effectLst/>
                <a:latin typeface="+mj-lt"/>
              </a:rPr>
              <a:t>Maximum people with more than 20 years of experience are not looking for job change as may be they are satisfied and comfortable with their current job.</a:t>
            </a:r>
            <a:endParaRPr lang="en-IN" sz="1400" dirty="0">
              <a:solidFill>
                <a:schemeClr val="bg1"/>
              </a:solidFill>
            </a:endParaRPr>
          </a:p>
        </p:txBody>
      </p:sp>
      <p:pic>
        <p:nvPicPr>
          <p:cNvPr id="9" name="Picture 8">
            <a:extLst>
              <a:ext uri="{FF2B5EF4-FFF2-40B4-BE49-F238E27FC236}">
                <a16:creationId xmlns:a16="http://schemas.microsoft.com/office/drawing/2014/main" id="{C485EEB3-D7E7-46B6-8513-81D2BC597E91}"/>
              </a:ext>
            </a:extLst>
          </p:cNvPr>
          <p:cNvPicPr>
            <a:picLocks noChangeAspect="1"/>
          </p:cNvPicPr>
          <p:nvPr/>
        </p:nvPicPr>
        <p:blipFill>
          <a:blip r:embed="rId2"/>
          <a:stretch>
            <a:fillRect/>
          </a:stretch>
        </p:blipFill>
        <p:spPr>
          <a:xfrm>
            <a:off x="0" y="2296632"/>
            <a:ext cx="4104167" cy="2837308"/>
          </a:xfrm>
          <a:prstGeom prst="rect">
            <a:avLst/>
          </a:prstGeom>
        </p:spPr>
      </p:pic>
      <p:pic>
        <p:nvPicPr>
          <p:cNvPr id="12" name="Picture 11">
            <a:extLst>
              <a:ext uri="{FF2B5EF4-FFF2-40B4-BE49-F238E27FC236}">
                <a16:creationId xmlns:a16="http://schemas.microsoft.com/office/drawing/2014/main" id="{3FA2DB9B-7E23-47A0-9C8C-D16ED9299584}"/>
              </a:ext>
            </a:extLst>
          </p:cNvPr>
          <p:cNvPicPr>
            <a:picLocks noChangeAspect="1"/>
          </p:cNvPicPr>
          <p:nvPr/>
        </p:nvPicPr>
        <p:blipFill>
          <a:blip r:embed="rId3"/>
          <a:stretch>
            <a:fillRect/>
          </a:stretch>
        </p:blipFill>
        <p:spPr>
          <a:xfrm>
            <a:off x="4260112" y="2296632"/>
            <a:ext cx="4827181" cy="2837307"/>
          </a:xfrm>
          <a:prstGeom prst="rect">
            <a:avLst/>
          </a:prstGeom>
        </p:spPr>
      </p:pic>
    </p:spTree>
    <p:extLst>
      <p:ext uri="{BB962C8B-B14F-4D97-AF65-F5344CB8AC3E}">
        <p14:creationId xmlns:p14="http://schemas.microsoft.com/office/powerpoint/2010/main" val="38766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EXPLORATORY DATA ANALYSIS  </a:t>
            </a:r>
          </a:p>
        </p:txBody>
      </p:sp>
      <p:sp>
        <p:nvSpPr>
          <p:cNvPr id="2" name="TextBox 1">
            <a:extLst>
              <a:ext uri="{FF2B5EF4-FFF2-40B4-BE49-F238E27FC236}">
                <a16:creationId xmlns:a16="http://schemas.microsoft.com/office/drawing/2014/main" id="{CCCCD1A5-993E-4C77-AD5C-CE14E1A3CC2B}"/>
              </a:ext>
            </a:extLst>
          </p:cNvPr>
          <p:cNvSpPr txBox="1"/>
          <p:nvPr/>
        </p:nvSpPr>
        <p:spPr>
          <a:xfrm>
            <a:off x="56706" y="1367411"/>
            <a:ext cx="3193699" cy="523220"/>
          </a:xfrm>
          <a:prstGeom prst="rect">
            <a:avLst/>
          </a:prstGeom>
          <a:noFill/>
        </p:spPr>
        <p:txBody>
          <a:bodyPr wrap="square" rtlCol="0">
            <a:spAutoFit/>
          </a:bodyPr>
          <a:lstStyle/>
          <a:p>
            <a:pPr algn="l"/>
            <a:r>
              <a:rPr lang="en-US" sz="1400" i="0" dirty="0">
                <a:solidFill>
                  <a:schemeClr val="bg1"/>
                </a:solidFill>
                <a:effectLst/>
                <a:latin typeface="+mj-lt"/>
              </a:rPr>
              <a:t>Maximum employees are not enrolled in any university.</a:t>
            </a:r>
          </a:p>
        </p:txBody>
      </p:sp>
      <p:sp>
        <p:nvSpPr>
          <p:cNvPr id="11" name="TextBox 10">
            <a:extLst>
              <a:ext uri="{FF2B5EF4-FFF2-40B4-BE49-F238E27FC236}">
                <a16:creationId xmlns:a16="http://schemas.microsoft.com/office/drawing/2014/main" id="{A7C815AA-6801-499B-94F6-B1F86AB0CB7F}"/>
              </a:ext>
            </a:extLst>
          </p:cNvPr>
          <p:cNvSpPr txBox="1"/>
          <p:nvPr/>
        </p:nvSpPr>
        <p:spPr>
          <a:xfrm>
            <a:off x="6173971" y="1367411"/>
            <a:ext cx="2970029" cy="738664"/>
          </a:xfrm>
          <a:prstGeom prst="rect">
            <a:avLst/>
          </a:prstGeom>
          <a:noFill/>
        </p:spPr>
        <p:txBody>
          <a:bodyPr wrap="square" rtlCol="0">
            <a:spAutoFit/>
          </a:bodyPr>
          <a:lstStyle/>
          <a:p>
            <a:pPr algn="just"/>
            <a:r>
              <a:rPr lang="en-US" sz="1400" i="0" dirty="0">
                <a:solidFill>
                  <a:schemeClr val="bg1"/>
                </a:solidFill>
                <a:effectLst/>
                <a:latin typeface="+mj-lt"/>
              </a:rPr>
              <a:t>Maximum companies are having around 50-99 number of employees working </a:t>
            </a:r>
            <a:r>
              <a:rPr lang="en-US" sz="1400" dirty="0">
                <a:solidFill>
                  <a:schemeClr val="bg1"/>
                </a:solidFill>
                <a:latin typeface="+mj-lt"/>
              </a:rPr>
              <a:t>under them.</a:t>
            </a:r>
            <a:endParaRPr lang="en-IN" sz="1400" dirty="0">
              <a:solidFill>
                <a:schemeClr val="bg1"/>
              </a:solidFill>
            </a:endParaRPr>
          </a:p>
        </p:txBody>
      </p:sp>
      <p:pic>
        <p:nvPicPr>
          <p:cNvPr id="5" name="Picture 4">
            <a:extLst>
              <a:ext uri="{FF2B5EF4-FFF2-40B4-BE49-F238E27FC236}">
                <a16:creationId xmlns:a16="http://schemas.microsoft.com/office/drawing/2014/main" id="{24E044C8-310F-42D7-B406-8A5BF789C3E8}"/>
              </a:ext>
            </a:extLst>
          </p:cNvPr>
          <p:cNvPicPr>
            <a:picLocks noChangeAspect="1"/>
          </p:cNvPicPr>
          <p:nvPr/>
        </p:nvPicPr>
        <p:blipFill>
          <a:blip r:embed="rId2"/>
          <a:stretch>
            <a:fillRect/>
          </a:stretch>
        </p:blipFill>
        <p:spPr>
          <a:xfrm>
            <a:off x="33059" y="2166710"/>
            <a:ext cx="3220504" cy="2940020"/>
          </a:xfrm>
          <a:prstGeom prst="rect">
            <a:avLst/>
          </a:prstGeom>
        </p:spPr>
      </p:pic>
      <p:pic>
        <p:nvPicPr>
          <p:cNvPr id="10" name="Picture 9">
            <a:extLst>
              <a:ext uri="{FF2B5EF4-FFF2-40B4-BE49-F238E27FC236}">
                <a16:creationId xmlns:a16="http://schemas.microsoft.com/office/drawing/2014/main" id="{DEC1C90F-4AA7-42D3-A302-3C0AC6B413C2}"/>
              </a:ext>
            </a:extLst>
          </p:cNvPr>
          <p:cNvPicPr>
            <a:picLocks noChangeAspect="1"/>
          </p:cNvPicPr>
          <p:nvPr/>
        </p:nvPicPr>
        <p:blipFill>
          <a:blip r:embed="rId3"/>
          <a:stretch>
            <a:fillRect/>
          </a:stretch>
        </p:blipFill>
        <p:spPr>
          <a:xfrm>
            <a:off x="6100704" y="2166710"/>
            <a:ext cx="3043296" cy="2940020"/>
          </a:xfrm>
          <a:prstGeom prst="rect">
            <a:avLst/>
          </a:prstGeom>
        </p:spPr>
      </p:pic>
      <p:pic>
        <p:nvPicPr>
          <p:cNvPr id="14" name="Picture 13">
            <a:extLst>
              <a:ext uri="{FF2B5EF4-FFF2-40B4-BE49-F238E27FC236}">
                <a16:creationId xmlns:a16="http://schemas.microsoft.com/office/drawing/2014/main" id="{B8B61C51-1FA3-4A38-A174-07242EDD8D27}"/>
              </a:ext>
            </a:extLst>
          </p:cNvPr>
          <p:cNvPicPr>
            <a:picLocks noChangeAspect="1"/>
          </p:cNvPicPr>
          <p:nvPr/>
        </p:nvPicPr>
        <p:blipFill>
          <a:blip r:embed="rId4"/>
          <a:stretch>
            <a:fillRect/>
          </a:stretch>
        </p:blipFill>
        <p:spPr>
          <a:xfrm>
            <a:off x="3269288" y="2166710"/>
            <a:ext cx="2812533" cy="2940020"/>
          </a:xfrm>
          <a:prstGeom prst="rect">
            <a:avLst/>
          </a:prstGeom>
        </p:spPr>
      </p:pic>
      <p:sp>
        <p:nvSpPr>
          <p:cNvPr id="15" name="TextBox 14">
            <a:extLst>
              <a:ext uri="{FF2B5EF4-FFF2-40B4-BE49-F238E27FC236}">
                <a16:creationId xmlns:a16="http://schemas.microsoft.com/office/drawing/2014/main" id="{E4C9B524-04AC-4379-8B94-CE1714F7DA9E}"/>
              </a:ext>
            </a:extLst>
          </p:cNvPr>
          <p:cNvSpPr txBox="1"/>
          <p:nvPr/>
        </p:nvSpPr>
        <p:spPr>
          <a:xfrm>
            <a:off x="3269288" y="1349951"/>
            <a:ext cx="2812533" cy="1046440"/>
          </a:xfrm>
          <a:prstGeom prst="rect">
            <a:avLst/>
          </a:prstGeom>
          <a:noFill/>
        </p:spPr>
        <p:txBody>
          <a:bodyPr wrap="square" rtlCol="0">
            <a:spAutoFit/>
          </a:bodyPr>
          <a:lstStyle/>
          <a:p>
            <a:r>
              <a:rPr lang="en-US" sz="1200" i="0" dirty="0">
                <a:solidFill>
                  <a:schemeClr val="bg1"/>
                </a:solidFill>
                <a:effectLst/>
                <a:latin typeface="+mj-lt"/>
              </a:rPr>
              <a:t>Most Employees have undergone about 50 hours of training and some of them have undergone Extensive training of more than 100 hours.</a:t>
            </a:r>
          </a:p>
          <a:p>
            <a:pPr algn="l"/>
            <a:endParaRPr lang="en-US" sz="1400" i="0" dirty="0">
              <a:solidFill>
                <a:schemeClr val="bg1"/>
              </a:solidFill>
              <a:effectLst/>
              <a:latin typeface="+mj-lt"/>
            </a:endParaRPr>
          </a:p>
        </p:txBody>
      </p:sp>
    </p:spTree>
    <p:extLst>
      <p:ext uri="{BB962C8B-B14F-4D97-AF65-F5344CB8AC3E}">
        <p14:creationId xmlns:p14="http://schemas.microsoft.com/office/powerpoint/2010/main" val="354030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EXPLORATORY DATA ANALYSIS  </a:t>
            </a:r>
          </a:p>
        </p:txBody>
      </p:sp>
      <p:sp>
        <p:nvSpPr>
          <p:cNvPr id="2" name="TextBox 1">
            <a:extLst>
              <a:ext uri="{FF2B5EF4-FFF2-40B4-BE49-F238E27FC236}">
                <a16:creationId xmlns:a16="http://schemas.microsoft.com/office/drawing/2014/main" id="{CCCCD1A5-993E-4C77-AD5C-CE14E1A3CC2B}"/>
              </a:ext>
            </a:extLst>
          </p:cNvPr>
          <p:cNvSpPr txBox="1"/>
          <p:nvPr/>
        </p:nvSpPr>
        <p:spPr>
          <a:xfrm>
            <a:off x="56706" y="1367411"/>
            <a:ext cx="4791741" cy="954107"/>
          </a:xfrm>
          <a:prstGeom prst="rect">
            <a:avLst/>
          </a:prstGeom>
          <a:noFill/>
        </p:spPr>
        <p:txBody>
          <a:bodyPr wrap="square" rtlCol="0">
            <a:spAutoFit/>
          </a:bodyPr>
          <a:lstStyle/>
          <a:p>
            <a:pPr algn="just"/>
            <a:r>
              <a:rPr lang="en-US" sz="1400" i="0" dirty="0">
                <a:solidFill>
                  <a:schemeClr val="bg1"/>
                </a:solidFill>
                <a:effectLst/>
                <a:latin typeface="+mj-lt"/>
              </a:rPr>
              <a:t>STEM stands for science, technology, engineering and mathematics and refers to any subjects that fall under these four disciplines. Maximum employees working belongs to this discipline are not looking for a job change.</a:t>
            </a:r>
          </a:p>
        </p:txBody>
      </p:sp>
      <p:sp>
        <p:nvSpPr>
          <p:cNvPr id="11" name="TextBox 10">
            <a:extLst>
              <a:ext uri="{FF2B5EF4-FFF2-40B4-BE49-F238E27FC236}">
                <a16:creationId xmlns:a16="http://schemas.microsoft.com/office/drawing/2014/main" id="{A7C815AA-6801-499B-94F6-B1F86AB0CB7F}"/>
              </a:ext>
            </a:extLst>
          </p:cNvPr>
          <p:cNvSpPr txBox="1"/>
          <p:nvPr/>
        </p:nvSpPr>
        <p:spPr>
          <a:xfrm>
            <a:off x="4923634" y="1390923"/>
            <a:ext cx="4042665" cy="523220"/>
          </a:xfrm>
          <a:prstGeom prst="rect">
            <a:avLst/>
          </a:prstGeom>
          <a:noFill/>
        </p:spPr>
        <p:txBody>
          <a:bodyPr wrap="square" rtlCol="0">
            <a:spAutoFit/>
          </a:bodyPr>
          <a:lstStyle/>
          <a:p>
            <a:pPr algn="just"/>
            <a:r>
              <a:rPr lang="en-IN" sz="1400" dirty="0">
                <a:solidFill>
                  <a:schemeClr val="bg1"/>
                </a:solidFill>
              </a:rPr>
              <a:t>Maximum difference in years between the previous job and the current job of the employee is 1 year.</a:t>
            </a:r>
          </a:p>
        </p:txBody>
      </p:sp>
      <p:pic>
        <p:nvPicPr>
          <p:cNvPr id="6" name="Picture 5">
            <a:extLst>
              <a:ext uri="{FF2B5EF4-FFF2-40B4-BE49-F238E27FC236}">
                <a16:creationId xmlns:a16="http://schemas.microsoft.com/office/drawing/2014/main" id="{8ECC2EF8-7EBD-4565-ABD0-7CE85940BFE1}"/>
              </a:ext>
            </a:extLst>
          </p:cNvPr>
          <p:cNvPicPr>
            <a:picLocks noChangeAspect="1"/>
          </p:cNvPicPr>
          <p:nvPr/>
        </p:nvPicPr>
        <p:blipFill>
          <a:blip r:embed="rId2"/>
          <a:stretch>
            <a:fillRect/>
          </a:stretch>
        </p:blipFill>
        <p:spPr>
          <a:xfrm>
            <a:off x="120502" y="2396391"/>
            <a:ext cx="4727945" cy="2655352"/>
          </a:xfrm>
          <a:prstGeom prst="rect">
            <a:avLst/>
          </a:prstGeom>
        </p:spPr>
      </p:pic>
      <p:pic>
        <p:nvPicPr>
          <p:cNvPr id="8" name="Picture 7">
            <a:extLst>
              <a:ext uri="{FF2B5EF4-FFF2-40B4-BE49-F238E27FC236}">
                <a16:creationId xmlns:a16="http://schemas.microsoft.com/office/drawing/2014/main" id="{7B99A6FB-6AF5-42BD-B590-B6D1D9D0CE1F}"/>
              </a:ext>
            </a:extLst>
          </p:cNvPr>
          <p:cNvPicPr>
            <a:picLocks noChangeAspect="1"/>
          </p:cNvPicPr>
          <p:nvPr/>
        </p:nvPicPr>
        <p:blipFill>
          <a:blip r:embed="rId3"/>
          <a:stretch>
            <a:fillRect/>
          </a:stretch>
        </p:blipFill>
        <p:spPr>
          <a:xfrm>
            <a:off x="4923634" y="2396391"/>
            <a:ext cx="4099864" cy="2655352"/>
          </a:xfrm>
          <a:prstGeom prst="rect">
            <a:avLst/>
          </a:prstGeom>
        </p:spPr>
      </p:pic>
    </p:spTree>
    <p:extLst>
      <p:ext uri="{BB962C8B-B14F-4D97-AF65-F5344CB8AC3E}">
        <p14:creationId xmlns:p14="http://schemas.microsoft.com/office/powerpoint/2010/main" val="89951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C1C4-9E17-492E-A25A-29BF432C1C78}"/>
              </a:ext>
            </a:extLst>
          </p:cNvPr>
          <p:cNvSpPr>
            <a:spLocks noGrp="1"/>
          </p:cNvSpPr>
          <p:nvPr>
            <p:ph type="title"/>
          </p:nvPr>
        </p:nvSpPr>
        <p:spPr/>
        <p:txBody>
          <a:bodyPr/>
          <a:lstStyle/>
          <a:p>
            <a:r>
              <a:rPr lang="en-IN" sz="3200" dirty="0"/>
              <a:t>RELATIONSHIP OF VARIABLES</a:t>
            </a:r>
            <a:r>
              <a:rPr lang="en-IN" dirty="0"/>
              <a:t> </a:t>
            </a:r>
          </a:p>
        </p:txBody>
      </p:sp>
      <p:sp>
        <p:nvSpPr>
          <p:cNvPr id="7" name="TextBox 6">
            <a:extLst>
              <a:ext uri="{FF2B5EF4-FFF2-40B4-BE49-F238E27FC236}">
                <a16:creationId xmlns:a16="http://schemas.microsoft.com/office/drawing/2014/main" id="{2C5B78AF-2D46-4984-8AFF-5AE08E96EF48}"/>
              </a:ext>
            </a:extLst>
          </p:cNvPr>
          <p:cNvSpPr txBox="1"/>
          <p:nvPr/>
        </p:nvSpPr>
        <p:spPr>
          <a:xfrm>
            <a:off x="212651" y="1786269"/>
            <a:ext cx="8718697" cy="2740237"/>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There is a significant relationship between the Target variable and the Gender having p-value-0.010.</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 Company Type and the Target variable also has a significant relationship at p-value less than 0.05.</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There is some relation between the Education level and the Target at the significance level of 0.05.</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Other Categorical Variables also showed some relationship with the Target variable while doing Chi-square test.</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3536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MODEL BUILDING </a:t>
            </a:r>
          </a:p>
        </p:txBody>
      </p:sp>
      <p:sp>
        <p:nvSpPr>
          <p:cNvPr id="2" name="TextBox 1">
            <a:extLst>
              <a:ext uri="{FF2B5EF4-FFF2-40B4-BE49-F238E27FC236}">
                <a16:creationId xmlns:a16="http://schemas.microsoft.com/office/drawing/2014/main" id="{5972EDB2-98CD-499B-9A6D-E07F9061E9CB}"/>
              </a:ext>
            </a:extLst>
          </p:cNvPr>
          <p:cNvSpPr txBox="1"/>
          <p:nvPr/>
        </p:nvSpPr>
        <p:spPr>
          <a:xfrm>
            <a:off x="262270" y="1297172"/>
            <a:ext cx="8513135" cy="4062651"/>
          </a:xfrm>
          <a:prstGeom prst="rect">
            <a:avLst/>
          </a:prstGeom>
          <a:noFill/>
        </p:spPr>
        <p:txBody>
          <a:bodyPr wrap="square" rtlCol="0">
            <a:spAutoFit/>
          </a:bodyPr>
          <a:lstStyle/>
          <a:p>
            <a:pPr algn="just"/>
            <a:r>
              <a:rPr lang="en-US" sz="1600" b="0" i="0" dirty="0">
                <a:solidFill>
                  <a:schemeClr val="bg1"/>
                </a:solidFill>
                <a:effectLst/>
                <a:latin typeface="+mj-lt"/>
              </a:rPr>
              <a:t>There are many models for machine learning, and each model has its own strengths and weaknesses. In this project, I have tried various classification algorithms and tuned the parameters using the GridSearchCV</a:t>
            </a:r>
            <a:r>
              <a:rPr lang="en-US" sz="1600" dirty="0">
                <a:solidFill>
                  <a:schemeClr val="bg1"/>
                </a:solidFill>
                <a:latin typeface="+mj-lt"/>
              </a:rPr>
              <a:t> which </a:t>
            </a:r>
            <a:r>
              <a:rPr lang="en-US" sz="1600" b="0" i="0" dirty="0">
                <a:solidFill>
                  <a:schemeClr val="bg1"/>
                </a:solidFill>
                <a:effectLst/>
                <a:latin typeface="+mj-lt"/>
              </a:rPr>
              <a:t>tries all the combinations of the values passed in the dictionary and evaluates the model for each combination using the Cross-Validation method. Hence after using this function we get accuracy/loss for every combination of hyperparameters and we can choose the one with the best performance.</a:t>
            </a:r>
          </a:p>
          <a:p>
            <a:pPr algn="just"/>
            <a:endParaRPr lang="en-US" sz="1600" dirty="0">
              <a:solidFill>
                <a:schemeClr val="bg1"/>
              </a:solidFill>
              <a:latin typeface="+mj-lt"/>
            </a:endParaRPr>
          </a:p>
          <a:p>
            <a:pPr algn="just"/>
            <a:r>
              <a:rPr lang="en-US" sz="1600" dirty="0">
                <a:solidFill>
                  <a:schemeClr val="bg1"/>
                </a:solidFill>
                <a:latin typeface="+mj-lt"/>
              </a:rPr>
              <a:t>The classifiers I used to find the best model out of them are:-</a:t>
            </a:r>
          </a:p>
          <a:p>
            <a:pPr algn="just"/>
            <a:endParaRPr lang="en-US" sz="1600" dirty="0">
              <a:solidFill>
                <a:schemeClr val="bg1"/>
              </a:solidFill>
              <a:latin typeface="+mj-lt"/>
            </a:endParaRPr>
          </a:p>
          <a:p>
            <a:pPr marL="342900" indent="-342900" algn="just">
              <a:buAutoNum type="arabicParenR"/>
            </a:pPr>
            <a:r>
              <a:rPr lang="en-US" sz="1600" dirty="0">
                <a:solidFill>
                  <a:schemeClr val="bg1"/>
                </a:solidFill>
                <a:latin typeface="+mj-lt"/>
              </a:rPr>
              <a:t>Logistic Regression</a:t>
            </a:r>
          </a:p>
          <a:p>
            <a:pPr marL="342900" indent="-342900" algn="just">
              <a:buAutoNum type="arabicParenR"/>
            </a:pPr>
            <a:r>
              <a:rPr lang="en-US" sz="1600" dirty="0">
                <a:solidFill>
                  <a:schemeClr val="bg1"/>
                </a:solidFill>
                <a:latin typeface="+mj-lt"/>
              </a:rPr>
              <a:t>K-Nearest Neighbors(KNN) Classifier</a:t>
            </a:r>
          </a:p>
          <a:p>
            <a:pPr marL="342900" indent="-342900" algn="just">
              <a:buAutoNum type="arabicParenR"/>
            </a:pPr>
            <a:r>
              <a:rPr lang="en-US" sz="1600" dirty="0">
                <a:solidFill>
                  <a:schemeClr val="bg1"/>
                </a:solidFill>
                <a:latin typeface="+mj-lt"/>
              </a:rPr>
              <a:t>Support Vector Machine(SVM)</a:t>
            </a:r>
          </a:p>
          <a:p>
            <a:pPr marL="342900" indent="-342900" algn="just">
              <a:buAutoNum type="arabicParenR"/>
            </a:pPr>
            <a:r>
              <a:rPr lang="en-US" sz="1600" dirty="0">
                <a:solidFill>
                  <a:schemeClr val="bg1"/>
                </a:solidFill>
                <a:latin typeface="+mj-lt"/>
              </a:rPr>
              <a:t>Decision Tree Classifier</a:t>
            </a:r>
          </a:p>
          <a:p>
            <a:pPr marL="342900" indent="-342900" algn="just">
              <a:buAutoNum type="arabicParenR"/>
            </a:pPr>
            <a:r>
              <a:rPr lang="en-US" sz="1600" dirty="0">
                <a:solidFill>
                  <a:schemeClr val="bg1"/>
                </a:solidFill>
                <a:latin typeface="+mj-lt"/>
              </a:rPr>
              <a:t>Random Forest Classifier</a:t>
            </a:r>
          </a:p>
          <a:p>
            <a:pPr marL="342900" indent="-342900" algn="just">
              <a:buAutoNum type="arabicParenR"/>
            </a:pPr>
            <a:r>
              <a:rPr lang="en-US" sz="1600" dirty="0">
                <a:solidFill>
                  <a:schemeClr val="bg1"/>
                </a:solidFill>
                <a:latin typeface="+mj-lt"/>
              </a:rPr>
              <a:t>AdaBoost Classifier</a:t>
            </a:r>
          </a:p>
          <a:p>
            <a:pPr marL="342900" indent="-342900" algn="just">
              <a:buAutoNum type="arabicParenR"/>
            </a:pPr>
            <a:endParaRPr lang="en-IN" dirty="0">
              <a:solidFill>
                <a:schemeClr val="bg1"/>
              </a:solidFill>
              <a:latin typeface="+mj-lt"/>
            </a:endParaRPr>
          </a:p>
        </p:txBody>
      </p:sp>
    </p:spTree>
    <p:extLst>
      <p:ext uri="{BB962C8B-B14F-4D97-AF65-F5344CB8AC3E}">
        <p14:creationId xmlns:p14="http://schemas.microsoft.com/office/powerpoint/2010/main" val="60489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LOGISTIC REGRESSION MODEL </a:t>
            </a:r>
          </a:p>
        </p:txBody>
      </p:sp>
      <p:sp>
        <p:nvSpPr>
          <p:cNvPr id="2" name="TextBox 1">
            <a:extLst>
              <a:ext uri="{FF2B5EF4-FFF2-40B4-BE49-F238E27FC236}">
                <a16:creationId xmlns:a16="http://schemas.microsoft.com/office/drawing/2014/main" id="{BB35D495-F271-4E94-B563-7C0643B0B3A6}"/>
              </a:ext>
            </a:extLst>
          </p:cNvPr>
          <p:cNvSpPr txBox="1"/>
          <p:nvPr/>
        </p:nvSpPr>
        <p:spPr>
          <a:xfrm>
            <a:off x="269358" y="1346791"/>
            <a:ext cx="8747051" cy="646331"/>
          </a:xfrm>
          <a:prstGeom prst="rect">
            <a:avLst/>
          </a:prstGeom>
          <a:noFill/>
        </p:spPr>
        <p:txBody>
          <a:bodyPr wrap="square" rtlCol="0">
            <a:spAutoFit/>
          </a:bodyPr>
          <a:lstStyle/>
          <a:p>
            <a:r>
              <a:rPr lang="en-US" b="1" i="0" dirty="0">
                <a:solidFill>
                  <a:schemeClr val="bg1"/>
                </a:solidFill>
                <a:effectLst/>
                <a:latin typeface="+mj-lt"/>
              </a:rPr>
              <a:t>Logistic Regression</a:t>
            </a:r>
            <a:r>
              <a:rPr lang="en-US" b="0" i="0" dirty="0">
                <a:solidFill>
                  <a:schemeClr val="bg1"/>
                </a:solidFill>
                <a:effectLst/>
                <a:latin typeface="+mj-lt"/>
              </a:rPr>
              <a:t> is a Machine Learning classification algorithm that is used to predict the probability of a categorical dependent variable.</a:t>
            </a:r>
          </a:p>
        </p:txBody>
      </p:sp>
      <p:graphicFrame>
        <p:nvGraphicFramePr>
          <p:cNvPr id="3" name="Table 4">
            <a:extLst>
              <a:ext uri="{FF2B5EF4-FFF2-40B4-BE49-F238E27FC236}">
                <a16:creationId xmlns:a16="http://schemas.microsoft.com/office/drawing/2014/main" id="{576A8519-56E6-4576-8954-30EF8E7E9546}"/>
              </a:ext>
            </a:extLst>
          </p:cNvPr>
          <p:cNvGraphicFramePr>
            <a:graphicFrameLocks noGrp="1"/>
          </p:cNvGraphicFramePr>
          <p:nvPr>
            <p:extLst>
              <p:ext uri="{D42A27DB-BD31-4B8C-83A1-F6EECF244321}">
                <p14:modId xmlns:p14="http://schemas.microsoft.com/office/powerpoint/2010/main" val="291248997"/>
              </p:ext>
            </p:extLst>
          </p:nvPr>
        </p:nvGraphicFramePr>
        <p:xfrm>
          <a:off x="418212" y="2275293"/>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LOGISTIC REGRESSION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0.7448421178090067</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 10, '</a:t>
                      </a:r>
                      <a:r>
                        <a:rPr lang="en-IN" dirty="0" err="1"/>
                        <a:t>max_iter</a:t>
                      </a:r>
                      <a:r>
                        <a:rPr lang="en-IN" dirty="0"/>
                        <a:t>': 1000, 'penalty': 'l2', 'solver': 'newton-cg', '</a:t>
                      </a:r>
                      <a:r>
                        <a:rPr lang="en-IN" dirty="0" err="1"/>
                        <a:t>tol</a:t>
                      </a:r>
                      <a:r>
                        <a:rPr lang="en-IN" dirty="0"/>
                        <a:t>': 0.001}</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0.8280106614974556</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0.8309749951540997</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428164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6" name="Picture 5">
            <a:extLst>
              <a:ext uri="{FF2B5EF4-FFF2-40B4-BE49-F238E27FC236}">
                <a16:creationId xmlns:a16="http://schemas.microsoft.com/office/drawing/2014/main" id="{35221CFB-0253-42EB-9ABE-D4B510552B54}"/>
              </a:ext>
            </a:extLst>
          </p:cNvPr>
          <p:cNvPicPr>
            <a:picLocks noChangeAspect="1"/>
          </p:cNvPicPr>
          <p:nvPr/>
        </p:nvPicPr>
        <p:blipFill>
          <a:blip r:embed="rId2"/>
          <a:stretch>
            <a:fillRect/>
          </a:stretch>
        </p:blipFill>
        <p:spPr>
          <a:xfrm>
            <a:off x="113408" y="1685926"/>
            <a:ext cx="4396120" cy="3375172"/>
          </a:xfrm>
          <a:prstGeom prst="rect">
            <a:avLst/>
          </a:prstGeom>
        </p:spPr>
      </p:pic>
      <p:pic>
        <p:nvPicPr>
          <p:cNvPr id="8" name="Picture 7">
            <a:extLst>
              <a:ext uri="{FF2B5EF4-FFF2-40B4-BE49-F238E27FC236}">
                <a16:creationId xmlns:a16="http://schemas.microsoft.com/office/drawing/2014/main" id="{33E64D0B-8D99-4AD9-9FE6-B76E688D7A52}"/>
              </a:ext>
            </a:extLst>
          </p:cNvPr>
          <p:cNvPicPr>
            <a:picLocks noChangeAspect="1"/>
          </p:cNvPicPr>
          <p:nvPr/>
        </p:nvPicPr>
        <p:blipFill>
          <a:blip r:embed="rId3"/>
          <a:stretch>
            <a:fillRect/>
          </a:stretch>
        </p:blipFill>
        <p:spPr>
          <a:xfrm>
            <a:off x="4699590" y="1685924"/>
            <a:ext cx="4302150" cy="3375173"/>
          </a:xfrm>
          <a:prstGeom prst="rect">
            <a:avLst/>
          </a:prstGeom>
        </p:spPr>
      </p:pic>
    </p:spTree>
    <p:extLst>
      <p:ext uri="{BB962C8B-B14F-4D97-AF65-F5344CB8AC3E}">
        <p14:creationId xmlns:p14="http://schemas.microsoft.com/office/powerpoint/2010/main" val="3335292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3200" dirty="0"/>
              <a:t>K-NEAREST NEIGHBORS(KNN) </a:t>
            </a:r>
          </a:p>
        </p:txBody>
      </p:sp>
      <p:graphicFrame>
        <p:nvGraphicFramePr>
          <p:cNvPr id="3" name="Table 4">
            <a:extLst>
              <a:ext uri="{FF2B5EF4-FFF2-40B4-BE49-F238E27FC236}">
                <a16:creationId xmlns:a16="http://schemas.microsoft.com/office/drawing/2014/main" id="{CFB0A58C-7AF0-47AF-9FB7-70296951CC99}"/>
              </a:ext>
            </a:extLst>
          </p:cNvPr>
          <p:cNvGraphicFramePr>
            <a:graphicFrameLocks noGrp="1"/>
          </p:cNvGraphicFramePr>
          <p:nvPr>
            <p:extLst>
              <p:ext uri="{D42A27DB-BD31-4B8C-83A1-F6EECF244321}">
                <p14:modId xmlns:p14="http://schemas.microsoft.com/office/powerpoint/2010/main" val="4202382937"/>
              </p:ext>
            </p:extLst>
          </p:nvPr>
        </p:nvGraphicFramePr>
        <p:xfrm>
          <a:off x="347329" y="2571750"/>
          <a:ext cx="8449342" cy="22496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K-NEAREST NEIGHBORS (KNN)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0.7160588365585095</a:t>
                      </a:r>
                    </a:p>
                  </a:txBody>
                  <a:tcPr/>
                </a:tc>
                <a:extLst>
                  <a:ext uri="{0D108BD9-81ED-4DB2-BD59-A6C34878D82A}">
                    <a16:rowId xmlns:a16="http://schemas.microsoft.com/office/drawing/2014/main" val="207680758"/>
                  </a:ext>
                </a:extLst>
              </a:tr>
              <a:tr h="451965">
                <a:tc>
                  <a:txBody>
                    <a:bodyPr/>
                    <a:lstStyle/>
                    <a:p>
                      <a:r>
                        <a:rPr lang="en-IN" dirty="0"/>
                        <a:t>Best Parameters</a:t>
                      </a:r>
                    </a:p>
                  </a:txBody>
                  <a:tcPr/>
                </a:tc>
                <a:tc>
                  <a:txBody>
                    <a:bodyPr/>
                    <a:lstStyle/>
                    <a:p>
                      <a:r>
                        <a:rPr lang="en-US" dirty="0"/>
                        <a:t>{'</a:t>
                      </a:r>
                      <a:r>
                        <a:rPr lang="en-US" dirty="0" err="1"/>
                        <a:t>leaf_size</a:t>
                      </a:r>
                      <a:r>
                        <a:rPr lang="en-US" dirty="0"/>
                        <a:t>': 10, '</a:t>
                      </a:r>
                      <a:r>
                        <a:rPr lang="en-US" dirty="0" err="1"/>
                        <a:t>n_neighbors</a:t>
                      </a:r>
                      <a:r>
                        <a:rPr lang="en-US" dirty="0"/>
                        <a:t>': 10}</a:t>
                      </a:r>
                      <a:endParaRPr lang="en-IN" dirty="0"/>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0.6839835231402956</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0.702267881372359</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5B691CB1-1D0B-4C11-9042-E21D492EE929}"/>
              </a:ext>
            </a:extLst>
          </p:cNvPr>
          <p:cNvSpPr txBox="1"/>
          <p:nvPr/>
        </p:nvSpPr>
        <p:spPr>
          <a:xfrm>
            <a:off x="368595" y="1247553"/>
            <a:ext cx="8371368" cy="830997"/>
          </a:xfrm>
          <a:prstGeom prst="rect">
            <a:avLst/>
          </a:prstGeom>
          <a:noFill/>
        </p:spPr>
        <p:txBody>
          <a:bodyPr wrap="square" rtlCol="0">
            <a:spAutoFit/>
          </a:bodyPr>
          <a:lstStyle/>
          <a:p>
            <a:r>
              <a:rPr lang="en-US" sz="1600" b="1" i="0" dirty="0">
                <a:solidFill>
                  <a:schemeClr val="bg1"/>
                </a:solidFill>
                <a:effectLst/>
                <a:latin typeface="Nunito"/>
              </a:rPr>
              <a:t>K-Nearest Neighbors</a:t>
            </a:r>
            <a:r>
              <a:rPr lang="en-US" sz="1600" b="0" i="0" dirty="0">
                <a:solidFill>
                  <a:schemeClr val="bg1"/>
                </a:solidFill>
                <a:effectLst/>
                <a:latin typeface="Nunito"/>
              </a:rPr>
              <a:t> operates by checking the distance from some test example to the known values of some training example. The group of data points/class that would give the smallest distance between the training points and the testing point is the class that is selected.</a:t>
            </a:r>
            <a:endParaRPr lang="en-IN" sz="1600" dirty="0">
              <a:solidFill>
                <a:schemeClr val="bg1"/>
              </a:solidFill>
            </a:endParaRPr>
          </a:p>
        </p:txBody>
      </p:sp>
    </p:spTree>
    <p:extLst>
      <p:ext uri="{BB962C8B-B14F-4D97-AF65-F5344CB8AC3E}">
        <p14:creationId xmlns:p14="http://schemas.microsoft.com/office/powerpoint/2010/main" val="169621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5" name="Picture 4">
            <a:extLst>
              <a:ext uri="{FF2B5EF4-FFF2-40B4-BE49-F238E27FC236}">
                <a16:creationId xmlns:a16="http://schemas.microsoft.com/office/drawing/2014/main" id="{9F24B4CA-F0F7-4743-9E99-F0D2DAECB3A0}"/>
              </a:ext>
            </a:extLst>
          </p:cNvPr>
          <p:cNvPicPr>
            <a:picLocks noChangeAspect="1"/>
          </p:cNvPicPr>
          <p:nvPr/>
        </p:nvPicPr>
        <p:blipFill>
          <a:blip r:embed="rId2"/>
          <a:stretch>
            <a:fillRect/>
          </a:stretch>
        </p:blipFill>
        <p:spPr>
          <a:xfrm>
            <a:off x="127592" y="1351548"/>
            <a:ext cx="4494028" cy="3517921"/>
          </a:xfrm>
          <a:prstGeom prst="rect">
            <a:avLst/>
          </a:prstGeom>
        </p:spPr>
      </p:pic>
      <p:pic>
        <p:nvPicPr>
          <p:cNvPr id="7" name="Picture 6">
            <a:extLst>
              <a:ext uri="{FF2B5EF4-FFF2-40B4-BE49-F238E27FC236}">
                <a16:creationId xmlns:a16="http://schemas.microsoft.com/office/drawing/2014/main" id="{E8E4792B-76E3-4AE1-B238-499C02E42F5D}"/>
              </a:ext>
            </a:extLst>
          </p:cNvPr>
          <p:cNvPicPr>
            <a:picLocks noChangeAspect="1"/>
          </p:cNvPicPr>
          <p:nvPr/>
        </p:nvPicPr>
        <p:blipFill>
          <a:blip r:embed="rId3"/>
          <a:stretch>
            <a:fillRect/>
          </a:stretch>
        </p:blipFill>
        <p:spPr>
          <a:xfrm>
            <a:off x="4713767" y="1351548"/>
            <a:ext cx="4302642" cy="3517920"/>
          </a:xfrm>
          <a:prstGeom prst="rect">
            <a:avLst/>
          </a:prstGeom>
        </p:spPr>
      </p:pic>
    </p:spTree>
    <p:extLst>
      <p:ext uri="{BB962C8B-B14F-4D97-AF65-F5344CB8AC3E}">
        <p14:creationId xmlns:p14="http://schemas.microsoft.com/office/powerpoint/2010/main" val="170796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9265" y="274031"/>
            <a:ext cx="5897034" cy="763525"/>
          </a:xfrm>
        </p:spPr>
        <p:txBody>
          <a:bodyPr>
            <a:normAutofit/>
          </a:bodyPr>
          <a:lstStyle/>
          <a:p>
            <a:r>
              <a:rPr lang="en-US" sz="2800" dirty="0"/>
              <a:t>SUPPORT VECTOR MACHINE(SVM)</a:t>
            </a:r>
            <a:r>
              <a:rPr lang="en-US" dirty="0"/>
              <a:t>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4255131382"/>
              </p:ext>
            </p:extLst>
          </p:nvPr>
        </p:nvGraphicFramePr>
        <p:xfrm>
          <a:off x="347329" y="2349313"/>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SUPPORT VECTOR MACHINE(SVM)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0.7000600883810515</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 2, '</a:t>
                      </a:r>
                      <a:r>
                        <a:rPr lang="en-IN" dirty="0" err="1"/>
                        <a:t>class_weight</a:t>
                      </a:r>
                      <a:r>
                        <a:rPr lang="en-IN" dirty="0"/>
                        <a:t>': 'balanced', 'dual': False}</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0.8259812574047872</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0.8286111593950982</a:t>
                      </a:r>
                    </a:p>
                  </a:txBody>
                  <a:tcPr/>
                </a:tc>
                <a:extLst>
                  <a:ext uri="{0D108BD9-81ED-4DB2-BD59-A6C34878D82A}">
                    <a16:rowId xmlns:a16="http://schemas.microsoft.com/office/drawing/2014/main" val="2944652478"/>
                  </a:ext>
                </a:extLst>
              </a:tr>
            </a:tbl>
          </a:graphicData>
        </a:graphic>
      </p:graphicFrame>
      <p:sp>
        <p:nvSpPr>
          <p:cNvPr id="3" name="TextBox 2">
            <a:extLst>
              <a:ext uri="{FF2B5EF4-FFF2-40B4-BE49-F238E27FC236}">
                <a16:creationId xmlns:a16="http://schemas.microsoft.com/office/drawing/2014/main" id="{63098EC2-1320-4E3B-8B04-AC7888E141E4}"/>
              </a:ext>
            </a:extLst>
          </p:cNvPr>
          <p:cNvSpPr txBox="1"/>
          <p:nvPr/>
        </p:nvSpPr>
        <p:spPr>
          <a:xfrm>
            <a:off x="347329" y="1240465"/>
            <a:ext cx="8350104" cy="1015663"/>
          </a:xfrm>
          <a:prstGeom prst="rect">
            <a:avLst/>
          </a:prstGeom>
          <a:noFill/>
        </p:spPr>
        <p:txBody>
          <a:bodyPr wrap="square" rtlCol="0">
            <a:spAutoFit/>
          </a:bodyPr>
          <a:lstStyle/>
          <a:p>
            <a:pPr algn="l"/>
            <a:r>
              <a:rPr lang="en-US" sz="1500" b="1" i="0" dirty="0">
                <a:solidFill>
                  <a:schemeClr val="bg1"/>
                </a:solidFill>
                <a:effectLst/>
                <a:latin typeface="+mj-lt"/>
              </a:rPr>
              <a:t>Support Vector Machines</a:t>
            </a:r>
            <a:r>
              <a:rPr lang="en-US" sz="1500" b="0" i="0" dirty="0">
                <a:solidFill>
                  <a:schemeClr val="bg1"/>
                </a:solidFill>
                <a:effectLst/>
                <a:latin typeface="+mj-lt"/>
              </a:rPr>
              <a:t> work by drawing a line between the different clusters of data points to group them into classes. Points on one side of the line will be one class and points on the other side belong to another class. The classifier will try to maximize the distance between the line it draws and the points on either side of it, to increase its confidence in which points belong to which class.</a:t>
            </a:r>
          </a:p>
        </p:txBody>
      </p:sp>
    </p:spTree>
    <p:extLst>
      <p:ext uri="{BB962C8B-B14F-4D97-AF65-F5344CB8AC3E}">
        <p14:creationId xmlns:p14="http://schemas.microsoft.com/office/powerpoint/2010/main" val="399655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474E-4DD6-47B1-AD60-63EB8AF26A8B}"/>
              </a:ext>
            </a:extLst>
          </p:cNvPr>
          <p:cNvSpPr>
            <a:spLocks noGrp="1"/>
          </p:cNvSpPr>
          <p:nvPr>
            <p:ph type="title"/>
          </p:nvPr>
        </p:nvSpPr>
        <p:spPr/>
        <p:txBody>
          <a:bodyPr/>
          <a:lstStyle/>
          <a:p>
            <a:pPr algn="ctr"/>
            <a:r>
              <a:rPr lang="en-IN" dirty="0"/>
              <a:t>			PROJECT OUTLINE</a:t>
            </a:r>
          </a:p>
        </p:txBody>
      </p:sp>
      <p:graphicFrame>
        <p:nvGraphicFramePr>
          <p:cNvPr id="6" name="Diagram 5">
            <a:extLst>
              <a:ext uri="{FF2B5EF4-FFF2-40B4-BE49-F238E27FC236}">
                <a16:creationId xmlns:a16="http://schemas.microsoft.com/office/drawing/2014/main" id="{B5096A02-E23F-4571-903C-3FE65A71F826}"/>
              </a:ext>
            </a:extLst>
          </p:cNvPr>
          <p:cNvGraphicFramePr/>
          <p:nvPr>
            <p:extLst>
              <p:ext uri="{D42A27DB-BD31-4B8C-83A1-F6EECF244321}">
                <p14:modId xmlns:p14="http://schemas.microsoft.com/office/powerpoint/2010/main" val="3378452259"/>
              </p:ext>
            </p:extLst>
          </p:nvPr>
        </p:nvGraphicFramePr>
        <p:xfrm>
          <a:off x="1143000" y="1083422"/>
          <a:ext cx="4572000" cy="135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76C3E72-E1C3-4877-99C5-F2FDCE2B6B1D}"/>
              </a:ext>
            </a:extLst>
          </p:cNvPr>
          <p:cNvGraphicFramePr/>
          <p:nvPr>
            <p:extLst>
              <p:ext uri="{D42A27DB-BD31-4B8C-83A1-F6EECF244321}">
                <p14:modId xmlns:p14="http://schemas.microsoft.com/office/powerpoint/2010/main" val="1289991249"/>
              </p:ext>
            </p:extLst>
          </p:nvPr>
        </p:nvGraphicFramePr>
        <p:xfrm>
          <a:off x="1143000" y="2268823"/>
          <a:ext cx="4572000" cy="14581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0F970F26-07D4-4E1F-AAA0-893777267871}"/>
              </a:ext>
            </a:extLst>
          </p:cNvPr>
          <p:cNvGraphicFramePr/>
          <p:nvPr>
            <p:extLst>
              <p:ext uri="{D42A27DB-BD31-4B8C-83A1-F6EECF244321}">
                <p14:modId xmlns:p14="http://schemas.microsoft.com/office/powerpoint/2010/main" val="2119844248"/>
              </p:ext>
            </p:extLst>
          </p:nvPr>
        </p:nvGraphicFramePr>
        <p:xfrm>
          <a:off x="1143000" y="3618973"/>
          <a:ext cx="4572000" cy="14581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8204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5" name="Picture 4">
            <a:extLst>
              <a:ext uri="{FF2B5EF4-FFF2-40B4-BE49-F238E27FC236}">
                <a16:creationId xmlns:a16="http://schemas.microsoft.com/office/drawing/2014/main" id="{4937E275-0FA7-43AD-B07F-2A7E3916B8B3}"/>
              </a:ext>
            </a:extLst>
          </p:cNvPr>
          <p:cNvPicPr>
            <a:picLocks noChangeAspect="1"/>
          </p:cNvPicPr>
          <p:nvPr/>
        </p:nvPicPr>
        <p:blipFill>
          <a:blip r:embed="rId2"/>
          <a:stretch>
            <a:fillRect/>
          </a:stretch>
        </p:blipFill>
        <p:spPr>
          <a:xfrm>
            <a:off x="256511" y="1367723"/>
            <a:ext cx="4265870" cy="3501746"/>
          </a:xfrm>
          <a:prstGeom prst="rect">
            <a:avLst/>
          </a:prstGeom>
        </p:spPr>
      </p:pic>
      <p:pic>
        <p:nvPicPr>
          <p:cNvPr id="7" name="Picture 6">
            <a:extLst>
              <a:ext uri="{FF2B5EF4-FFF2-40B4-BE49-F238E27FC236}">
                <a16:creationId xmlns:a16="http://schemas.microsoft.com/office/drawing/2014/main" id="{77D60E2F-6E7D-4463-8AF7-B84B27181AED}"/>
              </a:ext>
            </a:extLst>
          </p:cNvPr>
          <p:cNvPicPr>
            <a:picLocks noChangeAspect="1"/>
          </p:cNvPicPr>
          <p:nvPr/>
        </p:nvPicPr>
        <p:blipFill>
          <a:blip r:embed="rId3"/>
          <a:stretch>
            <a:fillRect/>
          </a:stretch>
        </p:blipFill>
        <p:spPr>
          <a:xfrm>
            <a:off x="4621620" y="1367723"/>
            <a:ext cx="4430231" cy="3501746"/>
          </a:xfrm>
          <a:prstGeom prst="rect">
            <a:avLst/>
          </a:prstGeom>
        </p:spPr>
      </p:pic>
    </p:spTree>
    <p:extLst>
      <p:ext uri="{BB962C8B-B14F-4D97-AF65-F5344CB8AC3E}">
        <p14:creationId xmlns:p14="http://schemas.microsoft.com/office/powerpoint/2010/main" val="338375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DECISION TREE CLASSIFIER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838032449"/>
              </p:ext>
            </p:extLst>
          </p:nvPr>
        </p:nvGraphicFramePr>
        <p:xfrm>
          <a:off x="347329" y="2406020"/>
          <a:ext cx="8449342" cy="2249669"/>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DECISION TREE CLASSIFIER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0.764974729275915</a:t>
                      </a:r>
                    </a:p>
                  </a:txBody>
                  <a:tcPr/>
                </a:tc>
                <a:extLst>
                  <a:ext uri="{0D108BD9-81ED-4DB2-BD59-A6C34878D82A}">
                    <a16:rowId xmlns:a16="http://schemas.microsoft.com/office/drawing/2014/main" val="207680758"/>
                  </a:ext>
                </a:extLst>
              </a:tr>
              <a:tr h="451965">
                <a:tc>
                  <a:txBody>
                    <a:bodyPr/>
                    <a:lstStyle/>
                    <a:p>
                      <a:r>
                        <a:rPr lang="en-IN" dirty="0"/>
                        <a:t>Best Parameters</a:t>
                      </a:r>
                    </a:p>
                  </a:txBody>
                  <a:tcPr/>
                </a:tc>
                <a:tc>
                  <a:txBody>
                    <a:bodyPr/>
                    <a:lstStyle/>
                    <a:p>
                      <a:r>
                        <a:rPr lang="en-IN" dirty="0"/>
                        <a:t>{'criterion': '</a:t>
                      </a:r>
                      <a:r>
                        <a:rPr lang="en-IN" dirty="0" err="1"/>
                        <a:t>gini</a:t>
                      </a:r>
                      <a:r>
                        <a:rPr lang="en-IN" dirty="0"/>
                        <a:t>', '</a:t>
                      </a:r>
                      <a:r>
                        <a:rPr lang="en-IN" dirty="0" err="1"/>
                        <a:t>max_features</a:t>
                      </a:r>
                      <a:r>
                        <a:rPr lang="en-IN" dirty="0"/>
                        <a:t>': 'auto'}</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0.7404926994216721</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0.757691639144794</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D411E6E5-14F8-479D-A777-4B1B01CC92D2}"/>
              </a:ext>
            </a:extLst>
          </p:cNvPr>
          <p:cNvSpPr txBox="1"/>
          <p:nvPr/>
        </p:nvSpPr>
        <p:spPr>
          <a:xfrm>
            <a:off x="347329" y="1311349"/>
            <a:ext cx="8449342" cy="923330"/>
          </a:xfrm>
          <a:prstGeom prst="rect">
            <a:avLst/>
          </a:prstGeom>
          <a:noFill/>
        </p:spPr>
        <p:txBody>
          <a:bodyPr wrap="square" rtlCol="0">
            <a:spAutoFit/>
          </a:bodyPr>
          <a:lstStyle/>
          <a:p>
            <a:r>
              <a:rPr lang="en-US" b="0" i="0" dirty="0">
                <a:solidFill>
                  <a:schemeClr val="bg1"/>
                </a:solidFill>
                <a:effectLst/>
                <a:latin typeface="+mj-lt"/>
              </a:rPr>
              <a:t>A </a:t>
            </a:r>
            <a:r>
              <a:rPr lang="en-US" b="1" i="0" dirty="0">
                <a:solidFill>
                  <a:schemeClr val="bg1"/>
                </a:solidFill>
                <a:effectLst/>
                <a:latin typeface="+mj-lt"/>
              </a:rPr>
              <a:t>Decision Tree Classifier</a:t>
            </a:r>
            <a:r>
              <a:rPr lang="en-US" b="0" i="0" dirty="0">
                <a:solidFill>
                  <a:schemeClr val="bg1"/>
                </a:solidFill>
                <a:effectLst/>
                <a:latin typeface="+mj-lt"/>
              </a:rPr>
              <a:t> functions by breaking down a dataset into smaller and smaller subsets based on different criteria. Different sorting criteria will be used to divide the dataset, with the number of examples getting smaller with every division.</a:t>
            </a:r>
            <a:endParaRPr lang="en-IN" dirty="0">
              <a:solidFill>
                <a:schemeClr val="bg1"/>
              </a:solidFill>
              <a:latin typeface="+mj-lt"/>
            </a:endParaRPr>
          </a:p>
        </p:txBody>
      </p:sp>
    </p:spTree>
    <p:extLst>
      <p:ext uri="{BB962C8B-B14F-4D97-AF65-F5344CB8AC3E}">
        <p14:creationId xmlns:p14="http://schemas.microsoft.com/office/powerpoint/2010/main" val="346635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7" name="Picture 6">
            <a:extLst>
              <a:ext uri="{FF2B5EF4-FFF2-40B4-BE49-F238E27FC236}">
                <a16:creationId xmlns:a16="http://schemas.microsoft.com/office/drawing/2014/main" id="{3FD628ED-20A5-44F4-80E1-11AE61DCA79A}"/>
              </a:ext>
            </a:extLst>
          </p:cNvPr>
          <p:cNvPicPr>
            <a:picLocks noChangeAspect="1"/>
          </p:cNvPicPr>
          <p:nvPr/>
        </p:nvPicPr>
        <p:blipFill>
          <a:blip r:embed="rId2"/>
          <a:stretch>
            <a:fillRect/>
          </a:stretch>
        </p:blipFill>
        <p:spPr>
          <a:xfrm>
            <a:off x="134679" y="1383318"/>
            <a:ext cx="4437321" cy="3599807"/>
          </a:xfrm>
          <a:prstGeom prst="rect">
            <a:avLst/>
          </a:prstGeom>
        </p:spPr>
      </p:pic>
      <p:pic>
        <p:nvPicPr>
          <p:cNvPr id="9" name="Picture 8">
            <a:extLst>
              <a:ext uri="{FF2B5EF4-FFF2-40B4-BE49-F238E27FC236}">
                <a16:creationId xmlns:a16="http://schemas.microsoft.com/office/drawing/2014/main" id="{AF9D9B8C-E107-4201-A245-23840D76A6FB}"/>
              </a:ext>
            </a:extLst>
          </p:cNvPr>
          <p:cNvPicPr>
            <a:picLocks noChangeAspect="1"/>
          </p:cNvPicPr>
          <p:nvPr/>
        </p:nvPicPr>
        <p:blipFill>
          <a:blip r:embed="rId3"/>
          <a:stretch>
            <a:fillRect/>
          </a:stretch>
        </p:blipFill>
        <p:spPr>
          <a:xfrm>
            <a:off x="4588060" y="1356331"/>
            <a:ext cx="4437322" cy="3626794"/>
          </a:xfrm>
          <a:prstGeom prst="rect">
            <a:avLst/>
          </a:prstGeom>
        </p:spPr>
      </p:pic>
    </p:spTree>
    <p:extLst>
      <p:ext uri="{BB962C8B-B14F-4D97-AF65-F5344CB8AC3E}">
        <p14:creationId xmlns:p14="http://schemas.microsoft.com/office/powerpoint/2010/main" val="2048524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RANDOM FOREST CLASSIFIER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2300715175"/>
              </p:ext>
            </p:extLst>
          </p:nvPr>
        </p:nvGraphicFramePr>
        <p:xfrm>
          <a:off x="347329" y="2271341"/>
          <a:ext cx="8449342" cy="2774652"/>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396483">
                <a:tc gridSpan="2">
                  <a:txBody>
                    <a:bodyPr/>
                    <a:lstStyle/>
                    <a:p>
                      <a:pPr algn="ctr"/>
                      <a:r>
                        <a:rPr lang="en-IN" sz="2000" u="sng" dirty="0">
                          <a:solidFill>
                            <a:schemeClr val="tx1"/>
                          </a:solidFill>
                        </a:rPr>
                        <a:t>SCORES FOR THE RANDOM FOREST CLASSIFIER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396483">
                <a:tc>
                  <a:txBody>
                    <a:bodyPr/>
                    <a:lstStyle/>
                    <a:p>
                      <a:r>
                        <a:rPr lang="en-IN" dirty="0"/>
                        <a:t>K-Fold Score</a:t>
                      </a:r>
                    </a:p>
                  </a:txBody>
                  <a:tcPr/>
                </a:tc>
                <a:tc>
                  <a:txBody>
                    <a:bodyPr/>
                    <a:lstStyle/>
                    <a:p>
                      <a:r>
                        <a:rPr lang="en-IN" dirty="0"/>
                        <a:t>0.8100695905891273</a:t>
                      </a:r>
                    </a:p>
                  </a:txBody>
                  <a:tcPr/>
                </a:tc>
                <a:extLst>
                  <a:ext uri="{0D108BD9-81ED-4DB2-BD59-A6C34878D82A}">
                    <a16:rowId xmlns:a16="http://schemas.microsoft.com/office/drawing/2014/main" val="207680758"/>
                  </a:ext>
                </a:extLst>
              </a:tr>
              <a:tr h="1090410">
                <a:tc>
                  <a:txBody>
                    <a:bodyPr/>
                    <a:lstStyle/>
                    <a:p>
                      <a:r>
                        <a:rPr lang="en-IN" dirty="0"/>
                        <a:t>Best Parameters</a:t>
                      </a:r>
                    </a:p>
                  </a:txBody>
                  <a:tcPr/>
                </a:tc>
                <a:tc>
                  <a:txBody>
                    <a:bodyPr/>
                    <a:lstStyle/>
                    <a:p>
                      <a:r>
                        <a:rPr lang="en-IN" dirty="0"/>
                        <a:t>{'</a:t>
                      </a:r>
                      <a:r>
                        <a:rPr lang="en-IN" dirty="0" err="1"/>
                        <a:t>class_weight</a:t>
                      </a:r>
                      <a:r>
                        <a:rPr lang="en-IN" dirty="0"/>
                        <a:t>': 'balanced', '</a:t>
                      </a:r>
                      <a:r>
                        <a:rPr lang="en-IN" dirty="0" err="1"/>
                        <a:t>max_depth</a:t>
                      </a:r>
                      <a:r>
                        <a:rPr lang="en-IN" dirty="0"/>
                        <a:t>': 12, '</a:t>
                      </a:r>
                      <a:r>
                        <a:rPr lang="en-IN" dirty="0" err="1"/>
                        <a:t>max_features</a:t>
                      </a:r>
                      <a:r>
                        <a:rPr lang="en-IN" dirty="0"/>
                        <a:t>': 'sqrt', '</a:t>
                      </a:r>
                      <a:r>
                        <a:rPr lang="en-IN" dirty="0" err="1"/>
                        <a:t>min_samples_leaf</a:t>
                      </a:r>
                      <a:r>
                        <a:rPr lang="en-IN" dirty="0"/>
                        <a:t>': 1, '</a:t>
                      </a:r>
                      <a:r>
                        <a:rPr lang="en-IN" dirty="0" err="1"/>
                        <a:t>min_samples_split</a:t>
                      </a:r>
                      <a:r>
                        <a:rPr lang="en-IN" dirty="0"/>
                        <a:t>': 2, '</a:t>
                      </a:r>
                      <a:r>
                        <a:rPr lang="en-IN" dirty="0" err="1"/>
                        <a:t>n_estimators</a:t>
                      </a:r>
                      <a:r>
                        <a:rPr lang="en-IN" dirty="0"/>
                        <a:t>': 1000}</a:t>
                      </a:r>
                    </a:p>
                  </a:txBody>
                  <a:tcPr/>
                </a:tc>
                <a:extLst>
                  <a:ext uri="{0D108BD9-81ED-4DB2-BD59-A6C34878D82A}">
                    <a16:rowId xmlns:a16="http://schemas.microsoft.com/office/drawing/2014/main" val="2866045211"/>
                  </a:ext>
                </a:extLst>
              </a:tr>
              <a:tr h="396483">
                <a:tc>
                  <a:txBody>
                    <a:bodyPr/>
                    <a:lstStyle/>
                    <a:p>
                      <a:r>
                        <a:rPr lang="en-IN" dirty="0"/>
                        <a:t>Best Score</a:t>
                      </a:r>
                    </a:p>
                  </a:txBody>
                  <a:tcPr/>
                </a:tc>
                <a:tc>
                  <a:txBody>
                    <a:bodyPr/>
                    <a:lstStyle/>
                    <a:p>
                      <a:r>
                        <a:rPr lang="en-IN" dirty="0"/>
                        <a:t>0.7577034488184975</a:t>
                      </a:r>
                    </a:p>
                  </a:txBody>
                  <a:tcPr/>
                </a:tc>
                <a:extLst>
                  <a:ext uri="{0D108BD9-81ED-4DB2-BD59-A6C34878D82A}">
                    <a16:rowId xmlns:a16="http://schemas.microsoft.com/office/drawing/2014/main" val="3039180397"/>
                  </a:ext>
                </a:extLst>
              </a:tr>
              <a:tr h="396483">
                <a:tc>
                  <a:txBody>
                    <a:bodyPr/>
                    <a:lstStyle/>
                    <a:p>
                      <a:r>
                        <a:rPr lang="en-IN" dirty="0"/>
                        <a:t>Test Score</a:t>
                      </a:r>
                    </a:p>
                  </a:txBody>
                  <a:tcPr/>
                </a:tc>
                <a:tc>
                  <a:txBody>
                    <a:bodyPr/>
                    <a:lstStyle/>
                    <a:p>
                      <a:r>
                        <a:rPr lang="en-IN" dirty="0"/>
                        <a:t>0.7599513297410047</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A6B470C4-7B1A-44F8-85C1-F753CF039994}"/>
              </a:ext>
            </a:extLst>
          </p:cNvPr>
          <p:cNvSpPr txBox="1"/>
          <p:nvPr/>
        </p:nvSpPr>
        <p:spPr>
          <a:xfrm>
            <a:off x="347329" y="1348011"/>
            <a:ext cx="8449342" cy="923330"/>
          </a:xfrm>
          <a:prstGeom prst="rect">
            <a:avLst/>
          </a:prstGeom>
          <a:noFill/>
        </p:spPr>
        <p:txBody>
          <a:bodyPr wrap="square" rtlCol="0">
            <a:spAutoFit/>
          </a:bodyPr>
          <a:lstStyle/>
          <a:p>
            <a:r>
              <a:rPr lang="en-US" b="0" i="0" dirty="0">
                <a:solidFill>
                  <a:schemeClr val="bg1"/>
                </a:solidFill>
                <a:effectLst/>
              </a:rPr>
              <a:t>The Random Forest Classifier is a set of decision trees from randomly selected subset of </a:t>
            </a:r>
            <a:r>
              <a:rPr lang="en-US" b="1" i="0" dirty="0">
                <a:solidFill>
                  <a:schemeClr val="bg1"/>
                </a:solidFill>
                <a:effectLst/>
              </a:rPr>
              <a:t>training</a:t>
            </a:r>
            <a:r>
              <a:rPr lang="en-US" b="0" i="0" dirty="0">
                <a:solidFill>
                  <a:schemeClr val="bg1"/>
                </a:solidFill>
                <a:effectLst/>
              </a:rPr>
              <a:t> set. It aggregates the votes from different decision trees to decide the final class of the test object.</a:t>
            </a:r>
            <a:endParaRPr lang="en-IN" dirty="0">
              <a:solidFill>
                <a:schemeClr val="bg1"/>
              </a:solidFill>
            </a:endParaRPr>
          </a:p>
        </p:txBody>
      </p:sp>
    </p:spTree>
    <p:extLst>
      <p:ext uri="{BB962C8B-B14F-4D97-AF65-F5344CB8AC3E}">
        <p14:creationId xmlns:p14="http://schemas.microsoft.com/office/powerpoint/2010/main" val="166496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15" name="Picture 14">
            <a:extLst>
              <a:ext uri="{FF2B5EF4-FFF2-40B4-BE49-F238E27FC236}">
                <a16:creationId xmlns:a16="http://schemas.microsoft.com/office/drawing/2014/main" id="{F90EE07C-F8A3-42A8-95CE-AD660512CF48}"/>
              </a:ext>
            </a:extLst>
          </p:cNvPr>
          <p:cNvPicPr>
            <a:picLocks noChangeAspect="1"/>
          </p:cNvPicPr>
          <p:nvPr/>
        </p:nvPicPr>
        <p:blipFill>
          <a:blip r:embed="rId2"/>
          <a:stretch>
            <a:fillRect/>
          </a:stretch>
        </p:blipFill>
        <p:spPr>
          <a:xfrm>
            <a:off x="124379" y="1344130"/>
            <a:ext cx="4498422" cy="3638993"/>
          </a:xfrm>
          <a:prstGeom prst="rect">
            <a:avLst/>
          </a:prstGeom>
        </p:spPr>
      </p:pic>
      <p:pic>
        <p:nvPicPr>
          <p:cNvPr id="17" name="Picture 16">
            <a:extLst>
              <a:ext uri="{FF2B5EF4-FFF2-40B4-BE49-F238E27FC236}">
                <a16:creationId xmlns:a16="http://schemas.microsoft.com/office/drawing/2014/main" id="{7836A9DE-480F-4768-B393-63A2097B3684}"/>
              </a:ext>
            </a:extLst>
          </p:cNvPr>
          <p:cNvPicPr>
            <a:picLocks noChangeAspect="1"/>
          </p:cNvPicPr>
          <p:nvPr/>
        </p:nvPicPr>
        <p:blipFill>
          <a:blip r:embed="rId3"/>
          <a:stretch>
            <a:fillRect/>
          </a:stretch>
        </p:blipFill>
        <p:spPr>
          <a:xfrm>
            <a:off x="4780288" y="1344130"/>
            <a:ext cx="4186011" cy="3638993"/>
          </a:xfrm>
          <a:prstGeom prst="rect">
            <a:avLst/>
          </a:prstGeom>
        </p:spPr>
      </p:pic>
    </p:spTree>
    <p:extLst>
      <p:ext uri="{BB962C8B-B14F-4D97-AF65-F5344CB8AC3E}">
        <p14:creationId xmlns:p14="http://schemas.microsoft.com/office/powerpoint/2010/main" val="427710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ADABOOST MODEL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1416877039"/>
              </p:ext>
            </p:extLst>
          </p:nvPr>
        </p:nvGraphicFramePr>
        <p:xfrm>
          <a:off x="347329" y="2320960"/>
          <a:ext cx="8449342" cy="2712104"/>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ADABOOST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0.784096626613387</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a:t>
                      </a:r>
                      <a:r>
                        <a:rPr lang="en-IN" dirty="0" err="1"/>
                        <a:t>base_estimator</a:t>
                      </a:r>
                      <a:r>
                        <a:rPr lang="en-IN" dirty="0"/>
                        <a:t>': </a:t>
                      </a:r>
                      <a:r>
                        <a:rPr lang="en-IN" dirty="0" err="1"/>
                        <a:t>DecisionTreeClassifier</a:t>
                      </a:r>
                      <a:r>
                        <a:rPr lang="en-IN" dirty="0"/>
                        <a:t>(</a:t>
                      </a:r>
                      <a:r>
                        <a:rPr lang="en-IN" dirty="0" err="1"/>
                        <a:t>max_depth</a:t>
                      </a:r>
                      <a:r>
                        <a:rPr lang="en-IN" dirty="0"/>
                        <a:t>=5), '</a:t>
                      </a:r>
                      <a:r>
                        <a:rPr lang="en-IN" dirty="0" err="1"/>
                        <a:t>n_estimators</a:t>
                      </a:r>
                      <a:r>
                        <a:rPr lang="en-IN" dirty="0"/>
                        <a:t>': 40}</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0.8058149500028385</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0.8096645228576395</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E9767F3E-83C6-48E1-AB69-452AAA14BDC7}"/>
              </a:ext>
            </a:extLst>
          </p:cNvPr>
          <p:cNvSpPr txBox="1"/>
          <p:nvPr/>
        </p:nvSpPr>
        <p:spPr>
          <a:xfrm>
            <a:off x="347329" y="1358960"/>
            <a:ext cx="8534401" cy="1015663"/>
          </a:xfrm>
          <a:prstGeom prst="rect">
            <a:avLst/>
          </a:prstGeom>
          <a:noFill/>
        </p:spPr>
        <p:txBody>
          <a:bodyPr wrap="square" rtlCol="0">
            <a:spAutoFit/>
          </a:bodyPr>
          <a:lstStyle/>
          <a:p>
            <a:r>
              <a:rPr lang="en-US" sz="1500" dirty="0">
                <a:solidFill>
                  <a:schemeClr val="bg1"/>
                </a:solidFill>
                <a:latin typeface="+mj-lt"/>
              </a:rPr>
              <a:t>A</a:t>
            </a:r>
            <a:r>
              <a:rPr lang="en-US" sz="1500" b="0" i="0" dirty="0">
                <a:solidFill>
                  <a:schemeClr val="bg1"/>
                </a:solidFill>
                <a:effectLst/>
                <a:latin typeface="+mj-lt"/>
              </a:rPr>
              <a:t>daBoost classifier builds a strong classifier by combining multiple poorly performing classifiers so that you will get high accuracy strong classifier. The basic concept behind AdaBoost is to set the weights of classifiers and training the data sample in each iteration such that it ensures the accurate predictions of unusual observations.</a:t>
            </a:r>
            <a:endParaRPr lang="en-IN" sz="1500" dirty="0">
              <a:solidFill>
                <a:schemeClr val="bg1"/>
              </a:solidFill>
              <a:latin typeface="+mj-lt"/>
            </a:endParaRPr>
          </a:p>
        </p:txBody>
      </p:sp>
    </p:spTree>
    <p:extLst>
      <p:ext uri="{BB962C8B-B14F-4D97-AF65-F5344CB8AC3E}">
        <p14:creationId xmlns:p14="http://schemas.microsoft.com/office/powerpoint/2010/main" val="151960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pic>
        <p:nvPicPr>
          <p:cNvPr id="3" name="Picture 2">
            <a:extLst>
              <a:ext uri="{FF2B5EF4-FFF2-40B4-BE49-F238E27FC236}">
                <a16:creationId xmlns:a16="http://schemas.microsoft.com/office/drawing/2014/main" id="{F5D43AA5-2DBD-45B8-A0A7-E6E6F54A991A}"/>
              </a:ext>
            </a:extLst>
          </p:cNvPr>
          <p:cNvPicPr>
            <a:picLocks noChangeAspect="1"/>
          </p:cNvPicPr>
          <p:nvPr/>
        </p:nvPicPr>
        <p:blipFill>
          <a:blip r:embed="rId2"/>
          <a:stretch>
            <a:fillRect/>
          </a:stretch>
        </p:blipFill>
        <p:spPr>
          <a:xfrm>
            <a:off x="225166" y="1462516"/>
            <a:ext cx="4417718" cy="3406953"/>
          </a:xfrm>
          <a:prstGeom prst="rect">
            <a:avLst/>
          </a:prstGeom>
        </p:spPr>
      </p:pic>
      <p:pic>
        <p:nvPicPr>
          <p:cNvPr id="6" name="Picture 5">
            <a:extLst>
              <a:ext uri="{FF2B5EF4-FFF2-40B4-BE49-F238E27FC236}">
                <a16:creationId xmlns:a16="http://schemas.microsoft.com/office/drawing/2014/main" id="{C20CEFB7-0875-4650-A317-732ABFE24A25}"/>
              </a:ext>
            </a:extLst>
          </p:cNvPr>
          <p:cNvPicPr>
            <a:picLocks noChangeAspect="1"/>
          </p:cNvPicPr>
          <p:nvPr/>
        </p:nvPicPr>
        <p:blipFill>
          <a:blip r:embed="rId3"/>
          <a:stretch>
            <a:fillRect/>
          </a:stretch>
        </p:blipFill>
        <p:spPr>
          <a:xfrm>
            <a:off x="4699591" y="1462515"/>
            <a:ext cx="4266708" cy="3406953"/>
          </a:xfrm>
          <a:prstGeom prst="rect">
            <a:avLst/>
          </a:prstGeom>
        </p:spPr>
      </p:pic>
    </p:spTree>
    <p:extLst>
      <p:ext uri="{BB962C8B-B14F-4D97-AF65-F5344CB8AC3E}">
        <p14:creationId xmlns:p14="http://schemas.microsoft.com/office/powerpoint/2010/main" val="400701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COMPARISON OF MODELS </a:t>
            </a:r>
          </a:p>
        </p:txBody>
      </p:sp>
      <p:graphicFrame>
        <p:nvGraphicFramePr>
          <p:cNvPr id="2" name="Table 2">
            <a:extLst>
              <a:ext uri="{FF2B5EF4-FFF2-40B4-BE49-F238E27FC236}">
                <a16:creationId xmlns:a16="http://schemas.microsoft.com/office/drawing/2014/main" id="{28BC3FFB-09FA-4D32-8424-D9B4645C401A}"/>
              </a:ext>
            </a:extLst>
          </p:cNvPr>
          <p:cNvGraphicFramePr>
            <a:graphicFrameLocks noGrp="1"/>
          </p:cNvGraphicFramePr>
          <p:nvPr>
            <p:extLst>
              <p:ext uri="{D42A27DB-BD31-4B8C-83A1-F6EECF244321}">
                <p14:modId xmlns:p14="http://schemas.microsoft.com/office/powerpoint/2010/main" val="1983672691"/>
              </p:ext>
            </p:extLst>
          </p:nvPr>
        </p:nvGraphicFramePr>
        <p:xfrm>
          <a:off x="-2" y="1263409"/>
          <a:ext cx="9144005" cy="3880091"/>
        </p:xfrm>
        <a:graphic>
          <a:graphicData uri="http://schemas.openxmlformats.org/drawingml/2006/table">
            <a:tbl>
              <a:tblPr firstRow="1" bandRow="1">
                <a:tableStyleId>{F5AB1C69-6EDB-4FF4-983F-18BD219EF322}</a:tableStyleId>
              </a:tblPr>
              <a:tblGrid>
                <a:gridCol w="1540567">
                  <a:extLst>
                    <a:ext uri="{9D8B030D-6E8A-4147-A177-3AD203B41FA5}">
                      <a16:colId xmlns:a16="http://schemas.microsoft.com/office/drawing/2014/main" val="2120103860"/>
                    </a:ext>
                  </a:extLst>
                </a:gridCol>
                <a:gridCol w="2020957">
                  <a:extLst>
                    <a:ext uri="{9D8B030D-6E8A-4147-A177-3AD203B41FA5}">
                      <a16:colId xmlns:a16="http://schemas.microsoft.com/office/drawing/2014/main" val="1363777696"/>
                    </a:ext>
                  </a:extLst>
                </a:gridCol>
                <a:gridCol w="2020957">
                  <a:extLst>
                    <a:ext uri="{9D8B030D-6E8A-4147-A177-3AD203B41FA5}">
                      <a16:colId xmlns:a16="http://schemas.microsoft.com/office/drawing/2014/main" val="365397294"/>
                    </a:ext>
                  </a:extLst>
                </a:gridCol>
                <a:gridCol w="1780762">
                  <a:extLst>
                    <a:ext uri="{9D8B030D-6E8A-4147-A177-3AD203B41FA5}">
                      <a16:colId xmlns:a16="http://schemas.microsoft.com/office/drawing/2014/main" val="3953184533"/>
                    </a:ext>
                  </a:extLst>
                </a:gridCol>
                <a:gridCol w="1780762">
                  <a:extLst>
                    <a:ext uri="{9D8B030D-6E8A-4147-A177-3AD203B41FA5}">
                      <a16:colId xmlns:a16="http://schemas.microsoft.com/office/drawing/2014/main" val="3068880229"/>
                    </a:ext>
                  </a:extLst>
                </a:gridCol>
              </a:tblGrid>
              <a:tr h="491195">
                <a:tc>
                  <a:txBody>
                    <a:bodyPr/>
                    <a:lstStyle/>
                    <a:p>
                      <a:pPr algn="ctr"/>
                      <a:r>
                        <a:rPr lang="en-IN" sz="1050" b="1" u="sng" dirty="0"/>
                        <a:t>MODEL </a:t>
                      </a:r>
                    </a:p>
                  </a:txBody>
                  <a:tcPr/>
                </a:tc>
                <a:tc>
                  <a:txBody>
                    <a:bodyPr/>
                    <a:lstStyle/>
                    <a:p>
                      <a:pPr algn="ctr"/>
                      <a:r>
                        <a:rPr lang="en-IN" sz="1050" b="1" u="sng" dirty="0"/>
                        <a:t>TEST SCORES</a:t>
                      </a:r>
                    </a:p>
                  </a:txBody>
                  <a:tcPr/>
                </a:tc>
                <a:tc>
                  <a:txBody>
                    <a:bodyPr/>
                    <a:lstStyle/>
                    <a:p>
                      <a:pPr algn="ctr"/>
                      <a:r>
                        <a:rPr lang="en-IN" sz="1050" b="1" u="sng" dirty="0"/>
                        <a:t>TRAINING SCORES</a:t>
                      </a:r>
                    </a:p>
                  </a:txBody>
                  <a:tcPr/>
                </a:tc>
                <a:tc>
                  <a:txBody>
                    <a:bodyPr/>
                    <a:lstStyle/>
                    <a:p>
                      <a:pPr algn="ctr"/>
                      <a:r>
                        <a:rPr lang="en-IN" sz="1050" b="1" u="sng" dirty="0"/>
                        <a:t>K FOLD SCORES</a:t>
                      </a:r>
                    </a:p>
                  </a:txBody>
                  <a:tcPr/>
                </a:tc>
                <a:tc>
                  <a:txBody>
                    <a:bodyPr/>
                    <a:lstStyle/>
                    <a:p>
                      <a:pPr algn="ctr"/>
                      <a:r>
                        <a:rPr lang="en-IN" sz="1050" b="1" u="sng" dirty="0"/>
                        <a:t>ACCURACY</a:t>
                      </a:r>
                    </a:p>
                  </a:txBody>
                  <a:tcPr/>
                </a:tc>
                <a:extLst>
                  <a:ext uri="{0D108BD9-81ED-4DB2-BD59-A6C34878D82A}">
                    <a16:rowId xmlns:a16="http://schemas.microsoft.com/office/drawing/2014/main" val="658740190"/>
                  </a:ext>
                </a:extLst>
              </a:tr>
              <a:tr h="564816">
                <a:tc>
                  <a:txBody>
                    <a:bodyPr/>
                    <a:lstStyle/>
                    <a:p>
                      <a:r>
                        <a:rPr lang="en-IN" sz="1050" dirty="0"/>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0.8277420476273248</a:t>
                      </a:r>
                    </a:p>
                  </a:txBody>
                  <a:tcPr/>
                </a:tc>
                <a:tc>
                  <a:txBody>
                    <a:bodyPr/>
                    <a:lstStyle/>
                    <a:p>
                      <a:r>
                        <a:rPr lang="en-IN" sz="1050" dirty="0"/>
                        <a:t>0.8287626580903125</a:t>
                      </a:r>
                    </a:p>
                  </a:txBody>
                  <a:tcPr/>
                </a:tc>
                <a:tc>
                  <a:txBody>
                    <a:bodyPr/>
                    <a:lstStyle/>
                    <a:p>
                      <a:r>
                        <a:rPr lang="en-IN" sz="1050" dirty="0"/>
                        <a:t>0.7448421178090067</a:t>
                      </a:r>
                      <a:br>
                        <a:rPr lang="en-IN" sz="1800" b="0" kern="1200" dirty="0">
                          <a:solidFill>
                            <a:schemeClr val="dk1"/>
                          </a:solidFill>
                          <a:effectLst/>
                        </a:rPr>
                      </a:br>
                      <a:endParaRPr lang="en-IN" sz="1050" dirty="0"/>
                    </a:p>
                  </a:txBody>
                  <a:tcPr/>
                </a:tc>
                <a:tc>
                  <a:txBody>
                    <a:bodyPr/>
                    <a:lstStyle/>
                    <a:p>
                      <a:r>
                        <a:rPr lang="en-IN" sz="1050" dirty="0"/>
                        <a:t>83%</a:t>
                      </a:r>
                    </a:p>
                  </a:txBody>
                  <a:tcPr/>
                </a:tc>
                <a:extLst>
                  <a:ext uri="{0D108BD9-81ED-4DB2-BD59-A6C34878D82A}">
                    <a16:rowId xmlns:a16="http://schemas.microsoft.com/office/drawing/2014/main" val="1670942798"/>
                  </a:ext>
                </a:extLst>
              </a:tr>
              <a:tr h="564816">
                <a:tc>
                  <a:txBody>
                    <a:bodyPr/>
                    <a:lstStyle/>
                    <a:p>
                      <a:r>
                        <a:rPr lang="en-IN" sz="1050" dirty="0"/>
                        <a:t>Decision Tree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0.757691639144794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0.798478856099787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0.764974729275915</a:t>
                      </a:r>
                    </a:p>
                  </a:txBody>
                  <a:tcPr/>
                </a:tc>
                <a:tc>
                  <a:txBody>
                    <a:bodyPr/>
                    <a:lstStyle/>
                    <a:p>
                      <a:r>
                        <a:rPr lang="en-IN" sz="1050" dirty="0"/>
                        <a:t>76%</a:t>
                      </a:r>
                    </a:p>
                  </a:txBody>
                  <a:tcPr/>
                </a:tc>
                <a:extLst>
                  <a:ext uri="{0D108BD9-81ED-4DB2-BD59-A6C34878D82A}">
                    <a16:rowId xmlns:a16="http://schemas.microsoft.com/office/drawing/2014/main" val="3485524165"/>
                  </a:ext>
                </a:extLst>
              </a:tr>
              <a:tr h="564816">
                <a:tc>
                  <a:txBody>
                    <a:bodyPr/>
                    <a:lstStyle/>
                    <a:p>
                      <a:r>
                        <a:rPr lang="en-IN" sz="1050" dirty="0"/>
                        <a:t>K-Neighbors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0.702267881372359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0.7615701478071238</a:t>
                      </a:r>
                    </a:p>
                  </a:txBody>
                  <a:tcPr/>
                </a:tc>
                <a:tc>
                  <a:txBody>
                    <a:bodyPr/>
                    <a:lstStyle/>
                    <a:p>
                      <a:r>
                        <a:rPr lang="en-IN" sz="1050" dirty="0"/>
                        <a:t>0.7160588365585095</a:t>
                      </a:r>
                    </a:p>
                  </a:txBody>
                  <a:tcPr/>
                </a:tc>
                <a:tc>
                  <a:txBody>
                    <a:bodyPr/>
                    <a:lstStyle/>
                    <a:p>
                      <a:r>
                        <a:rPr lang="en-IN" sz="1050" dirty="0"/>
                        <a:t>70%</a:t>
                      </a:r>
                    </a:p>
                  </a:txBody>
                  <a:tcPr/>
                </a:tc>
                <a:extLst>
                  <a:ext uri="{0D108BD9-81ED-4DB2-BD59-A6C34878D82A}">
                    <a16:rowId xmlns:a16="http://schemas.microsoft.com/office/drawing/2014/main" val="703600464"/>
                  </a:ext>
                </a:extLst>
              </a:tr>
              <a:tr h="564816">
                <a:tc>
                  <a:txBody>
                    <a:bodyPr/>
                    <a:lstStyle/>
                    <a:p>
                      <a:r>
                        <a:rPr lang="en-IN" sz="1050" dirty="0"/>
                        <a:t>Random Forest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0.7599513297410047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0.7816071971837107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0.7600695905891273</a:t>
                      </a:r>
                    </a:p>
                  </a:txBody>
                  <a:tcPr/>
                </a:tc>
                <a:tc>
                  <a:txBody>
                    <a:bodyPr/>
                    <a:lstStyle/>
                    <a:p>
                      <a:r>
                        <a:rPr lang="en-IN" sz="1050" dirty="0"/>
                        <a:t>76%</a:t>
                      </a:r>
                    </a:p>
                  </a:txBody>
                  <a:tcPr/>
                </a:tc>
                <a:extLst>
                  <a:ext uri="{0D108BD9-81ED-4DB2-BD59-A6C34878D82A}">
                    <a16:rowId xmlns:a16="http://schemas.microsoft.com/office/drawing/2014/main" val="1078653815"/>
                  </a:ext>
                </a:extLst>
              </a:tr>
              <a:tr h="564816">
                <a:tc>
                  <a:txBody>
                    <a:bodyPr/>
                    <a:lstStyle/>
                    <a:p>
                      <a:r>
                        <a:rPr lang="en-IN" sz="1050" dirty="0"/>
                        <a:t>AdaBoost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0.8096645228576395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0.8527532704593854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0.784096626613387</a:t>
                      </a:r>
                    </a:p>
                  </a:txBody>
                  <a:tcPr/>
                </a:tc>
                <a:tc>
                  <a:txBody>
                    <a:bodyPr/>
                    <a:lstStyle/>
                    <a:p>
                      <a:r>
                        <a:rPr lang="en-IN" sz="1050" dirty="0"/>
                        <a:t>81%</a:t>
                      </a:r>
                    </a:p>
                  </a:txBody>
                  <a:tcPr/>
                </a:tc>
                <a:extLst>
                  <a:ext uri="{0D108BD9-81ED-4DB2-BD59-A6C34878D82A}">
                    <a16:rowId xmlns:a16="http://schemas.microsoft.com/office/drawing/2014/main" val="4102985203"/>
                  </a:ext>
                </a:extLst>
              </a:tr>
              <a:tr h="564816">
                <a:tc>
                  <a:txBody>
                    <a:bodyPr/>
                    <a:lstStyle/>
                    <a:p>
                      <a:r>
                        <a:rPr lang="en-IN" sz="1050" dirty="0"/>
                        <a:t>Support Vector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0.8286111593950982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0.8278934330044765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0.7000600883810515</a:t>
                      </a:r>
                    </a:p>
                  </a:txBody>
                  <a:tcPr/>
                </a:tc>
                <a:tc>
                  <a:txBody>
                    <a:bodyPr/>
                    <a:lstStyle/>
                    <a:p>
                      <a:r>
                        <a:rPr lang="en-IN" sz="1050" dirty="0"/>
                        <a:t>83%</a:t>
                      </a:r>
                    </a:p>
                  </a:txBody>
                  <a:tcPr/>
                </a:tc>
                <a:extLst>
                  <a:ext uri="{0D108BD9-81ED-4DB2-BD59-A6C34878D82A}">
                    <a16:rowId xmlns:a16="http://schemas.microsoft.com/office/drawing/2014/main" val="1763784441"/>
                  </a:ext>
                </a:extLst>
              </a:tr>
            </a:tbl>
          </a:graphicData>
        </a:graphic>
      </p:graphicFrame>
    </p:spTree>
    <p:extLst>
      <p:ext uri="{BB962C8B-B14F-4D97-AF65-F5344CB8AC3E}">
        <p14:creationId xmlns:p14="http://schemas.microsoft.com/office/powerpoint/2010/main" val="141084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sz="2700" dirty="0"/>
              <a:t>FINAL CONCLUSION OF THE MODELS</a:t>
            </a:r>
            <a:r>
              <a:rPr lang="en-US" dirty="0"/>
              <a:t> </a:t>
            </a:r>
          </a:p>
        </p:txBody>
      </p:sp>
      <p:sp>
        <p:nvSpPr>
          <p:cNvPr id="3" name="TextBox 2">
            <a:extLst>
              <a:ext uri="{FF2B5EF4-FFF2-40B4-BE49-F238E27FC236}">
                <a16:creationId xmlns:a16="http://schemas.microsoft.com/office/drawing/2014/main" id="{92B129F4-03F4-4219-97ED-8373C09A930F}"/>
              </a:ext>
            </a:extLst>
          </p:cNvPr>
          <p:cNvSpPr txBox="1"/>
          <p:nvPr/>
        </p:nvSpPr>
        <p:spPr>
          <a:xfrm>
            <a:off x="49619" y="1261730"/>
            <a:ext cx="9037674" cy="4893647"/>
          </a:xfrm>
          <a:prstGeom prst="rect">
            <a:avLst/>
          </a:prstGeom>
          <a:noFill/>
        </p:spPr>
        <p:txBody>
          <a:bodyPr wrap="square" rtlCol="0">
            <a:spAutoFit/>
          </a:bodyPr>
          <a:lstStyle/>
          <a:p>
            <a:endParaRPr lang="en-IN" sz="1600" dirty="0">
              <a:solidFill>
                <a:schemeClr val="bg1"/>
              </a:solidFill>
            </a:endParaRPr>
          </a:p>
          <a:p>
            <a:r>
              <a:rPr lang="en-IN" sz="1600" dirty="0">
                <a:solidFill>
                  <a:schemeClr val="bg1"/>
                </a:solidFill>
              </a:rPr>
              <a:t>After comparing all the six models, I came to this conclusion which will help to choose the best model out of all the models to get the best results.</a:t>
            </a:r>
          </a:p>
          <a:p>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Out of all the models, AdaBoost Classifier , SVC and Logistic Regression showed the best scores.</a:t>
            </a:r>
          </a:p>
          <a:p>
            <a:pPr marL="285750" indent="-285750">
              <a:buFont typeface="Arial" panose="020B0604020202020204" pitchFamily="34" charset="0"/>
              <a:buChar char="•"/>
            </a:pPr>
            <a:r>
              <a:rPr lang="en-IN" sz="1600" dirty="0">
                <a:solidFill>
                  <a:schemeClr val="bg1"/>
                </a:solidFill>
              </a:rPr>
              <a:t>K-Fold Cross Validation scores are a bit higher in AdaBoost Classifier Model.</a:t>
            </a:r>
          </a:p>
          <a:p>
            <a:pPr marL="285750" indent="-285750">
              <a:buFont typeface="Arial" panose="020B0604020202020204" pitchFamily="34" charset="0"/>
              <a:buChar char="•"/>
            </a:pPr>
            <a:r>
              <a:rPr lang="en-US" sz="1600" dirty="0">
                <a:solidFill>
                  <a:schemeClr val="bg1"/>
                </a:solidFill>
                <a:effectLst/>
              </a:rPr>
              <a:t>It seems to be that </a:t>
            </a:r>
            <a:r>
              <a:rPr lang="en-US" sz="1600" dirty="0">
                <a:solidFill>
                  <a:schemeClr val="bg1"/>
                </a:solidFill>
              </a:rPr>
              <a:t>SVC and Logistic Regression </a:t>
            </a:r>
            <a:r>
              <a:rPr lang="en-US" sz="1600" dirty="0">
                <a:solidFill>
                  <a:schemeClr val="bg1"/>
                </a:solidFill>
                <a:effectLst/>
              </a:rPr>
              <a:t>with 83%  are the best performing models followed by AdaBoost.</a:t>
            </a:r>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As per the Classification Report, maximum predictions were caught correctly in SVC and the AdaBoost Classifier.</a:t>
            </a:r>
          </a:p>
          <a:p>
            <a:pPr marL="285750" indent="-285750">
              <a:buFont typeface="Arial" panose="020B0604020202020204" pitchFamily="34" charset="0"/>
              <a:buChar char="•"/>
            </a:pPr>
            <a:r>
              <a:rPr lang="en-IN" sz="1600" dirty="0">
                <a:solidFill>
                  <a:schemeClr val="bg1"/>
                </a:solidFill>
              </a:rPr>
              <a:t>As per the test and the training scores, the Logistic Regression and the Support Vector Classifier came out to be the best fit models.</a:t>
            </a:r>
          </a:p>
          <a:p>
            <a:pPr marL="285750" indent="-285750">
              <a:buFont typeface="Arial" panose="020B0604020202020204" pitchFamily="34" charset="0"/>
              <a:buChar char="•"/>
            </a:pPr>
            <a:endParaRPr lang="en-IN" sz="1600" dirty="0">
              <a:solidFill>
                <a:schemeClr val="bg1"/>
              </a:solidFill>
            </a:endParaRPr>
          </a:p>
          <a:p>
            <a:r>
              <a:rPr lang="en-IN" sz="1600" dirty="0">
                <a:solidFill>
                  <a:schemeClr val="bg1"/>
                </a:solidFill>
              </a:rPr>
              <a:t>So, as per the other scores Logistic Regression, Support Vector Classifier and AdaBoost Classifier model are the best performing models. </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13534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E0EB-8006-433F-9CE2-14C36FE0B11E}"/>
              </a:ext>
            </a:extLst>
          </p:cNvPr>
          <p:cNvSpPr>
            <a:spLocks noGrp="1"/>
          </p:cNvSpPr>
          <p:nvPr>
            <p:ph type="title"/>
          </p:nvPr>
        </p:nvSpPr>
        <p:spPr>
          <a:xfrm>
            <a:off x="1050635" y="229118"/>
            <a:ext cx="8093365" cy="763525"/>
          </a:xfrm>
        </p:spPr>
        <p:txBody>
          <a:bodyPr>
            <a:normAutofit/>
          </a:bodyPr>
          <a:lstStyle/>
          <a:p>
            <a:r>
              <a:rPr lang="en-IN" sz="2800" dirty="0"/>
              <a:t>FINDINGS &amp; RECOMMENDATIONS</a:t>
            </a:r>
            <a:endParaRPr lang="en-IN" dirty="0"/>
          </a:p>
        </p:txBody>
      </p:sp>
      <p:sp>
        <p:nvSpPr>
          <p:cNvPr id="7" name="TextBox 6">
            <a:extLst>
              <a:ext uri="{FF2B5EF4-FFF2-40B4-BE49-F238E27FC236}">
                <a16:creationId xmlns:a16="http://schemas.microsoft.com/office/drawing/2014/main" id="{CD5E7EB7-9965-492E-B827-F65A00835CA0}"/>
              </a:ext>
            </a:extLst>
          </p:cNvPr>
          <p:cNvSpPr txBox="1"/>
          <p:nvPr/>
        </p:nvSpPr>
        <p:spPr>
          <a:xfrm>
            <a:off x="191386" y="1297173"/>
            <a:ext cx="8874642" cy="376917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 more the level of experience, the more the employee stays with the company.</a:t>
            </a:r>
          </a:p>
          <a:p>
            <a:pPr marL="342900" lvl="0" indent="-342900">
              <a:lnSpc>
                <a:spcPct val="107000"/>
              </a:lnSpc>
              <a:buFont typeface="Symbol" panose="05050102010706020507" pitchFamily="18" charset="2"/>
              <a:buChar char=""/>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Graduates are more likely to be a part of this company. </a:t>
            </a:r>
          </a:p>
          <a:p>
            <a:pPr marL="342900" lvl="0" indent="-342900">
              <a:lnSpc>
                <a:spcPct val="107000"/>
              </a:lnSpc>
              <a:buFont typeface="Symbol" panose="05050102010706020507" pitchFamily="18" charset="2"/>
              <a:buChar char=""/>
            </a:pP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The company is giving extensive training to its employees.</a:t>
            </a:r>
          </a:p>
          <a:p>
            <a:pPr marL="342900" lvl="0" indent="-342900">
              <a:lnSpc>
                <a:spcPct val="107000"/>
              </a:lnSpc>
              <a:buFont typeface="Symbol" panose="05050102010706020507" pitchFamily="18" charset="2"/>
              <a:buChar char=""/>
            </a:pP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The number of the </a:t>
            </a: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employees in the company ranges from 50-99.</a:t>
            </a:r>
          </a:p>
          <a:p>
            <a:pPr marL="342900" lvl="0" indent="-342900">
              <a:lnSpc>
                <a:spcPct val="107000"/>
              </a:lnSpc>
              <a:buFont typeface="Symbol" panose="05050102010706020507" pitchFamily="18" charset="2"/>
              <a:buChar char=""/>
            </a:pPr>
            <a:r>
              <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 large number of employees working in th</a:t>
            </a:r>
            <a:r>
              <a:rPr lang="en-US" sz="1600" dirty="0">
                <a:solidFill>
                  <a:schemeClr val="bg1"/>
                </a:solidFill>
                <a:latin typeface="Calibri" panose="020F0502020204030204" pitchFamily="34" charset="0"/>
                <a:ea typeface="Calibri" panose="020F0502020204030204" pitchFamily="34" charset="0"/>
                <a:cs typeface="Mangal" panose="02040503050203030202" pitchFamily="18" charset="0"/>
              </a:rPr>
              <a:t>e company</a:t>
            </a:r>
            <a:r>
              <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belongs to STEM discipline.</a:t>
            </a:r>
          </a:p>
          <a:p>
            <a:pPr marL="342900" lvl="0" indent="-342900">
              <a:lnSpc>
                <a:spcPct val="107000"/>
              </a:lnSpc>
              <a:buFont typeface="Symbol" panose="05050102010706020507" pitchFamily="18" charset="2"/>
              <a:buChar char=""/>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Maximum difference in years between the previous job and the current job of the employees is 1 year.</a:t>
            </a:r>
          </a:p>
          <a:p>
            <a:pPr marL="342900" lvl="0" indent="-342900">
              <a:lnSpc>
                <a:spcPct val="107000"/>
              </a:lnSpc>
              <a:buFont typeface="Symbol" panose="05050102010706020507" pitchFamily="18" charset="2"/>
              <a:buChar char=""/>
            </a:pP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Males are preferred more over females in the company.</a:t>
            </a:r>
          </a:p>
          <a:p>
            <a:pPr lvl="0">
              <a:lnSpc>
                <a:spcPct val="107000"/>
              </a:lnSpc>
            </a:pPr>
            <a:r>
              <a:rPr lang="en-IN" sz="1600" u="sng" dirty="0">
                <a:solidFill>
                  <a:srgbClr val="FFC000"/>
                </a:solidFill>
                <a:effectLst/>
                <a:latin typeface="Calibri" panose="020F0502020204030204" pitchFamily="34" charset="0"/>
                <a:ea typeface="Calibri" panose="020F0502020204030204" pitchFamily="34" charset="0"/>
                <a:cs typeface="Mangal" panose="02040503050203030202" pitchFamily="18" charset="0"/>
              </a:rPr>
              <a:t>RECOMMENDATIONS</a:t>
            </a:r>
          </a:p>
          <a:p>
            <a:pPr marL="285750" lvl="0" indent="-285750">
              <a:lnSpc>
                <a:spcPct val="107000"/>
              </a:lnSpc>
              <a:buFont typeface="Arial" panose="020B0604020202020204" pitchFamily="34" charset="0"/>
              <a:buChar char="•"/>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Company should focus on retaining more female employees.</a:t>
            </a:r>
          </a:p>
          <a:p>
            <a:pPr marL="285750" lvl="0" indent="-285750">
              <a:lnSpc>
                <a:spcPct val="107000"/>
              </a:lnSpc>
              <a:buFont typeface="Arial" panose="020B0604020202020204" pitchFamily="34" charset="0"/>
              <a:buChar char="•"/>
            </a:pP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Company should manage the long and extensive training hours.</a:t>
            </a:r>
          </a:p>
          <a:p>
            <a:pPr marL="285750" lvl="0" indent="-285750">
              <a:lnSpc>
                <a:spcPct val="107000"/>
              </a:lnSpc>
              <a:buFont typeface="Arial" panose="020B0604020202020204" pitchFamily="34" charset="0"/>
              <a:buChar char="•"/>
            </a:pP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Also, company should try to add more employees of other discipline having different education level.</a:t>
            </a:r>
          </a:p>
          <a:p>
            <a:pPr marL="285750" lvl="0" indent="-285750">
              <a:lnSpc>
                <a:spcPct val="107000"/>
              </a:lnSpc>
              <a:buFont typeface="Arial" panose="020B0604020202020204" pitchFamily="34" charset="0"/>
              <a:buChar char="•"/>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This Analysis further indicates there is a need to add more features to the model in</a:t>
            </a:r>
            <a:r>
              <a:rPr lang="en-IN" sz="1600" dirty="0">
                <a:solidFill>
                  <a:schemeClr val="bg1"/>
                </a:solidFill>
                <a:latin typeface="Calibri" panose="020F0502020204030204" pitchFamily="34" charset="0"/>
                <a:ea typeface="Calibri" panose="020F0502020204030204" pitchFamily="34" charset="0"/>
                <a:cs typeface="Mangal" panose="02040503050203030202" pitchFamily="18" charset="0"/>
              </a:rPr>
              <a:t> order to predict the job change status.</a:t>
            </a:r>
            <a:endParaRPr lang="en-IN" dirty="0"/>
          </a:p>
        </p:txBody>
      </p:sp>
    </p:spTree>
    <p:extLst>
      <p:ext uri="{BB962C8B-B14F-4D97-AF65-F5344CB8AC3E}">
        <p14:creationId xmlns:p14="http://schemas.microsoft.com/office/powerpoint/2010/main" val="13828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5" y="1951935"/>
            <a:ext cx="8246070" cy="2967228"/>
          </a:xfrm>
        </p:spPr>
        <p:txBody>
          <a:bodyPr>
            <a:noAutofit/>
          </a:bodyPr>
          <a:lstStyle/>
          <a:p>
            <a:pPr marL="0" indent="0" algn="just" fontAlgn="base">
              <a:buNone/>
            </a:pPr>
            <a:r>
              <a:rPr lang="en-US" sz="1300" b="0" i="0" dirty="0">
                <a:effectLst/>
                <a:latin typeface="Inter"/>
              </a:rPr>
              <a:t>A company which is active in Big Data and Data Science wants to hire data scientists among people who successfully pass some courses which are conducted by the company. Many people signup for their training. Company wants to know which of these candidates really wants to work for the company after training or looking for a new employment because </a:t>
            </a:r>
            <a:r>
              <a:rPr lang="en-US" sz="1300" b="0" i="0" dirty="0">
                <a:effectLst/>
                <a:latin typeface="inherit"/>
              </a:rPr>
              <a:t>it helps to reduce the cost</a:t>
            </a:r>
            <a:r>
              <a:rPr lang="en-US" sz="1300" b="0" i="0" dirty="0">
                <a:effectLst/>
                <a:latin typeface="Inter"/>
              </a:rPr>
              <a:t>. Information related to demographics, education, experience are in hands from candidates signup and enrollment.</a:t>
            </a:r>
          </a:p>
          <a:p>
            <a:pPr marL="0" indent="0" algn="just" fontAlgn="base">
              <a:buNone/>
            </a:pPr>
            <a:endParaRPr lang="en-US" sz="1300" b="0" i="0" dirty="0">
              <a:effectLst/>
              <a:latin typeface="Inter"/>
            </a:endParaRPr>
          </a:p>
          <a:p>
            <a:pPr marL="0" indent="0" algn="just" fontAlgn="base">
              <a:buNone/>
            </a:pPr>
            <a:r>
              <a:rPr lang="en-US" sz="1300" b="0" i="0" dirty="0">
                <a:effectLst/>
                <a:latin typeface="Inter"/>
              </a:rPr>
              <a:t>This dataset is designed to understand the factors that lead a </a:t>
            </a:r>
          </a:p>
          <a:p>
            <a:pPr marL="0" indent="0" algn="just" fontAlgn="base">
              <a:buNone/>
            </a:pPr>
            <a:r>
              <a:rPr lang="en-US" sz="1300" b="0" i="0" dirty="0">
                <a:effectLst/>
                <a:latin typeface="Inter"/>
              </a:rPr>
              <a:t>person to leave current job. By model(s) that uses the current </a:t>
            </a:r>
          </a:p>
          <a:p>
            <a:pPr marL="0" indent="0" algn="just" fontAlgn="base">
              <a:buNone/>
            </a:pPr>
            <a:r>
              <a:rPr lang="en-US" sz="1300" b="0" i="0" dirty="0">
                <a:effectLst/>
                <a:latin typeface="Inter"/>
              </a:rPr>
              <a:t>credentials, demographics, experience data will help to </a:t>
            </a:r>
            <a:r>
              <a:rPr lang="en-US" sz="1300" b="0" i="0" dirty="0">
                <a:effectLst/>
                <a:latin typeface="inherit"/>
              </a:rPr>
              <a:t>predict</a:t>
            </a:r>
          </a:p>
          <a:p>
            <a:pPr marL="0" indent="0" algn="just" fontAlgn="base">
              <a:buNone/>
            </a:pPr>
            <a:r>
              <a:rPr lang="en-US" sz="1300" b="0" i="0" dirty="0">
                <a:effectLst/>
                <a:latin typeface="inherit"/>
              </a:rPr>
              <a:t> the probability of a candidate looking for a new job or will work </a:t>
            </a:r>
          </a:p>
          <a:p>
            <a:pPr marL="0" indent="0" algn="just" fontAlgn="base">
              <a:buNone/>
            </a:pPr>
            <a:r>
              <a:rPr lang="en-US" sz="1300" b="0" i="0" dirty="0">
                <a:effectLst/>
                <a:latin typeface="inherit"/>
              </a:rPr>
              <a:t>for the company, as well as interpreting affected factors on </a:t>
            </a:r>
          </a:p>
          <a:p>
            <a:pPr marL="0" indent="0" algn="just" fontAlgn="base">
              <a:buNone/>
            </a:pPr>
            <a:r>
              <a:rPr lang="en-US" sz="1300" b="0" i="0" dirty="0">
                <a:effectLst/>
                <a:latin typeface="inherit"/>
              </a:rPr>
              <a:t>employee decision.</a:t>
            </a:r>
            <a:endParaRPr lang="en-US" sz="1300" b="0" i="0" dirty="0">
              <a:effectLst/>
              <a:latin typeface="Inter"/>
            </a:endParaRPr>
          </a:p>
        </p:txBody>
      </p:sp>
      <p:sp>
        <p:nvSpPr>
          <p:cNvPr id="4" name="Rectangle: Beveled 3">
            <a:extLst>
              <a:ext uri="{FF2B5EF4-FFF2-40B4-BE49-F238E27FC236}">
                <a16:creationId xmlns:a16="http://schemas.microsoft.com/office/drawing/2014/main" id="{04D78C32-E634-48FF-825E-B3A4E5FDF4E5}"/>
              </a:ext>
            </a:extLst>
          </p:cNvPr>
          <p:cNvSpPr/>
          <p:nvPr/>
        </p:nvSpPr>
        <p:spPr>
          <a:xfrm>
            <a:off x="296260" y="1273757"/>
            <a:ext cx="8551480" cy="65758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u="sng" dirty="0"/>
              <a:t>PROJECT ON JOB CHANGE OF DATA SCIENTIST</a:t>
            </a:r>
            <a:endParaRPr lang="en-IN" b="1" u="sng" baseline="-25000" dirty="0"/>
          </a:p>
        </p:txBody>
      </p:sp>
      <p:pic>
        <p:nvPicPr>
          <p:cNvPr id="7" name="Picture 6">
            <a:extLst>
              <a:ext uri="{FF2B5EF4-FFF2-40B4-BE49-F238E27FC236}">
                <a16:creationId xmlns:a16="http://schemas.microsoft.com/office/drawing/2014/main" id="{6B29422D-A793-4C9D-932C-39A7F8923F35}"/>
              </a:ext>
            </a:extLst>
          </p:cNvPr>
          <p:cNvPicPr>
            <a:picLocks noChangeAspect="1"/>
          </p:cNvPicPr>
          <p:nvPr/>
        </p:nvPicPr>
        <p:blipFill>
          <a:blip r:embed="rId2"/>
          <a:stretch>
            <a:fillRect/>
          </a:stretch>
        </p:blipFill>
        <p:spPr>
          <a:xfrm>
            <a:off x="4984812" y="2975985"/>
            <a:ext cx="3468915" cy="178751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EC61-CAEE-49A0-814D-8BD8AE73631E}"/>
              </a:ext>
            </a:extLst>
          </p:cNvPr>
          <p:cNvSpPr/>
          <p:nvPr/>
        </p:nvSpPr>
        <p:spPr>
          <a:xfrm>
            <a:off x="1807535" y="2429062"/>
            <a:ext cx="6124353" cy="1200329"/>
          </a:xfrm>
          <a:prstGeom prst="rect">
            <a:avLst/>
          </a:prstGeom>
          <a:noFill/>
        </p:spPr>
        <p:txBody>
          <a:bodyPr wrap="squar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rPr>
              <a:t>THANK  </a:t>
            </a:r>
            <a:r>
              <a:rPr lang="en-US" sz="7200" b="1" cap="none" spc="0" dirty="0">
                <a:ln w="22225">
                  <a:solidFill>
                    <a:schemeClr val="accent2"/>
                  </a:solidFill>
                  <a:prstDash val="solid"/>
                </a:ln>
                <a:solidFill>
                  <a:schemeClr val="accent2">
                    <a:lumMod val="40000"/>
                    <a:lumOff val="60000"/>
                  </a:schemeClr>
                </a:solidFill>
                <a:effectLst/>
              </a:rPr>
              <a:t>YOU !!!</a:t>
            </a:r>
          </a:p>
        </p:txBody>
      </p:sp>
    </p:spTree>
    <p:extLst>
      <p:ext uri="{BB962C8B-B14F-4D97-AF65-F5344CB8AC3E}">
        <p14:creationId xmlns:p14="http://schemas.microsoft.com/office/powerpoint/2010/main" val="412919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305A-AC15-4DDE-8431-B4D55743F938}"/>
              </a:ext>
            </a:extLst>
          </p:cNvPr>
          <p:cNvSpPr>
            <a:spLocks noGrp="1"/>
          </p:cNvSpPr>
          <p:nvPr>
            <p:ph type="title"/>
          </p:nvPr>
        </p:nvSpPr>
        <p:spPr/>
        <p:txBody>
          <a:bodyPr/>
          <a:lstStyle/>
          <a:p>
            <a:r>
              <a:rPr lang="en-IN" sz="2400" dirty="0"/>
              <a:t>PROBLEM STATEMENTS &amp; OBJECTIVES</a:t>
            </a:r>
            <a:endParaRPr lang="en-IN" dirty="0"/>
          </a:p>
        </p:txBody>
      </p:sp>
      <p:sp>
        <p:nvSpPr>
          <p:cNvPr id="4" name="TextBox 3">
            <a:extLst>
              <a:ext uri="{FF2B5EF4-FFF2-40B4-BE49-F238E27FC236}">
                <a16:creationId xmlns:a16="http://schemas.microsoft.com/office/drawing/2014/main" id="{7511F0DF-2676-4AA1-BABA-948A2227B514}"/>
              </a:ext>
            </a:extLst>
          </p:cNvPr>
          <p:cNvSpPr txBox="1"/>
          <p:nvPr/>
        </p:nvSpPr>
        <p:spPr>
          <a:xfrm>
            <a:off x="109870" y="1474382"/>
            <a:ext cx="8924260" cy="3477812"/>
          </a:xfrm>
          <a:prstGeom prst="rect">
            <a:avLst/>
          </a:prstGeom>
          <a:noFill/>
        </p:spPr>
        <p:txBody>
          <a:bodyPr wrap="square" rtlCol="0">
            <a:spAutoFit/>
          </a:bodyPr>
          <a:lstStyle/>
          <a:p>
            <a:pPr marL="285750" indent="-285750">
              <a:buFont typeface="Wingdings" panose="05000000000000000000" pitchFamily="2" charset="2"/>
              <a:buChar char="v"/>
            </a:pPr>
            <a:r>
              <a:rPr lang="en-IN" sz="1600" dirty="0">
                <a:solidFill>
                  <a:schemeClr val="bg1"/>
                </a:solidFill>
              </a:rPr>
              <a:t>Does the Education Level of the Employees affect their status of a job change?</a:t>
            </a:r>
          </a:p>
          <a:p>
            <a:pPr marL="285750" indent="-285750">
              <a:buFont typeface="Wingdings" panose="05000000000000000000" pitchFamily="2" charset="2"/>
              <a:buChar char="v"/>
            </a:pPr>
            <a:r>
              <a:rPr lang="en-IN" sz="1600" dirty="0">
                <a:solidFill>
                  <a:schemeClr val="bg1"/>
                </a:solidFill>
              </a:rPr>
              <a:t>How much the experience plays a key role in changing a job?</a:t>
            </a:r>
          </a:p>
          <a:p>
            <a:pPr marL="285750" indent="-285750">
              <a:buFont typeface="Wingdings" panose="05000000000000000000" pitchFamily="2" charset="2"/>
              <a:buChar char="v"/>
            </a:pPr>
            <a:r>
              <a:rPr lang="en-IN" sz="1600" dirty="0">
                <a:solidFill>
                  <a:schemeClr val="bg1"/>
                </a:solidFill>
              </a:rPr>
              <a:t>Does gender affects the job status?</a:t>
            </a:r>
          </a:p>
          <a:p>
            <a:pPr marL="285750" indent="-285750">
              <a:buFont typeface="Wingdings" panose="05000000000000000000" pitchFamily="2" charset="2"/>
              <a:buChar char="v"/>
            </a:pPr>
            <a:r>
              <a:rPr lang="en-IN" sz="1600" dirty="0">
                <a:solidFill>
                  <a:schemeClr val="bg1"/>
                </a:solidFill>
              </a:rPr>
              <a:t>Which type of discipline maximum working employees belongs to?</a:t>
            </a:r>
          </a:p>
          <a:p>
            <a:pPr marL="285750" indent="-285750">
              <a:buFont typeface="Wingdings" panose="05000000000000000000" pitchFamily="2" charset="2"/>
              <a:buChar char="v"/>
            </a:pPr>
            <a:r>
              <a:rPr lang="en-IN" sz="1600" dirty="0">
                <a:solidFill>
                  <a:schemeClr val="bg1"/>
                </a:solidFill>
              </a:rPr>
              <a:t>Which company type is the most common among working employees?</a:t>
            </a:r>
          </a:p>
          <a:p>
            <a:pPr marL="285750" indent="-285750">
              <a:buFont typeface="Wingdings" panose="05000000000000000000" pitchFamily="2" charset="2"/>
              <a:buChar char="v"/>
            </a:pPr>
            <a:r>
              <a:rPr lang="en-IN" sz="1600" dirty="0">
                <a:solidFill>
                  <a:schemeClr val="bg1"/>
                </a:solidFill>
              </a:rPr>
              <a:t>What are the main reasons for employees to look for a job change?</a:t>
            </a:r>
          </a:p>
          <a:p>
            <a:pPr marL="285750" indent="-285750">
              <a:buFont typeface="Wingdings" panose="05000000000000000000" pitchFamily="2" charset="2"/>
              <a:buChar char="v"/>
            </a:pPr>
            <a:endParaRPr lang="en-IN" sz="1600" dirty="0">
              <a:solidFill>
                <a:schemeClr val="bg1"/>
              </a:solidFill>
            </a:endParaRPr>
          </a:p>
          <a:p>
            <a:r>
              <a:rPr lang="en-IN" sz="1600" u="sng" dirty="0">
                <a:solidFill>
                  <a:srgbClr val="92D050"/>
                </a:solidFill>
              </a:rPr>
              <a:t>Objectives</a:t>
            </a:r>
          </a:p>
          <a:p>
            <a:pPr marL="285750" lvl="0" indent="-285750" algn="just">
              <a:lnSpc>
                <a:spcPct val="107000"/>
              </a:lnSpc>
              <a:spcAft>
                <a:spcPts val="12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 find out the employees who are leaving the company.</a:t>
            </a:r>
          </a:p>
          <a:p>
            <a:pPr marL="285750" lvl="0" indent="-285750" algn="just">
              <a:lnSpc>
                <a:spcPct val="107000"/>
              </a:lnSpc>
              <a:spcAft>
                <a:spcPts val="1200"/>
              </a:spcAft>
              <a:buFont typeface="Wingdings" panose="05000000000000000000" pitchFamily="2" charset="2"/>
              <a:buChar char="v"/>
            </a:pPr>
            <a:r>
              <a:rPr lang="en-IN" sz="16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 find out the attributes that influence the Employee Decision.</a:t>
            </a:r>
          </a:p>
          <a:p>
            <a:pPr marL="285750" lvl="0" indent="-285750" algn="just">
              <a:lnSpc>
                <a:spcPct val="107000"/>
              </a:lnSpc>
              <a:spcAft>
                <a:spcPts val="1200"/>
              </a:spcAft>
              <a:buFont typeface="Wingdings" panose="05000000000000000000" pitchFamily="2" charset="2"/>
              <a:buChar char="v"/>
            </a:pPr>
            <a:r>
              <a:rPr lang="en-IN" sz="1600" dirty="0">
                <a:solidFill>
                  <a:schemeClr val="bg1"/>
                </a:solidFill>
              </a:rPr>
              <a:t>Through this project, we are going to find out the reasons and factors contributing for a job change in employees and find out the ways to retain them.</a:t>
            </a:r>
          </a:p>
        </p:txBody>
      </p:sp>
    </p:spTree>
    <p:extLst>
      <p:ext uri="{BB962C8B-B14F-4D97-AF65-F5344CB8AC3E}">
        <p14:creationId xmlns:p14="http://schemas.microsoft.com/office/powerpoint/2010/main" val="364711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0214" y="274766"/>
            <a:ext cx="6260905" cy="572644"/>
          </a:xfrm>
        </p:spPr>
        <p:txBody>
          <a:bodyPr>
            <a:normAutofit fontScale="90000"/>
          </a:bodyPr>
          <a:lstStyle/>
          <a:p>
            <a:r>
              <a:rPr lang="en-US" dirty="0"/>
              <a:t>Study Framework of X and Y variable</a:t>
            </a:r>
            <a:br>
              <a:rPr lang="en-US" dirty="0"/>
            </a:br>
            <a:endParaRPr lang="en-US" dirty="0"/>
          </a:p>
        </p:txBody>
      </p:sp>
      <p:sp>
        <p:nvSpPr>
          <p:cNvPr id="2" name="Rectangle: Beveled 1">
            <a:extLst>
              <a:ext uri="{FF2B5EF4-FFF2-40B4-BE49-F238E27FC236}">
                <a16:creationId xmlns:a16="http://schemas.microsoft.com/office/drawing/2014/main" id="{6969F5CB-2B37-4087-9FC9-851AE0499A2D}"/>
              </a:ext>
            </a:extLst>
          </p:cNvPr>
          <p:cNvSpPr/>
          <p:nvPr/>
        </p:nvSpPr>
        <p:spPr>
          <a:xfrm>
            <a:off x="2200214" y="1301578"/>
            <a:ext cx="2191392" cy="381276"/>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CITY</a:t>
            </a:r>
          </a:p>
        </p:txBody>
      </p:sp>
      <p:sp>
        <p:nvSpPr>
          <p:cNvPr id="6" name="Rectangle: Beveled 5">
            <a:extLst>
              <a:ext uri="{FF2B5EF4-FFF2-40B4-BE49-F238E27FC236}">
                <a16:creationId xmlns:a16="http://schemas.microsoft.com/office/drawing/2014/main" id="{5F0EEE54-6248-4EFD-BC02-62F282EF54A3}"/>
              </a:ext>
            </a:extLst>
          </p:cNvPr>
          <p:cNvSpPr/>
          <p:nvPr/>
        </p:nvSpPr>
        <p:spPr>
          <a:xfrm>
            <a:off x="2200212" y="1736567"/>
            <a:ext cx="2191391" cy="354563"/>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EDUCATION_LEVEL</a:t>
            </a:r>
            <a:endParaRPr lang="en-IN" sz="1200" dirty="0"/>
          </a:p>
        </p:txBody>
      </p:sp>
      <p:sp>
        <p:nvSpPr>
          <p:cNvPr id="7" name="Rectangle: Beveled 6">
            <a:extLst>
              <a:ext uri="{FF2B5EF4-FFF2-40B4-BE49-F238E27FC236}">
                <a16:creationId xmlns:a16="http://schemas.microsoft.com/office/drawing/2014/main" id="{5A23D462-675B-4957-8493-1E73C81943BA}"/>
              </a:ext>
            </a:extLst>
          </p:cNvPr>
          <p:cNvSpPr/>
          <p:nvPr/>
        </p:nvSpPr>
        <p:spPr>
          <a:xfrm>
            <a:off x="2200212" y="2136582"/>
            <a:ext cx="2191390" cy="354563"/>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ENROLLED_UNIVERSITY</a:t>
            </a:r>
          </a:p>
        </p:txBody>
      </p:sp>
      <p:sp>
        <p:nvSpPr>
          <p:cNvPr id="8" name="Rectangle: Beveled 7">
            <a:extLst>
              <a:ext uri="{FF2B5EF4-FFF2-40B4-BE49-F238E27FC236}">
                <a16:creationId xmlns:a16="http://schemas.microsoft.com/office/drawing/2014/main" id="{653353BE-70C0-41CC-8483-7C1B14616F48}"/>
              </a:ext>
            </a:extLst>
          </p:cNvPr>
          <p:cNvSpPr/>
          <p:nvPr/>
        </p:nvSpPr>
        <p:spPr>
          <a:xfrm>
            <a:off x="2200211" y="2531139"/>
            <a:ext cx="2191389" cy="354563"/>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EXPERIENCE</a:t>
            </a:r>
          </a:p>
        </p:txBody>
      </p:sp>
      <p:sp>
        <p:nvSpPr>
          <p:cNvPr id="9" name="Rectangle: Beveled 8">
            <a:extLst>
              <a:ext uri="{FF2B5EF4-FFF2-40B4-BE49-F238E27FC236}">
                <a16:creationId xmlns:a16="http://schemas.microsoft.com/office/drawing/2014/main" id="{62E89DF4-8F5A-4980-8B57-420BEC273623}"/>
              </a:ext>
            </a:extLst>
          </p:cNvPr>
          <p:cNvSpPr/>
          <p:nvPr/>
        </p:nvSpPr>
        <p:spPr>
          <a:xfrm>
            <a:off x="2200211" y="2919177"/>
            <a:ext cx="2191389" cy="354563"/>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GENDER</a:t>
            </a:r>
          </a:p>
        </p:txBody>
      </p:sp>
      <p:sp>
        <p:nvSpPr>
          <p:cNvPr id="10" name="Rectangle: Beveled 9">
            <a:extLst>
              <a:ext uri="{FF2B5EF4-FFF2-40B4-BE49-F238E27FC236}">
                <a16:creationId xmlns:a16="http://schemas.microsoft.com/office/drawing/2014/main" id="{59C9CC42-0336-4797-A965-F882AD26F062}"/>
              </a:ext>
            </a:extLst>
          </p:cNvPr>
          <p:cNvSpPr/>
          <p:nvPr/>
        </p:nvSpPr>
        <p:spPr>
          <a:xfrm>
            <a:off x="2198434" y="3314303"/>
            <a:ext cx="2191389" cy="395891"/>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MAJOR_DISCIPLINE</a:t>
            </a:r>
          </a:p>
        </p:txBody>
      </p:sp>
      <p:sp>
        <p:nvSpPr>
          <p:cNvPr id="3" name="Rectangle: Beveled 2">
            <a:extLst>
              <a:ext uri="{FF2B5EF4-FFF2-40B4-BE49-F238E27FC236}">
                <a16:creationId xmlns:a16="http://schemas.microsoft.com/office/drawing/2014/main" id="{F2631100-DFF6-4954-A377-009EDDB4BAAD}"/>
              </a:ext>
            </a:extLst>
          </p:cNvPr>
          <p:cNvSpPr/>
          <p:nvPr/>
        </p:nvSpPr>
        <p:spPr>
          <a:xfrm>
            <a:off x="1998921" y="649771"/>
            <a:ext cx="2573079"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INDEPENDENT VARIABLES</a:t>
            </a:r>
          </a:p>
        </p:txBody>
      </p:sp>
      <p:sp>
        <p:nvSpPr>
          <p:cNvPr id="11" name="Rectangle: Beveled 10">
            <a:extLst>
              <a:ext uri="{FF2B5EF4-FFF2-40B4-BE49-F238E27FC236}">
                <a16:creationId xmlns:a16="http://schemas.microsoft.com/office/drawing/2014/main" id="{2D37B812-A2C6-4005-9A13-D63B16C75763}"/>
              </a:ext>
            </a:extLst>
          </p:cNvPr>
          <p:cNvSpPr/>
          <p:nvPr/>
        </p:nvSpPr>
        <p:spPr>
          <a:xfrm>
            <a:off x="6159795" y="640645"/>
            <a:ext cx="2502617"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DEPENDENT VARIABLE</a:t>
            </a:r>
          </a:p>
        </p:txBody>
      </p:sp>
      <p:sp>
        <p:nvSpPr>
          <p:cNvPr id="12" name="Rectangle: Beveled 11">
            <a:extLst>
              <a:ext uri="{FF2B5EF4-FFF2-40B4-BE49-F238E27FC236}">
                <a16:creationId xmlns:a16="http://schemas.microsoft.com/office/drawing/2014/main" id="{1585D7EA-8B97-439E-A065-FC80ACD86A0E}"/>
              </a:ext>
            </a:extLst>
          </p:cNvPr>
          <p:cNvSpPr/>
          <p:nvPr/>
        </p:nvSpPr>
        <p:spPr>
          <a:xfrm>
            <a:off x="6557165" y="2266340"/>
            <a:ext cx="1954611" cy="87805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TARGET(0,1)</a:t>
            </a:r>
          </a:p>
        </p:txBody>
      </p:sp>
      <p:graphicFrame>
        <p:nvGraphicFramePr>
          <p:cNvPr id="13" name="Diagram 12">
            <a:extLst>
              <a:ext uri="{FF2B5EF4-FFF2-40B4-BE49-F238E27FC236}">
                <a16:creationId xmlns:a16="http://schemas.microsoft.com/office/drawing/2014/main" id="{C64C7314-46F9-486A-8202-707095B77680}"/>
              </a:ext>
            </a:extLst>
          </p:cNvPr>
          <p:cNvGraphicFramePr/>
          <p:nvPr>
            <p:extLst>
              <p:ext uri="{D42A27DB-BD31-4B8C-83A1-F6EECF244321}">
                <p14:modId xmlns:p14="http://schemas.microsoft.com/office/powerpoint/2010/main" val="2364039449"/>
              </p:ext>
            </p:extLst>
          </p:nvPr>
        </p:nvGraphicFramePr>
        <p:xfrm>
          <a:off x="4610493" y="2212890"/>
          <a:ext cx="1793968" cy="917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2">
            <a:extLst>
              <a:ext uri="{FF2B5EF4-FFF2-40B4-BE49-F238E27FC236}">
                <a16:creationId xmlns:a16="http://schemas.microsoft.com/office/drawing/2014/main" id="{BD6963BF-D8BD-4E05-969A-191E2B8EE7A4}"/>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Beveled 15">
            <a:extLst>
              <a:ext uri="{FF2B5EF4-FFF2-40B4-BE49-F238E27FC236}">
                <a16:creationId xmlns:a16="http://schemas.microsoft.com/office/drawing/2014/main" id="{7234DB09-28FA-4A52-9106-535B3D22DFD4}"/>
              </a:ext>
            </a:extLst>
          </p:cNvPr>
          <p:cNvSpPr/>
          <p:nvPr/>
        </p:nvSpPr>
        <p:spPr>
          <a:xfrm>
            <a:off x="2198433" y="3753856"/>
            <a:ext cx="2191389" cy="395891"/>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COMPANY SIZE/TYPE</a:t>
            </a:r>
          </a:p>
        </p:txBody>
      </p:sp>
      <p:sp>
        <p:nvSpPr>
          <p:cNvPr id="17" name="Rectangle: Beveled 16">
            <a:extLst>
              <a:ext uri="{FF2B5EF4-FFF2-40B4-BE49-F238E27FC236}">
                <a16:creationId xmlns:a16="http://schemas.microsoft.com/office/drawing/2014/main" id="{5D1D937A-2B66-439E-A9A2-8A1EAD284FE9}"/>
              </a:ext>
            </a:extLst>
          </p:cNvPr>
          <p:cNvSpPr/>
          <p:nvPr/>
        </p:nvSpPr>
        <p:spPr>
          <a:xfrm>
            <a:off x="2217733" y="4182158"/>
            <a:ext cx="2191389" cy="395891"/>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CITY DEVELOPMENT</a:t>
            </a:r>
            <a:endParaRPr lang="en-IN" sz="1400" dirty="0"/>
          </a:p>
        </p:txBody>
      </p:sp>
      <p:sp>
        <p:nvSpPr>
          <p:cNvPr id="18" name="Rectangle: Beveled 17">
            <a:extLst>
              <a:ext uri="{FF2B5EF4-FFF2-40B4-BE49-F238E27FC236}">
                <a16:creationId xmlns:a16="http://schemas.microsoft.com/office/drawing/2014/main" id="{591600DF-27DD-4910-BBEC-AEB403AC03B5}"/>
              </a:ext>
            </a:extLst>
          </p:cNvPr>
          <p:cNvSpPr/>
          <p:nvPr/>
        </p:nvSpPr>
        <p:spPr>
          <a:xfrm>
            <a:off x="2226976" y="4618101"/>
            <a:ext cx="2191389" cy="395891"/>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LAST NEW JOB</a:t>
            </a:r>
          </a:p>
        </p:txBody>
      </p:sp>
    </p:spTree>
    <p:extLst>
      <p:ext uri="{BB962C8B-B14F-4D97-AF65-F5344CB8AC3E}">
        <p14:creationId xmlns:p14="http://schemas.microsoft.com/office/powerpoint/2010/main" val="181320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HANDLING MISSING VALUES</a:t>
            </a:r>
          </a:p>
        </p:txBody>
      </p:sp>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4182139" cy="3416320"/>
          </a:xfrm>
          <a:prstGeom prst="rect">
            <a:avLst/>
          </a:prstGeom>
          <a:noFill/>
        </p:spPr>
        <p:txBody>
          <a:bodyPr wrap="square" rtlCol="0">
            <a:spAutoFit/>
          </a:bodyPr>
          <a:lstStyle/>
          <a:p>
            <a:pPr algn="just"/>
            <a:r>
              <a:rPr lang="en-US" dirty="0">
                <a:solidFill>
                  <a:schemeClr val="bg1"/>
                </a:solidFill>
              </a:rPr>
              <a:t>Handling missing values is an important part of the EDA process. The variables which are having very few missing values as compared to the size of the dataset, we may choose to drop the rows that have missing values or impute the missing values based on the non-missing values with some value.</a:t>
            </a:r>
          </a:p>
          <a:p>
            <a:pPr algn="just"/>
            <a:endParaRPr lang="en-US" dirty="0">
              <a:solidFill>
                <a:schemeClr val="bg1"/>
              </a:solidFill>
            </a:endParaRPr>
          </a:p>
          <a:p>
            <a:pPr algn="just"/>
            <a:endParaRPr lang="en-US" dirty="0">
              <a:solidFill>
                <a:schemeClr val="bg1"/>
              </a:solidFill>
            </a:endParaRPr>
          </a:p>
          <a:p>
            <a:pPr algn="just"/>
            <a:r>
              <a:rPr lang="en-US" dirty="0">
                <a:solidFill>
                  <a:schemeClr val="bg1"/>
                </a:solidFill>
              </a:rPr>
              <a:t>In this dataset, certain columns are having missing values and I treated those values.</a:t>
            </a:r>
            <a:endParaRPr lang="en-IN" dirty="0"/>
          </a:p>
        </p:txBody>
      </p:sp>
      <p:pic>
        <p:nvPicPr>
          <p:cNvPr id="6" name="Picture 5">
            <a:extLst>
              <a:ext uri="{FF2B5EF4-FFF2-40B4-BE49-F238E27FC236}">
                <a16:creationId xmlns:a16="http://schemas.microsoft.com/office/drawing/2014/main" id="{25614DEE-056E-4EEA-94F3-3F3D6DCF78BA}"/>
              </a:ext>
            </a:extLst>
          </p:cNvPr>
          <p:cNvPicPr>
            <a:picLocks noChangeAspect="1"/>
          </p:cNvPicPr>
          <p:nvPr/>
        </p:nvPicPr>
        <p:blipFill>
          <a:blip r:embed="rId2"/>
          <a:stretch>
            <a:fillRect/>
          </a:stretch>
        </p:blipFill>
        <p:spPr>
          <a:xfrm>
            <a:off x="4955634" y="1516825"/>
            <a:ext cx="2762250" cy="3248025"/>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OUTLIER DETECTION  </a:t>
            </a:r>
          </a:p>
        </p:txBody>
      </p:sp>
      <p:sp>
        <p:nvSpPr>
          <p:cNvPr id="2" name="TextBox 1">
            <a:extLst>
              <a:ext uri="{FF2B5EF4-FFF2-40B4-BE49-F238E27FC236}">
                <a16:creationId xmlns:a16="http://schemas.microsoft.com/office/drawing/2014/main" id="{CCCCD1A5-993E-4C77-AD5C-CE14E1A3CC2B}"/>
              </a:ext>
            </a:extLst>
          </p:cNvPr>
          <p:cNvSpPr txBox="1"/>
          <p:nvPr/>
        </p:nvSpPr>
        <p:spPr>
          <a:xfrm>
            <a:off x="85060" y="1325526"/>
            <a:ext cx="8973880" cy="923330"/>
          </a:xfrm>
          <a:prstGeom prst="rect">
            <a:avLst/>
          </a:prstGeom>
          <a:noFill/>
        </p:spPr>
        <p:txBody>
          <a:bodyPr wrap="square" rtlCol="0">
            <a:spAutoFit/>
          </a:bodyPr>
          <a:lstStyle/>
          <a:p>
            <a:pPr algn="just"/>
            <a:r>
              <a:rPr lang="en-IN" dirty="0">
                <a:solidFill>
                  <a:schemeClr val="bg1"/>
                </a:solidFill>
              </a:rPr>
              <a:t>In this dataset, there is only one column which is having an outlier as maximum variables are binary, ordinal and Nominal. It is negatively skewed and after treating it became positively skewed somehow but the score went down.</a:t>
            </a:r>
          </a:p>
        </p:txBody>
      </p:sp>
      <p:pic>
        <p:nvPicPr>
          <p:cNvPr id="6" name="Picture 5">
            <a:extLst>
              <a:ext uri="{FF2B5EF4-FFF2-40B4-BE49-F238E27FC236}">
                <a16:creationId xmlns:a16="http://schemas.microsoft.com/office/drawing/2014/main" id="{D648C1AC-296B-48CA-9139-C3D49D16616E}"/>
              </a:ext>
            </a:extLst>
          </p:cNvPr>
          <p:cNvPicPr>
            <a:picLocks noChangeAspect="1"/>
          </p:cNvPicPr>
          <p:nvPr/>
        </p:nvPicPr>
        <p:blipFill rotWithShape="1">
          <a:blip r:embed="rId2"/>
          <a:srcRect l="25039" t="28802" r="20310" b="17450"/>
          <a:stretch/>
        </p:blipFill>
        <p:spPr>
          <a:xfrm>
            <a:off x="1741965" y="2503484"/>
            <a:ext cx="5197550" cy="2583067"/>
          </a:xfrm>
          <a:prstGeom prst="rect">
            <a:avLst/>
          </a:prstGeom>
        </p:spPr>
      </p:pic>
    </p:spTree>
    <p:extLst>
      <p:ext uri="{BB962C8B-B14F-4D97-AF65-F5344CB8AC3E}">
        <p14:creationId xmlns:p14="http://schemas.microsoft.com/office/powerpoint/2010/main" val="184498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EXPLORATORY DATA ANALYSIS  </a:t>
            </a:r>
          </a:p>
        </p:txBody>
      </p:sp>
      <p:sp>
        <p:nvSpPr>
          <p:cNvPr id="2" name="TextBox 1">
            <a:extLst>
              <a:ext uri="{FF2B5EF4-FFF2-40B4-BE49-F238E27FC236}">
                <a16:creationId xmlns:a16="http://schemas.microsoft.com/office/drawing/2014/main" id="{CCCCD1A5-993E-4C77-AD5C-CE14E1A3CC2B}"/>
              </a:ext>
            </a:extLst>
          </p:cNvPr>
          <p:cNvSpPr txBox="1"/>
          <p:nvPr/>
        </p:nvSpPr>
        <p:spPr>
          <a:xfrm>
            <a:off x="85060" y="1325526"/>
            <a:ext cx="8973880" cy="923330"/>
          </a:xfrm>
          <a:prstGeom prst="rect">
            <a:avLst/>
          </a:prstGeom>
          <a:noFill/>
        </p:spPr>
        <p:txBody>
          <a:bodyPr wrap="square" rtlCol="0">
            <a:spAutoFit/>
          </a:bodyPr>
          <a:lstStyle/>
          <a:p>
            <a:pPr algn="just"/>
            <a:r>
              <a:rPr lang="en-US" b="1" i="0" dirty="0">
                <a:solidFill>
                  <a:schemeClr val="bg1"/>
                </a:solidFill>
                <a:effectLst/>
                <a:latin typeface="+mj-lt"/>
              </a:rPr>
              <a:t>From the </a:t>
            </a:r>
            <a:r>
              <a:rPr lang="en-US" b="1" dirty="0">
                <a:solidFill>
                  <a:schemeClr val="bg1"/>
                </a:solidFill>
                <a:latin typeface="+mj-lt"/>
              </a:rPr>
              <a:t>below graph, </a:t>
            </a:r>
            <a:r>
              <a:rPr lang="en-US" b="1" i="0" dirty="0">
                <a:solidFill>
                  <a:schemeClr val="bg1"/>
                </a:solidFill>
                <a:effectLst/>
                <a:latin typeface="+mj-lt"/>
              </a:rPr>
              <a:t>We can see that data is imbalance and there are around 75% number of employees which are not looking for job change. This Problem can be solve using Over-Sampling or Under-Sampling. Using SMOTE technique the data is balanced.</a:t>
            </a:r>
            <a:endParaRPr lang="en-IN" dirty="0">
              <a:solidFill>
                <a:schemeClr val="bg1"/>
              </a:solidFill>
            </a:endParaRPr>
          </a:p>
        </p:txBody>
      </p:sp>
      <p:pic>
        <p:nvPicPr>
          <p:cNvPr id="5" name="Picture 4">
            <a:extLst>
              <a:ext uri="{FF2B5EF4-FFF2-40B4-BE49-F238E27FC236}">
                <a16:creationId xmlns:a16="http://schemas.microsoft.com/office/drawing/2014/main" id="{B964EA15-8F95-41F9-AC16-344C3D57228A}"/>
              </a:ext>
            </a:extLst>
          </p:cNvPr>
          <p:cNvPicPr>
            <a:picLocks noChangeAspect="1"/>
          </p:cNvPicPr>
          <p:nvPr/>
        </p:nvPicPr>
        <p:blipFill>
          <a:blip r:embed="rId2"/>
          <a:stretch>
            <a:fillRect/>
          </a:stretch>
        </p:blipFill>
        <p:spPr>
          <a:xfrm>
            <a:off x="275771" y="2358571"/>
            <a:ext cx="3954967" cy="2641600"/>
          </a:xfrm>
          <a:prstGeom prst="rect">
            <a:avLst/>
          </a:prstGeom>
        </p:spPr>
      </p:pic>
      <p:pic>
        <p:nvPicPr>
          <p:cNvPr id="10" name="Picture 9">
            <a:extLst>
              <a:ext uri="{FF2B5EF4-FFF2-40B4-BE49-F238E27FC236}">
                <a16:creationId xmlns:a16="http://schemas.microsoft.com/office/drawing/2014/main" id="{0F7839A3-B5EB-42BD-B81C-FA8E19A4E279}"/>
              </a:ext>
            </a:extLst>
          </p:cNvPr>
          <p:cNvPicPr>
            <a:picLocks noChangeAspect="1"/>
          </p:cNvPicPr>
          <p:nvPr/>
        </p:nvPicPr>
        <p:blipFill>
          <a:blip r:embed="rId3"/>
          <a:stretch>
            <a:fillRect/>
          </a:stretch>
        </p:blipFill>
        <p:spPr>
          <a:xfrm>
            <a:off x="4972730" y="2358570"/>
            <a:ext cx="3895499" cy="2641600"/>
          </a:xfrm>
          <a:prstGeom prst="rect">
            <a:avLst/>
          </a:prstGeom>
        </p:spPr>
      </p:pic>
    </p:spTree>
    <p:extLst>
      <p:ext uri="{BB962C8B-B14F-4D97-AF65-F5344CB8AC3E}">
        <p14:creationId xmlns:p14="http://schemas.microsoft.com/office/powerpoint/2010/main" val="375339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EXPLORATORY DATA ANALYSIS  </a:t>
            </a:r>
          </a:p>
        </p:txBody>
      </p:sp>
      <p:sp>
        <p:nvSpPr>
          <p:cNvPr id="2" name="TextBox 1">
            <a:extLst>
              <a:ext uri="{FF2B5EF4-FFF2-40B4-BE49-F238E27FC236}">
                <a16:creationId xmlns:a16="http://schemas.microsoft.com/office/drawing/2014/main" id="{CCCCD1A5-993E-4C77-AD5C-CE14E1A3CC2B}"/>
              </a:ext>
            </a:extLst>
          </p:cNvPr>
          <p:cNvSpPr txBox="1"/>
          <p:nvPr/>
        </p:nvSpPr>
        <p:spPr>
          <a:xfrm>
            <a:off x="56706" y="1428046"/>
            <a:ext cx="4288466" cy="738664"/>
          </a:xfrm>
          <a:prstGeom prst="rect">
            <a:avLst/>
          </a:prstGeom>
          <a:noFill/>
        </p:spPr>
        <p:txBody>
          <a:bodyPr wrap="square" rtlCol="0">
            <a:spAutoFit/>
          </a:bodyPr>
          <a:lstStyle/>
          <a:p>
            <a:pPr algn="just"/>
            <a:r>
              <a:rPr lang="en-US" sz="1400" dirty="0">
                <a:solidFill>
                  <a:schemeClr val="bg1"/>
                </a:solidFill>
              </a:rPr>
              <a:t>The company seems to be Gender biased as maximum people selected after the training are males and maximum males are not looking for a job change even.</a:t>
            </a:r>
            <a:endParaRPr lang="en-IN" sz="1400" dirty="0">
              <a:solidFill>
                <a:schemeClr val="bg1"/>
              </a:solidFill>
            </a:endParaRPr>
          </a:p>
        </p:txBody>
      </p:sp>
      <p:pic>
        <p:nvPicPr>
          <p:cNvPr id="6" name="Picture 5">
            <a:extLst>
              <a:ext uri="{FF2B5EF4-FFF2-40B4-BE49-F238E27FC236}">
                <a16:creationId xmlns:a16="http://schemas.microsoft.com/office/drawing/2014/main" id="{94169D86-6FAB-4D2B-BBBF-498AFB780946}"/>
              </a:ext>
            </a:extLst>
          </p:cNvPr>
          <p:cNvPicPr>
            <a:picLocks noChangeAspect="1"/>
          </p:cNvPicPr>
          <p:nvPr/>
        </p:nvPicPr>
        <p:blipFill rotWithShape="1">
          <a:blip r:embed="rId2"/>
          <a:srcRect t="1855"/>
          <a:stretch/>
        </p:blipFill>
        <p:spPr>
          <a:xfrm>
            <a:off x="0" y="2268279"/>
            <a:ext cx="4760686" cy="2875221"/>
          </a:xfrm>
          <a:prstGeom prst="rect">
            <a:avLst/>
          </a:prstGeom>
        </p:spPr>
      </p:pic>
      <p:pic>
        <p:nvPicPr>
          <p:cNvPr id="8" name="Picture 7">
            <a:extLst>
              <a:ext uri="{FF2B5EF4-FFF2-40B4-BE49-F238E27FC236}">
                <a16:creationId xmlns:a16="http://schemas.microsoft.com/office/drawing/2014/main" id="{58419958-675C-4028-9C47-031B63FCBAF3}"/>
              </a:ext>
            </a:extLst>
          </p:cNvPr>
          <p:cNvPicPr>
            <a:picLocks noChangeAspect="1"/>
          </p:cNvPicPr>
          <p:nvPr/>
        </p:nvPicPr>
        <p:blipFill>
          <a:blip r:embed="rId3"/>
          <a:stretch>
            <a:fillRect/>
          </a:stretch>
        </p:blipFill>
        <p:spPr>
          <a:xfrm>
            <a:off x="4779097" y="2268277"/>
            <a:ext cx="4357815" cy="2875221"/>
          </a:xfrm>
          <a:prstGeom prst="rect">
            <a:avLst/>
          </a:prstGeom>
        </p:spPr>
      </p:pic>
      <p:sp>
        <p:nvSpPr>
          <p:cNvPr id="11" name="TextBox 10">
            <a:extLst>
              <a:ext uri="{FF2B5EF4-FFF2-40B4-BE49-F238E27FC236}">
                <a16:creationId xmlns:a16="http://schemas.microsoft.com/office/drawing/2014/main" id="{A7C815AA-6801-499B-94F6-B1F86AB0CB7F}"/>
              </a:ext>
            </a:extLst>
          </p:cNvPr>
          <p:cNvSpPr txBox="1"/>
          <p:nvPr/>
        </p:nvSpPr>
        <p:spPr>
          <a:xfrm>
            <a:off x="4677833" y="1428046"/>
            <a:ext cx="4288466" cy="738664"/>
          </a:xfrm>
          <a:prstGeom prst="rect">
            <a:avLst/>
          </a:prstGeom>
          <a:noFill/>
        </p:spPr>
        <p:txBody>
          <a:bodyPr wrap="square" rtlCol="0">
            <a:spAutoFit/>
          </a:bodyPr>
          <a:lstStyle/>
          <a:p>
            <a:pPr algn="just"/>
            <a:r>
              <a:rPr lang="en-US" sz="1400" i="0" dirty="0">
                <a:solidFill>
                  <a:schemeClr val="bg1"/>
                </a:solidFill>
                <a:effectLst/>
                <a:latin typeface="+mj-lt"/>
              </a:rPr>
              <a:t>Maximum employees selected and having relevant experience were working in Pvt Ltd Companies.</a:t>
            </a:r>
          </a:p>
          <a:p>
            <a:pPr algn="just"/>
            <a:endParaRPr lang="en-IN" sz="1400" dirty="0">
              <a:solidFill>
                <a:schemeClr val="bg1"/>
              </a:solidFill>
            </a:endParaRPr>
          </a:p>
        </p:txBody>
      </p:sp>
    </p:spTree>
    <p:extLst>
      <p:ext uri="{BB962C8B-B14F-4D97-AF65-F5344CB8AC3E}">
        <p14:creationId xmlns:p14="http://schemas.microsoft.com/office/powerpoint/2010/main" val="344518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1866</Words>
  <Application>Microsoft Office PowerPoint</Application>
  <PresentationFormat>On-screen Show (16:9)</PresentationFormat>
  <Paragraphs>232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inherit</vt:lpstr>
      <vt:lpstr>Inter</vt:lpstr>
      <vt:lpstr>Nunito</vt:lpstr>
      <vt:lpstr>Symbol</vt:lpstr>
      <vt:lpstr>Wingdings</vt:lpstr>
      <vt:lpstr>Office Theme</vt:lpstr>
      <vt:lpstr>PYTHON BUSINESS PROJECT</vt:lpstr>
      <vt:lpstr>   PROJECT OUTLINE</vt:lpstr>
      <vt:lpstr>INTRODUCTION</vt:lpstr>
      <vt:lpstr>PROBLEM STATEMENTS &amp; OBJECTIVES</vt:lpstr>
      <vt:lpstr>Study Framework of X and Y variable </vt:lpstr>
      <vt:lpstr>HANDLING MISSING VALUES</vt:lpstr>
      <vt:lpstr>OUTLIER DETECTION  </vt:lpstr>
      <vt:lpstr>EXPLORATORY DATA ANALYSIS  </vt:lpstr>
      <vt:lpstr>EXPLORATORY DATA ANALYSIS  </vt:lpstr>
      <vt:lpstr>EXPLORATORY DATA ANALYSIS  </vt:lpstr>
      <vt:lpstr>EXPLORATORY DATA ANALYSIS  </vt:lpstr>
      <vt:lpstr>EXPLORATORY DATA ANALYSIS  </vt:lpstr>
      <vt:lpstr>RELATIONSHIP OF VARIABLES </vt:lpstr>
      <vt:lpstr>MODEL BUILDING </vt:lpstr>
      <vt:lpstr>LOGISTIC REGRESSION MODEL </vt:lpstr>
      <vt:lpstr>CLASSIFICATION REPORT AND CONFUSION MATRIX </vt:lpstr>
      <vt:lpstr>K-NEAREST NEIGHBORS(KNN) </vt:lpstr>
      <vt:lpstr>CLASSIFICATION REPORT AND CONFUSION MATRIX </vt:lpstr>
      <vt:lpstr>SUPPORT VECTOR MACHINE(SVM) </vt:lpstr>
      <vt:lpstr>CLASSIFICATION REPORT AND CONFUSION MATRIX </vt:lpstr>
      <vt:lpstr>DECISION TREE CLASSIFIER </vt:lpstr>
      <vt:lpstr>CLASSIFICATION REPORT AND CONFUSION MATRIX </vt:lpstr>
      <vt:lpstr>RANDOM FOREST CLASSIFIER </vt:lpstr>
      <vt:lpstr>CLASSIFICATION REPORT AND CONFUSION MATRIX </vt:lpstr>
      <vt:lpstr>ADABOOST MODEL </vt:lpstr>
      <vt:lpstr>CLASSIFICATION REPORT AND CONFUSION MATRIX </vt:lpstr>
      <vt:lpstr>COMPARISON OF MODELS </vt:lpstr>
      <vt:lpstr>FINAL CONCLUSION OF THE MODELS </vt:lpstr>
      <vt:lpstr>FINDINGS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2021-03-27T15:53:23Z</dcterms:modified>
</cp:coreProperties>
</file>