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75" r:id="rId2"/>
    <p:sldId id="278" r:id="rId3"/>
    <p:sldId id="279" r:id="rId4"/>
    <p:sldId id="280" r:id="rId5"/>
    <p:sldId id="281" r:id="rId6"/>
    <p:sldId id="294" r:id="rId7"/>
    <p:sldId id="282" r:id="rId8"/>
    <p:sldId id="311" r:id="rId9"/>
    <p:sldId id="283" r:id="rId10"/>
    <p:sldId id="284" r:id="rId11"/>
    <p:sldId id="285" r:id="rId12"/>
    <p:sldId id="295" r:id="rId13"/>
    <p:sldId id="286" r:id="rId14"/>
    <p:sldId id="296" r:id="rId15"/>
    <p:sldId id="287" r:id="rId16"/>
    <p:sldId id="297" r:id="rId17"/>
    <p:sldId id="288" r:id="rId18"/>
    <p:sldId id="298" r:id="rId19"/>
    <p:sldId id="289" r:id="rId20"/>
    <p:sldId id="299" r:id="rId21"/>
    <p:sldId id="291" r:id="rId22"/>
    <p:sldId id="292" r:id="rId23"/>
    <p:sldId id="293" r:id="rId24"/>
    <p:sldId id="306" r:id="rId25"/>
    <p:sldId id="307" r:id="rId26"/>
    <p:sldId id="308"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3635"/>
    <a:srgbClr val="9EFF29"/>
    <a:srgbClr val="C80064"/>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8" d="100"/>
          <a:sy n="108" d="100"/>
        </p:scale>
        <p:origin x="149" y="62"/>
      </p:cViewPr>
      <p:guideLst>
        <p:guide orient="horz" pos="1620"/>
        <p:guide pos="2880"/>
      </p:guideLst>
    </p:cSldViewPr>
  </p:slideViewPr>
  <p:notesTextViewPr>
    <p:cViewPr>
      <p:scale>
        <a:sx n="1" d="1"/>
        <a:sy n="1" d="1"/>
      </p:scale>
      <p:origin x="0" y="0"/>
    </p:cViewPr>
  </p:notesTextViewPr>
  <p:sorterViewPr>
    <p:cViewPr>
      <p:scale>
        <a:sx n="100" d="100"/>
        <a:sy n="100" d="100"/>
      </p:scale>
      <p:origin x="0" y="-6355"/>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2C32D-4F8A-4C53-A75E-EE4C8BB182A5}" type="doc">
      <dgm:prSet loTypeId="urn:microsoft.com/office/officeart/2005/8/layout/hProcess3" loCatId="process" qsTypeId="urn:microsoft.com/office/officeart/2005/8/quickstyle/simple1" qsCatId="simple" csTypeId="urn:microsoft.com/office/officeart/2005/8/colors/accent1_2" csCatId="accent1" phldr="1"/>
      <dgm:spPr/>
    </dgm:pt>
    <dgm:pt modelId="{B84941A3-86D8-4B99-BF2A-C67E1F544880}">
      <dgm:prSet phldrT="[Text]" custT="1"/>
      <dgm:spPr/>
      <dgm:t>
        <a:bodyPr/>
        <a:lstStyle/>
        <a:p>
          <a:r>
            <a:rPr lang="en-IN" sz="1800" dirty="0"/>
            <a:t>PREDICTOR</a:t>
          </a:r>
          <a:endParaRPr lang="en-IN" sz="1200" dirty="0"/>
        </a:p>
      </dgm:t>
    </dgm:pt>
    <dgm:pt modelId="{BBB7E161-65B0-475A-BA41-F09DFF097B33}" type="parTrans" cxnId="{198311FF-C4F6-455C-A579-6CE1BE1FAFCB}">
      <dgm:prSet/>
      <dgm:spPr/>
      <dgm:t>
        <a:bodyPr/>
        <a:lstStyle/>
        <a:p>
          <a:endParaRPr lang="en-IN"/>
        </a:p>
      </dgm:t>
    </dgm:pt>
    <dgm:pt modelId="{D55BA1C9-9852-44ED-9283-C2916F2D66E1}" type="sibTrans" cxnId="{198311FF-C4F6-455C-A579-6CE1BE1FAFCB}">
      <dgm:prSet/>
      <dgm:spPr/>
      <dgm:t>
        <a:bodyPr/>
        <a:lstStyle/>
        <a:p>
          <a:endParaRPr lang="en-IN"/>
        </a:p>
      </dgm:t>
    </dgm:pt>
    <dgm:pt modelId="{BAD5D195-5EF3-4D8B-B785-11A0A79AC1F6}" type="pres">
      <dgm:prSet presAssocID="{BA62C32D-4F8A-4C53-A75E-EE4C8BB182A5}" presName="Name0" presStyleCnt="0">
        <dgm:presLayoutVars>
          <dgm:dir/>
          <dgm:animLvl val="lvl"/>
          <dgm:resizeHandles val="exact"/>
        </dgm:presLayoutVars>
      </dgm:prSet>
      <dgm:spPr/>
    </dgm:pt>
    <dgm:pt modelId="{C9F8478E-09D5-4360-AB72-6ACCF1ADF76E}" type="pres">
      <dgm:prSet presAssocID="{BA62C32D-4F8A-4C53-A75E-EE4C8BB182A5}" presName="dummy" presStyleCnt="0"/>
      <dgm:spPr/>
    </dgm:pt>
    <dgm:pt modelId="{5CEF13BB-FF58-45A1-A84B-FAD2E37503D3}" type="pres">
      <dgm:prSet presAssocID="{BA62C32D-4F8A-4C53-A75E-EE4C8BB182A5}" presName="linH" presStyleCnt="0"/>
      <dgm:spPr/>
    </dgm:pt>
    <dgm:pt modelId="{959538C3-95D7-492A-8B66-AECE8446F830}" type="pres">
      <dgm:prSet presAssocID="{BA62C32D-4F8A-4C53-A75E-EE4C8BB182A5}" presName="padding1" presStyleCnt="0"/>
      <dgm:spPr/>
    </dgm:pt>
    <dgm:pt modelId="{28ADE639-4AC6-4ABD-B34C-682747CF2449}" type="pres">
      <dgm:prSet presAssocID="{B84941A3-86D8-4B99-BF2A-C67E1F544880}" presName="linV" presStyleCnt="0"/>
      <dgm:spPr/>
    </dgm:pt>
    <dgm:pt modelId="{43F83833-B7EA-45A5-BF53-6BD6A0033428}" type="pres">
      <dgm:prSet presAssocID="{B84941A3-86D8-4B99-BF2A-C67E1F544880}" presName="spVertical1" presStyleCnt="0"/>
      <dgm:spPr/>
    </dgm:pt>
    <dgm:pt modelId="{95D52342-7796-44B6-B0D8-B52EC605F808}" type="pres">
      <dgm:prSet presAssocID="{B84941A3-86D8-4B99-BF2A-C67E1F544880}" presName="parTx" presStyleLbl="revTx" presStyleIdx="0" presStyleCnt="1">
        <dgm:presLayoutVars>
          <dgm:chMax val="0"/>
          <dgm:chPref val="0"/>
          <dgm:bulletEnabled val="1"/>
        </dgm:presLayoutVars>
      </dgm:prSet>
      <dgm:spPr/>
    </dgm:pt>
    <dgm:pt modelId="{3B0483C8-BAAD-4AAA-B280-04676A93FFB8}" type="pres">
      <dgm:prSet presAssocID="{B84941A3-86D8-4B99-BF2A-C67E1F544880}" presName="spVertical2" presStyleCnt="0"/>
      <dgm:spPr/>
    </dgm:pt>
    <dgm:pt modelId="{3B8CB817-6708-444F-9630-76BD97891E40}" type="pres">
      <dgm:prSet presAssocID="{B84941A3-86D8-4B99-BF2A-C67E1F544880}" presName="spVertical3" presStyleCnt="0"/>
      <dgm:spPr/>
    </dgm:pt>
    <dgm:pt modelId="{44A1ECF7-1752-4562-A745-E29AC8243B95}" type="pres">
      <dgm:prSet presAssocID="{BA62C32D-4F8A-4C53-A75E-EE4C8BB182A5}" presName="padding2" presStyleCnt="0"/>
      <dgm:spPr/>
    </dgm:pt>
    <dgm:pt modelId="{E476CC60-BD5D-47B1-8725-9F80986F2F92}" type="pres">
      <dgm:prSet presAssocID="{BA62C32D-4F8A-4C53-A75E-EE4C8BB182A5}" presName="negArrow" presStyleCnt="0"/>
      <dgm:spPr/>
    </dgm:pt>
    <dgm:pt modelId="{472AB20F-789E-4259-B664-7BB9FC0EB853}" type="pres">
      <dgm:prSet presAssocID="{BA62C32D-4F8A-4C53-A75E-EE4C8BB182A5}" presName="backgroundArrow" presStyleLbl="node1" presStyleIdx="0" presStyleCnt="1" custLinFactNeighborX="20833" custLinFactNeighborY="13305">
        <dgm:style>
          <a:lnRef idx="1">
            <a:schemeClr val="accent3"/>
          </a:lnRef>
          <a:fillRef idx="2">
            <a:schemeClr val="accent3"/>
          </a:fillRef>
          <a:effectRef idx="1">
            <a:schemeClr val="accent3"/>
          </a:effectRef>
          <a:fontRef idx="minor">
            <a:schemeClr val="dk1"/>
          </a:fontRef>
        </dgm:style>
      </dgm:prSet>
      <dgm:spPr/>
    </dgm:pt>
  </dgm:ptLst>
  <dgm:cxnLst>
    <dgm:cxn modelId="{52D686D5-A823-40D5-B152-3D0C67C02C37}" type="presOf" srcId="{B84941A3-86D8-4B99-BF2A-C67E1F544880}" destId="{95D52342-7796-44B6-B0D8-B52EC605F808}" srcOrd="0" destOrd="0" presId="urn:microsoft.com/office/officeart/2005/8/layout/hProcess3"/>
    <dgm:cxn modelId="{FDFC7BF0-E27A-4539-B97E-879065206F4D}" type="presOf" srcId="{BA62C32D-4F8A-4C53-A75E-EE4C8BB182A5}" destId="{BAD5D195-5EF3-4D8B-B785-11A0A79AC1F6}" srcOrd="0" destOrd="0" presId="urn:microsoft.com/office/officeart/2005/8/layout/hProcess3"/>
    <dgm:cxn modelId="{198311FF-C4F6-455C-A579-6CE1BE1FAFCB}" srcId="{BA62C32D-4F8A-4C53-A75E-EE4C8BB182A5}" destId="{B84941A3-86D8-4B99-BF2A-C67E1F544880}" srcOrd="0" destOrd="0" parTransId="{BBB7E161-65B0-475A-BA41-F09DFF097B33}" sibTransId="{D55BA1C9-9852-44ED-9283-C2916F2D66E1}"/>
    <dgm:cxn modelId="{2F901D0F-DCE7-493C-9645-170E2AB0E469}" type="presParOf" srcId="{BAD5D195-5EF3-4D8B-B785-11A0A79AC1F6}" destId="{C9F8478E-09D5-4360-AB72-6ACCF1ADF76E}" srcOrd="0" destOrd="0" presId="urn:microsoft.com/office/officeart/2005/8/layout/hProcess3"/>
    <dgm:cxn modelId="{B95BF6A0-F1B3-4D1E-A7B5-C222DEE9594C}" type="presParOf" srcId="{BAD5D195-5EF3-4D8B-B785-11A0A79AC1F6}" destId="{5CEF13BB-FF58-45A1-A84B-FAD2E37503D3}" srcOrd="1" destOrd="0" presId="urn:microsoft.com/office/officeart/2005/8/layout/hProcess3"/>
    <dgm:cxn modelId="{496525D7-0A3F-40E6-8764-C8CAA3924711}" type="presParOf" srcId="{5CEF13BB-FF58-45A1-A84B-FAD2E37503D3}" destId="{959538C3-95D7-492A-8B66-AECE8446F830}" srcOrd="0" destOrd="0" presId="urn:microsoft.com/office/officeart/2005/8/layout/hProcess3"/>
    <dgm:cxn modelId="{1551A273-D620-4B32-AA75-3A92A6C8B190}" type="presParOf" srcId="{5CEF13BB-FF58-45A1-A84B-FAD2E37503D3}" destId="{28ADE639-4AC6-4ABD-B34C-682747CF2449}" srcOrd="1" destOrd="0" presId="urn:microsoft.com/office/officeart/2005/8/layout/hProcess3"/>
    <dgm:cxn modelId="{9C600684-3095-40FF-9655-47EBF250CBB0}" type="presParOf" srcId="{28ADE639-4AC6-4ABD-B34C-682747CF2449}" destId="{43F83833-B7EA-45A5-BF53-6BD6A0033428}" srcOrd="0" destOrd="0" presId="urn:microsoft.com/office/officeart/2005/8/layout/hProcess3"/>
    <dgm:cxn modelId="{1DDDDCDA-1E9C-410D-990E-C9A9F59B8717}" type="presParOf" srcId="{28ADE639-4AC6-4ABD-B34C-682747CF2449}" destId="{95D52342-7796-44B6-B0D8-B52EC605F808}" srcOrd="1" destOrd="0" presId="urn:microsoft.com/office/officeart/2005/8/layout/hProcess3"/>
    <dgm:cxn modelId="{5408C748-64FB-4BCC-A45A-2428BC0648C5}" type="presParOf" srcId="{28ADE639-4AC6-4ABD-B34C-682747CF2449}" destId="{3B0483C8-BAAD-4AAA-B280-04676A93FFB8}" srcOrd="2" destOrd="0" presId="urn:microsoft.com/office/officeart/2005/8/layout/hProcess3"/>
    <dgm:cxn modelId="{E1B5E5AB-51C0-4E74-8F02-4370CD78F85A}" type="presParOf" srcId="{28ADE639-4AC6-4ABD-B34C-682747CF2449}" destId="{3B8CB817-6708-444F-9630-76BD97891E40}" srcOrd="3" destOrd="0" presId="urn:microsoft.com/office/officeart/2005/8/layout/hProcess3"/>
    <dgm:cxn modelId="{F92F0703-2CF5-4487-A09A-D5C2DF35E243}" type="presParOf" srcId="{5CEF13BB-FF58-45A1-A84B-FAD2E37503D3}" destId="{44A1ECF7-1752-4562-A745-E29AC8243B95}" srcOrd="2" destOrd="0" presId="urn:microsoft.com/office/officeart/2005/8/layout/hProcess3"/>
    <dgm:cxn modelId="{606418A4-86E3-4988-99AE-4E4116C43E18}" type="presParOf" srcId="{5CEF13BB-FF58-45A1-A84B-FAD2E37503D3}" destId="{E476CC60-BD5D-47B1-8725-9F80986F2F92}" srcOrd="3" destOrd="0" presId="urn:microsoft.com/office/officeart/2005/8/layout/hProcess3"/>
    <dgm:cxn modelId="{E0A7EC25-462E-46CB-956B-B3861E3455FB}" type="presParOf" srcId="{5CEF13BB-FF58-45A1-A84B-FAD2E37503D3}" destId="{472AB20F-789E-4259-B664-7BB9FC0EB853}"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AB20F-789E-4259-B664-7BB9FC0EB853}">
      <dsp:nvSpPr>
        <dsp:cNvPr id="0" name=""/>
        <dsp:cNvSpPr/>
      </dsp:nvSpPr>
      <dsp:spPr>
        <a:xfrm>
          <a:off x="0" y="45423"/>
          <a:ext cx="2290574" cy="872160"/>
        </a:xfrm>
        <a:prstGeom prst="rightArrow">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95D52342-7796-44B6-B0D8-B52EC605F808}">
      <dsp:nvSpPr>
        <dsp:cNvPr id="0" name=""/>
        <dsp:cNvSpPr/>
      </dsp:nvSpPr>
      <dsp:spPr>
        <a:xfrm>
          <a:off x="184767" y="240751"/>
          <a:ext cx="1876749" cy="43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IN" sz="1800" kern="1200" dirty="0"/>
            <a:t>PREDICTOR</a:t>
          </a:r>
          <a:endParaRPr lang="en-IN" sz="1200" kern="1200" dirty="0"/>
        </a:p>
      </dsp:txBody>
      <dsp:txXfrm>
        <a:off x="184767" y="240751"/>
        <a:ext cx="1876749" cy="4360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2/8/2021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tatisticssolutions.com/academic-solutions/membership-resources/member-profile/data-analysis-plan-templates/data-analysis-plan-multiple-linear-regressio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57060" y="2018000"/>
            <a:ext cx="4486940" cy="965733"/>
          </a:xfrm>
        </p:spPr>
        <p:txBody>
          <a:bodyPr>
            <a:normAutofit/>
          </a:bodyPr>
          <a:lstStyle/>
          <a:p>
            <a:pPr algn="ctr"/>
            <a:r>
              <a:rPr lang="en-US" sz="2800" dirty="0"/>
              <a:t>MULTI LINEAR REGRESSION PROJECT </a:t>
            </a:r>
          </a:p>
        </p:txBody>
      </p:sp>
    </p:spTree>
    <p:extLst>
      <p:ext uri="{BB962C8B-B14F-4D97-AF65-F5344CB8AC3E}">
        <p14:creationId xmlns:p14="http://schemas.microsoft.com/office/powerpoint/2010/main" val="111661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LINEAR REGRESSION MODEL </a:t>
            </a:r>
          </a:p>
        </p:txBody>
      </p:sp>
      <p:sp>
        <p:nvSpPr>
          <p:cNvPr id="2" name="TextBox 1">
            <a:extLst>
              <a:ext uri="{FF2B5EF4-FFF2-40B4-BE49-F238E27FC236}">
                <a16:creationId xmlns:a16="http://schemas.microsoft.com/office/drawing/2014/main" id="{BB35D495-F271-4E94-B563-7C0643B0B3A6}"/>
              </a:ext>
            </a:extLst>
          </p:cNvPr>
          <p:cNvSpPr txBox="1"/>
          <p:nvPr/>
        </p:nvSpPr>
        <p:spPr>
          <a:xfrm>
            <a:off x="283534" y="1271612"/>
            <a:ext cx="8747051" cy="1077218"/>
          </a:xfrm>
          <a:prstGeom prst="rect">
            <a:avLst/>
          </a:prstGeom>
          <a:noFill/>
        </p:spPr>
        <p:txBody>
          <a:bodyPr wrap="square" rtlCol="0">
            <a:spAutoFit/>
          </a:bodyPr>
          <a:lstStyle/>
          <a:p>
            <a:r>
              <a:rPr lang="en-US" sz="1600" b="0" i="0" strike="noStrike" dirty="0">
                <a:solidFill>
                  <a:schemeClr val="bg1"/>
                </a:solidFill>
                <a:effectLst/>
                <a:hlinkClick r:id="rId2" tooltip="Multiple Linear Regression">
                  <a:extLst>
                    <a:ext uri="{A12FA001-AC4F-418D-AE19-62706E023703}">
                      <ahyp:hlinkClr xmlns:ahyp="http://schemas.microsoft.com/office/drawing/2018/hyperlinkcolor" val="tx"/>
                    </a:ext>
                  </a:extLst>
                </a:hlinkClick>
              </a:rPr>
              <a:t>Multiple linear regression</a:t>
            </a:r>
            <a:r>
              <a:rPr lang="en-US" sz="1600" b="0" i="0" dirty="0">
                <a:solidFill>
                  <a:schemeClr val="bg1"/>
                </a:solidFill>
                <a:effectLst/>
              </a:rPr>
              <a:t> is the most common form of linear regression analysis.  As a predictive analysis, the multiple linear regression is used to explain the relationship between one continuous dependent variable and two or more independent variables.  The independent variables can be continuous or categorical (dummy coded as appropriate).</a:t>
            </a:r>
          </a:p>
        </p:txBody>
      </p:sp>
      <p:graphicFrame>
        <p:nvGraphicFramePr>
          <p:cNvPr id="3" name="Table 4">
            <a:extLst>
              <a:ext uri="{FF2B5EF4-FFF2-40B4-BE49-F238E27FC236}">
                <a16:creationId xmlns:a16="http://schemas.microsoft.com/office/drawing/2014/main" id="{576A8519-56E6-4576-8954-30EF8E7E9546}"/>
              </a:ext>
            </a:extLst>
          </p:cNvPr>
          <p:cNvGraphicFramePr>
            <a:graphicFrameLocks noGrp="1"/>
          </p:cNvGraphicFramePr>
          <p:nvPr>
            <p:extLst>
              <p:ext uri="{D42A27DB-BD31-4B8C-83A1-F6EECF244321}">
                <p14:modId xmlns:p14="http://schemas.microsoft.com/office/powerpoint/2010/main" val="3543697470"/>
              </p:ext>
            </p:extLst>
          </p:nvPr>
        </p:nvGraphicFramePr>
        <p:xfrm>
          <a:off x="347329" y="2453866"/>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LINEAR REGRESSION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0.9912998595828526</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US" dirty="0"/>
                        <a:t>'copy_X': True, 'fit_intercept': True, 'normalize': False</a:t>
                      </a:r>
                      <a:endParaRPr lang="en-IN" dirty="0"/>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0.9935089987945259</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0.9905644278209543</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11732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graphicFrame>
        <p:nvGraphicFramePr>
          <p:cNvPr id="6" name="Table 4">
            <a:extLst>
              <a:ext uri="{FF2B5EF4-FFF2-40B4-BE49-F238E27FC236}">
                <a16:creationId xmlns:a16="http://schemas.microsoft.com/office/drawing/2014/main" id="{BF8EB161-9452-44F0-AA4E-48B09FAAA310}"/>
              </a:ext>
            </a:extLst>
          </p:cNvPr>
          <p:cNvGraphicFramePr>
            <a:graphicFrameLocks noGrp="1"/>
          </p:cNvGraphicFramePr>
          <p:nvPr>
            <p:extLst>
              <p:ext uri="{D42A27DB-BD31-4B8C-83A1-F6EECF244321}">
                <p14:modId xmlns:p14="http://schemas.microsoft.com/office/powerpoint/2010/main" val="2377877719"/>
              </p:ext>
            </p:extLst>
          </p:nvPr>
        </p:nvGraphicFramePr>
        <p:xfrm>
          <a:off x="439477" y="2907523"/>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LINEAR REGRESSION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0.9905644278209543</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31.53070249833977</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5.615220609943991</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0.9902472657309024</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6E051DCF-B5D7-4D76-AF9F-7E393AB2C4C0}"/>
              </a:ext>
            </a:extLst>
          </p:cNvPr>
          <p:cNvSpPr txBox="1"/>
          <p:nvPr/>
        </p:nvSpPr>
        <p:spPr>
          <a:xfrm>
            <a:off x="439477" y="1339702"/>
            <a:ext cx="7868095" cy="1738938"/>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bg1"/>
                </a:solidFill>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is how well the regression model fits the observed data. </a:t>
            </a:r>
            <a:r>
              <a:rPr lang="en-US" sz="1200" dirty="0">
                <a:solidFill>
                  <a:schemeClr val="bg1"/>
                </a:solidFill>
              </a:rPr>
              <a:t>Here</a:t>
            </a:r>
            <a:r>
              <a:rPr lang="en-US" sz="1200" b="0" i="0" dirty="0">
                <a:solidFill>
                  <a:schemeClr val="bg1"/>
                </a:solidFill>
                <a:effectLst/>
              </a:rPr>
              <a:t>, an </a:t>
            </a:r>
            <a:r>
              <a:rPr lang="en-US" sz="1200" b="1" i="0" dirty="0">
                <a:solidFill>
                  <a:schemeClr val="bg1"/>
                </a:solidFill>
                <a:effectLst/>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of 99% reveals that 99% of the data fit the regression model that indicates a better fit for the model.</a:t>
            </a:r>
          </a:p>
          <a:p>
            <a:pPr marL="285750" indent="-285750">
              <a:buFont typeface="Arial" panose="020B0604020202020204" pitchFamily="34" charset="0"/>
              <a:buChar char="•"/>
            </a:pPr>
            <a:r>
              <a:rPr lang="en-US" sz="1200" b="0" i="0" dirty="0">
                <a:solidFill>
                  <a:schemeClr val="bg1"/>
                </a:solidFill>
                <a:effectLst/>
              </a:rPr>
              <a:t>The </a:t>
            </a:r>
            <a:r>
              <a:rPr lang="en-US" sz="1200" b="1" i="0" dirty="0">
                <a:solidFill>
                  <a:schemeClr val="bg1"/>
                </a:solidFill>
                <a:effectLst/>
              </a:rPr>
              <a:t>mean squared error</a:t>
            </a:r>
            <a:r>
              <a:rPr lang="en-US" sz="1200" b="0" i="0" dirty="0">
                <a:solidFill>
                  <a:schemeClr val="bg1"/>
                </a:solidFill>
                <a:effectLst/>
              </a:rPr>
              <a:t> tells you how close a regression line is to a set of points. The </a:t>
            </a:r>
            <a:r>
              <a:rPr lang="en-US" sz="1200" b="1" i="0" dirty="0">
                <a:solidFill>
                  <a:schemeClr val="bg1"/>
                </a:solidFill>
                <a:effectLst/>
              </a:rPr>
              <a:t>lower</a:t>
            </a:r>
            <a:r>
              <a:rPr lang="en-US" sz="1200" b="0" i="0" dirty="0">
                <a:solidFill>
                  <a:schemeClr val="bg1"/>
                </a:solidFill>
                <a:effectLst/>
              </a:rPr>
              <a:t> value of 31.5 indicates a good model.</a:t>
            </a:r>
          </a:p>
          <a:p>
            <a:pPr marL="285750" indent="-285750">
              <a:buFont typeface="Arial" panose="020B0604020202020204" pitchFamily="34" charset="0"/>
              <a:buChar char="•"/>
            </a:pPr>
            <a:r>
              <a:rPr lang="en-US" sz="1200" b="1" i="0" dirty="0">
                <a:solidFill>
                  <a:schemeClr val="bg1"/>
                </a:solidFill>
                <a:effectLst/>
              </a:rPr>
              <a:t>RMSE</a:t>
            </a:r>
            <a:r>
              <a:rPr lang="en-US" sz="1200" b="0" i="0" dirty="0">
                <a:solidFill>
                  <a:schemeClr val="bg1"/>
                </a:solidFill>
                <a:effectLst/>
              </a:rPr>
              <a:t> is a </a:t>
            </a:r>
            <a:r>
              <a:rPr lang="en-US" sz="1200" b="1" i="0" dirty="0">
                <a:solidFill>
                  <a:schemeClr val="bg1"/>
                </a:solidFill>
                <a:effectLst/>
              </a:rPr>
              <a:t>good</a:t>
            </a:r>
            <a:r>
              <a:rPr lang="en-US" sz="1200" b="0" i="0" dirty="0">
                <a:solidFill>
                  <a:schemeClr val="bg1"/>
                </a:solidFill>
                <a:effectLst/>
              </a:rPr>
              <a:t> measure of how accurately the model predicts the response. Here, </a:t>
            </a:r>
            <a:r>
              <a:rPr lang="en-US" sz="1200" b="1" i="0" dirty="0">
                <a:solidFill>
                  <a:schemeClr val="bg1"/>
                </a:solidFill>
                <a:effectLst/>
              </a:rPr>
              <a:t>Lower value  of RMSE</a:t>
            </a:r>
            <a:r>
              <a:rPr lang="en-US" sz="1200" b="0" i="0" dirty="0">
                <a:solidFill>
                  <a:schemeClr val="bg1"/>
                </a:solidFill>
                <a:effectLst/>
              </a:rPr>
              <a:t> indicate </a:t>
            </a:r>
            <a:r>
              <a:rPr lang="en-US" sz="1200" b="1" i="0" dirty="0">
                <a:solidFill>
                  <a:schemeClr val="bg1"/>
                </a:solidFill>
                <a:effectLst/>
              </a:rPr>
              <a:t>better</a:t>
            </a:r>
            <a:r>
              <a:rPr lang="en-US" sz="1200" b="0" i="0" dirty="0">
                <a:solidFill>
                  <a:schemeClr val="bg1"/>
                </a:solidFill>
                <a:effectLst/>
              </a:rPr>
              <a:t> fit. </a:t>
            </a:r>
          </a:p>
          <a:p>
            <a:pPr marL="285750" indent="-285750">
              <a:buFont typeface="Arial" panose="020B0604020202020204" pitchFamily="34" charset="0"/>
              <a:buChar char="•"/>
            </a:pPr>
            <a:r>
              <a:rPr lang="en-US" sz="1200" b="0" i="0" dirty="0">
                <a:solidFill>
                  <a:schemeClr val="bg1"/>
                </a:solidFill>
                <a:effectLst/>
              </a:rPr>
              <a:t> A lower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not adding value to the model. Here, a higher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adding value to the model.</a:t>
            </a:r>
          </a:p>
          <a:p>
            <a:pPr marL="285750" indent="-285750">
              <a:buFont typeface="Arial" panose="020B0604020202020204" pitchFamily="34" charset="0"/>
              <a:buChar char="•"/>
            </a:pPr>
            <a:endParaRPr lang="en-IN" sz="1100" dirty="0">
              <a:solidFill>
                <a:schemeClr val="bg1"/>
              </a:solidFill>
            </a:endParaRPr>
          </a:p>
        </p:txBody>
      </p:sp>
    </p:spTree>
    <p:extLst>
      <p:ext uri="{BB962C8B-B14F-4D97-AF65-F5344CB8AC3E}">
        <p14:creationId xmlns:p14="http://schemas.microsoft.com/office/powerpoint/2010/main" val="169499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400" dirty="0"/>
              <a:t>P-VALUES FOR INDEPENDENT VARIABLES </a:t>
            </a:r>
          </a:p>
        </p:txBody>
      </p:sp>
      <p:pic>
        <p:nvPicPr>
          <p:cNvPr id="5" name="Picture 4">
            <a:extLst>
              <a:ext uri="{FF2B5EF4-FFF2-40B4-BE49-F238E27FC236}">
                <a16:creationId xmlns:a16="http://schemas.microsoft.com/office/drawing/2014/main" id="{AC4D5064-8C21-484C-B3ED-DAB5AC9926EE}"/>
              </a:ext>
            </a:extLst>
          </p:cNvPr>
          <p:cNvPicPr>
            <a:picLocks noChangeAspect="1"/>
          </p:cNvPicPr>
          <p:nvPr/>
        </p:nvPicPr>
        <p:blipFill>
          <a:blip r:embed="rId2"/>
          <a:stretch>
            <a:fillRect/>
          </a:stretch>
        </p:blipFill>
        <p:spPr>
          <a:xfrm>
            <a:off x="0" y="1297172"/>
            <a:ext cx="4824003" cy="3846327"/>
          </a:xfrm>
          <a:prstGeom prst="rect">
            <a:avLst/>
          </a:prstGeom>
        </p:spPr>
      </p:pic>
      <p:pic>
        <p:nvPicPr>
          <p:cNvPr id="8" name="Picture 7">
            <a:extLst>
              <a:ext uri="{FF2B5EF4-FFF2-40B4-BE49-F238E27FC236}">
                <a16:creationId xmlns:a16="http://schemas.microsoft.com/office/drawing/2014/main" id="{8D900BBD-827D-461C-9E8E-2F68EAB82EF9}"/>
              </a:ext>
            </a:extLst>
          </p:cNvPr>
          <p:cNvPicPr>
            <a:picLocks noChangeAspect="1"/>
          </p:cNvPicPr>
          <p:nvPr/>
        </p:nvPicPr>
        <p:blipFill>
          <a:blip r:embed="rId3"/>
          <a:stretch>
            <a:fillRect/>
          </a:stretch>
        </p:blipFill>
        <p:spPr>
          <a:xfrm>
            <a:off x="4824003" y="1297172"/>
            <a:ext cx="4319997" cy="3846327"/>
          </a:xfrm>
          <a:prstGeom prst="rect">
            <a:avLst/>
          </a:prstGeom>
        </p:spPr>
      </p:pic>
    </p:spTree>
    <p:extLst>
      <p:ext uri="{BB962C8B-B14F-4D97-AF65-F5344CB8AC3E}">
        <p14:creationId xmlns:p14="http://schemas.microsoft.com/office/powerpoint/2010/main" val="295641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3200" dirty="0"/>
              <a:t>K-NEAREST NEIGHBORS(KNN) </a:t>
            </a:r>
          </a:p>
        </p:txBody>
      </p:sp>
      <p:graphicFrame>
        <p:nvGraphicFramePr>
          <p:cNvPr id="3" name="Table 4">
            <a:extLst>
              <a:ext uri="{FF2B5EF4-FFF2-40B4-BE49-F238E27FC236}">
                <a16:creationId xmlns:a16="http://schemas.microsoft.com/office/drawing/2014/main" id="{CFB0A58C-7AF0-47AF-9FB7-70296951CC99}"/>
              </a:ext>
            </a:extLst>
          </p:cNvPr>
          <p:cNvGraphicFramePr>
            <a:graphicFrameLocks noGrp="1"/>
          </p:cNvGraphicFramePr>
          <p:nvPr>
            <p:extLst>
              <p:ext uri="{D42A27DB-BD31-4B8C-83A1-F6EECF244321}">
                <p14:modId xmlns:p14="http://schemas.microsoft.com/office/powerpoint/2010/main" val="1143648535"/>
              </p:ext>
            </p:extLst>
          </p:nvPr>
        </p:nvGraphicFramePr>
        <p:xfrm>
          <a:off x="347329" y="2271341"/>
          <a:ext cx="8449342" cy="2712104"/>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K-NEAREST NEIGHBORS REGRESSOR (KNN)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0.9859396495085806</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'algorithm': 'ball_tree', 'leaf_size': 10, 'metric': 'manhattan', 'n_neighbors': 5, 'weights': 'distance'</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0.9827187347583346</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0.9869259431496133</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5B691CB1-1D0B-4C11-9042-E21D492EE929}"/>
              </a:ext>
            </a:extLst>
          </p:cNvPr>
          <p:cNvSpPr txBox="1"/>
          <p:nvPr/>
        </p:nvSpPr>
        <p:spPr>
          <a:xfrm>
            <a:off x="368595" y="1247553"/>
            <a:ext cx="8371368" cy="954107"/>
          </a:xfrm>
          <a:prstGeom prst="rect">
            <a:avLst/>
          </a:prstGeom>
          <a:noFill/>
        </p:spPr>
        <p:txBody>
          <a:bodyPr wrap="square" rtlCol="0">
            <a:spAutoFit/>
          </a:bodyPr>
          <a:lstStyle/>
          <a:p>
            <a:r>
              <a:rPr lang="en-US" sz="1400" b="0" i="0" dirty="0">
                <a:solidFill>
                  <a:schemeClr val="bg1"/>
                </a:solidFill>
                <a:effectLst/>
              </a:rPr>
              <a:t>KNN regression is a non-parametric method that, in an intuitive manner, approximates the association between independent variables and the continuous outcome by averaging the observations in the same </a:t>
            </a:r>
            <a:r>
              <a:rPr lang="en-US" sz="1400" b="0" i="1" dirty="0">
                <a:solidFill>
                  <a:schemeClr val="bg1"/>
                </a:solidFill>
                <a:effectLst/>
              </a:rPr>
              <a:t>neighbourhood</a:t>
            </a:r>
            <a:r>
              <a:rPr lang="en-US" sz="1400" b="0" i="0" dirty="0">
                <a:solidFill>
                  <a:schemeClr val="bg1"/>
                </a:solidFill>
                <a:effectLst/>
              </a:rPr>
              <a:t>. The size of the neighborhood needs to be set by the analyst or can be chosen using cross-validation (we will see this later) to select the size that minimizes the mean-squared error.</a:t>
            </a:r>
            <a:endParaRPr lang="en-IN" sz="1400" dirty="0">
              <a:solidFill>
                <a:schemeClr val="bg1"/>
              </a:solidFill>
            </a:endParaRPr>
          </a:p>
        </p:txBody>
      </p:sp>
    </p:spTree>
    <p:extLst>
      <p:ext uri="{BB962C8B-B14F-4D97-AF65-F5344CB8AC3E}">
        <p14:creationId xmlns:p14="http://schemas.microsoft.com/office/powerpoint/2010/main" val="262710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graphicFrame>
        <p:nvGraphicFramePr>
          <p:cNvPr id="7" name="Table 4">
            <a:extLst>
              <a:ext uri="{FF2B5EF4-FFF2-40B4-BE49-F238E27FC236}">
                <a16:creationId xmlns:a16="http://schemas.microsoft.com/office/drawing/2014/main" id="{64C7BC1D-E036-4A4B-8FF9-D055DDCFF6D8}"/>
              </a:ext>
            </a:extLst>
          </p:cNvPr>
          <p:cNvGraphicFramePr>
            <a:graphicFrameLocks noGrp="1"/>
          </p:cNvGraphicFramePr>
          <p:nvPr>
            <p:extLst>
              <p:ext uri="{D42A27DB-BD31-4B8C-83A1-F6EECF244321}">
                <p14:modId xmlns:p14="http://schemas.microsoft.com/office/powerpoint/2010/main" val="2038236174"/>
              </p:ext>
            </p:extLst>
          </p:nvPr>
        </p:nvGraphicFramePr>
        <p:xfrm>
          <a:off x="347329" y="2696000"/>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K-NEAREST NEIGHBORS (KNN)REGRESSOR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0.9869259431496133</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43.68936924794039</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6.609793434589344</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0.986486479053802</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A7FA2AB0-B8D3-450B-AA2B-44F52DA73E0A}"/>
              </a:ext>
            </a:extLst>
          </p:cNvPr>
          <p:cNvSpPr txBox="1"/>
          <p:nvPr/>
        </p:nvSpPr>
        <p:spPr>
          <a:xfrm>
            <a:off x="425302" y="1360967"/>
            <a:ext cx="8123275" cy="1107996"/>
          </a:xfrm>
          <a:prstGeom prst="rect">
            <a:avLst/>
          </a:prstGeom>
          <a:noFill/>
        </p:spPr>
        <p:txBody>
          <a:bodyPr wrap="square" rtlCol="0">
            <a:spAutoFit/>
          </a:bodyPr>
          <a:lstStyle/>
          <a:p>
            <a:pPr marL="285750" indent="-285750">
              <a:buFont typeface="Arial" panose="020B0604020202020204" pitchFamily="34" charset="0"/>
              <a:buChar char="•"/>
            </a:pPr>
            <a:r>
              <a:rPr lang="en-US" sz="1100" b="1" dirty="0">
                <a:solidFill>
                  <a:schemeClr val="bg1"/>
                </a:solidFill>
              </a:rPr>
              <a:t>R</a:t>
            </a:r>
            <a:r>
              <a:rPr lang="en-US" sz="1100" b="0" i="0" dirty="0">
                <a:solidFill>
                  <a:schemeClr val="bg1"/>
                </a:solidFill>
                <a:effectLst/>
              </a:rPr>
              <a:t>-</a:t>
            </a:r>
            <a:r>
              <a:rPr lang="en-US" sz="1100" b="1" i="0" dirty="0">
                <a:solidFill>
                  <a:schemeClr val="bg1"/>
                </a:solidFill>
                <a:effectLst/>
              </a:rPr>
              <a:t>squared</a:t>
            </a:r>
            <a:r>
              <a:rPr lang="en-US" sz="1100" b="0" i="0" dirty="0">
                <a:solidFill>
                  <a:schemeClr val="bg1"/>
                </a:solidFill>
                <a:effectLst/>
              </a:rPr>
              <a:t> is how well the regression model fits the observed data. </a:t>
            </a:r>
            <a:r>
              <a:rPr lang="en-US" sz="1100" dirty="0">
                <a:solidFill>
                  <a:schemeClr val="bg1"/>
                </a:solidFill>
              </a:rPr>
              <a:t>Here</a:t>
            </a:r>
            <a:r>
              <a:rPr lang="en-US" sz="1100" b="0" i="0" dirty="0">
                <a:solidFill>
                  <a:schemeClr val="bg1"/>
                </a:solidFill>
                <a:effectLst/>
              </a:rPr>
              <a:t>, an </a:t>
            </a:r>
            <a:r>
              <a:rPr lang="en-US" sz="1100" b="1" i="0" dirty="0">
                <a:solidFill>
                  <a:schemeClr val="bg1"/>
                </a:solidFill>
                <a:effectLst/>
              </a:rPr>
              <a:t>r</a:t>
            </a:r>
            <a:r>
              <a:rPr lang="en-US" sz="1100" b="0" i="0" dirty="0">
                <a:solidFill>
                  <a:schemeClr val="bg1"/>
                </a:solidFill>
                <a:effectLst/>
              </a:rPr>
              <a:t>-</a:t>
            </a:r>
            <a:r>
              <a:rPr lang="en-US" sz="1100" b="1" i="0" dirty="0">
                <a:solidFill>
                  <a:schemeClr val="bg1"/>
                </a:solidFill>
                <a:effectLst/>
              </a:rPr>
              <a:t>squared</a:t>
            </a:r>
            <a:r>
              <a:rPr lang="en-US" sz="1100" b="0" i="0" dirty="0">
                <a:solidFill>
                  <a:schemeClr val="bg1"/>
                </a:solidFill>
                <a:effectLst/>
              </a:rPr>
              <a:t> of 98% reveals that 98% of the data fit the regression model that indicates a better fit for the model.</a:t>
            </a:r>
          </a:p>
          <a:p>
            <a:pPr marL="285750" indent="-285750">
              <a:buFont typeface="Arial" panose="020B0604020202020204" pitchFamily="34" charset="0"/>
              <a:buChar char="•"/>
            </a:pPr>
            <a:r>
              <a:rPr lang="en-US" sz="1100" b="0" i="0" dirty="0">
                <a:solidFill>
                  <a:schemeClr val="bg1"/>
                </a:solidFill>
                <a:effectLst/>
              </a:rPr>
              <a:t>The </a:t>
            </a:r>
            <a:r>
              <a:rPr lang="en-US" sz="1100" b="1" i="0" dirty="0">
                <a:solidFill>
                  <a:schemeClr val="bg1"/>
                </a:solidFill>
                <a:effectLst/>
              </a:rPr>
              <a:t>mean squared error</a:t>
            </a:r>
            <a:r>
              <a:rPr lang="en-US" sz="1100" b="0" i="0" dirty="0">
                <a:solidFill>
                  <a:schemeClr val="bg1"/>
                </a:solidFill>
                <a:effectLst/>
              </a:rPr>
              <a:t> tells you how close a regression line is to a set of points. The </a:t>
            </a:r>
            <a:r>
              <a:rPr lang="en-US" sz="1100" b="1" i="0" dirty="0">
                <a:solidFill>
                  <a:schemeClr val="bg1"/>
                </a:solidFill>
                <a:effectLst/>
              </a:rPr>
              <a:t>lower</a:t>
            </a:r>
            <a:r>
              <a:rPr lang="en-US" sz="1100" b="0" i="0" dirty="0">
                <a:solidFill>
                  <a:schemeClr val="bg1"/>
                </a:solidFill>
                <a:effectLst/>
              </a:rPr>
              <a:t> value of 43.6 indicates a good model.</a:t>
            </a:r>
          </a:p>
          <a:p>
            <a:pPr marL="285750" indent="-285750">
              <a:buFont typeface="Arial" panose="020B0604020202020204" pitchFamily="34" charset="0"/>
              <a:buChar char="•"/>
            </a:pPr>
            <a:r>
              <a:rPr lang="en-US" sz="1100" b="1" i="0" dirty="0">
                <a:solidFill>
                  <a:schemeClr val="bg1"/>
                </a:solidFill>
                <a:effectLst/>
              </a:rPr>
              <a:t>RMSE</a:t>
            </a:r>
            <a:r>
              <a:rPr lang="en-US" sz="1100" b="0" i="0" dirty="0">
                <a:solidFill>
                  <a:schemeClr val="bg1"/>
                </a:solidFill>
                <a:effectLst/>
              </a:rPr>
              <a:t> is a </a:t>
            </a:r>
            <a:r>
              <a:rPr lang="en-US" sz="1100" b="1" i="0" dirty="0">
                <a:solidFill>
                  <a:schemeClr val="bg1"/>
                </a:solidFill>
                <a:effectLst/>
              </a:rPr>
              <a:t>good</a:t>
            </a:r>
            <a:r>
              <a:rPr lang="en-US" sz="1100" b="0" i="0" dirty="0">
                <a:solidFill>
                  <a:schemeClr val="bg1"/>
                </a:solidFill>
                <a:effectLst/>
              </a:rPr>
              <a:t> measure of how accurately the model predicts the response. Here, </a:t>
            </a:r>
            <a:r>
              <a:rPr lang="en-US" sz="1100" b="1" i="0" dirty="0">
                <a:solidFill>
                  <a:schemeClr val="bg1"/>
                </a:solidFill>
                <a:effectLst/>
              </a:rPr>
              <a:t>Lower value  of RMSE</a:t>
            </a:r>
            <a:r>
              <a:rPr lang="en-US" sz="1100" b="0" i="0" dirty="0">
                <a:solidFill>
                  <a:schemeClr val="bg1"/>
                </a:solidFill>
                <a:effectLst/>
              </a:rPr>
              <a:t> indicate </a:t>
            </a:r>
            <a:r>
              <a:rPr lang="en-US" sz="1100" b="1" i="0" dirty="0">
                <a:solidFill>
                  <a:schemeClr val="bg1"/>
                </a:solidFill>
                <a:effectLst/>
              </a:rPr>
              <a:t>better</a:t>
            </a:r>
            <a:r>
              <a:rPr lang="en-US" sz="1100" b="0" i="0" dirty="0">
                <a:solidFill>
                  <a:schemeClr val="bg1"/>
                </a:solidFill>
                <a:effectLst/>
              </a:rPr>
              <a:t> fit. </a:t>
            </a:r>
          </a:p>
          <a:p>
            <a:pPr marL="285750" indent="-285750">
              <a:buFont typeface="Arial" panose="020B0604020202020204" pitchFamily="34" charset="0"/>
              <a:buChar char="•"/>
            </a:pPr>
            <a:r>
              <a:rPr lang="en-US" sz="1100" b="0" i="0" dirty="0">
                <a:solidFill>
                  <a:schemeClr val="bg1"/>
                </a:solidFill>
                <a:effectLst/>
              </a:rPr>
              <a:t> A lower </a:t>
            </a:r>
            <a:r>
              <a:rPr lang="en-US" sz="1100" b="1" i="0" dirty="0">
                <a:solidFill>
                  <a:schemeClr val="bg1"/>
                </a:solidFill>
                <a:effectLst/>
              </a:rPr>
              <a:t>adjusted R</a:t>
            </a:r>
            <a:r>
              <a:rPr lang="en-US" sz="1100" b="0" i="0" dirty="0">
                <a:solidFill>
                  <a:schemeClr val="bg1"/>
                </a:solidFill>
                <a:effectLst/>
              </a:rPr>
              <a:t>-</a:t>
            </a:r>
            <a:r>
              <a:rPr lang="en-US" sz="1100" b="1" i="0" dirty="0">
                <a:solidFill>
                  <a:schemeClr val="bg1"/>
                </a:solidFill>
                <a:effectLst/>
              </a:rPr>
              <a:t>squared</a:t>
            </a:r>
            <a:r>
              <a:rPr lang="en-US" sz="1100" b="0" i="0" dirty="0">
                <a:solidFill>
                  <a:schemeClr val="bg1"/>
                </a:solidFill>
                <a:effectLst/>
              </a:rPr>
              <a:t> indicates that the additional input variables are not adding value to the model. Here, a higher </a:t>
            </a:r>
            <a:r>
              <a:rPr lang="en-US" sz="1100" b="1" i="0" dirty="0">
                <a:solidFill>
                  <a:schemeClr val="bg1"/>
                </a:solidFill>
                <a:effectLst/>
              </a:rPr>
              <a:t>adjusted R</a:t>
            </a:r>
            <a:r>
              <a:rPr lang="en-US" sz="1100" b="0" i="0" dirty="0">
                <a:solidFill>
                  <a:schemeClr val="bg1"/>
                </a:solidFill>
                <a:effectLst/>
              </a:rPr>
              <a:t>-</a:t>
            </a:r>
            <a:r>
              <a:rPr lang="en-US" sz="1100" b="1" i="0" dirty="0">
                <a:solidFill>
                  <a:schemeClr val="bg1"/>
                </a:solidFill>
                <a:effectLst/>
              </a:rPr>
              <a:t>squared</a:t>
            </a:r>
            <a:r>
              <a:rPr lang="en-US" sz="1100" b="0" i="0" dirty="0">
                <a:solidFill>
                  <a:schemeClr val="bg1"/>
                </a:solidFill>
                <a:effectLst/>
              </a:rPr>
              <a:t> indicates that the additional input variables are adding value to the model.</a:t>
            </a:r>
            <a:endParaRPr lang="en-IN" dirty="0"/>
          </a:p>
        </p:txBody>
      </p:sp>
    </p:spTree>
    <p:extLst>
      <p:ext uri="{BB962C8B-B14F-4D97-AF65-F5344CB8AC3E}">
        <p14:creationId xmlns:p14="http://schemas.microsoft.com/office/powerpoint/2010/main" val="2589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6966" y="274031"/>
            <a:ext cx="5897034" cy="763525"/>
          </a:xfrm>
        </p:spPr>
        <p:txBody>
          <a:bodyPr>
            <a:normAutofit/>
          </a:bodyPr>
          <a:lstStyle/>
          <a:p>
            <a:r>
              <a:rPr lang="en-US" sz="2800" dirty="0"/>
              <a:t>SUPPORT VECTOR REGRESSION(SVR)</a:t>
            </a:r>
            <a:r>
              <a:rPr lang="en-US" dirty="0"/>
              <a:t>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3021467711"/>
              </p:ext>
            </p:extLst>
          </p:nvPr>
        </p:nvGraphicFramePr>
        <p:xfrm>
          <a:off x="297710" y="2788833"/>
          <a:ext cx="8449342" cy="2228404"/>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SUPPORT VECTOR REGRESSION (SVR)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0.8825932702433461</a:t>
                      </a:r>
                    </a:p>
                  </a:txBody>
                  <a:tcPr/>
                </a:tc>
                <a:extLst>
                  <a:ext uri="{0D108BD9-81ED-4DB2-BD59-A6C34878D82A}">
                    <a16:rowId xmlns:a16="http://schemas.microsoft.com/office/drawing/2014/main" val="207680758"/>
                  </a:ext>
                </a:extLst>
              </a:tr>
              <a:tr h="430700">
                <a:tc>
                  <a:txBody>
                    <a:bodyPr/>
                    <a:lstStyle/>
                    <a:p>
                      <a:r>
                        <a:rPr lang="en-IN" dirty="0"/>
                        <a:t>Best Parameters</a:t>
                      </a:r>
                    </a:p>
                  </a:txBody>
                  <a:tcPr/>
                </a:tc>
                <a:tc>
                  <a:txBody>
                    <a:bodyPr/>
                    <a:lstStyle/>
                    <a:p>
                      <a:r>
                        <a:rPr lang="da-DK" dirty="0"/>
                        <a:t>'degree': 3, 'gamma': 1, 'kernel': 'poly'</a:t>
                      </a:r>
                      <a:endParaRPr lang="en-IN" dirty="0"/>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0.993667601249679</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0.9949816144963228</a:t>
                      </a:r>
                    </a:p>
                  </a:txBody>
                  <a:tcPr/>
                </a:tc>
                <a:extLst>
                  <a:ext uri="{0D108BD9-81ED-4DB2-BD59-A6C34878D82A}">
                    <a16:rowId xmlns:a16="http://schemas.microsoft.com/office/drawing/2014/main" val="2944652478"/>
                  </a:ext>
                </a:extLst>
              </a:tr>
            </a:tbl>
          </a:graphicData>
        </a:graphic>
      </p:graphicFrame>
      <p:sp>
        <p:nvSpPr>
          <p:cNvPr id="3" name="TextBox 2">
            <a:extLst>
              <a:ext uri="{FF2B5EF4-FFF2-40B4-BE49-F238E27FC236}">
                <a16:creationId xmlns:a16="http://schemas.microsoft.com/office/drawing/2014/main" id="{63098EC2-1320-4E3B-8B04-AC7888E141E4}"/>
              </a:ext>
            </a:extLst>
          </p:cNvPr>
          <p:cNvSpPr txBox="1"/>
          <p:nvPr/>
        </p:nvSpPr>
        <p:spPr>
          <a:xfrm>
            <a:off x="347329" y="1240465"/>
            <a:ext cx="8350104" cy="1200329"/>
          </a:xfrm>
          <a:prstGeom prst="rect">
            <a:avLst/>
          </a:prstGeom>
          <a:noFill/>
        </p:spPr>
        <p:txBody>
          <a:bodyPr wrap="square" rtlCol="0">
            <a:spAutoFit/>
          </a:bodyPr>
          <a:lstStyle/>
          <a:p>
            <a:pPr algn="l"/>
            <a:r>
              <a:rPr lang="en-US" b="1" i="0" dirty="0">
                <a:solidFill>
                  <a:schemeClr val="bg1"/>
                </a:solidFill>
                <a:effectLst/>
              </a:rPr>
              <a:t>Support Vector Regression</a:t>
            </a:r>
            <a:r>
              <a:rPr lang="en-US" b="0" i="0" dirty="0">
                <a:solidFill>
                  <a:schemeClr val="bg1"/>
                </a:solidFill>
                <a:effectLst/>
              </a:rPr>
              <a:t> is similar to Linear </a:t>
            </a:r>
            <a:r>
              <a:rPr lang="en-US" b="1" i="0" dirty="0">
                <a:solidFill>
                  <a:schemeClr val="bg1"/>
                </a:solidFill>
                <a:effectLst/>
              </a:rPr>
              <a:t>Regression</a:t>
            </a:r>
            <a:r>
              <a:rPr lang="en-US" b="0" i="0" dirty="0">
                <a:solidFill>
                  <a:schemeClr val="bg1"/>
                </a:solidFill>
                <a:effectLst/>
              </a:rPr>
              <a:t> in that the equation of the line is y= wx+b In SVR, this straight line is referred to as hyperplane. The data points on either side of the hyperplane that are closest to the hyperplane are called </a:t>
            </a:r>
            <a:r>
              <a:rPr lang="en-US" b="1" i="0" dirty="0">
                <a:solidFill>
                  <a:schemeClr val="bg1"/>
                </a:solidFill>
                <a:effectLst/>
              </a:rPr>
              <a:t>Support Vectors</a:t>
            </a:r>
            <a:r>
              <a:rPr lang="en-US" b="0" i="0" dirty="0">
                <a:solidFill>
                  <a:schemeClr val="bg1"/>
                </a:solidFill>
                <a:effectLst/>
              </a:rPr>
              <a:t> which is used to plot the boundary line.</a:t>
            </a:r>
          </a:p>
        </p:txBody>
      </p:sp>
    </p:spTree>
    <p:extLst>
      <p:ext uri="{BB962C8B-B14F-4D97-AF65-F5344CB8AC3E}">
        <p14:creationId xmlns:p14="http://schemas.microsoft.com/office/powerpoint/2010/main" val="407704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sp>
        <p:nvSpPr>
          <p:cNvPr id="6" name="TextBox 5">
            <a:extLst>
              <a:ext uri="{FF2B5EF4-FFF2-40B4-BE49-F238E27FC236}">
                <a16:creationId xmlns:a16="http://schemas.microsoft.com/office/drawing/2014/main" id="{5FA6DB13-207D-4DBB-9658-364A5B1A7302}"/>
              </a:ext>
            </a:extLst>
          </p:cNvPr>
          <p:cNvSpPr txBox="1"/>
          <p:nvPr/>
        </p:nvSpPr>
        <p:spPr>
          <a:xfrm>
            <a:off x="265813" y="1264319"/>
            <a:ext cx="8357191" cy="166199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bg1"/>
                </a:solidFill>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is how well the regression model fits the observed data. </a:t>
            </a:r>
            <a:r>
              <a:rPr lang="en-US" sz="1200" dirty="0">
                <a:solidFill>
                  <a:schemeClr val="bg1"/>
                </a:solidFill>
              </a:rPr>
              <a:t>Here</a:t>
            </a:r>
            <a:r>
              <a:rPr lang="en-US" sz="1200" b="0" i="0" dirty="0">
                <a:solidFill>
                  <a:schemeClr val="bg1"/>
                </a:solidFill>
                <a:effectLst/>
              </a:rPr>
              <a:t>, an </a:t>
            </a:r>
            <a:r>
              <a:rPr lang="en-US" sz="1200" b="1" i="0" dirty="0">
                <a:solidFill>
                  <a:schemeClr val="bg1"/>
                </a:solidFill>
                <a:effectLst/>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of 99% reveals that 99% of the data fit the regression model that indicates a better fit for the model.</a:t>
            </a:r>
          </a:p>
          <a:p>
            <a:pPr marL="285750" indent="-285750">
              <a:buFont typeface="Arial" panose="020B0604020202020204" pitchFamily="34" charset="0"/>
              <a:buChar char="•"/>
            </a:pPr>
            <a:r>
              <a:rPr lang="en-US" sz="1200" b="0" i="0" dirty="0">
                <a:solidFill>
                  <a:schemeClr val="bg1"/>
                </a:solidFill>
                <a:effectLst/>
              </a:rPr>
              <a:t>The </a:t>
            </a:r>
            <a:r>
              <a:rPr lang="en-US" sz="1200" b="1" i="0" dirty="0">
                <a:solidFill>
                  <a:schemeClr val="bg1"/>
                </a:solidFill>
                <a:effectLst/>
              </a:rPr>
              <a:t>mean squared error</a:t>
            </a:r>
            <a:r>
              <a:rPr lang="en-US" sz="1200" b="0" i="0" dirty="0">
                <a:solidFill>
                  <a:schemeClr val="bg1"/>
                </a:solidFill>
                <a:effectLst/>
              </a:rPr>
              <a:t> tells you how close a regression line is to a set of points. The </a:t>
            </a:r>
            <a:r>
              <a:rPr lang="en-US" sz="1200" b="1" i="0" dirty="0">
                <a:solidFill>
                  <a:schemeClr val="bg1"/>
                </a:solidFill>
                <a:effectLst/>
              </a:rPr>
              <a:t>lower</a:t>
            </a:r>
            <a:r>
              <a:rPr lang="en-US" sz="1200" b="0" i="0" dirty="0">
                <a:solidFill>
                  <a:schemeClr val="bg1"/>
                </a:solidFill>
                <a:effectLst/>
              </a:rPr>
              <a:t> value of 16.7 indicates a good model.</a:t>
            </a:r>
          </a:p>
          <a:p>
            <a:pPr marL="285750" indent="-285750">
              <a:buFont typeface="Arial" panose="020B0604020202020204" pitchFamily="34" charset="0"/>
              <a:buChar char="•"/>
            </a:pPr>
            <a:r>
              <a:rPr lang="en-US" sz="1200" b="1" i="0" dirty="0">
                <a:solidFill>
                  <a:schemeClr val="bg1"/>
                </a:solidFill>
                <a:effectLst/>
              </a:rPr>
              <a:t>RMSE</a:t>
            </a:r>
            <a:r>
              <a:rPr lang="en-US" sz="1200" b="0" i="0" dirty="0">
                <a:solidFill>
                  <a:schemeClr val="bg1"/>
                </a:solidFill>
                <a:effectLst/>
              </a:rPr>
              <a:t> is a </a:t>
            </a:r>
            <a:r>
              <a:rPr lang="en-US" sz="1200" b="1" i="0" dirty="0">
                <a:solidFill>
                  <a:schemeClr val="bg1"/>
                </a:solidFill>
                <a:effectLst/>
              </a:rPr>
              <a:t>good</a:t>
            </a:r>
            <a:r>
              <a:rPr lang="en-US" sz="1200" b="0" i="0" dirty="0">
                <a:solidFill>
                  <a:schemeClr val="bg1"/>
                </a:solidFill>
                <a:effectLst/>
              </a:rPr>
              <a:t> measure of how accurately the model predicts the response. Here, </a:t>
            </a:r>
            <a:r>
              <a:rPr lang="en-US" sz="1200" b="1" i="0" dirty="0">
                <a:solidFill>
                  <a:schemeClr val="bg1"/>
                </a:solidFill>
                <a:effectLst/>
              </a:rPr>
              <a:t>Lower value  of RMSE</a:t>
            </a:r>
            <a:r>
              <a:rPr lang="en-US" sz="1200" b="0" i="0" dirty="0">
                <a:solidFill>
                  <a:schemeClr val="bg1"/>
                </a:solidFill>
                <a:effectLst/>
              </a:rPr>
              <a:t> indicate </a:t>
            </a:r>
            <a:r>
              <a:rPr lang="en-US" sz="1200" b="1" i="0" dirty="0">
                <a:solidFill>
                  <a:schemeClr val="bg1"/>
                </a:solidFill>
                <a:effectLst/>
              </a:rPr>
              <a:t>better</a:t>
            </a:r>
            <a:r>
              <a:rPr lang="en-US" sz="1200" b="0" i="0" dirty="0">
                <a:solidFill>
                  <a:schemeClr val="bg1"/>
                </a:solidFill>
                <a:effectLst/>
              </a:rPr>
              <a:t> fit. </a:t>
            </a:r>
          </a:p>
          <a:p>
            <a:pPr marL="285750" indent="-285750">
              <a:buFont typeface="Arial" panose="020B0604020202020204" pitchFamily="34" charset="0"/>
              <a:buChar char="•"/>
            </a:pPr>
            <a:r>
              <a:rPr lang="en-US" sz="1200" b="0" i="0" dirty="0">
                <a:solidFill>
                  <a:schemeClr val="bg1"/>
                </a:solidFill>
                <a:effectLst/>
              </a:rPr>
              <a:t> A lower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not adding value to the model. Here, a higher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adding value to the model.</a:t>
            </a:r>
          </a:p>
          <a:p>
            <a:endParaRPr lang="en-IN" dirty="0">
              <a:solidFill>
                <a:schemeClr val="bg1"/>
              </a:solidFill>
            </a:endParaRPr>
          </a:p>
        </p:txBody>
      </p:sp>
      <p:graphicFrame>
        <p:nvGraphicFramePr>
          <p:cNvPr id="7" name="Table 4">
            <a:extLst>
              <a:ext uri="{FF2B5EF4-FFF2-40B4-BE49-F238E27FC236}">
                <a16:creationId xmlns:a16="http://schemas.microsoft.com/office/drawing/2014/main" id="{64C7BC1D-E036-4A4B-8FF9-D055DDCFF6D8}"/>
              </a:ext>
            </a:extLst>
          </p:cNvPr>
          <p:cNvGraphicFramePr>
            <a:graphicFrameLocks noGrp="1"/>
          </p:cNvGraphicFramePr>
          <p:nvPr>
            <p:extLst>
              <p:ext uri="{D42A27DB-BD31-4B8C-83A1-F6EECF244321}">
                <p14:modId xmlns:p14="http://schemas.microsoft.com/office/powerpoint/2010/main" val="2887865230"/>
              </p:ext>
            </p:extLst>
          </p:nvPr>
        </p:nvGraphicFramePr>
        <p:xfrm>
          <a:off x="347329" y="2696000"/>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SUPPORT VECTOR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0.9949816144963228</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16.769859562923813</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4.0951018989670835</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0.9948129292693084</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24405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DECISION TREE REGRESSOR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2231538868"/>
              </p:ext>
            </p:extLst>
          </p:nvPr>
        </p:nvGraphicFramePr>
        <p:xfrm>
          <a:off x="347329" y="2406020"/>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DECISION TREE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0.9934725180238967</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'max_depth': 8, 'max_features': 'auto', 'splitter': 'best'</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0.9931643096144154</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0.9932996833198097</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D411E6E5-14F8-479D-A777-4B1B01CC92D2}"/>
              </a:ext>
            </a:extLst>
          </p:cNvPr>
          <p:cNvSpPr txBox="1"/>
          <p:nvPr/>
        </p:nvSpPr>
        <p:spPr>
          <a:xfrm>
            <a:off x="347329" y="1311349"/>
            <a:ext cx="8449342" cy="1077218"/>
          </a:xfrm>
          <a:prstGeom prst="rect">
            <a:avLst/>
          </a:prstGeom>
          <a:noFill/>
        </p:spPr>
        <p:txBody>
          <a:bodyPr wrap="square" rtlCol="0">
            <a:spAutoFit/>
          </a:bodyPr>
          <a:lstStyle/>
          <a:p>
            <a:r>
              <a:rPr lang="en-US" sz="1600" b="0" i="0" dirty="0">
                <a:solidFill>
                  <a:schemeClr val="bg1"/>
                </a:solidFill>
                <a:effectLst/>
              </a:rPr>
              <a:t>A Decision </a:t>
            </a:r>
            <a:r>
              <a:rPr lang="en-US" sz="1600" dirty="0">
                <a:solidFill>
                  <a:schemeClr val="bg1"/>
                </a:solidFill>
              </a:rPr>
              <a:t>T</a:t>
            </a:r>
            <a:r>
              <a:rPr lang="en-US" sz="1600" b="0" i="0" dirty="0">
                <a:solidFill>
                  <a:schemeClr val="bg1"/>
                </a:solidFill>
                <a:effectLst/>
              </a:rPr>
              <a:t>ree </a:t>
            </a:r>
            <a:r>
              <a:rPr lang="en-US" sz="1600" dirty="0">
                <a:solidFill>
                  <a:schemeClr val="bg1"/>
                </a:solidFill>
              </a:rPr>
              <a:t>R</a:t>
            </a:r>
            <a:r>
              <a:rPr lang="en-US" sz="1600" b="0" i="0" dirty="0">
                <a:solidFill>
                  <a:schemeClr val="bg1"/>
                </a:solidFill>
                <a:effectLst/>
              </a:rPr>
              <a:t>egression is used for the continuous output problem. Continuous output means the output of the result is not discrete, i.e., it is not represented just by a discrete, known set of numbers or values.</a:t>
            </a:r>
            <a:r>
              <a:rPr lang="en-US" sz="1600" dirty="0">
                <a:solidFill>
                  <a:schemeClr val="bg1"/>
                </a:solidFill>
              </a:rPr>
              <a:t> Decision tree regression observes features of an object and trains a model in the structure of a tree to predict data in the future to produce meaningful continuous output.</a:t>
            </a:r>
            <a:endParaRPr lang="en-IN" sz="1600" dirty="0">
              <a:solidFill>
                <a:schemeClr val="bg1"/>
              </a:solidFill>
            </a:endParaRPr>
          </a:p>
        </p:txBody>
      </p:sp>
    </p:spTree>
    <p:extLst>
      <p:ext uri="{BB962C8B-B14F-4D97-AF65-F5344CB8AC3E}">
        <p14:creationId xmlns:p14="http://schemas.microsoft.com/office/powerpoint/2010/main" val="2401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sp>
        <p:nvSpPr>
          <p:cNvPr id="6" name="TextBox 5">
            <a:extLst>
              <a:ext uri="{FF2B5EF4-FFF2-40B4-BE49-F238E27FC236}">
                <a16:creationId xmlns:a16="http://schemas.microsoft.com/office/drawing/2014/main" id="{5FA6DB13-207D-4DBB-9658-364A5B1A7302}"/>
              </a:ext>
            </a:extLst>
          </p:cNvPr>
          <p:cNvSpPr txBox="1"/>
          <p:nvPr/>
        </p:nvSpPr>
        <p:spPr>
          <a:xfrm>
            <a:off x="265813" y="1264319"/>
            <a:ext cx="8357191" cy="166199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bg1"/>
                </a:solidFill>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is how well the regression model fits the observed data. </a:t>
            </a:r>
            <a:r>
              <a:rPr lang="en-US" sz="1200" dirty="0">
                <a:solidFill>
                  <a:schemeClr val="bg1"/>
                </a:solidFill>
              </a:rPr>
              <a:t>Here</a:t>
            </a:r>
            <a:r>
              <a:rPr lang="en-US" sz="1200" b="0" i="0" dirty="0">
                <a:solidFill>
                  <a:schemeClr val="bg1"/>
                </a:solidFill>
                <a:effectLst/>
              </a:rPr>
              <a:t>, an </a:t>
            </a:r>
            <a:r>
              <a:rPr lang="en-US" sz="1200" b="1" i="0" dirty="0">
                <a:solidFill>
                  <a:schemeClr val="bg1"/>
                </a:solidFill>
                <a:effectLst/>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of 99% reveals that 99% of the data fit the regression model that indicates a better fit for the model.</a:t>
            </a:r>
          </a:p>
          <a:p>
            <a:pPr marL="285750" indent="-285750">
              <a:buFont typeface="Arial" panose="020B0604020202020204" pitchFamily="34" charset="0"/>
              <a:buChar char="•"/>
            </a:pPr>
            <a:r>
              <a:rPr lang="en-US" sz="1200" b="0" i="0" dirty="0">
                <a:solidFill>
                  <a:schemeClr val="bg1"/>
                </a:solidFill>
                <a:effectLst/>
              </a:rPr>
              <a:t>The </a:t>
            </a:r>
            <a:r>
              <a:rPr lang="en-US" sz="1200" b="1" i="0" dirty="0">
                <a:solidFill>
                  <a:schemeClr val="bg1"/>
                </a:solidFill>
                <a:effectLst/>
              </a:rPr>
              <a:t>mean squared error</a:t>
            </a:r>
            <a:r>
              <a:rPr lang="en-US" sz="1200" b="0" i="0" dirty="0">
                <a:solidFill>
                  <a:schemeClr val="bg1"/>
                </a:solidFill>
                <a:effectLst/>
              </a:rPr>
              <a:t> tells you how close a regression line is to a set of points. The </a:t>
            </a:r>
            <a:r>
              <a:rPr lang="en-US" sz="1200" b="1" i="0" dirty="0">
                <a:solidFill>
                  <a:schemeClr val="bg1"/>
                </a:solidFill>
                <a:effectLst/>
              </a:rPr>
              <a:t>lower</a:t>
            </a:r>
            <a:r>
              <a:rPr lang="en-US" sz="1200" b="0" i="0" dirty="0">
                <a:solidFill>
                  <a:schemeClr val="bg1"/>
                </a:solidFill>
                <a:effectLst/>
              </a:rPr>
              <a:t> value of 19.1 indicates a good model.</a:t>
            </a:r>
          </a:p>
          <a:p>
            <a:pPr marL="285750" indent="-285750">
              <a:buFont typeface="Arial" panose="020B0604020202020204" pitchFamily="34" charset="0"/>
              <a:buChar char="•"/>
            </a:pPr>
            <a:r>
              <a:rPr lang="en-US" sz="1200" b="1" i="0" dirty="0">
                <a:solidFill>
                  <a:schemeClr val="bg1"/>
                </a:solidFill>
                <a:effectLst/>
              </a:rPr>
              <a:t>RMSE</a:t>
            </a:r>
            <a:r>
              <a:rPr lang="en-US" sz="1200" b="0" i="0" dirty="0">
                <a:solidFill>
                  <a:schemeClr val="bg1"/>
                </a:solidFill>
                <a:effectLst/>
              </a:rPr>
              <a:t> is a </a:t>
            </a:r>
            <a:r>
              <a:rPr lang="en-US" sz="1200" b="1" i="0" dirty="0">
                <a:solidFill>
                  <a:schemeClr val="bg1"/>
                </a:solidFill>
                <a:effectLst/>
              </a:rPr>
              <a:t>good</a:t>
            </a:r>
            <a:r>
              <a:rPr lang="en-US" sz="1200" b="0" i="0" dirty="0">
                <a:solidFill>
                  <a:schemeClr val="bg1"/>
                </a:solidFill>
                <a:effectLst/>
              </a:rPr>
              <a:t> measure of how accurately the model predicts the response. Here, </a:t>
            </a:r>
            <a:r>
              <a:rPr lang="en-US" sz="1200" b="1" i="0" dirty="0">
                <a:solidFill>
                  <a:schemeClr val="bg1"/>
                </a:solidFill>
                <a:effectLst/>
              </a:rPr>
              <a:t>Lower value  of RMSE</a:t>
            </a:r>
            <a:r>
              <a:rPr lang="en-US" sz="1200" b="0" i="0" dirty="0">
                <a:solidFill>
                  <a:schemeClr val="bg1"/>
                </a:solidFill>
                <a:effectLst/>
              </a:rPr>
              <a:t> indicate </a:t>
            </a:r>
            <a:r>
              <a:rPr lang="en-US" sz="1200" b="1" i="0" dirty="0">
                <a:solidFill>
                  <a:schemeClr val="bg1"/>
                </a:solidFill>
                <a:effectLst/>
              </a:rPr>
              <a:t>better</a:t>
            </a:r>
            <a:r>
              <a:rPr lang="en-US" sz="1200" b="0" i="0" dirty="0">
                <a:solidFill>
                  <a:schemeClr val="bg1"/>
                </a:solidFill>
                <a:effectLst/>
              </a:rPr>
              <a:t> fit. </a:t>
            </a:r>
          </a:p>
          <a:p>
            <a:pPr marL="285750" indent="-285750">
              <a:buFont typeface="Arial" panose="020B0604020202020204" pitchFamily="34" charset="0"/>
              <a:buChar char="•"/>
            </a:pPr>
            <a:r>
              <a:rPr lang="en-US" sz="1200" b="0" i="0" dirty="0">
                <a:solidFill>
                  <a:schemeClr val="bg1"/>
                </a:solidFill>
                <a:effectLst/>
              </a:rPr>
              <a:t> A lower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not adding value to the model. Here, a higher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adding value to the model.</a:t>
            </a:r>
          </a:p>
          <a:p>
            <a:endParaRPr lang="en-IN" dirty="0">
              <a:solidFill>
                <a:schemeClr val="bg1"/>
              </a:solidFill>
            </a:endParaRPr>
          </a:p>
        </p:txBody>
      </p:sp>
      <p:graphicFrame>
        <p:nvGraphicFramePr>
          <p:cNvPr id="7" name="Table 4">
            <a:extLst>
              <a:ext uri="{FF2B5EF4-FFF2-40B4-BE49-F238E27FC236}">
                <a16:creationId xmlns:a16="http://schemas.microsoft.com/office/drawing/2014/main" id="{64C7BC1D-E036-4A4B-8FF9-D055DDCFF6D8}"/>
              </a:ext>
            </a:extLst>
          </p:cNvPr>
          <p:cNvGraphicFramePr>
            <a:graphicFrameLocks noGrp="1"/>
          </p:cNvGraphicFramePr>
          <p:nvPr>
            <p:extLst>
              <p:ext uri="{D42A27DB-BD31-4B8C-83A1-F6EECF244321}">
                <p14:modId xmlns:p14="http://schemas.microsoft.com/office/powerpoint/2010/main" val="467812178"/>
              </p:ext>
            </p:extLst>
          </p:nvPr>
        </p:nvGraphicFramePr>
        <p:xfrm>
          <a:off x="347329" y="2696000"/>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DECISION TREE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0.994263709167482</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19.16887245966396</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4.378227090919789</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0.9940708926689099</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3859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RANDOM FOREST REGRESSOR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2030633630"/>
              </p:ext>
            </p:extLst>
          </p:nvPr>
        </p:nvGraphicFramePr>
        <p:xfrm>
          <a:off x="347329" y="2271341"/>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RANDOM FOREST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0.9948677484204543</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'max_depth': 8, 'max_features': 'auto', 'n_estimators': 80</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0.995017068227962</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0.9947419712329947</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CF5676DD-AA3B-4AC4-BD6D-AAA339E05AF2}"/>
              </a:ext>
            </a:extLst>
          </p:cNvPr>
          <p:cNvSpPr txBox="1"/>
          <p:nvPr/>
        </p:nvSpPr>
        <p:spPr>
          <a:xfrm>
            <a:off x="347329" y="1254642"/>
            <a:ext cx="8350104" cy="830997"/>
          </a:xfrm>
          <a:prstGeom prst="rect">
            <a:avLst/>
          </a:prstGeom>
          <a:noFill/>
        </p:spPr>
        <p:txBody>
          <a:bodyPr wrap="square" rtlCol="0">
            <a:spAutoFit/>
          </a:bodyPr>
          <a:lstStyle/>
          <a:p>
            <a:r>
              <a:rPr lang="en-US" sz="1600" b="1" i="0" dirty="0">
                <a:solidFill>
                  <a:schemeClr val="bg1"/>
                </a:solidFill>
                <a:effectLst/>
              </a:rPr>
              <a:t>Random Forest Regression</a:t>
            </a:r>
            <a:r>
              <a:rPr lang="en-US" sz="1600" b="0" i="0" dirty="0">
                <a:solidFill>
                  <a:schemeClr val="bg1"/>
                </a:solidFill>
                <a:effectLst/>
              </a:rPr>
              <a:t> is a supervised learning algorithm that uses ensemble learning method for </a:t>
            </a:r>
            <a:r>
              <a:rPr lang="en-US" sz="1600" b="1" i="0" dirty="0">
                <a:solidFill>
                  <a:schemeClr val="bg1"/>
                </a:solidFill>
                <a:effectLst/>
              </a:rPr>
              <a:t>regression</a:t>
            </a:r>
            <a:r>
              <a:rPr lang="en-US" sz="1600" b="0" i="0" dirty="0">
                <a:solidFill>
                  <a:schemeClr val="bg1"/>
                </a:solidFill>
                <a:effectLst/>
              </a:rPr>
              <a:t>. ... A </a:t>
            </a:r>
            <a:r>
              <a:rPr lang="en-US" sz="1600" b="1" i="0" dirty="0">
                <a:solidFill>
                  <a:schemeClr val="bg1"/>
                </a:solidFill>
                <a:effectLst/>
              </a:rPr>
              <a:t>Random Forest</a:t>
            </a:r>
            <a:r>
              <a:rPr lang="en-US" sz="1600" b="0" i="0" dirty="0">
                <a:solidFill>
                  <a:schemeClr val="bg1"/>
                </a:solidFill>
                <a:effectLst/>
              </a:rPr>
              <a:t> operates by constructing several </a:t>
            </a:r>
            <a:r>
              <a:rPr lang="en-US" sz="1600" b="1" i="0" dirty="0">
                <a:solidFill>
                  <a:schemeClr val="bg1"/>
                </a:solidFill>
                <a:effectLst/>
              </a:rPr>
              <a:t>decision</a:t>
            </a:r>
            <a:r>
              <a:rPr lang="en-US" sz="1600" b="0" i="0" dirty="0">
                <a:solidFill>
                  <a:schemeClr val="bg1"/>
                </a:solidFill>
                <a:effectLst/>
              </a:rPr>
              <a:t> trees during training time and outputting the </a:t>
            </a:r>
            <a:r>
              <a:rPr lang="en-US" sz="1600" b="1" i="0" dirty="0">
                <a:solidFill>
                  <a:schemeClr val="bg1"/>
                </a:solidFill>
                <a:effectLst/>
              </a:rPr>
              <a:t>mean</a:t>
            </a:r>
            <a:r>
              <a:rPr lang="en-US" sz="1600" b="0" i="0" dirty="0">
                <a:solidFill>
                  <a:schemeClr val="bg1"/>
                </a:solidFill>
                <a:effectLst/>
              </a:rPr>
              <a:t> of the classes as the prediction of all the trees.</a:t>
            </a:r>
            <a:endParaRPr lang="en-IN" sz="1600" dirty="0">
              <a:solidFill>
                <a:schemeClr val="bg1"/>
              </a:solidFill>
            </a:endParaRPr>
          </a:p>
        </p:txBody>
      </p:sp>
    </p:spTree>
    <p:extLst>
      <p:ext uri="{BB962C8B-B14F-4D97-AF65-F5344CB8AC3E}">
        <p14:creationId xmlns:p14="http://schemas.microsoft.com/office/powerpoint/2010/main" val="153166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63714" y="2183218"/>
            <a:ext cx="8246070" cy="2679405"/>
          </a:xfrm>
        </p:spPr>
        <p:txBody>
          <a:bodyPr>
            <a:normAutofit lnSpcReduction="10000"/>
          </a:bodyPr>
          <a:lstStyle/>
          <a:p>
            <a:pPr marL="0" indent="0" algn="just">
              <a:buNone/>
            </a:pPr>
            <a:r>
              <a:rPr lang="en-US" sz="1800" dirty="0">
                <a:cs typeface="Times New Roman" panose="02020603050405020304" pitchFamily="18" charset="0"/>
              </a:rPr>
              <a:t>In this project, I have built various model of the ‘</a:t>
            </a:r>
            <a:r>
              <a:rPr lang="en-IN" sz="1800" dirty="0"/>
              <a:t>CARBON DIOXIDE(CO</a:t>
            </a:r>
            <a:r>
              <a:rPr lang="en-IN" sz="1800" baseline="-25000" dirty="0"/>
              <a:t>2</a:t>
            </a:r>
            <a:r>
              <a:rPr lang="en-IN" sz="1800" dirty="0"/>
              <a:t>) LEVELS IN CANADA</a:t>
            </a:r>
            <a:r>
              <a:rPr lang="en-US" sz="1800" dirty="0">
                <a:cs typeface="Times New Roman" panose="02020603050405020304" pitchFamily="18" charset="0"/>
              </a:rPr>
              <a:t>’ dataset which contains various information of the vehicles that are responsible for emitting </a:t>
            </a:r>
            <a:r>
              <a:rPr lang="en-IN" sz="1800" dirty="0"/>
              <a:t>CO</a:t>
            </a:r>
            <a:r>
              <a:rPr lang="en-IN" sz="1800" baseline="-25000" dirty="0"/>
              <a:t>2 </a:t>
            </a:r>
            <a:r>
              <a:rPr lang="en-IN" sz="1800" dirty="0"/>
              <a:t>levels. </a:t>
            </a:r>
            <a:r>
              <a:rPr lang="en-US" sz="1800" b="0" i="0" dirty="0">
                <a:effectLst/>
              </a:rPr>
              <a:t>This dataset captures the details of how CO2 emissions by a vehicle can vary with the different features. The dataset has been taken from Canada Government official open data website. This is a compiled version. This contains data over a period of 7 years.</a:t>
            </a:r>
          </a:p>
          <a:p>
            <a:pPr marL="0" indent="0" algn="l">
              <a:buNone/>
            </a:pPr>
            <a:r>
              <a:rPr lang="en-US" sz="1800" b="0" i="0" dirty="0">
                <a:effectLst/>
              </a:rPr>
              <a:t>Canadians top the chart with cars that emit an average 206 grams of CO2 (gCO2) per kilometer. That's just from the fuel used to move them around. It's roughly equal to 8.7 litres of gasoline per 100 kilometers. American cars are only slightly less climate polluting.</a:t>
            </a:r>
          </a:p>
          <a:p>
            <a:pPr marL="0" indent="0" algn="just">
              <a:buNone/>
            </a:pPr>
            <a:endParaRPr lang="en-US" sz="1400" b="0" i="0" dirty="0">
              <a:effectLst/>
            </a:endParaRPr>
          </a:p>
          <a:p>
            <a:pPr marL="0" indent="0" algn="just">
              <a:buNone/>
            </a:pPr>
            <a:endParaRPr lang="en-US" sz="1400" b="0" i="0" dirty="0">
              <a:effectLst/>
            </a:endParaRPr>
          </a:p>
          <a:p>
            <a:pPr marL="0" indent="0">
              <a:buNone/>
            </a:pPr>
            <a:endParaRPr lang="en-US" dirty="0"/>
          </a:p>
          <a:p>
            <a:endParaRPr lang="en-US" dirty="0"/>
          </a:p>
        </p:txBody>
      </p:sp>
      <p:sp>
        <p:nvSpPr>
          <p:cNvPr id="4" name="Rectangle: Beveled 3">
            <a:extLst>
              <a:ext uri="{FF2B5EF4-FFF2-40B4-BE49-F238E27FC236}">
                <a16:creationId xmlns:a16="http://schemas.microsoft.com/office/drawing/2014/main" id="{04D78C32-E634-48FF-825E-B3A4E5FDF4E5}"/>
              </a:ext>
            </a:extLst>
          </p:cNvPr>
          <p:cNvSpPr/>
          <p:nvPr/>
        </p:nvSpPr>
        <p:spPr>
          <a:xfrm>
            <a:off x="296260" y="1273757"/>
            <a:ext cx="8551480" cy="763525"/>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u="sng" dirty="0"/>
              <a:t>PROJECT ON CARBON DIOXIDE(CO</a:t>
            </a:r>
            <a:r>
              <a:rPr lang="en-IN" sz="2000" b="1" u="sng" baseline="-25000" dirty="0"/>
              <a:t>2</a:t>
            </a:r>
            <a:r>
              <a:rPr lang="en-IN" sz="2000" b="1" u="sng" dirty="0"/>
              <a:t>) LEVELS IN CANADA</a:t>
            </a:r>
            <a:endParaRPr lang="en-IN" b="1" u="sng" baseline="-25000" dirty="0"/>
          </a:p>
        </p:txBody>
      </p:sp>
    </p:spTree>
    <p:extLst>
      <p:ext uri="{BB962C8B-B14F-4D97-AF65-F5344CB8AC3E}">
        <p14:creationId xmlns:p14="http://schemas.microsoft.com/office/powerpoint/2010/main" val="109134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sp>
        <p:nvSpPr>
          <p:cNvPr id="6" name="TextBox 5">
            <a:extLst>
              <a:ext uri="{FF2B5EF4-FFF2-40B4-BE49-F238E27FC236}">
                <a16:creationId xmlns:a16="http://schemas.microsoft.com/office/drawing/2014/main" id="{5FA6DB13-207D-4DBB-9658-364A5B1A7302}"/>
              </a:ext>
            </a:extLst>
          </p:cNvPr>
          <p:cNvSpPr txBox="1"/>
          <p:nvPr/>
        </p:nvSpPr>
        <p:spPr>
          <a:xfrm>
            <a:off x="265813" y="1264319"/>
            <a:ext cx="8357191" cy="166199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bg1"/>
                </a:solidFill>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is how well the regression model fits the observed data. </a:t>
            </a:r>
            <a:r>
              <a:rPr lang="en-US" sz="1200" dirty="0">
                <a:solidFill>
                  <a:schemeClr val="bg1"/>
                </a:solidFill>
              </a:rPr>
              <a:t>Here</a:t>
            </a:r>
            <a:r>
              <a:rPr lang="en-US" sz="1200" b="0" i="0" dirty="0">
                <a:solidFill>
                  <a:schemeClr val="bg1"/>
                </a:solidFill>
                <a:effectLst/>
              </a:rPr>
              <a:t>, an </a:t>
            </a:r>
            <a:r>
              <a:rPr lang="en-US" sz="1200" b="1" i="0" dirty="0">
                <a:solidFill>
                  <a:schemeClr val="bg1"/>
                </a:solidFill>
                <a:effectLst/>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of 99% reveals that 99% of the data fit the regression model that indicates a better fit for the model.</a:t>
            </a:r>
          </a:p>
          <a:p>
            <a:pPr marL="285750" indent="-285750">
              <a:buFont typeface="Arial" panose="020B0604020202020204" pitchFamily="34" charset="0"/>
              <a:buChar char="•"/>
            </a:pPr>
            <a:r>
              <a:rPr lang="en-US" sz="1200" b="0" i="0" dirty="0">
                <a:solidFill>
                  <a:schemeClr val="bg1"/>
                </a:solidFill>
                <a:effectLst/>
              </a:rPr>
              <a:t>The </a:t>
            </a:r>
            <a:r>
              <a:rPr lang="en-US" sz="1200" b="1" i="0" dirty="0">
                <a:solidFill>
                  <a:schemeClr val="bg1"/>
                </a:solidFill>
                <a:effectLst/>
              </a:rPr>
              <a:t>mean squared error</a:t>
            </a:r>
            <a:r>
              <a:rPr lang="en-US" sz="1200" b="0" i="0" dirty="0">
                <a:solidFill>
                  <a:schemeClr val="bg1"/>
                </a:solidFill>
                <a:effectLst/>
              </a:rPr>
              <a:t> tells you how close a regression line is to a set of points. The </a:t>
            </a:r>
            <a:r>
              <a:rPr lang="en-US" sz="1200" b="1" i="0" dirty="0">
                <a:solidFill>
                  <a:schemeClr val="bg1"/>
                </a:solidFill>
                <a:effectLst/>
              </a:rPr>
              <a:t>lower</a:t>
            </a:r>
            <a:r>
              <a:rPr lang="en-US" sz="1200" b="0" i="0" dirty="0">
                <a:solidFill>
                  <a:schemeClr val="bg1"/>
                </a:solidFill>
                <a:effectLst/>
              </a:rPr>
              <a:t> value of 17.5 indicates a good model.</a:t>
            </a:r>
          </a:p>
          <a:p>
            <a:pPr marL="285750" indent="-285750">
              <a:buFont typeface="Arial" panose="020B0604020202020204" pitchFamily="34" charset="0"/>
              <a:buChar char="•"/>
            </a:pPr>
            <a:r>
              <a:rPr lang="en-US" sz="1200" b="1" i="0" dirty="0">
                <a:solidFill>
                  <a:schemeClr val="bg1"/>
                </a:solidFill>
                <a:effectLst/>
              </a:rPr>
              <a:t>RMSE</a:t>
            </a:r>
            <a:r>
              <a:rPr lang="en-US" sz="1200" b="0" i="0" dirty="0">
                <a:solidFill>
                  <a:schemeClr val="bg1"/>
                </a:solidFill>
                <a:effectLst/>
              </a:rPr>
              <a:t> is a </a:t>
            </a:r>
            <a:r>
              <a:rPr lang="en-US" sz="1200" b="1" i="0" dirty="0">
                <a:solidFill>
                  <a:schemeClr val="bg1"/>
                </a:solidFill>
                <a:effectLst/>
              </a:rPr>
              <a:t>good</a:t>
            </a:r>
            <a:r>
              <a:rPr lang="en-US" sz="1200" b="0" i="0" dirty="0">
                <a:solidFill>
                  <a:schemeClr val="bg1"/>
                </a:solidFill>
                <a:effectLst/>
              </a:rPr>
              <a:t> measure of how accurately the model predicts the response. Here, </a:t>
            </a:r>
            <a:r>
              <a:rPr lang="en-US" sz="1200" b="1" i="0" dirty="0">
                <a:solidFill>
                  <a:schemeClr val="bg1"/>
                </a:solidFill>
                <a:effectLst/>
              </a:rPr>
              <a:t>Lower value  of RMSE</a:t>
            </a:r>
            <a:r>
              <a:rPr lang="en-US" sz="1200" b="0" i="0" dirty="0">
                <a:solidFill>
                  <a:schemeClr val="bg1"/>
                </a:solidFill>
                <a:effectLst/>
              </a:rPr>
              <a:t> indicate </a:t>
            </a:r>
            <a:r>
              <a:rPr lang="en-US" sz="1200" b="1" i="0" dirty="0">
                <a:solidFill>
                  <a:schemeClr val="bg1"/>
                </a:solidFill>
                <a:effectLst/>
              </a:rPr>
              <a:t>better</a:t>
            </a:r>
            <a:r>
              <a:rPr lang="en-US" sz="1200" b="0" i="0" dirty="0">
                <a:solidFill>
                  <a:schemeClr val="bg1"/>
                </a:solidFill>
                <a:effectLst/>
              </a:rPr>
              <a:t> fit. </a:t>
            </a:r>
          </a:p>
          <a:p>
            <a:pPr marL="285750" indent="-285750">
              <a:buFont typeface="Arial" panose="020B0604020202020204" pitchFamily="34" charset="0"/>
              <a:buChar char="•"/>
            </a:pPr>
            <a:r>
              <a:rPr lang="en-US" sz="1200" b="0" i="0" dirty="0">
                <a:solidFill>
                  <a:schemeClr val="bg1"/>
                </a:solidFill>
                <a:effectLst/>
              </a:rPr>
              <a:t> A lower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not adding value to the model. Here, a higher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adding value to the model.</a:t>
            </a:r>
          </a:p>
          <a:p>
            <a:endParaRPr lang="en-IN" dirty="0">
              <a:solidFill>
                <a:schemeClr val="bg1"/>
              </a:solidFill>
            </a:endParaRPr>
          </a:p>
        </p:txBody>
      </p:sp>
      <p:graphicFrame>
        <p:nvGraphicFramePr>
          <p:cNvPr id="7" name="Table 4">
            <a:extLst>
              <a:ext uri="{FF2B5EF4-FFF2-40B4-BE49-F238E27FC236}">
                <a16:creationId xmlns:a16="http://schemas.microsoft.com/office/drawing/2014/main" id="{64C7BC1D-E036-4A4B-8FF9-D055DDCFF6D8}"/>
              </a:ext>
            </a:extLst>
          </p:cNvPr>
          <p:cNvGraphicFramePr>
            <a:graphicFrameLocks noGrp="1"/>
          </p:cNvGraphicFramePr>
          <p:nvPr>
            <p:extLst>
              <p:ext uri="{D42A27DB-BD31-4B8C-83A1-F6EECF244321}">
                <p14:modId xmlns:p14="http://schemas.microsoft.com/office/powerpoint/2010/main" val="1039973520"/>
              </p:ext>
            </p:extLst>
          </p:nvPr>
        </p:nvGraphicFramePr>
        <p:xfrm>
          <a:off x="347329" y="2696000"/>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RANDOM FOREST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0.9947492966482069</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17.54619244608105</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4.18881754748056</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0.9945728024178945</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318035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ADABOOST REGRESSOR MODEL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330363174"/>
              </p:ext>
            </p:extLst>
          </p:nvPr>
        </p:nvGraphicFramePr>
        <p:xfrm>
          <a:off x="347329" y="2374623"/>
          <a:ext cx="8449342" cy="262843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ADABOOST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0.9357005834592664</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'base_estimator': DecisionTreeRegressor(max_depth=10), 'n_estimators': 100</a:t>
                      </a:r>
                    </a:p>
                  </a:txBody>
                  <a:tcPr/>
                </a:tc>
                <a:extLst>
                  <a:ext uri="{0D108BD9-81ED-4DB2-BD59-A6C34878D82A}">
                    <a16:rowId xmlns:a16="http://schemas.microsoft.com/office/drawing/2014/main" val="2866045211"/>
                  </a:ext>
                </a:extLst>
              </a:tr>
              <a:tr h="240608">
                <a:tc>
                  <a:txBody>
                    <a:bodyPr/>
                    <a:lstStyle/>
                    <a:p>
                      <a:r>
                        <a:rPr lang="en-IN" dirty="0"/>
                        <a:t>Best Score</a:t>
                      </a:r>
                    </a:p>
                  </a:txBody>
                  <a:tcPr/>
                </a:tc>
                <a:tc>
                  <a:txBody>
                    <a:bodyPr/>
                    <a:lstStyle/>
                    <a:p>
                      <a:r>
                        <a:rPr lang="en-IN" sz="1800" kern="1200" dirty="0">
                          <a:solidFill>
                            <a:schemeClr val="dk1"/>
                          </a:solidFill>
                          <a:effectLst/>
                          <a:latin typeface="+mn-lt"/>
                          <a:ea typeface="+mn-ea"/>
                          <a:cs typeface="+mn-cs"/>
                        </a:rPr>
                        <a:t>0.9970402436527174</a:t>
                      </a:r>
                      <a:endParaRPr lang="en-IN" dirty="0"/>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0.9950116751992586</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E9767F3E-83C6-48E1-AB69-452AAA14BDC7}"/>
              </a:ext>
            </a:extLst>
          </p:cNvPr>
          <p:cNvSpPr txBox="1"/>
          <p:nvPr/>
        </p:nvSpPr>
        <p:spPr>
          <a:xfrm>
            <a:off x="347329" y="1358960"/>
            <a:ext cx="8534401" cy="830997"/>
          </a:xfrm>
          <a:prstGeom prst="rect">
            <a:avLst/>
          </a:prstGeom>
          <a:noFill/>
        </p:spPr>
        <p:txBody>
          <a:bodyPr wrap="square" rtlCol="0">
            <a:spAutoFit/>
          </a:bodyPr>
          <a:lstStyle/>
          <a:p>
            <a:r>
              <a:rPr lang="en-US" sz="1600" b="0" i="0" dirty="0">
                <a:solidFill>
                  <a:schemeClr val="bg1"/>
                </a:solidFill>
                <a:effectLst/>
              </a:rPr>
              <a:t>An </a:t>
            </a:r>
            <a:r>
              <a:rPr lang="en-US" sz="1600" b="1" i="0" dirty="0">
                <a:solidFill>
                  <a:schemeClr val="bg1"/>
                </a:solidFill>
                <a:effectLst/>
              </a:rPr>
              <a:t>AdaBoost</a:t>
            </a:r>
            <a:r>
              <a:rPr lang="en-US" sz="1600" b="0" i="0" dirty="0">
                <a:solidFill>
                  <a:schemeClr val="bg1"/>
                </a:solidFill>
                <a:effectLst/>
              </a:rPr>
              <a:t> 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sz="1600" dirty="0">
              <a:solidFill>
                <a:schemeClr val="bg1"/>
              </a:solidFill>
            </a:endParaRPr>
          </a:p>
        </p:txBody>
      </p:sp>
    </p:spTree>
    <p:extLst>
      <p:ext uri="{BB962C8B-B14F-4D97-AF65-F5344CB8AC3E}">
        <p14:creationId xmlns:p14="http://schemas.microsoft.com/office/powerpoint/2010/main" val="266454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2800" dirty="0"/>
              <a:t>R2,MSE,RMSE AND ADJUSTED R2 </a:t>
            </a:r>
          </a:p>
        </p:txBody>
      </p:sp>
      <p:sp>
        <p:nvSpPr>
          <p:cNvPr id="6" name="TextBox 5">
            <a:extLst>
              <a:ext uri="{FF2B5EF4-FFF2-40B4-BE49-F238E27FC236}">
                <a16:creationId xmlns:a16="http://schemas.microsoft.com/office/drawing/2014/main" id="{5FA6DB13-207D-4DBB-9658-364A5B1A7302}"/>
              </a:ext>
            </a:extLst>
          </p:cNvPr>
          <p:cNvSpPr txBox="1"/>
          <p:nvPr/>
        </p:nvSpPr>
        <p:spPr>
          <a:xfrm>
            <a:off x="265813" y="1264319"/>
            <a:ext cx="8357191" cy="1661993"/>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bg1"/>
                </a:solidFill>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is how well the regression model fits the observed data. </a:t>
            </a:r>
            <a:r>
              <a:rPr lang="en-US" sz="1200" dirty="0">
                <a:solidFill>
                  <a:schemeClr val="bg1"/>
                </a:solidFill>
              </a:rPr>
              <a:t>Here</a:t>
            </a:r>
            <a:r>
              <a:rPr lang="en-US" sz="1200" b="0" i="0" dirty="0">
                <a:solidFill>
                  <a:schemeClr val="bg1"/>
                </a:solidFill>
                <a:effectLst/>
              </a:rPr>
              <a:t>, an </a:t>
            </a:r>
            <a:r>
              <a:rPr lang="en-US" sz="1200" b="1" i="0" dirty="0">
                <a:solidFill>
                  <a:schemeClr val="bg1"/>
                </a:solidFill>
                <a:effectLst/>
              </a:rPr>
              <a:t>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of 99% reveals that 99% of the data fit the regression model that indicates a better fit for the model.</a:t>
            </a:r>
          </a:p>
          <a:p>
            <a:pPr marL="285750" indent="-285750">
              <a:buFont typeface="Arial" panose="020B0604020202020204" pitchFamily="34" charset="0"/>
              <a:buChar char="•"/>
            </a:pPr>
            <a:r>
              <a:rPr lang="en-US" sz="1200" b="0" i="0" dirty="0">
                <a:solidFill>
                  <a:schemeClr val="bg1"/>
                </a:solidFill>
                <a:effectLst/>
              </a:rPr>
              <a:t>The </a:t>
            </a:r>
            <a:r>
              <a:rPr lang="en-US" sz="1200" b="1" i="0" dirty="0">
                <a:solidFill>
                  <a:schemeClr val="bg1"/>
                </a:solidFill>
                <a:effectLst/>
              </a:rPr>
              <a:t>mean squared error</a:t>
            </a:r>
            <a:r>
              <a:rPr lang="en-US" sz="1200" b="0" i="0" dirty="0">
                <a:solidFill>
                  <a:schemeClr val="bg1"/>
                </a:solidFill>
                <a:effectLst/>
              </a:rPr>
              <a:t> tells you how close a regression line is to a set of points. The </a:t>
            </a:r>
            <a:r>
              <a:rPr lang="en-US" sz="1200" b="1" i="0" dirty="0">
                <a:solidFill>
                  <a:schemeClr val="bg1"/>
                </a:solidFill>
                <a:effectLst/>
              </a:rPr>
              <a:t>lower</a:t>
            </a:r>
            <a:r>
              <a:rPr lang="en-US" sz="1200" b="0" i="0" dirty="0">
                <a:solidFill>
                  <a:schemeClr val="bg1"/>
                </a:solidFill>
                <a:effectLst/>
              </a:rPr>
              <a:t> value of 16.6 indicates a good model.</a:t>
            </a:r>
          </a:p>
          <a:p>
            <a:pPr marL="285750" indent="-285750">
              <a:buFont typeface="Arial" panose="020B0604020202020204" pitchFamily="34" charset="0"/>
              <a:buChar char="•"/>
            </a:pPr>
            <a:r>
              <a:rPr lang="en-US" sz="1200" b="1" i="0" dirty="0">
                <a:solidFill>
                  <a:schemeClr val="bg1"/>
                </a:solidFill>
                <a:effectLst/>
              </a:rPr>
              <a:t>RMSE</a:t>
            </a:r>
            <a:r>
              <a:rPr lang="en-US" sz="1200" b="0" i="0" dirty="0">
                <a:solidFill>
                  <a:schemeClr val="bg1"/>
                </a:solidFill>
                <a:effectLst/>
              </a:rPr>
              <a:t> is a </a:t>
            </a:r>
            <a:r>
              <a:rPr lang="en-US" sz="1200" b="1" i="0" dirty="0">
                <a:solidFill>
                  <a:schemeClr val="bg1"/>
                </a:solidFill>
                <a:effectLst/>
              </a:rPr>
              <a:t>good</a:t>
            </a:r>
            <a:r>
              <a:rPr lang="en-US" sz="1200" b="0" i="0" dirty="0">
                <a:solidFill>
                  <a:schemeClr val="bg1"/>
                </a:solidFill>
                <a:effectLst/>
              </a:rPr>
              <a:t> measure of how accurately the model predicts the response. Here, </a:t>
            </a:r>
            <a:r>
              <a:rPr lang="en-US" sz="1200" b="1" i="0" dirty="0">
                <a:solidFill>
                  <a:schemeClr val="bg1"/>
                </a:solidFill>
                <a:effectLst/>
              </a:rPr>
              <a:t>Lower value  of RMSE</a:t>
            </a:r>
            <a:r>
              <a:rPr lang="en-US" sz="1200" b="0" i="0" dirty="0">
                <a:solidFill>
                  <a:schemeClr val="bg1"/>
                </a:solidFill>
                <a:effectLst/>
              </a:rPr>
              <a:t> indicate </a:t>
            </a:r>
            <a:r>
              <a:rPr lang="en-US" sz="1200" b="1" i="0" dirty="0">
                <a:solidFill>
                  <a:schemeClr val="bg1"/>
                </a:solidFill>
                <a:effectLst/>
              </a:rPr>
              <a:t>better</a:t>
            </a:r>
            <a:r>
              <a:rPr lang="en-US" sz="1200" b="0" i="0" dirty="0">
                <a:solidFill>
                  <a:schemeClr val="bg1"/>
                </a:solidFill>
                <a:effectLst/>
              </a:rPr>
              <a:t> fit. </a:t>
            </a:r>
          </a:p>
          <a:p>
            <a:pPr marL="285750" indent="-285750">
              <a:buFont typeface="Arial" panose="020B0604020202020204" pitchFamily="34" charset="0"/>
              <a:buChar char="•"/>
            </a:pPr>
            <a:r>
              <a:rPr lang="en-US" sz="1200" b="0" i="0" dirty="0">
                <a:solidFill>
                  <a:schemeClr val="bg1"/>
                </a:solidFill>
                <a:effectLst/>
              </a:rPr>
              <a:t> A lower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not adding value to the model. Here, a higher </a:t>
            </a:r>
            <a:r>
              <a:rPr lang="en-US" sz="1200" b="1" i="0" dirty="0">
                <a:solidFill>
                  <a:schemeClr val="bg1"/>
                </a:solidFill>
                <a:effectLst/>
              </a:rPr>
              <a:t>adjusted R</a:t>
            </a:r>
            <a:r>
              <a:rPr lang="en-US" sz="1200" b="0" i="0" dirty="0">
                <a:solidFill>
                  <a:schemeClr val="bg1"/>
                </a:solidFill>
                <a:effectLst/>
              </a:rPr>
              <a:t>-</a:t>
            </a:r>
            <a:r>
              <a:rPr lang="en-US" sz="1200" b="1" i="0" dirty="0">
                <a:solidFill>
                  <a:schemeClr val="bg1"/>
                </a:solidFill>
                <a:effectLst/>
              </a:rPr>
              <a:t>squared</a:t>
            </a:r>
            <a:r>
              <a:rPr lang="en-US" sz="1200" b="0" i="0" dirty="0">
                <a:solidFill>
                  <a:schemeClr val="bg1"/>
                </a:solidFill>
                <a:effectLst/>
              </a:rPr>
              <a:t> indicates that the additional input variables are adding value to the model.</a:t>
            </a:r>
          </a:p>
          <a:p>
            <a:endParaRPr lang="en-IN" dirty="0">
              <a:solidFill>
                <a:schemeClr val="bg1"/>
              </a:solidFill>
            </a:endParaRPr>
          </a:p>
        </p:txBody>
      </p:sp>
      <p:graphicFrame>
        <p:nvGraphicFramePr>
          <p:cNvPr id="7" name="Table 4">
            <a:extLst>
              <a:ext uri="{FF2B5EF4-FFF2-40B4-BE49-F238E27FC236}">
                <a16:creationId xmlns:a16="http://schemas.microsoft.com/office/drawing/2014/main" id="{64C7BC1D-E036-4A4B-8FF9-D055DDCFF6D8}"/>
              </a:ext>
            </a:extLst>
          </p:cNvPr>
          <p:cNvGraphicFramePr>
            <a:graphicFrameLocks noGrp="1"/>
          </p:cNvGraphicFramePr>
          <p:nvPr>
            <p:extLst>
              <p:ext uri="{D42A27DB-BD31-4B8C-83A1-F6EECF244321}">
                <p14:modId xmlns:p14="http://schemas.microsoft.com/office/powerpoint/2010/main" val="3553757164"/>
              </p:ext>
            </p:extLst>
          </p:nvPr>
        </p:nvGraphicFramePr>
        <p:xfrm>
          <a:off x="347329" y="2696000"/>
          <a:ext cx="8449342" cy="21734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VALUES FOR THE ADABOOST REGRESSOR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R Square</a:t>
                      </a:r>
                    </a:p>
                  </a:txBody>
                  <a:tcPr/>
                </a:tc>
                <a:tc>
                  <a:txBody>
                    <a:bodyPr/>
                    <a:lstStyle/>
                    <a:p>
                      <a:r>
                        <a:rPr lang="en-IN" dirty="0"/>
                        <a:t>0.9950116751992586</a:t>
                      </a:r>
                    </a:p>
                  </a:txBody>
                  <a:tcPr/>
                </a:tc>
                <a:extLst>
                  <a:ext uri="{0D108BD9-81ED-4DB2-BD59-A6C34878D82A}">
                    <a16:rowId xmlns:a16="http://schemas.microsoft.com/office/drawing/2014/main" val="207680758"/>
                  </a:ext>
                </a:extLst>
              </a:tr>
              <a:tr h="375765">
                <a:tc>
                  <a:txBody>
                    <a:bodyPr/>
                    <a:lstStyle/>
                    <a:p>
                      <a:r>
                        <a:rPr lang="en-IN" dirty="0"/>
                        <a:t>Mean Squared Error (MSE)</a:t>
                      </a:r>
                    </a:p>
                  </a:txBody>
                  <a:tcPr/>
                </a:tc>
                <a:tc>
                  <a:txBody>
                    <a:bodyPr/>
                    <a:lstStyle/>
                    <a:p>
                      <a:r>
                        <a:rPr lang="en-IN" dirty="0"/>
                        <a:t>16.669406186787857</a:t>
                      </a:r>
                    </a:p>
                  </a:txBody>
                  <a:tcPr/>
                </a:tc>
                <a:extLst>
                  <a:ext uri="{0D108BD9-81ED-4DB2-BD59-A6C34878D82A}">
                    <a16:rowId xmlns:a16="http://schemas.microsoft.com/office/drawing/2014/main" val="2866045211"/>
                  </a:ext>
                </a:extLst>
              </a:tr>
              <a:tr h="449426">
                <a:tc>
                  <a:txBody>
                    <a:bodyPr/>
                    <a:lstStyle/>
                    <a:p>
                      <a:r>
                        <a:rPr lang="en-IN" dirty="0"/>
                        <a:t>Root Mean Squared Error (RMSE)</a:t>
                      </a:r>
                    </a:p>
                  </a:txBody>
                  <a:tcPr/>
                </a:tc>
                <a:tc>
                  <a:txBody>
                    <a:bodyPr/>
                    <a:lstStyle/>
                    <a:p>
                      <a:r>
                        <a:rPr lang="en-IN" dirty="0"/>
                        <a:t>4.0828184121741025</a:t>
                      </a:r>
                    </a:p>
                  </a:txBody>
                  <a:tcPr/>
                </a:tc>
                <a:extLst>
                  <a:ext uri="{0D108BD9-81ED-4DB2-BD59-A6C34878D82A}">
                    <a16:rowId xmlns:a16="http://schemas.microsoft.com/office/drawing/2014/main" val="3039180397"/>
                  </a:ext>
                </a:extLst>
              </a:tr>
              <a:tr h="449426">
                <a:tc>
                  <a:txBody>
                    <a:bodyPr/>
                    <a:lstStyle/>
                    <a:p>
                      <a:r>
                        <a:rPr lang="en-IN" dirty="0"/>
                        <a:t>Adjusted R Square</a:t>
                      </a:r>
                    </a:p>
                  </a:txBody>
                  <a:tcPr/>
                </a:tc>
                <a:tc>
                  <a:txBody>
                    <a:bodyPr/>
                    <a:lstStyle/>
                    <a:p>
                      <a:r>
                        <a:rPr lang="en-IN" dirty="0"/>
                        <a:t>0.9948440004160404</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5288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COMPARISON OF MODELS </a:t>
            </a:r>
          </a:p>
        </p:txBody>
      </p:sp>
      <p:sp>
        <p:nvSpPr>
          <p:cNvPr id="8" name="TextBox 7">
            <a:extLst>
              <a:ext uri="{FF2B5EF4-FFF2-40B4-BE49-F238E27FC236}">
                <a16:creationId xmlns:a16="http://schemas.microsoft.com/office/drawing/2014/main" id="{4DB6AA3B-7FC3-4D70-8224-B0C422374180}"/>
              </a:ext>
            </a:extLst>
          </p:cNvPr>
          <p:cNvSpPr txBox="1"/>
          <p:nvPr/>
        </p:nvSpPr>
        <p:spPr>
          <a:xfrm>
            <a:off x="233916" y="4196316"/>
            <a:ext cx="8910084" cy="738664"/>
          </a:xfrm>
          <a:prstGeom prst="rect">
            <a:avLst/>
          </a:prstGeom>
          <a:noFill/>
        </p:spPr>
        <p:txBody>
          <a:bodyPr wrap="square" rtlCol="0">
            <a:spAutoFit/>
          </a:bodyPr>
          <a:lstStyle/>
          <a:p>
            <a:r>
              <a:rPr lang="en-IN" sz="1400" b="1" dirty="0">
                <a:solidFill>
                  <a:schemeClr val="bg1"/>
                </a:solidFill>
              </a:rPr>
              <a:t>Out of all the six models built, all the models showed the best scores except the Linear Regression that has a bit low score as compared to other models. Their test scores are also close to the best scores except the Decision Tree Regressor Model and the Linear Regression Model. The best parameters are also listed above.</a:t>
            </a:r>
          </a:p>
        </p:txBody>
      </p:sp>
      <p:pic>
        <p:nvPicPr>
          <p:cNvPr id="3" name="Picture 2">
            <a:extLst>
              <a:ext uri="{FF2B5EF4-FFF2-40B4-BE49-F238E27FC236}">
                <a16:creationId xmlns:a16="http://schemas.microsoft.com/office/drawing/2014/main" id="{1B28E54D-5050-435F-9405-9427275E7B1B}"/>
              </a:ext>
            </a:extLst>
          </p:cNvPr>
          <p:cNvPicPr>
            <a:picLocks noChangeAspect="1"/>
          </p:cNvPicPr>
          <p:nvPr/>
        </p:nvPicPr>
        <p:blipFill>
          <a:blip r:embed="rId2"/>
          <a:stretch>
            <a:fillRect/>
          </a:stretch>
        </p:blipFill>
        <p:spPr>
          <a:xfrm>
            <a:off x="523875" y="1390650"/>
            <a:ext cx="8096250" cy="2362200"/>
          </a:xfrm>
          <a:prstGeom prst="rect">
            <a:avLst/>
          </a:prstGeom>
        </p:spPr>
      </p:pic>
    </p:spTree>
    <p:extLst>
      <p:ext uri="{BB962C8B-B14F-4D97-AF65-F5344CB8AC3E}">
        <p14:creationId xmlns:p14="http://schemas.microsoft.com/office/powerpoint/2010/main" val="369745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COMPARISON OF MODELS </a:t>
            </a:r>
          </a:p>
        </p:txBody>
      </p:sp>
      <p:graphicFrame>
        <p:nvGraphicFramePr>
          <p:cNvPr id="2" name="Table 2">
            <a:extLst>
              <a:ext uri="{FF2B5EF4-FFF2-40B4-BE49-F238E27FC236}">
                <a16:creationId xmlns:a16="http://schemas.microsoft.com/office/drawing/2014/main" id="{28BC3FFB-09FA-4D32-8424-D9B4645C401A}"/>
              </a:ext>
            </a:extLst>
          </p:cNvPr>
          <p:cNvGraphicFramePr>
            <a:graphicFrameLocks noGrp="1"/>
          </p:cNvGraphicFramePr>
          <p:nvPr>
            <p:extLst>
              <p:ext uri="{D42A27DB-BD31-4B8C-83A1-F6EECF244321}">
                <p14:modId xmlns:p14="http://schemas.microsoft.com/office/powerpoint/2010/main" val="3424096077"/>
              </p:ext>
            </p:extLst>
          </p:nvPr>
        </p:nvGraphicFramePr>
        <p:xfrm>
          <a:off x="0" y="1259251"/>
          <a:ext cx="9143998" cy="3869697"/>
        </p:xfrm>
        <a:graphic>
          <a:graphicData uri="http://schemas.openxmlformats.org/drawingml/2006/table">
            <a:tbl>
              <a:tblPr firstRow="1" bandRow="1">
                <a:tableStyleId>{F5AB1C69-6EDB-4FF4-983F-18BD219EF322}</a:tableStyleId>
              </a:tblPr>
              <a:tblGrid>
                <a:gridCol w="874841">
                  <a:extLst>
                    <a:ext uri="{9D8B030D-6E8A-4147-A177-3AD203B41FA5}">
                      <a16:colId xmlns:a16="http://schemas.microsoft.com/office/drawing/2014/main" val="2120103860"/>
                    </a:ext>
                  </a:extLst>
                </a:gridCol>
                <a:gridCol w="968126">
                  <a:extLst>
                    <a:ext uri="{9D8B030D-6E8A-4147-A177-3AD203B41FA5}">
                      <a16:colId xmlns:a16="http://schemas.microsoft.com/office/drawing/2014/main" val="1677839376"/>
                    </a:ext>
                  </a:extLst>
                </a:gridCol>
                <a:gridCol w="1100193">
                  <a:extLst>
                    <a:ext uri="{9D8B030D-6E8A-4147-A177-3AD203B41FA5}">
                      <a16:colId xmlns:a16="http://schemas.microsoft.com/office/drawing/2014/main" val="1363777696"/>
                    </a:ext>
                  </a:extLst>
                </a:gridCol>
                <a:gridCol w="1100193">
                  <a:extLst>
                    <a:ext uri="{9D8B030D-6E8A-4147-A177-3AD203B41FA5}">
                      <a16:colId xmlns:a16="http://schemas.microsoft.com/office/drawing/2014/main" val="1457226485"/>
                    </a:ext>
                  </a:extLst>
                </a:gridCol>
                <a:gridCol w="1203453">
                  <a:extLst>
                    <a:ext uri="{9D8B030D-6E8A-4147-A177-3AD203B41FA5}">
                      <a16:colId xmlns:a16="http://schemas.microsoft.com/office/drawing/2014/main" val="3953184533"/>
                    </a:ext>
                  </a:extLst>
                </a:gridCol>
                <a:gridCol w="1290750">
                  <a:extLst>
                    <a:ext uri="{9D8B030D-6E8A-4147-A177-3AD203B41FA5}">
                      <a16:colId xmlns:a16="http://schemas.microsoft.com/office/drawing/2014/main" val="3068880229"/>
                    </a:ext>
                  </a:extLst>
                </a:gridCol>
                <a:gridCol w="1290750">
                  <a:extLst>
                    <a:ext uri="{9D8B030D-6E8A-4147-A177-3AD203B41FA5}">
                      <a16:colId xmlns:a16="http://schemas.microsoft.com/office/drawing/2014/main" val="3067365700"/>
                    </a:ext>
                  </a:extLst>
                </a:gridCol>
                <a:gridCol w="1315692">
                  <a:extLst>
                    <a:ext uri="{9D8B030D-6E8A-4147-A177-3AD203B41FA5}">
                      <a16:colId xmlns:a16="http://schemas.microsoft.com/office/drawing/2014/main" val="596836062"/>
                    </a:ext>
                  </a:extLst>
                </a:gridCol>
              </a:tblGrid>
              <a:tr h="484353">
                <a:tc>
                  <a:txBody>
                    <a:bodyPr/>
                    <a:lstStyle/>
                    <a:p>
                      <a:pPr algn="ctr"/>
                      <a:r>
                        <a:rPr lang="en-IN" sz="1050" b="1" u="sng" dirty="0"/>
                        <a:t>MODEL </a:t>
                      </a:r>
                    </a:p>
                  </a:txBody>
                  <a:tcPr/>
                </a:tc>
                <a:tc>
                  <a:txBody>
                    <a:bodyPr/>
                    <a:lstStyle/>
                    <a:p>
                      <a:pPr algn="ctr"/>
                      <a:r>
                        <a:rPr lang="en-IN" sz="1050" b="1" u="sng" dirty="0"/>
                        <a:t>K-FOLD SCORES</a:t>
                      </a:r>
                    </a:p>
                  </a:txBody>
                  <a:tcPr/>
                </a:tc>
                <a:tc>
                  <a:txBody>
                    <a:bodyPr/>
                    <a:lstStyle/>
                    <a:p>
                      <a:pPr algn="ctr"/>
                      <a:r>
                        <a:rPr lang="en-IN" sz="1050" b="1" u="sng" dirty="0"/>
                        <a:t>TEST SCORES</a:t>
                      </a:r>
                    </a:p>
                  </a:txBody>
                  <a:tcPr/>
                </a:tc>
                <a:tc>
                  <a:txBody>
                    <a:bodyPr/>
                    <a:lstStyle/>
                    <a:p>
                      <a:pPr algn="ctr"/>
                      <a:r>
                        <a:rPr lang="en-IN" sz="1050" b="1" u="sng" dirty="0"/>
                        <a:t>TRAINING SCORES</a:t>
                      </a:r>
                    </a:p>
                  </a:txBody>
                  <a:tcPr/>
                </a:tc>
                <a:tc>
                  <a:txBody>
                    <a:bodyPr/>
                    <a:lstStyle/>
                    <a:p>
                      <a:pPr algn="ctr"/>
                      <a:r>
                        <a:rPr lang="en-IN" sz="1050" b="1" u="sng" dirty="0"/>
                        <a:t>R SQUARED VALUE</a:t>
                      </a:r>
                    </a:p>
                  </a:txBody>
                  <a:tcPr/>
                </a:tc>
                <a:tc>
                  <a:txBody>
                    <a:bodyPr/>
                    <a:lstStyle/>
                    <a:p>
                      <a:pPr algn="ctr"/>
                      <a:r>
                        <a:rPr lang="en-IN" sz="1050" b="1" u="sng" dirty="0"/>
                        <a:t>MSE</a:t>
                      </a:r>
                    </a:p>
                  </a:txBody>
                  <a:tcPr/>
                </a:tc>
                <a:tc>
                  <a:txBody>
                    <a:bodyPr/>
                    <a:lstStyle/>
                    <a:p>
                      <a:pPr algn="ctr"/>
                      <a:r>
                        <a:rPr lang="en-IN" sz="1050" b="1" u="sng" dirty="0"/>
                        <a:t>RMSE</a:t>
                      </a:r>
                    </a:p>
                  </a:txBody>
                  <a:tcPr/>
                </a:tc>
                <a:tc>
                  <a:txBody>
                    <a:bodyPr/>
                    <a:lstStyle/>
                    <a:p>
                      <a:pPr algn="ctr"/>
                      <a:r>
                        <a:rPr lang="en-IN" sz="1050" b="1" u="sng" dirty="0"/>
                        <a:t>ADJUSTED R SQUARED VALUE</a:t>
                      </a:r>
                    </a:p>
                  </a:txBody>
                  <a:tcPr/>
                </a:tc>
                <a:extLst>
                  <a:ext uri="{0D108BD9-81ED-4DB2-BD59-A6C34878D82A}">
                    <a16:rowId xmlns:a16="http://schemas.microsoft.com/office/drawing/2014/main" val="658740190"/>
                  </a:ext>
                </a:extLst>
              </a:tr>
              <a:tr h="556948">
                <a:tc>
                  <a:txBody>
                    <a:bodyPr/>
                    <a:lstStyle/>
                    <a:p>
                      <a:r>
                        <a:rPr lang="en-IN" sz="1050"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0.9912998595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0.99056442782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0.99371780751</a:t>
                      </a:r>
                    </a:p>
                  </a:txBody>
                  <a:tcPr/>
                </a:tc>
                <a:tc>
                  <a:txBody>
                    <a:bodyPr/>
                    <a:lstStyle/>
                    <a:p>
                      <a:r>
                        <a:rPr lang="en-IN" sz="1050" dirty="0"/>
                        <a:t>0.9905644278209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31.5307024983397</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5.61522060994399</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0.990247265730902</a:t>
                      </a:r>
                    </a:p>
                  </a:txBody>
                  <a:tcPr/>
                </a:tc>
                <a:extLst>
                  <a:ext uri="{0D108BD9-81ED-4DB2-BD59-A6C34878D82A}">
                    <a16:rowId xmlns:a16="http://schemas.microsoft.com/office/drawing/2014/main" val="1670942798"/>
                  </a:ext>
                </a:extLst>
              </a:tr>
              <a:tr h="556948">
                <a:tc>
                  <a:txBody>
                    <a:bodyPr/>
                    <a:lstStyle/>
                    <a:p>
                      <a:r>
                        <a:rPr lang="en-IN" sz="1050" dirty="0"/>
                        <a:t>Decision Tree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0.9934725180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0.99301478613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0.99640723661</a:t>
                      </a:r>
                    </a:p>
                  </a:txBody>
                  <a:tcPr/>
                </a:tc>
                <a:tc>
                  <a:txBody>
                    <a:bodyPr/>
                    <a:lstStyle/>
                    <a:p>
                      <a:r>
                        <a:rPr lang="en-IN" sz="1050" dirty="0"/>
                        <a:t>0.9942637091674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19.1688724596639</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4.37822709091978</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0.994070892668909</a:t>
                      </a:r>
                    </a:p>
                    <a:p>
                      <a:endParaRPr lang="en-IN" sz="1050" dirty="0"/>
                    </a:p>
                  </a:txBody>
                  <a:tcPr/>
                </a:tc>
                <a:extLst>
                  <a:ext uri="{0D108BD9-81ED-4DB2-BD59-A6C34878D82A}">
                    <a16:rowId xmlns:a16="http://schemas.microsoft.com/office/drawing/2014/main" val="3485524165"/>
                  </a:ext>
                </a:extLst>
              </a:tr>
              <a:tr h="556948">
                <a:tc>
                  <a:txBody>
                    <a:bodyPr/>
                    <a:lstStyle/>
                    <a:p>
                      <a:r>
                        <a:rPr lang="en-IN" sz="1050" dirty="0"/>
                        <a:t>K-Neighbors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0.9859396495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0.98692594314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0.99964313523</a:t>
                      </a:r>
                    </a:p>
                  </a:txBody>
                  <a:tcPr/>
                </a:tc>
                <a:tc>
                  <a:txBody>
                    <a:bodyPr/>
                    <a:lstStyle/>
                    <a:p>
                      <a:r>
                        <a:rPr lang="en-IN" sz="1050" dirty="0"/>
                        <a:t>0.9869259431496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43.6893692479403</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6.60979343458934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0.986486479053802</a:t>
                      </a:r>
                    </a:p>
                    <a:p>
                      <a:endParaRPr lang="en-IN" sz="1050" dirty="0"/>
                    </a:p>
                  </a:txBody>
                  <a:tcPr/>
                </a:tc>
                <a:extLst>
                  <a:ext uri="{0D108BD9-81ED-4DB2-BD59-A6C34878D82A}">
                    <a16:rowId xmlns:a16="http://schemas.microsoft.com/office/drawing/2014/main" val="703600464"/>
                  </a:ext>
                </a:extLst>
              </a:tr>
              <a:tr h="556948">
                <a:tc>
                  <a:txBody>
                    <a:bodyPr/>
                    <a:lstStyle/>
                    <a:p>
                      <a:r>
                        <a:rPr lang="en-IN" sz="1050" dirty="0"/>
                        <a:t>Random Forest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0.9948677484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0.99474197123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0.99706789315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u="none" strike="noStrike" kern="1200" cap="none" spc="0" normalizeH="0" baseline="0" noProof="0" dirty="0">
                          <a:ln>
                            <a:noFill/>
                          </a:ln>
                          <a:solidFill>
                            <a:prstClr val="black"/>
                          </a:solidFill>
                          <a:effectLst/>
                          <a:uLnTx/>
                          <a:uFillTx/>
                        </a:rPr>
                        <a:t>0.9947492966482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17.5461924460810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4.18881754748056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0.994572802417894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078653815"/>
                  </a:ext>
                </a:extLst>
              </a:tr>
              <a:tr h="556948">
                <a:tc>
                  <a:txBody>
                    <a:bodyPr/>
                    <a:lstStyle/>
                    <a:p>
                      <a:r>
                        <a:rPr lang="en-IN" sz="1050" dirty="0"/>
                        <a:t>AdaBoost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0.9357005834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0.99501167519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0.99858661897</a:t>
                      </a:r>
                    </a:p>
                  </a:txBody>
                  <a:tcPr/>
                </a:tc>
                <a:tc>
                  <a:txBody>
                    <a:bodyPr/>
                    <a:lstStyle/>
                    <a:p>
                      <a:r>
                        <a:rPr lang="en-IN" sz="1050" dirty="0"/>
                        <a:t>0.9950116751992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16.6694061867878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4.08281841217410</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0.994844000416040</a:t>
                      </a:r>
                    </a:p>
                    <a:p>
                      <a:endParaRPr lang="en-IN" sz="1050" dirty="0"/>
                    </a:p>
                  </a:txBody>
                  <a:tcPr/>
                </a:tc>
                <a:extLst>
                  <a:ext uri="{0D108BD9-81ED-4DB2-BD59-A6C34878D82A}">
                    <a16:rowId xmlns:a16="http://schemas.microsoft.com/office/drawing/2014/main" val="4102985203"/>
                  </a:ext>
                </a:extLst>
              </a:tr>
              <a:tr h="556948">
                <a:tc>
                  <a:txBody>
                    <a:bodyPr/>
                    <a:lstStyle/>
                    <a:p>
                      <a:r>
                        <a:rPr lang="en-IN" sz="1050" dirty="0"/>
                        <a:t>Support Vector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0.8825932702</a:t>
                      </a:r>
                    </a:p>
                  </a:txBody>
                  <a:tcPr/>
                </a:tc>
                <a:tc>
                  <a:txBody>
                    <a:bodyPr/>
                    <a:lstStyle/>
                    <a:p>
                      <a:r>
                        <a:rPr lang="en-IN" sz="1050" dirty="0"/>
                        <a:t>0.99498161449</a:t>
                      </a:r>
                    </a:p>
                  </a:txBody>
                  <a:tcPr/>
                </a:tc>
                <a:tc>
                  <a:txBody>
                    <a:bodyPr/>
                    <a:lstStyle/>
                    <a:p>
                      <a:r>
                        <a:rPr lang="en-IN" sz="1050" dirty="0"/>
                        <a:t>0.99518684192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0.9949816144963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16.7698595629238</a:t>
                      </a:r>
                    </a:p>
                    <a:p>
                      <a:endParaRPr lang="en-I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4.09510189896708</a:t>
                      </a:r>
                    </a:p>
                    <a:p>
                      <a:endParaRPr lang="en-IN" sz="1050" dirty="0"/>
                    </a:p>
                  </a:txBody>
                  <a:tcPr/>
                </a:tc>
                <a:tc>
                  <a:txBody>
                    <a:bodyPr/>
                    <a:lstStyle/>
                    <a:p>
                      <a:r>
                        <a:rPr lang="en-IN" sz="1050" dirty="0"/>
                        <a:t>0.994812929269308</a:t>
                      </a:r>
                    </a:p>
                  </a:txBody>
                  <a:tcPr/>
                </a:tc>
                <a:extLst>
                  <a:ext uri="{0D108BD9-81ED-4DB2-BD59-A6C34878D82A}">
                    <a16:rowId xmlns:a16="http://schemas.microsoft.com/office/drawing/2014/main" val="1763784441"/>
                  </a:ext>
                </a:extLst>
              </a:tr>
            </a:tbl>
          </a:graphicData>
        </a:graphic>
      </p:graphicFrame>
    </p:spTree>
    <p:extLst>
      <p:ext uri="{BB962C8B-B14F-4D97-AF65-F5344CB8AC3E}">
        <p14:creationId xmlns:p14="http://schemas.microsoft.com/office/powerpoint/2010/main" val="3315091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FINAL CONCLUSION </a:t>
            </a:r>
          </a:p>
        </p:txBody>
      </p:sp>
      <p:sp>
        <p:nvSpPr>
          <p:cNvPr id="3" name="TextBox 2">
            <a:extLst>
              <a:ext uri="{FF2B5EF4-FFF2-40B4-BE49-F238E27FC236}">
                <a16:creationId xmlns:a16="http://schemas.microsoft.com/office/drawing/2014/main" id="{92B129F4-03F4-4219-97ED-8373C09A930F}"/>
              </a:ext>
            </a:extLst>
          </p:cNvPr>
          <p:cNvSpPr txBox="1"/>
          <p:nvPr/>
        </p:nvSpPr>
        <p:spPr>
          <a:xfrm>
            <a:off x="49619" y="1261730"/>
            <a:ext cx="9037674" cy="5109091"/>
          </a:xfrm>
          <a:prstGeom prst="rect">
            <a:avLst/>
          </a:prstGeom>
          <a:noFill/>
        </p:spPr>
        <p:txBody>
          <a:bodyPr wrap="square" rtlCol="0">
            <a:spAutoFit/>
          </a:bodyPr>
          <a:lstStyle/>
          <a:p>
            <a:r>
              <a:rPr lang="en-IN" sz="1200" dirty="0">
                <a:solidFill>
                  <a:schemeClr val="bg1"/>
                </a:solidFill>
              </a:rPr>
              <a:t>After comparing all the six models, I came to this conclusion which will help to choose the best model out of all the models to get the best results.</a:t>
            </a:r>
          </a:p>
          <a:p>
            <a:endParaRPr lang="en-IN" sz="1200" dirty="0">
              <a:solidFill>
                <a:schemeClr val="bg1"/>
              </a:solidFill>
            </a:endParaRPr>
          </a:p>
          <a:p>
            <a:pPr marL="285750" indent="-285750">
              <a:buFont typeface="Arial" panose="020B0604020202020204" pitchFamily="34" charset="0"/>
              <a:buChar char="•"/>
            </a:pPr>
            <a:r>
              <a:rPr lang="en-IN" sz="1200" dirty="0">
                <a:solidFill>
                  <a:schemeClr val="bg1"/>
                </a:solidFill>
              </a:rPr>
              <a:t>All the models gave the best score as around 99% except the K-Neighbors Regressor whose best score came out to be 97% which is also a good score.</a:t>
            </a:r>
          </a:p>
          <a:p>
            <a:pPr marL="285750" indent="-285750">
              <a:buFont typeface="Arial" panose="020B0604020202020204" pitchFamily="34" charset="0"/>
              <a:buChar char="•"/>
            </a:pPr>
            <a:r>
              <a:rPr lang="en-IN" sz="1200" dirty="0">
                <a:solidFill>
                  <a:schemeClr val="bg1"/>
                </a:solidFill>
              </a:rPr>
              <a:t>The test scores are also near to the best scores of all the models except the Decision Tree Regressor whose best score is 99% and test score is 90%.</a:t>
            </a:r>
          </a:p>
          <a:p>
            <a:pPr marL="285750" indent="-285750">
              <a:buFont typeface="Arial" panose="020B0604020202020204" pitchFamily="34" charset="0"/>
              <a:buChar char="•"/>
            </a:pPr>
            <a:r>
              <a:rPr lang="en-IN" sz="1200" dirty="0">
                <a:solidFill>
                  <a:schemeClr val="bg1"/>
                </a:solidFill>
              </a:rPr>
              <a:t>The K-fold cross Validation score of all the models are high around 99% except the AdaBoost Regressor 93% and Support Vector Regressor 82%.</a:t>
            </a:r>
          </a:p>
          <a:p>
            <a:pPr marL="285750" indent="-285750">
              <a:buFont typeface="Arial" panose="020B0604020202020204" pitchFamily="34" charset="0"/>
              <a:buChar char="•"/>
            </a:pPr>
            <a:r>
              <a:rPr lang="en-IN" sz="1200" dirty="0">
                <a:solidFill>
                  <a:schemeClr val="bg1"/>
                </a:solidFill>
              </a:rPr>
              <a:t>The R-Squared values are good for all the models which is around 99%.</a:t>
            </a:r>
          </a:p>
          <a:p>
            <a:pPr marL="285750" indent="-285750">
              <a:buFont typeface="Arial" panose="020B0604020202020204" pitchFamily="34" charset="0"/>
              <a:buChar char="•"/>
            </a:pPr>
            <a:r>
              <a:rPr lang="en-IN" sz="1200" dirty="0">
                <a:solidFill>
                  <a:schemeClr val="bg1"/>
                </a:solidFill>
              </a:rPr>
              <a:t>The MSE values are lower in Random Forest Regressor, AdaBoost Regressor and Support Vector Regressor which indicates a good model.</a:t>
            </a:r>
          </a:p>
          <a:p>
            <a:pPr marL="285750" indent="-285750">
              <a:buFont typeface="Arial" panose="020B0604020202020204" pitchFamily="34" charset="0"/>
              <a:buChar char="•"/>
            </a:pPr>
            <a:r>
              <a:rPr lang="en-IN" sz="1200" dirty="0">
                <a:solidFill>
                  <a:schemeClr val="bg1"/>
                </a:solidFill>
              </a:rPr>
              <a:t>The RMSE values are a bit higher in Linear Regressor and K-Neighbors Regressor, though not much higher and lower in other models indicating a better fit models.</a:t>
            </a:r>
          </a:p>
          <a:p>
            <a:pPr marL="285750" indent="-285750">
              <a:buFont typeface="Arial" panose="020B0604020202020204" pitchFamily="34" charset="0"/>
              <a:buChar char="•"/>
            </a:pPr>
            <a:r>
              <a:rPr lang="en-IN" sz="1200" dirty="0">
                <a:solidFill>
                  <a:schemeClr val="bg1"/>
                </a:solidFill>
              </a:rPr>
              <a:t>The Adjusted R-Square values are almost same and higher for all the models except with the Linear Regression which indicates that additional input variables are adding value to the model.</a:t>
            </a:r>
          </a:p>
          <a:p>
            <a:pPr marL="285750" indent="-285750">
              <a:buFont typeface="Arial" panose="020B0604020202020204" pitchFamily="34" charset="0"/>
              <a:buChar char="•"/>
            </a:pPr>
            <a:r>
              <a:rPr lang="en-IN" sz="1200" dirty="0">
                <a:solidFill>
                  <a:schemeClr val="bg1"/>
                </a:solidFill>
              </a:rPr>
              <a:t>The testing and the training scores for all the models are almost near to each other that means there is no overfitting and underfitting, instead they are the best fit models.</a:t>
            </a:r>
          </a:p>
          <a:p>
            <a:pPr marL="285750" indent="-285750">
              <a:buFont typeface="Arial" panose="020B0604020202020204" pitchFamily="34" charset="0"/>
              <a:buChar char="•"/>
            </a:pPr>
            <a:endParaRPr lang="en-IN" sz="1200" dirty="0">
              <a:solidFill>
                <a:schemeClr val="bg1"/>
              </a:solidFill>
            </a:endParaRPr>
          </a:p>
          <a:p>
            <a:r>
              <a:rPr lang="en-IN" sz="1200" dirty="0">
                <a:solidFill>
                  <a:schemeClr val="bg1"/>
                </a:solidFill>
              </a:rPr>
              <a:t>So, after comparing all the scores, it seems that Linear Regressor Model ,Random Forest Regressor  the best model followed by the Decision Tree Regressor Model but I will choose the Linear Regression Model as it will be easy and less complex to deploy.</a:t>
            </a: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28530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EC61-CAEE-49A0-814D-8BD8AE73631E}"/>
              </a:ext>
            </a:extLst>
          </p:cNvPr>
          <p:cNvSpPr/>
          <p:nvPr/>
        </p:nvSpPr>
        <p:spPr>
          <a:xfrm>
            <a:off x="1807535" y="2429062"/>
            <a:ext cx="6124353" cy="1200329"/>
          </a:xfrm>
          <a:prstGeom prst="rect">
            <a:avLst/>
          </a:prstGeom>
          <a:noFill/>
        </p:spPr>
        <p:txBody>
          <a:bodyPr wrap="squar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rPr>
              <a:t>THANK  </a:t>
            </a:r>
            <a:r>
              <a:rPr lang="en-US" sz="7200" b="1" cap="none" spc="0" dirty="0">
                <a:ln w="22225">
                  <a:solidFill>
                    <a:schemeClr val="accent2"/>
                  </a:solidFill>
                  <a:prstDash val="solid"/>
                </a:ln>
                <a:solidFill>
                  <a:schemeClr val="accent2">
                    <a:lumMod val="40000"/>
                    <a:lumOff val="60000"/>
                  </a:schemeClr>
                </a:solidFill>
                <a:effectLst/>
              </a:rPr>
              <a:t>YOU !!!</a:t>
            </a:r>
          </a:p>
        </p:txBody>
      </p:sp>
    </p:spTree>
    <p:extLst>
      <p:ext uri="{BB962C8B-B14F-4D97-AF65-F5344CB8AC3E}">
        <p14:creationId xmlns:p14="http://schemas.microsoft.com/office/powerpoint/2010/main" val="412919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96211"/>
            <a:ext cx="6260905" cy="572644"/>
          </a:xfrm>
        </p:spPr>
        <p:txBody>
          <a:bodyPr>
            <a:normAutofit fontScale="90000"/>
          </a:bodyPr>
          <a:lstStyle/>
          <a:p>
            <a:r>
              <a:rPr lang="en-US" dirty="0"/>
              <a:t>Study Framework of X and Y variable</a:t>
            </a:r>
            <a:br>
              <a:rPr lang="en-US" dirty="0"/>
            </a:br>
            <a:endParaRPr lang="en-US" dirty="0"/>
          </a:p>
        </p:txBody>
      </p:sp>
      <p:sp>
        <p:nvSpPr>
          <p:cNvPr id="2" name="Rectangle: Beveled 1">
            <a:extLst>
              <a:ext uri="{FF2B5EF4-FFF2-40B4-BE49-F238E27FC236}">
                <a16:creationId xmlns:a16="http://schemas.microsoft.com/office/drawing/2014/main" id="{6969F5CB-2B37-4087-9FC9-851AE0499A2D}"/>
              </a:ext>
            </a:extLst>
          </p:cNvPr>
          <p:cNvSpPr/>
          <p:nvPr/>
        </p:nvSpPr>
        <p:spPr>
          <a:xfrm>
            <a:off x="2482795" y="1421615"/>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MAKE</a:t>
            </a:r>
          </a:p>
        </p:txBody>
      </p:sp>
      <p:sp>
        <p:nvSpPr>
          <p:cNvPr id="6" name="Rectangle: Beveled 5">
            <a:extLst>
              <a:ext uri="{FF2B5EF4-FFF2-40B4-BE49-F238E27FC236}">
                <a16:creationId xmlns:a16="http://schemas.microsoft.com/office/drawing/2014/main" id="{5F0EEE54-6248-4EFD-BC02-62F282EF54A3}"/>
              </a:ext>
            </a:extLst>
          </p:cNvPr>
          <p:cNvSpPr/>
          <p:nvPr/>
        </p:nvSpPr>
        <p:spPr>
          <a:xfrm>
            <a:off x="2482795" y="2055041"/>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TRANSMISSION</a:t>
            </a:r>
          </a:p>
        </p:txBody>
      </p:sp>
      <p:sp>
        <p:nvSpPr>
          <p:cNvPr id="7" name="Rectangle: Beveled 6">
            <a:extLst>
              <a:ext uri="{FF2B5EF4-FFF2-40B4-BE49-F238E27FC236}">
                <a16:creationId xmlns:a16="http://schemas.microsoft.com/office/drawing/2014/main" id="{5A23D462-675B-4957-8493-1E73C81943BA}"/>
              </a:ext>
            </a:extLst>
          </p:cNvPr>
          <p:cNvSpPr/>
          <p:nvPr/>
        </p:nvSpPr>
        <p:spPr>
          <a:xfrm>
            <a:off x="2482794" y="2672084"/>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FUEL TYPE AND CONSUMPTION</a:t>
            </a:r>
          </a:p>
        </p:txBody>
      </p:sp>
      <p:sp>
        <p:nvSpPr>
          <p:cNvPr id="8" name="Rectangle: Beveled 7">
            <a:extLst>
              <a:ext uri="{FF2B5EF4-FFF2-40B4-BE49-F238E27FC236}">
                <a16:creationId xmlns:a16="http://schemas.microsoft.com/office/drawing/2014/main" id="{653353BE-70C0-41CC-8483-7C1B14616F48}"/>
              </a:ext>
            </a:extLst>
          </p:cNvPr>
          <p:cNvSpPr/>
          <p:nvPr/>
        </p:nvSpPr>
        <p:spPr>
          <a:xfrm>
            <a:off x="2482794" y="3296827"/>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VEHICLE CLASS</a:t>
            </a:r>
          </a:p>
        </p:txBody>
      </p:sp>
      <p:sp>
        <p:nvSpPr>
          <p:cNvPr id="9" name="Rectangle: Beveled 8">
            <a:extLst>
              <a:ext uri="{FF2B5EF4-FFF2-40B4-BE49-F238E27FC236}">
                <a16:creationId xmlns:a16="http://schemas.microsoft.com/office/drawing/2014/main" id="{62E89DF4-8F5A-4980-8B57-420BEC273623}"/>
              </a:ext>
            </a:extLst>
          </p:cNvPr>
          <p:cNvSpPr/>
          <p:nvPr/>
        </p:nvSpPr>
        <p:spPr>
          <a:xfrm>
            <a:off x="2482794" y="3913871"/>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ENGINE SIZE</a:t>
            </a:r>
          </a:p>
        </p:txBody>
      </p:sp>
      <p:sp>
        <p:nvSpPr>
          <p:cNvPr id="10" name="Rectangle: Beveled 9">
            <a:extLst>
              <a:ext uri="{FF2B5EF4-FFF2-40B4-BE49-F238E27FC236}">
                <a16:creationId xmlns:a16="http://schemas.microsoft.com/office/drawing/2014/main" id="{59C9CC42-0336-4797-A965-F882AD26F062}"/>
              </a:ext>
            </a:extLst>
          </p:cNvPr>
          <p:cNvSpPr/>
          <p:nvPr/>
        </p:nvSpPr>
        <p:spPr>
          <a:xfrm>
            <a:off x="2482794" y="4538614"/>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CYLINDERS</a:t>
            </a:r>
          </a:p>
        </p:txBody>
      </p:sp>
      <p:sp>
        <p:nvSpPr>
          <p:cNvPr id="3" name="Rectangle: Beveled 2">
            <a:extLst>
              <a:ext uri="{FF2B5EF4-FFF2-40B4-BE49-F238E27FC236}">
                <a16:creationId xmlns:a16="http://schemas.microsoft.com/office/drawing/2014/main" id="{F2631100-DFF6-4954-A377-009EDDB4BAAD}"/>
              </a:ext>
            </a:extLst>
          </p:cNvPr>
          <p:cNvSpPr/>
          <p:nvPr/>
        </p:nvSpPr>
        <p:spPr>
          <a:xfrm>
            <a:off x="2281425" y="739290"/>
            <a:ext cx="2137870"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INDEPENDENT VARIABLES</a:t>
            </a:r>
          </a:p>
        </p:txBody>
      </p:sp>
      <p:sp>
        <p:nvSpPr>
          <p:cNvPr id="11" name="Rectangle: Beveled 10">
            <a:extLst>
              <a:ext uri="{FF2B5EF4-FFF2-40B4-BE49-F238E27FC236}">
                <a16:creationId xmlns:a16="http://schemas.microsoft.com/office/drawing/2014/main" id="{2D37B812-A2C6-4005-9A13-D63B16C75763}"/>
              </a:ext>
            </a:extLst>
          </p:cNvPr>
          <p:cNvSpPr/>
          <p:nvPr/>
        </p:nvSpPr>
        <p:spPr>
          <a:xfrm>
            <a:off x="6404461" y="739290"/>
            <a:ext cx="2137869"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DEPENDENT VARIABLE</a:t>
            </a:r>
          </a:p>
        </p:txBody>
      </p:sp>
      <p:sp>
        <p:nvSpPr>
          <p:cNvPr id="12" name="Rectangle: Beveled 11">
            <a:extLst>
              <a:ext uri="{FF2B5EF4-FFF2-40B4-BE49-F238E27FC236}">
                <a16:creationId xmlns:a16="http://schemas.microsoft.com/office/drawing/2014/main" id="{1585D7EA-8B97-439E-A065-FC80ACD86A0E}"/>
              </a:ext>
            </a:extLst>
          </p:cNvPr>
          <p:cNvSpPr/>
          <p:nvPr/>
        </p:nvSpPr>
        <p:spPr>
          <a:xfrm>
            <a:off x="6578429" y="2266340"/>
            <a:ext cx="1954611" cy="87805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CO</a:t>
            </a:r>
            <a:r>
              <a:rPr lang="en-IN" baseline="-25000" dirty="0"/>
              <a:t>2</a:t>
            </a:r>
            <a:r>
              <a:rPr lang="en-IN" dirty="0"/>
              <a:t> EMISSIONS</a:t>
            </a:r>
          </a:p>
        </p:txBody>
      </p:sp>
      <p:graphicFrame>
        <p:nvGraphicFramePr>
          <p:cNvPr id="13" name="Diagram 12">
            <a:extLst>
              <a:ext uri="{FF2B5EF4-FFF2-40B4-BE49-F238E27FC236}">
                <a16:creationId xmlns:a16="http://schemas.microsoft.com/office/drawing/2014/main" id="{C64C7314-46F9-486A-8202-707095B77680}"/>
              </a:ext>
            </a:extLst>
          </p:cNvPr>
          <p:cNvGraphicFramePr/>
          <p:nvPr/>
        </p:nvGraphicFramePr>
        <p:xfrm>
          <a:off x="4266590" y="2226810"/>
          <a:ext cx="2290574" cy="917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2">
            <a:extLst>
              <a:ext uri="{FF2B5EF4-FFF2-40B4-BE49-F238E27FC236}">
                <a16:creationId xmlns:a16="http://schemas.microsoft.com/office/drawing/2014/main" id="{BD6963BF-D8BD-4E05-969A-191E2B8EE7A4}"/>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658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HANDLING MISSING VALUES</a:t>
            </a:r>
          </a:p>
        </p:txBody>
      </p:sp>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4182139" cy="3139321"/>
          </a:xfrm>
          <a:prstGeom prst="rect">
            <a:avLst/>
          </a:prstGeom>
          <a:noFill/>
        </p:spPr>
        <p:txBody>
          <a:bodyPr wrap="square" rtlCol="0">
            <a:spAutoFit/>
          </a:bodyPr>
          <a:lstStyle/>
          <a:p>
            <a:pPr algn="just"/>
            <a:r>
              <a:rPr lang="en-US" dirty="0">
                <a:solidFill>
                  <a:schemeClr val="bg1"/>
                </a:solidFill>
              </a:rPr>
              <a:t>Handling missing values is an important part of the EDA process. The variables which are having very few missing values as compared to the size of the dataset, we may choose to drop the rows that have missing values or impute the missing values based on the non-missing values with some value.</a:t>
            </a:r>
          </a:p>
          <a:p>
            <a:pPr algn="just"/>
            <a:endParaRPr lang="en-US" dirty="0">
              <a:solidFill>
                <a:schemeClr val="bg1"/>
              </a:solidFill>
            </a:endParaRPr>
          </a:p>
          <a:p>
            <a:pPr algn="just"/>
            <a:endParaRPr lang="en-US" dirty="0">
              <a:solidFill>
                <a:schemeClr val="bg1"/>
              </a:solidFill>
            </a:endParaRPr>
          </a:p>
          <a:p>
            <a:pPr algn="just"/>
            <a:r>
              <a:rPr lang="en-US" dirty="0">
                <a:solidFill>
                  <a:schemeClr val="bg1"/>
                </a:solidFill>
              </a:rPr>
              <a:t>In this dataset, there is no missing values.</a:t>
            </a:r>
            <a:endParaRPr lang="en-IN" dirty="0"/>
          </a:p>
        </p:txBody>
      </p:sp>
      <p:pic>
        <p:nvPicPr>
          <p:cNvPr id="3" name="Picture 2">
            <a:extLst>
              <a:ext uri="{FF2B5EF4-FFF2-40B4-BE49-F238E27FC236}">
                <a16:creationId xmlns:a16="http://schemas.microsoft.com/office/drawing/2014/main" id="{B645A523-2976-4E0A-98BC-391A21D39B44}"/>
              </a:ext>
            </a:extLst>
          </p:cNvPr>
          <p:cNvPicPr>
            <a:picLocks noChangeAspect="1"/>
          </p:cNvPicPr>
          <p:nvPr/>
        </p:nvPicPr>
        <p:blipFill>
          <a:blip r:embed="rId2"/>
          <a:stretch>
            <a:fillRect/>
          </a:stretch>
        </p:blipFill>
        <p:spPr>
          <a:xfrm>
            <a:off x="4637013" y="1417588"/>
            <a:ext cx="4182139" cy="3667125"/>
          </a:xfrm>
          <a:prstGeom prst="rect">
            <a:avLst/>
          </a:prstGeom>
        </p:spPr>
      </p:pic>
    </p:spTree>
    <p:extLst>
      <p:ext uri="{BB962C8B-B14F-4D97-AF65-F5344CB8AC3E}">
        <p14:creationId xmlns:p14="http://schemas.microsoft.com/office/powerpoint/2010/main" val="319602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ENCODING </a:t>
            </a:r>
          </a:p>
        </p:txBody>
      </p:sp>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8881730" cy="830997"/>
          </a:xfrm>
          <a:prstGeom prst="rect">
            <a:avLst/>
          </a:prstGeom>
          <a:noFill/>
        </p:spPr>
        <p:txBody>
          <a:bodyPr wrap="square" rtlCol="0">
            <a:spAutoFit/>
          </a:bodyPr>
          <a:lstStyle/>
          <a:p>
            <a:r>
              <a:rPr lang="en-IN" sz="1600" dirty="0">
                <a:solidFill>
                  <a:schemeClr val="bg1"/>
                </a:solidFill>
              </a:rPr>
              <a:t>Encoding or continuization is the transformation of categorical variables to binary or numeric counterparts.In this dataset, there are four categorical variables – Make, Vehicle Class, Transmissions and Fuel Type. For these categorical variables I created the dummy variables. </a:t>
            </a:r>
            <a:endParaRPr lang="en-IN" sz="1600" dirty="0"/>
          </a:p>
        </p:txBody>
      </p:sp>
      <p:pic>
        <p:nvPicPr>
          <p:cNvPr id="5" name="Picture 4">
            <a:extLst>
              <a:ext uri="{FF2B5EF4-FFF2-40B4-BE49-F238E27FC236}">
                <a16:creationId xmlns:a16="http://schemas.microsoft.com/office/drawing/2014/main" id="{2D443AE8-9B59-428A-BAD5-EE0DAFCBD383}"/>
              </a:ext>
            </a:extLst>
          </p:cNvPr>
          <p:cNvPicPr>
            <a:picLocks noChangeAspect="1"/>
          </p:cNvPicPr>
          <p:nvPr/>
        </p:nvPicPr>
        <p:blipFill>
          <a:blip r:embed="rId2"/>
          <a:stretch>
            <a:fillRect/>
          </a:stretch>
        </p:blipFill>
        <p:spPr>
          <a:xfrm>
            <a:off x="0" y="2233601"/>
            <a:ext cx="9144000" cy="1379600"/>
          </a:xfrm>
          <a:prstGeom prst="rect">
            <a:avLst/>
          </a:prstGeom>
        </p:spPr>
      </p:pic>
      <p:pic>
        <p:nvPicPr>
          <p:cNvPr id="7" name="Picture 6">
            <a:extLst>
              <a:ext uri="{FF2B5EF4-FFF2-40B4-BE49-F238E27FC236}">
                <a16:creationId xmlns:a16="http://schemas.microsoft.com/office/drawing/2014/main" id="{FFA59E0F-B3DB-4DB1-B15F-18F5AC05FF25}"/>
              </a:ext>
            </a:extLst>
          </p:cNvPr>
          <p:cNvPicPr>
            <a:picLocks noChangeAspect="1"/>
          </p:cNvPicPr>
          <p:nvPr/>
        </p:nvPicPr>
        <p:blipFill>
          <a:blip r:embed="rId3"/>
          <a:stretch>
            <a:fillRect/>
          </a:stretch>
        </p:blipFill>
        <p:spPr>
          <a:xfrm>
            <a:off x="0" y="3613201"/>
            <a:ext cx="9144000" cy="1487795"/>
          </a:xfrm>
          <a:prstGeom prst="rect">
            <a:avLst/>
          </a:prstGeom>
        </p:spPr>
      </p:pic>
    </p:spTree>
    <p:extLst>
      <p:ext uri="{BB962C8B-B14F-4D97-AF65-F5344CB8AC3E}">
        <p14:creationId xmlns:p14="http://schemas.microsoft.com/office/powerpoint/2010/main" val="289819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CORRELATION </a:t>
            </a:r>
          </a:p>
        </p:txBody>
      </p:sp>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8881730" cy="830997"/>
          </a:xfrm>
          <a:prstGeom prst="rect">
            <a:avLst/>
          </a:prstGeom>
          <a:noFill/>
        </p:spPr>
        <p:txBody>
          <a:bodyPr wrap="square" rtlCol="0">
            <a:spAutoFit/>
          </a:bodyPr>
          <a:lstStyle/>
          <a:p>
            <a:r>
              <a:rPr lang="en-IN" sz="1600" dirty="0">
                <a:solidFill>
                  <a:schemeClr val="bg1"/>
                </a:solidFill>
              </a:rPr>
              <a:t>Correlation quantifies the direction and strength of the relationship between two numeric variables, X and Y. Here, I found a strong positive relationship between CO</a:t>
            </a:r>
            <a:r>
              <a:rPr lang="en-IN" sz="1600" baseline="-25000" dirty="0">
                <a:solidFill>
                  <a:schemeClr val="bg1"/>
                </a:solidFill>
              </a:rPr>
              <a:t>2</a:t>
            </a:r>
            <a:r>
              <a:rPr lang="en-IN" sz="1600" dirty="0">
                <a:solidFill>
                  <a:schemeClr val="bg1"/>
                </a:solidFill>
              </a:rPr>
              <a:t> Emissions(Y) and  Engine Size(X) followed by Cylinders(X), Fuel Consumption Hwy(X) and Fuel Consumption City(X). </a:t>
            </a:r>
            <a:endParaRPr lang="en-IN" sz="1600" dirty="0"/>
          </a:p>
        </p:txBody>
      </p:sp>
      <p:pic>
        <p:nvPicPr>
          <p:cNvPr id="5" name="Picture 4">
            <a:extLst>
              <a:ext uri="{FF2B5EF4-FFF2-40B4-BE49-F238E27FC236}">
                <a16:creationId xmlns:a16="http://schemas.microsoft.com/office/drawing/2014/main" id="{B71157A8-DF3C-4434-ADE3-0A21FB26F4BB}"/>
              </a:ext>
            </a:extLst>
          </p:cNvPr>
          <p:cNvPicPr>
            <a:picLocks noChangeAspect="1"/>
          </p:cNvPicPr>
          <p:nvPr/>
        </p:nvPicPr>
        <p:blipFill>
          <a:blip r:embed="rId2"/>
          <a:stretch>
            <a:fillRect/>
          </a:stretch>
        </p:blipFill>
        <p:spPr>
          <a:xfrm>
            <a:off x="0" y="2248585"/>
            <a:ext cx="4983126" cy="2894914"/>
          </a:xfrm>
          <a:prstGeom prst="rect">
            <a:avLst/>
          </a:prstGeom>
        </p:spPr>
      </p:pic>
      <p:pic>
        <p:nvPicPr>
          <p:cNvPr id="7" name="Picture 6">
            <a:extLst>
              <a:ext uri="{FF2B5EF4-FFF2-40B4-BE49-F238E27FC236}">
                <a16:creationId xmlns:a16="http://schemas.microsoft.com/office/drawing/2014/main" id="{EE67D4A8-7616-4D3C-9687-E6C0558FADBE}"/>
              </a:ext>
            </a:extLst>
          </p:cNvPr>
          <p:cNvPicPr>
            <a:picLocks noChangeAspect="1"/>
          </p:cNvPicPr>
          <p:nvPr/>
        </p:nvPicPr>
        <p:blipFill>
          <a:blip r:embed="rId3"/>
          <a:stretch>
            <a:fillRect/>
          </a:stretch>
        </p:blipFill>
        <p:spPr>
          <a:xfrm>
            <a:off x="4983124" y="2241497"/>
            <a:ext cx="4160875" cy="2894914"/>
          </a:xfrm>
          <a:prstGeom prst="rect">
            <a:avLst/>
          </a:prstGeom>
        </p:spPr>
      </p:pic>
    </p:spTree>
    <p:extLst>
      <p:ext uri="{BB962C8B-B14F-4D97-AF65-F5344CB8AC3E}">
        <p14:creationId xmlns:p14="http://schemas.microsoft.com/office/powerpoint/2010/main" val="129502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HEATMAP  </a:t>
            </a:r>
          </a:p>
        </p:txBody>
      </p:sp>
      <p:pic>
        <p:nvPicPr>
          <p:cNvPr id="3" name="Picture 2">
            <a:extLst>
              <a:ext uri="{FF2B5EF4-FFF2-40B4-BE49-F238E27FC236}">
                <a16:creationId xmlns:a16="http://schemas.microsoft.com/office/drawing/2014/main" id="{31F02AD1-1976-432B-A3FC-F82178BCE5C9}"/>
              </a:ext>
            </a:extLst>
          </p:cNvPr>
          <p:cNvPicPr>
            <a:picLocks noChangeAspect="1"/>
          </p:cNvPicPr>
          <p:nvPr/>
        </p:nvPicPr>
        <p:blipFill>
          <a:blip r:embed="rId2"/>
          <a:stretch>
            <a:fillRect/>
          </a:stretch>
        </p:blipFill>
        <p:spPr>
          <a:xfrm>
            <a:off x="1161910" y="1162493"/>
            <a:ext cx="7025160" cy="3981007"/>
          </a:xfrm>
          <a:prstGeom prst="rect">
            <a:avLst/>
          </a:prstGeom>
        </p:spPr>
      </p:pic>
    </p:spTree>
    <p:extLst>
      <p:ext uri="{BB962C8B-B14F-4D97-AF65-F5344CB8AC3E}">
        <p14:creationId xmlns:p14="http://schemas.microsoft.com/office/powerpoint/2010/main" val="15510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VISUALIZATION  </a:t>
            </a:r>
          </a:p>
        </p:txBody>
      </p:sp>
      <p:pic>
        <p:nvPicPr>
          <p:cNvPr id="5" name="Picture 4">
            <a:extLst>
              <a:ext uri="{FF2B5EF4-FFF2-40B4-BE49-F238E27FC236}">
                <a16:creationId xmlns:a16="http://schemas.microsoft.com/office/drawing/2014/main" id="{66EAB8A3-EC7D-4A01-9EB9-D4FE4CD1DF27}"/>
              </a:ext>
            </a:extLst>
          </p:cNvPr>
          <p:cNvPicPr>
            <a:picLocks noChangeAspect="1"/>
          </p:cNvPicPr>
          <p:nvPr/>
        </p:nvPicPr>
        <p:blipFill>
          <a:blip r:embed="rId2"/>
          <a:stretch>
            <a:fillRect/>
          </a:stretch>
        </p:blipFill>
        <p:spPr>
          <a:xfrm>
            <a:off x="6410706" y="1237707"/>
            <a:ext cx="2619879" cy="2065474"/>
          </a:xfrm>
          <a:prstGeom prst="rect">
            <a:avLst/>
          </a:prstGeom>
        </p:spPr>
      </p:pic>
      <p:pic>
        <p:nvPicPr>
          <p:cNvPr id="7" name="Picture 6">
            <a:extLst>
              <a:ext uri="{FF2B5EF4-FFF2-40B4-BE49-F238E27FC236}">
                <a16:creationId xmlns:a16="http://schemas.microsoft.com/office/drawing/2014/main" id="{BE0B98E5-3BAD-4CF5-8578-F84DFE556A2B}"/>
              </a:ext>
            </a:extLst>
          </p:cNvPr>
          <p:cNvPicPr>
            <a:picLocks noChangeAspect="1"/>
          </p:cNvPicPr>
          <p:nvPr/>
        </p:nvPicPr>
        <p:blipFill>
          <a:blip r:embed="rId3"/>
          <a:stretch>
            <a:fillRect/>
          </a:stretch>
        </p:blipFill>
        <p:spPr>
          <a:xfrm>
            <a:off x="6781" y="1290083"/>
            <a:ext cx="6403926" cy="2013097"/>
          </a:xfrm>
          <a:prstGeom prst="rect">
            <a:avLst/>
          </a:prstGeom>
        </p:spPr>
      </p:pic>
      <p:pic>
        <p:nvPicPr>
          <p:cNvPr id="9" name="Picture 8">
            <a:extLst>
              <a:ext uri="{FF2B5EF4-FFF2-40B4-BE49-F238E27FC236}">
                <a16:creationId xmlns:a16="http://schemas.microsoft.com/office/drawing/2014/main" id="{A9DC8350-0408-4B84-A400-B381A3C42F54}"/>
              </a:ext>
            </a:extLst>
          </p:cNvPr>
          <p:cNvPicPr>
            <a:picLocks noChangeAspect="1"/>
          </p:cNvPicPr>
          <p:nvPr/>
        </p:nvPicPr>
        <p:blipFill>
          <a:blip r:embed="rId4"/>
          <a:stretch>
            <a:fillRect/>
          </a:stretch>
        </p:blipFill>
        <p:spPr>
          <a:xfrm>
            <a:off x="13842" y="3352799"/>
            <a:ext cx="4515626" cy="1820119"/>
          </a:xfrm>
          <a:prstGeom prst="rect">
            <a:avLst/>
          </a:prstGeom>
        </p:spPr>
      </p:pic>
      <p:pic>
        <p:nvPicPr>
          <p:cNvPr id="11" name="Picture 10">
            <a:extLst>
              <a:ext uri="{FF2B5EF4-FFF2-40B4-BE49-F238E27FC236}">
                <a16:creationId xmlns:a16="http://schemas.microsoft.com/office/drawing/2014/main" id="{3A2AA58D-9F3B-4771-8DD7-266ABBCA50A9}"/>
              </a:ext>
            </a:extLst>
          </p:cNvPr>
          <p:cNvPicPr>
            <a:picLocks noChangeAspect="1"/>
          </p:cNvPicPr>
          <p:nvPr/>
        </p:nvPicPr>
        <p:blipFill>
          <a:blip r:embed="rId5"/>
          <a:stretch>
            <a:fillRect/>
          </a:stretch>
        </p:blipFill>
        <p:spPr>
          <a:xfrm>
            <a:off x="4572000" y="3352799"/>
            <a:ext cx="4458586" cy="1790701"/>
          </a:xfrm>
          <a:prstGeom prst="rect">
            <a:avLst/>
          </a:prstGeom>
        </p:spPr>
      </p:pic>
    </p:spTree>
    <p:extLst>
      <p:ext uri="{BB962C8B-B14F-4D97-AF65-F5344CB8AC3E}">
        <p14:creationId xmlns:p14="http://schemas.microsoft.com/office/powerpoint/2010/main" val="69925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MODEL BUILDING </a:t>
            </a:r>
          </a:p>
        </p:txBody>
      </p:sp>
      <p:sp>
        <p:nvSpPr>
          <p:cNvPr id="2" name="TextBox 1">
            <a:extLst>
              <a:ext uri="{FF2B5EF4-FFF2-40B4-BE49-F238E27FC236}">
                <a16:creationId xmlns:a16="http://schemas.microsoft.com/office/drawing/2014/main" id="{5972EDB2-98CD-499B-9A6D-E07F9061E9CB}"/>
              </a:ext>
            </a:extLst>
          </p:cNvPr>
          <p:cNvSpPr txBox="1"/>
          <p:nvPr/>
        </p:nvSpPr>
        <p:spPr>
          <a:xfrm>
            <a:off x="262270" y="1297172"/>
            <a:ext cx="8513135" cy="4062651"/>
          </a:xfrm>
          <a:prstGeom prst="rect">
            <a:avLst/>
          </a:prstGeom>
          <a:noFill/>
        </p:spPr>
        <p:txBody>
          <a:bodyPr wrap="square" rtlCol="0">
            <a:spAutoFit/>
          </a:bodyPr>
          <a:lstStyle/>
          <a:p>
            <a:pPr algn="just"/>
            <a:r>
              <a:rPr lang="en-US" sz="1600" b="0" i="0" dirty="0">
                <a:solidFill>
                  <a:schemeClr val="bg1"/>
                </a:solidFill>
                <a:effectLst/>
                <a:latin typeface="+mj-lt"/>
              </a:rPr>
              <a:t>There are many models for machine learning, and each model has its own strengths and weaknesses. In this project, I have tried various </a:t>
            </a:r>
            <a:r>
              <a:rPr lang="en-US" sz="1600" dirty="0">
                <a:solidFill>
                  <a:schemeClr val="bg1"/>
                </a:solidFill>
                <a:latin typeface="+mj-lt"/>
              </a:rPr>
              <a:t>linear</a:t>
            </a:r>
            <a:r>
              <a:rPr lang="en-US" sz="1600" b="0" i="0" dirty="0">
                <a:solidFill>
                  <a:schemeClr val="bg1"/>
                </a:solidFill>
                <a:effectLst/>
                <a:latin typeface="+mj-lt"/>
              </a:rPr>
              <a:t> algorithms and tuned the parameters using the GridSearchCV</a:t>
            </a:r>
            <a:r>
              <a:rPr lang="en-US" sz="1600" dirty="0">
                <a:solidFill>
                  <a:schemeClr val="bg1"/>
                </a:solidFill>
                <a:latin typeface="+mj-lt"/>
              </a:rPr>
              <a:t> which </a:t>
            </a:r>
            <a:r>
              <a:rPr lang="en-US" sz="1600" b="0" i="0" dirty="0">
                <a:solidFill>
                  <a:schemeClr val="bg1"/>
                </a:solidFill>
                <a:effectLst/>
                <a:latin typeface="+mj-lt"/>
              </a:rPr>
              <a:t>tries all the combinations of the values passed in the dictionary and evaluates the model for each combination using the Cross-Validation method. Hence after using this function we get accuracy/loss for every combination of hyperparameters and we can choose the one with the best performance.</a:t>
            </a:r>
          </a:p>
          <a:p>
            <a:pPr algn="just"/>
            <a:endParaRPr lang="en-US" sz="1600" dirty="0">
              <a:solidFill>
                <a:schemeClr val="bg1"/>
              </a:solidFill>
              <a:latin typeface="+mj-lt"/>
            </a:endParaRPr>
          </a:p>
          <a:p>
            <a:pPr algn="just"/>
            <a:r>
              <a:rPr lang="en-US" sz="1600" dirty="0">
                <a:solidFill>
                  <a:schemeClr val="bg1"/>
                </a:solidFill>
                <a:latin typeface="+mj-lt"/>
              </a:rPr>
              <a:t>The Regressors I used to find the best model out of them are:-</a:t>
            </a:r>
          </a:p>
          <a:p>
            <a:pPr algn="just"/>
            <a:endParaRPr lang="en-US" sz="1600" dirty="0">
              <a:solidFill>
                <a:schemeClr val="bg1"/>
              </a:solidFill>
              <a:latin typeface="+mj-lt"/>
            </a:endParaRPr>
          </a:p>
          <a:p>
            <a:pPr marL="342900" indent="-342900" algn="just">
              <a:buAutoNum type="arabicParenR"/>
            </a:pPr>
            <a:r>
              <a:rPr lang="en-US" sz="1600" dirty="0">
                <a:solidFill>
                  <a:schemeClr val="bg1"/>
                </a:solidFill>
                <a:latin typeface="+mj-lt"/>
              </a:rPr>
              <a:t>Linear Regression</a:t>
            </a:r>
          </a:p>
          <a:p>
            <a:pPr marL="342900" indent="-342900" algn="just">
              <a:buAutoNum type="arabicParenR"/>
            </a:pPr>
            <a:r>
              <a:rPr lang="en-US" sz="1600" dirty="0">
                <a:solidFill>
                  <a:schemeClr val="bg1"/>
                </a:solidFill>
                <a:latin typeface="+mj-lt"/>
              </a:rPr>
              <a:t>K-Nearest Neighbors(KNN) Regressor</a:t>
            </a:r>
          </a:p>
          <a:p>
            <a:pPr marL="342900" indent="-342900" algn="just">
              <a:buAutoNum type="arabicParenR"/>
            </a:pPr>
            <a:r>
              <a:rPr lang="en-US" sz="1600" dirty="0">
                <a:solidFill>
                  <a:schemeClr val="bg1"/>
                </a:solidFill>
                <a:latin typeface="+mj-lt"/>
              </a:rPr>
              <a:t>Support Vector Regression(SVR)</a:t>
            </a:r>
          </a:p>
          <a:p>
            <a:pPr marL="342900" indent="-342900" algn="just">
              <a:buAutoNum type="arabicParenR"/>
            </a:pPr>
            <a:r>
              <a:rPr lang="en-US" sz="1600" dirty="0">
                <a:solidFill>
                  <a:schemeClr val="bg1"/>
                </a:solidFill>
                <a:latin typeface="+mj-lt"/>
              </a:rPr>
              <a:t>Decision Tree Regressor</a:t>
            </a:r>
          </a:p>
          <a:p>
            <a:pPr marL="342900" indent="-342900" algn="just">
              <a:buAutoNum type="arabicParenR"/>
            </a:pPr>
            <a:r>
              <a:rPr lang="en-US" sz="1600" dirty="0">
                <a:solidFill>
                  <a:schemeClr val="bg1"/>
                </a:solidFill>
                <a:latin typeface="+mj-lt"/>
              </a:rPr>
              <a:t>Random Forest Regressor</a:t>
            </a:r>
          </a:p>
          <a:p>
            <a:pPr marL="342900" indent="-342900" algn="just">
              <a:buAutoNum type="arabicParenR"/>
            </a:pPr>
            <a:r>
              <a:rPr lang="en-US" sz="1600" dirty="0">
                <a:solidFill>
                  <a:schemeClr val="bg1"/>
                </a:solidFill>
                <a:latin typeface="+mj-lt"/>
              </a:rPr>
              <a:t>AdaBoost Regressor</a:t>
            </a:r>
          </a:p>
          <a:p>
            <a:pPr marL="342900" indent="-342900" algn="just">
              <a:buAutoNum type="arabicParenR"/>
            </a:pPr>
            <a:endParaRPr lang="en-IN" dirty="0">
              <a:solidFill>
                <a:schemeClr val="bg1"/>
              </a:solidFill>
              <a:latin typeface="+mj-lt"/>
            </a:endParaRPr>
          </a:p>
        </p:txBody>
      </p:sp>
    </p:spTree>
    <p:extLst>
      <p:ext uri="{BB962C8B-B14F-4D97-AF65-F5344CB8AC3E}">
        <p14:creationId xmlns:p14="http://schemas.microsoft.com/office/powerpoint/2010/main" val="302374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2500</Words>
  <Application>Microsoft Office PowerPoint</Application>
  <PresentationFormat>On-screen Show (16:9)</PresentationFormat>
  <Paragraphs>268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MULTI LINEAR REGRESSION PROJECT </vt:lpstr>
      <vt:lpstr>INTRODUCTION</vt:lpstr>
      <vt:lpstr>Study Framework of X and Y variable </vt:lpstr>
      <vt:lpstr>HANDLING MISSING VALUES</vt:lpstr>
      <vt:lpstr>ENCODING </vt:lpstr>
      <vt:lpstr>CORRELATION </vt:lpstr>
      <vt:lpstr>HEATMAP  </vt:lpstr>
      <vt:lpstr>VISUALIZATION  </vt:lpstr>
      <vt:lpstr>MODEL BUILDING </vt:lpstr>
      <vt:lpstr>LINEAR REGRESSION MODEL </vt:lpstr>
      <vt:lpstr>R2,MSE,RMSE AND ADJUSTED R2 </vt:lpstr>
      <vt:lpstr>P-VALUES FOR INDEPENDENT VARIABLES </vt:lpstr>
      <vt:lpstr>K-NEAREST NEIGHBORS(KNN) </vt:lpstr>
      <vt:lpstr>R2,MSE,RMSE AND ADJUSTED R2 </vt:lpstr>
      <vt:lpstr>SUPPORT VECTOR REGRESSION(SVR) </vt:lpstr>
      <vt:lpstr>R2,MSE,RMSE AND ADJUSTED R2 </vt:lpstr>
      <vt:lpstr>DECISION TREE REGRESSOR </vt:lpstr>
      <vt:lpstr>R2,MSE,RMSE AND ADJUSTED R2 </vt:lpstr>
      <vt:lpstr>RANDOM FOREST REGRESSOR </vt:lpstr>
      <vt:lpstr>R2,MSE,RMSE AND ADJUSTED R2 </vt:lpstr>
      <vt:lpstr>ADABOOST REGRESSOR MODEL </vt:lpstr>
      <vt:lpstr>R2,MSE,RMSE AND ADJUSTED R2 </vt:lpstr>
      <vt:lpstr>COMPARISON OF MODELS </vt:lpstr>
      <vt:lpstr>COMPARISON OF MODELS </vt:lpstr>
      <vt:lpstr>FINAL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2021-02-08T19:47:27Z</dcterms:modified>
</cp:coreProperties>
</file>