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23"/>
  </p:notesMasterIdLst>
  <p:handoutMasterIdLst>
    <p:handoutMasterId r:id="rId24"/>
  </p:handoutMasterIdLst>
  <p:sldIdLst>
    <p:sldId id="256" r:id="rId3"/>
    <p:sldId id="320" r:id="rId4"/>
    <p:sldId id="322" r:id="rId5"/>
    <p:sldId id="257" r:id="rId6"/>
    <p:sldId id="258" r:id="rId7"/>
    <p:sldId id="302" r:id="rId8"/>
    <p:sldId id="284" r:id="rId9"/>
    <p:sldId id="286" r:id="rId10"/>
    <p:sldId id="287" r:id="rId11"/>
    <p:sldId id="288" r:id="rId12"/>
    <p:sldId id="300" r:id="rId13"/>
    <p:sldId id="301" r:id="rId14"/>
    <p:sldId id="292" r:id="rId15"/>
    <p:sldId id="298" r:id="rId16"/>
    <p:sldId id="299" r:id="rId17"/>
    <p:sldId id="291" r:id="rId18"/>
    <p:sldId id="293" r:id="rId19"/>
    <p:sldId id="309" r:id="rId20"/>
    <p:sldId id="317" r:id="rId21"/>
    <p:sldId id="310" r:id="rId22"/>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3399FF"/>
    <a:srgbClr val="CCFFFF"/>
    <a:srgbClr val="1B00F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660"/>
  </p:normalViewPr>
  <p:slideViewPr>
    <p:cSldViewPr>
      <p:cViewPr varScale="1">
        <p:scale>
          <a:sx n="86" d="100"/>
          <a:sy n="86" d="100"/>
        </p:scale>
        <p:origin x="773"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1</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674B985A-9DBD-47B1-B35D-E9F328FA6FE7}">
      <dgm:prSet phldrT="[Text]" custT="1"/>
      <dgm:spPr/>
      <dgm:t>
        <a:bodyPr/>
        <a:lstStyle/>
        <a:p>
          <a:r>
            <a:rPr lang="en-IN" sz="2000" b="1" dirty="0">
              <a:solidFill>
                <a:schemeClr val="tx2"/>
              </a:solidFill>
            </a:rPr>
            <a:t>INTRODUCTION OF THE PROJECT</a:t>
          </a:r>
        </a:p>
      </dgm:t>
    </dgm:pt>
    <dgm:pt modelId="{EE0AAE26-E2E9-4F76-9851-BF1BFC36745A}" type="parTrans" cxnId="{3A16322B-F8E4-43C3-974C-B0C3A90B673E}">
      <dgm:prSet/>
      <dgm:spPr/>
      <dgm:t>
        <a:bodyPr/>
        <a:lstStyle/>
        <a:p>
          <a:endParaRPr lang="en-IN"/>
        </a:p>
      </dgm:t>
    </dgm:pt>
    <dgm:pt modelId="{6A95201D-0890-4B3C-80FA-C9FF65DA000F}" type="sibTrans" cxnId="{3A16322B-F8E4-43C3-974C-B0C3A90B673E}">
      <dgm:prSet/>
      <dgm:spPr/>
      <dgm:t>
        <a:bodyPr/>
        <a:lstStyle/>
        <a:p>
          <a:endParaRPr lang="en-IN"/>
        </a:p>
      </dgm:t>
    </dgm:pt>
    <dgm:pt modelId="{2125DCC7-095F-4633-A5BC-43F7A913C7D5}">
      <dgm:prSet phldrT="[Text]"/>
      <dgm:spPr/>
      <dgm:t>
        <a:bodyPr/>
        <a:lstStyle/>
        <a:p>
          <a:r>
            <a:rPr lang="en-IN" dirty="0"/>
            <a:t>2</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custT="1"/>
      <dgm:spPr/>
      <dgm:t>
        <a:bodyPr/>
        <a:lstStyle/>
        <a:p>
          <a:r>
            <a:rPr lang="en-IN" sz="2000" b="1" dirty="0">
              <a:solidFill>
                <a:schemeClr val="tx2"/>
              </a:solidFill>
            </a:rPr>
            <a:t>EXECUTIVE SUMMARY</a:t>
          </a: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3</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custT="1"/>
      <dgm:spPr/>
      <dgm:t>
        <a:bodyPr/>
        <a:lstStyle/>
        <a:p>
          <a:r>
            <a:rPr lang="en-IN" sz="2000" b="1" dirty="0">
              <a:solidFill>
                <a:schemeClr val="tx2"/>
              </a:solidFill>
            </a:rPr>
            <a:t>PROBLEM STATEMENTS</a:t>
          </a: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custLinFactNeighborX="0" custLinFactNeighborY="-8816">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A98EE828-0887-42B7-B4F0-AE822626889B}" type="presOf" srcId="{674B985A-9DBD-47B1-B35D-E9F328FA6FE7}" destId="{758AB190-F4B0-4D6F-BAA0-3DA08C7A4EA5}"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3A16322B-F8E4-43C3-974C-B0C3A90B673E}" srcId="{F9A78137-21F7-46B0-814A-209AF735CC5B}" destId="{674B985A-9DBD-47B1-B35D-E9F328FA6FE7}" srcOrd="0" destOrd="0" parTransId="{EE0AAE26-E2E9-4F76-9851-BF1BFC36745A}" sibTransId="{6A95201D-0890-4B3C-80FA-C9FF65DA000F}"/>
    <dgm:cxn modelId="{DAB6B555-FABD-41D7-A8C5-933608A61D40}" type="presOf" srcId="{F9A78137-21F7-46B0-814A-209AF735CC5B}" destId="{570A1CAC-DDB0-4DC1-BA4B-71D246D2D137}" srcOrd="0" destOrd="0"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4</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2125DCC7-095F-4633-A5BC-43F7A913C7D5}">
      <dgm:prSet phldrT="[Text]"/>
      <dgm:spPr/>
      <dgm:t>
        <a:bodyPr/>
        <a:lstStyle/>
        <a:p>
          <a:r>
            <a:rPr lang="en-IN" dirty="0"/>
            <a:t>5</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custT="1"/>
      <dgm:spPr/>
      <dgm:t>
        <a:bodyPr/>
        <a:lstStyle/>
        <a:p>
          <a:r>
            <a:rPr lang="en-IN" sz="2000" b="1" dirty="0">
              <a:solidFill>
                <a:schemeClr val="tx2"/>
              </a:solidFill>
            </a:rPr>
            <a:t>SQL QUERIES </a:t>
          </a:r>
          <a:endParaRPr lang="en-IN" sz="1600" b="1" dirty="0">
            <a:solidFill>
              <a:schemeClr val="tx2"/>
            </a:solidFill>
          </a:endParaRP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6</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custT="1"/>
      <dgm:spPr/>
      <dgm:t>
        <a:bodyPr/>
        <a:lstStyle/>
        <a:p>
          <a:r>
            <a:rPr lang="en-IN" sz="2000" b="1" dirty="0">
              <a:solidFill>
                <a:schemeClr val="tx2"/>
              </a:solidFill>
            </a:rPr>
            <a:t>CONCLUSIONS</a:t>
          </a:r>
          <a:endParaRPr lang="en-IN" sz="3000" b="1" dirty="0">
            <a:solidFill>
              <a:schemeClr val="tx2"/>
            </a:solidFill>
          </a:endParaRP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E7A5D8A-161B-4581-B7FC-BC9860B9282B}">
      <dgm:prSet phldrT="[Text]" custT="1"/>
      <dgm:spPr/>
      <dgm:t>
        <a:bodyPr/>
        <a:lstStyle/>
        <a:p>
          <a:endParaRPr lang="en-IN" sz="1600" dirty="0"/>
        </a:p>
      </dgm:t>
    </dgm:pt>
    <dgm:pt modelId="{5A4D5C0A-15D2-4B65-80AA-29910E8A2CDF}" type="sibTrans" cxnId="{5E7F87DF-61F2-490B-8C34-CB55B6B89F62}">
      <dgm:prSet/>
      <dgm:spPr/>
      <dgm:t>
        <a:bodyPr/>
        <a:lstStyle/>
        <a:p>
          <a:endParaRPr lang="en-IN"/>
        </a:p>
      </dgm:t>
    </dgm:pt>
    <dgm:pt modelId="{5D58BA12-7A69-45F5-BD1D-1B8B5842CB11}" type="parTrans" cxnId="{5E7F87DF-61F2-490B-8C34-CB55B6B89F62}">
      <dgm:prSet/>
      <dgm:spPr/>
      <dgm:t>
        <a:bodyPr/>
        <a:lstStyle/>
        <a:p>
          <a:endParaRPr lang="en-IN"/>
        </a:p>
      </dgm:t>
    </dgm:pt>
    <dgm:pt modelId="{30CFD219-4329-49FA-9DE7-F1F71543B6AE}">
      <dgm:prSet phldrT="[Text]" custT="1"/>
      <dgm:spPr/>
      <dgm:t>
        <a:bodyPr/>
        <a:lstStyle/>
        <a:p>
          <a:endParaRPr lang="en-IN" sz="1400" dirty="0">
            <a:solidFill>
              <a:schemeClr val="tx2"/>
            </a:solidFill>
          </a:endParaRPr>
        </a:p>
      </dgm:t>
    </dgm:pt>
    <dgm:pt modelId="{F7287755-07BB-42D7-A293-584AAE5A7C8B}" type="parTrans" cxnId="{893F458B-EEF4-44A4-AD07-4BC3B903A885}">
      <dgm:prSet/>
      <dgm:spPr/>
      <dgm:t>
        <a:bodyPr/>
        <a:lstStyle/>
        <a:p>
          <a:endParaRPr lang="en-IN"/>
        </a:p>
      </dgm:t>
    </dgm:pt>
    <dgm:pt modelId="{F79882C4-C82F-4B25-99B4-2A9CFF69B760}" type="sibTrans" cxnId="{893F458B-EEF4-44A4-AD07-4BC3B903A885}">
      <dgm:prSet/>
      <dgm:spPr/>
      <dgm:t>
        <a:bodyPr/>
        <a:lstStyle/>
        <a:p>
          <a:endParaRPr lang="en-IN"/>
        </a:p>
      </dgm:t>
    </dgm:pt>
    <dgm:pt modelId="{74242A7E-A74D-4C2B-A948-628ECAC1B814}">
      <dgm:prSet phldrT="[Text]" custT="1"/>
      <dgm:spPr/>
      <dgm:t>
        <a:bodyPr/>
        <a:lstStyle/>
        <a:p>
          <a:r>
            <a:rPr lang="en-IN" sz="2000" b="1" dirty="0">
              <a:solidFill>
                <a:schemeClr val="tx2"/>
              </a:solidFill>
            </a:rPr>
            <a:t>OBJECTIVES OF THE PROJECT</a:t>
          </a:r>
          <a:r>
            <a:rPr lang="en-IN" sz="1100" dirty="0"/>
            <a:t>.</a:t>
          </a:r>
          <a:endParaRPr lang="en-IN" sz="2000" b="1" dirty="0">
            <a:solidFill>
              <a:schemeClr val="tx2"/>
            </a:solidFill>
          </a:endParaRPr>
        </a:p>
      </dgm:t>
    </dgm:pt>
    <dgm:pt modelId="{C62C2FA3-8A01-48EF-B685-D5F93B991B69}" type="sibTrans" cxnId="{B09A530B-F66B-44FA-BD22-BF1E12B946B2}">
      <dgm:prSet/>
      <dgm:spPr/>
      <dgm:t>
        <a:bodyPr/>
        <a:lstStyle/>
        <a:p>
          <a:endParaRPr lang="en-IN"/>
        </a:p>
      </dgm:t>
    </dgm:pt>
    <dgm:pt modelId="{CE0828C9-7121-4E69-B160-927EC62EAC4F}" type="parTrans" cxnId="{B09A530B-F66B-44FA-BD22-BF1E12B946B2}">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custLinFactNeighborX="-402" custLinFactNeighborY="10050">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B09A530B-F66B-44FA-BD22-BF1E12B946B2}" srcId="{F9A78137-21F7-46B0-814A-209AF735CC5B}" destId="{74242A7E-A74D-4C2B-A948-628ECAC1B814}" srcOrd="1" destOrd="0" parTransId="{CE0828C9-7121-4E69-B160-927EC62EAC4F}" sibTransId="{C62C2FA3-8A01-48EF-B685-D5F93B991B69}"/>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AD236766-A074-4A33-AFF3-C9664A1DC839}" type="presOf" srcId="{30CFD219-4329-49FA-9DE7-F1F71543B6AE}" destId="{758AB190-F4B0-4D6F-BAA0-3DA08C7A4EA5}" srcOrd="0" destOrd="0" presId="urn:microsoft.com/office/officeart/2005/8/layout/chevron2"/>
    <dgm:cxn modelId="{DAB6B555-FABD-41D7-A8C5-933608A61D40}" type="presOf" srcId="{F9A78137-21F7-46B0-814A-209AF735CC5B}" destId="{570A1CAC-DDB0-4DC1-BA4B-71D246D2D137}" srcOrd="0" destOrd="0" presId="urn:microsoft.com/office/officeart/2005/8/layout/chevron2"/>
    <dgm:cxn modelId="{D1B8A083-1F63-4F6E-9E81-BC13D37DAEC5}" type="presOf" srcId="{6E7A5D8A-161B-4581-B7FC-BC9860B9282B}" destId="{758AB190-F4B0-4D6F-BAA0-3DA08C7A4EA5}" srcOrd="0" destOrd="2"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893F458B-EEF4-44A4-AD07-4BC3B903A885}" srcId="{F9A78137-21F7-46B0-814A-209AF735CC5B}" destId="{30CFD219-4329-49FA-9DE7-F1F71543B6AE}" srcOrd="0" destOrd="0" parTransId="{F7287755-07BB-42D7-A293-584AAE5A7C8B}" sibTransId="{F79882C4-C82F-4B25-99B4-2A9CFF69B760}"/>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5E7F87DF-61F2-490B-8C34-CB55B6B89F62}" srcId="{F9A78137-21F7-46B0-814A-209AF735CC5B}" destId="{6E7A5D8A-161B-4581-B7FC-BC9860B9282B}" srcOrd="2" destOrd="0" parTransId="{5D58BA12-7A69-45F5-BD1D-1B8B5842CB11}" sibTransId="{5A4D5C0A-15D2-4B65-80AA-29910E8A2CDF}"/>
    <dgm:cxn modelId="{CC82EBE2-681D-47D9-8C60-88794941008C}" type="presOf" srcId="{74242A7E-A74D-4C2B-A948-628ECAC1B814}" destId="{758AB190-F4B0-4D6F-BAA0-3DA08C7A4EA5}" srcOrd="0" destOrd="1"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104557" y="105462"/>
          <a:ext cx="697050" cy="48793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1</a:t>
          </a:r>
        </a:p>
      </dsp:txBody>
      <dsp:txXfrm rot="-5400000">
        <a:off x="1" y="244873"/>
        <a:ext cx="487935" cy="209115"/>
      </dsp:txXfrm>
    </dsp:sp>
    <dsp:sp modelId="{758AB190-F4B0-4D6F-BAA0-3DA08C7A4EA5}">
      <dsp:nvSpPr>
        <dsp:cNvPr id="0" name=""/>
        <dsp:cNvSpPr/>
      </dsp:nvSpPr>
      <dsp:spPr>
        <a:xfrm rot="5400000">
          <a:off x="3065426" y="-2577491"/>
          <a:ext cx="453082" cy="560806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INTRODUCTION OF THE PROJECT</a:t>
          </a:r>
        </a:p>
      </dsp:txBody>
      <dsp:txXfrm rot="-5400000">
        <a:off x="487935" y="22118"/>
        <a:ext cx="5585946" cy="408846"/>
      </dsp:txXfrm>
    </dsp:sp>
    <dsp:sp modelId="{616A71F9-224A-40F7-BDC1-11AA74FA29CF}">
      <dsp:nvSpPr>
        <dsp:cNvPr id="0" name=""/>
        <dsp:cNvSpPr/>
      </dsp:nvSpPr>
      <dsp:spPr>
        <a:xfrm rot="5400000">
          <a:off x="-104557" y="656132"/>
          <a:ext cx="697050" cy="487935"/>
        </a:xfrm>
        <a:prstGeom prst="chevron">
          <a:avLst/>
        </a:prstGeom>
        <a:solidFill>
          <a:schemeClr val="accent5">
            <a:hueOff val="1075871"/>
            <a:satOff val="19095"/>
            <a:lumOff val="-14216"/>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2</a:t>
          </a:r>
        </a:p>
      </dsp:txBody>
      <dsp:txXfrm rot="-5400000">
        <a:off x="1" y="795543"/>
        <a:ext cx="487935" cy="209115"/>
      </dsp:txXfrm>
    </dsp:sp>
    <dsp:sp modelId="{4A6F45DB-F652-410E-80B2-C5762DD86F7C}">
      <dsp:nvSpPr>
        <dsp:cNvPr id="0" name=""/>
        <dsp:cNvSpPr/>
      </dsp:nvSpPr>
      <dsp:spPr>
        <a:xfrm rot="5400000">
          <a:off x="3065426" y="-2025916"/>
          <a:ext cx="453082" cy="5608064"/>
        </a:xfrm>
        <a:prstGeom prst="round2SameRect">
          <a:avLst/>
        </a:prstGeom>
        <a:solidFill>
          <a:schemeClr val="lt1">
            <a:alpha val="90000"/>
            <a:hueOff val="0"/>
            <a:satOff val="0"/>
            <a:lumOff val="0"/>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EXECUTIVE SUMMARY</a:t>
          </a:r>
        </a:p>
      </dsp:txBody>
      <dsp:txXfrm rot="-5400000">
        <a:off x="487935" y="573693"/>
        <a:ext cx="5585946" cy="408846"/>
      </dsp:txXfrm>
    </dsp:sp>
    <dsp:sp modelId="{7FE6A1AE-0FB5-458B-B8A6-4BD95FF6B76F}">
      <dsp:nvSpPr>
        <dsp:cNvPr id="0" name=""/>
        <dsp:cNvSpPr/>
      </dsp:nvSpPr>
      <dsp:spPr>
        <a:xfrm rot="5400000">
          <a:off x="-104557" y="1206802"/>
          <a:ext cx="697050" cy="487935"/>
        </a:xfrm>
        <a:prstGeom prst="chevron">
          <a:avLst/>
        </a:prstGeom>
        <a:solidFill>
          <a:schemeClr val="accent5">
            <a:hueOff val="2151741"/>
            <a:satOff val="38191"/>
            <a:lumOff val="-28432"/>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3</a:t>
          </a:r>
        </a:p>
      </dsp:txBody>
      <dsp:txXfrm rot="-5400000">
        <a:off x="1" y="1346213"/>
        <a:ext cx="487935" cy="209115"/>
      </dsp:txXfrm>
    </dsp:sp>
    <dsp:sp modelId="{DF7A4B9F-E208-477E-BF3A-32A19C49DB5A}">
      <dsp:nvSpPr>
        <dsp:cNvPr id="0" name=""/>
        <dsp:cNvSpPr/>
      </dsp:nvSpPr>
      <dsp:spPr>
        <a:xfrm rot="5400000">
          <a:off x="3065426" y="-1475246"/>
          <a:ext cx="453082" cy="5608064"/>
        </a:xfrm>
        <a:prstGeom prst="round2SameRect">
          <a:avLst/>
        </a:prstGeom>
        <a:solidFill>
          <a:schemeClr val="lt1">
            <a:alpha val="90000"/>
            <a:hueOff val="0"/>
            <a:satOff val="0"/>
            <a:lumOff val="0"/>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PROBLEM STATEMENTS</a:t>
          </a:r>
        </a:p>
      </dsp:txBody>
      <dsp:txXfrm rot="-5400000">
        <a:off x="487935" y="1124363"/>
        <a:ext cx="5585946" cy="408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112811" y="114738"/>
          <a:ext cx="752078" cy="52645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4</a:t>
          </a:r>
        </a:p>
      </dsp:txBody>
      <dsp:txXfrm rot="-5400000">
        <a:off x="1" y="265155"/>
        <a:ext cx="526455" cy="225623"/>
      </dsp:txXfrm>
    </dsp:sp>
    <dsp:sp modelId="{758AB190-F4B0-4D6F-BAA0-3DA08C7A4EA5}">
      <dsp:nvSpPr>
        <dsp:cNvPr id="0" name=""/>
        <dsp:cNvSpPr/>
      </dsp:nvSpPr>
      <dsp:spPr>
        <a:xfrm rot="5400000">
          <a:off x="3066801" y="-2538420"/>
          <a:ext cx="488851" cy="556954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solidFill>
              <a:schemeClr val="tx2"/>
            </a:solidFill>
          </a:endParaRPr>
        </a:p>
        <a:p>
          <a:pPr marL="228600" lvl="1" indent="-228600" algn="l" defTabSz="889000">
            <a:lnSpc>
              <a:spcPct val="90000"/>
            </a:lnSpc>
            <a:spcBef>
              <a:spcPct val="0"/>
            </a:spcBef>
            <a:spcAft>
              <a:spcPct val="15000"/>
            </a:spcAft>
            <a:buChar char="•"/>
          </a:pPr>
          <a:r>
            <a:rPr lang="en-IN" sz="2000" b="1" kern="1200" dirty="0">
              <a:solidFill>
                <a:schemeClr val="tx2"/>
              </a:solidFill>
            </a:rPr>
            <a:t>OBJECTIVES OF THE PROJECT</a:t>
          </a:r>
          <a:r>
            <a:rPr lang="en-IN" sz="1100" kern="1200" dirty="0"/>
            <a:t>.</a:t>
          </a:r>
          <a:endParaRPr lang="en-IN" sz="2000" b="1" kern="1200" dirty="0">
            <a:solidFill>
              <a:schemeClr val="tx2"/>
            </a:solidFill>
          </a:endParaRPr>
        </a:p>
        <a:p>
          <a:pPr marL="171450" lvl="1" indent="-171450" algn="l" defTabSz="711200">
            <a:lnSpc>
              <a:spcPct val="90000"/>
            </a:lnSpc>
            <a:spcBef>
              <a:spcPct val="0"/>
            </a:spcBef>
            <a:spcAft>
              <a:spcPct val="15000"/>
            </a:spcAft>
            <a:buChar char="•"/>
          </a:pPr>
          <a:endParaRPr lang="en-IN" sz="1600" kern="1200" dirty="0"/>
        </a:p>
      </dsp:txBody>
      <dsp:txXfrm rot="-5400000">
        <a:off x="526455" y="25790"/>
        <a:ext cx="5545680" cy="441123"/>
      </dsp:txXfrm>
    </dsp:sp>
    <dsp:sp modelId="{616A71F9-224A-40F7-BDC1-11AA74FA29CF}">
      <dsp:nvSpPr>
        <dsp:cNvPr id="0" name=""/>
        <dsp:cNvSpPr/>
      </dsp:nvSpPr>
      <dsp:spPr>
        <a:xfrm rot="5400000">
          <a:off x="-112811" y="708880"/>
          <a:ext cx="752078" cy="526455"/>
        </a:xfrm>
        <a:prstGeom prst="chevron">
          <a:avLst/>
        </a:prstGeom>
        <a:solidFill>
          <a:schemeClr val="accent5">
            <a:hueOff val="1075871"/>
            <a:satOff val="19095"/>
            <a:lumOff val="-14216"/>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5</a:t>
          </a:r>
        </a:p>
      </dsp:txBody>
      <dsp:txXfrm rot="-5400000">
        <a:off x="1" y="859297"/>
        <a:ext cx="526455" cy="225623"/>
      </dsp:txXfrm>
    </dsp:sp>
    <dsp:sp modelId="{4A6F45DB-F652-410E-80B2-C5762DD86F7C}">
      <dsp:nvSpPr>
        <dsp:cNvPr id="0" name=""/>
        <dsp:cNvSpPr/>
      </dsp:nvSpPr>
      <dsp:spPr>
        <a:xfrm rot="5400000">
          <a:off x="3066801" y="-1944278"/>
          <a:ext cx="488851" cy="5569544"/>
        </a:xfrm>
        <a:prstGeom prst="round2SameRect">
          <a:avLst/>
        </a:prstGeom>
        <a:solidFill>
          <a:schemeClr val="lt1">
            <a:alpha val="90000"/>
            <a:hueOff val="0"/>
            <a:satOff val="0"/>
            <a:lumOff val="0"/>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SQL QUERIES </a:t>
          </a:r>
          <a:endParaRPr lang="en-IN" sz="1600" b="1" kern="1200" dirty="0">
            <a:solidFill>
              <a:schemeClr val="tx2"/>
            </a:solidFill>
          </a:endParaRPr>
        </a:p>
      </dsp:txBody>
      <dsp:txXfrm rot="-5400000">
        <a:off x="526455" y="619932"/>
        <a:ext cx="5545680" cy="441123"/>
      </dsp:txXfrm>
    </dsp:sp>
    <dsp:sp modelId="{7FE6A1AE-0FB5-458B-B8A6-4BD95FF6B76F}">
      <dsp:nvSpPr>
        <dsp:cNvPr id="0" name=""/>
        <dsp:cNvSpPr/>
      </dsp:nvSpPr>
      <dsp:spPr>
        <a:xfrm rot="5400000">
          <a:off x="-112811" y="1303022"/>
          <a:ext cx="752078" cy="526455"/>
        </a:xfrm>
        <a:prstGeom prst="chevron">
          <a:avLst/>
        </a:prstGeom>
        <a:solidFill>
          <a:schemeClr val="accent5">
            <a:hueOff val="2151741"/>
            <a:satOff val="38191"/>
            <a:lumOff val="-28432"/>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6</a:t>
          </a:r>
        </a:p>
      </dsp:txBody>
      <dsp:txXfrm rot="-5400000">
        <a:off x="1" y="1453439"/>
        <a:ext cx="526455" cy="225623"/>
      </dsp:txXfrm>
    </dsp:sp>
    <dsp:sp modelId="{DF7A4B9F-E208-477E-BF3A-32A19C49DB5A}">
      <dsp:nvSpPr>
        <dsp:cNvPr id="0" name=""/>
        <dsp:cNvSpPr/>
      </dsp:nvSpPr>
      <dsp:spPr>
        <a:xfrm rot="5400000">
          <a:off x="3044412" y="-1301006"/>
          <a:ext cx="488851" cy="5569544"/>
        </a:xfrm>
        <a:prstGeom prst="round2SameRect">
          <a:avLst/>
        </a:prstGeom>
        <a:solidFill>
          <a:schemeClr val="lt1">
            <a:alpha val="90000"/>
            <a:hueOff val="0"/>
            <a:satOff val="0"/>
            <a:lumOff val="0"/>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CONCLUSIONS</a:t>
          </a:r>
          <a:endParaRPr lang="en-IN" sz="3000" b="1" kern="1200" dirty="0">
            <a:solidFill>
              <a:schemeClr val="tx2"/>
            </a:solidFill>
          </a:endParaRPr>
        </a:p>
      </dsp:txBody>
      <dsp:txXfrm rot="-5400000">
        <a:off x="504066" y="1263204"/>
        <a:ext cx="5545680" cy="4411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EFA080F0-96BA-44D3-A0D1-1ECCEB9ADEA4}"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59113" y="3117850"/>
            <a:ext cx="5903912" cy="1109663"/>
          </a:xfrm>
          <a:effectLst>
            <a:outerShdw dist="17961" dir="2700000" algn="ctr" rotWithShape="0">
              <a:schemeClr val="bg2"/>
            </a:outerShdw>
          </a:effectLst>
        </p:spPr>
        <p:txBody>
          <a:bodyPr/>
          <a:lstStyle>
            <a:lvl1pPr>
              <a:defRPr sz="3200">
                <a:solidFill>
                  <a:schemeClr val="tx2"/>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059113" y="4005263"/>
            <a:ext cx="5903912" cy="696912"/>
          </a:xfrm>
          <a:effectLst>
            <a:outerShdw dist="17961" dir="2700000" algn="ctr" rotWithShape="0">
              <a:schemeClr val="bg2"/>
            </a:outerShdw>
          </a:effectLst>
        </p:spPr>
        <p:txBody>
          <a:bodyPr/>
          <a:lstStyle>
            <a:lvl1pPr marL="0" indent="0">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246813" y="188913"/>
            <a:ext cx="1854200" cy="5830887"/>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684213" y="188913"/>
            <a:ext cx="5410200" cy="5830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25366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684213"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468813"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889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84213" y="9080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rgbClr val="080808"/>
          </a:solidFill>
          <a:latin typeface="+mj-lt"/>
          <a:ea typeface="+mj-ea"/>
          <a:cs typeface="+mj-cs"/>
        </a:defRPr>
      </a:lvl1pPr>
      <a:lvl2pPr algn="l" rtl="0" eaLnBrk="1" fontAlgn="base" hangingPunct="1">
        <a:spcBef>
          <a:spcPct val="0"/>
        </a:spcBef>
        <a:spcAft>
          <a:spcPct val="0"/>
        </a:spcAft>
        <a:defRPr sz="3600" b="1">
          <a:solidFill>
            <a:srgbClr val="080808"/>
          </a:solidFill>
          <a:latin typeface="Arial" charset="0"/>
        </a:defRPr>
      </a:lvl2pPr>
      <a:lvl3pPr algn="l" rtl="0" eaLnBrk="1" fontAlgn="base" hangingPunct="1">
        <a:spcBef>
          <a:spcPct val="0"/>
        </a:spcBef>
        <a:spcAft>
          <a:spcPct val="0"/>
        </a:spcAft>
        <a:defRPr sz="3600" b="1">
          <a:solidFill>
            <a:srgbClr val="080808"/>
          </a:solidFill>
          <a:latin typeface="Arial" charset="0"/>
        </a:defRPr>
      </a:lvl3pPr>
      <a:lvl4pPr algn="l" rtl="0" eaLnBrk="1" fontAlgn="base" hangingPunct="1">
        <a:spcBef>
          <a:spcPct val="0"/>
        </a:spcBef>
        <a:spcAft>
          <a:spcPct val="0"/>
        </a:spcAft>
        <a:defRPr sz="3600" b="1">
          <a:solidFill>
            <a:srgbClr val="080808"/>
          </a:solidFill>
          <a:latin typeface="Arial" charset="0"/>
        </a:defRPr>
      </a:lvl4pPr>
      <a:lvl5pPr algn="l" rtl="0" eaLnBrk="1" fontAlgn="base" hangingPunct="1">
        <a:spcBef>
          <a:spcPct val="0"/>
        </a:spcBef>
        <a:spcAft>
          <a:spcPct val="0"/>
        </a:spcAft>
        <a:defRPr sz="3600" b="1">
          <a:solidFill>
            <a:srgbClr val="080808"/>
          </a:solidFill>
          <a:latin typeface="Arial" charset="0"/>
        </a:defRPr>
      </a:lvl5pPr>
      <a:lvl6pPr marL="457200" algn="l" rtl="0" eaLnBrk="1" fontAlgn="base" hangingPunct="1">
        <a:spcBef>
          <a:spcPct val="0"/>
        </a:spcBef>
        <a:spcAft>
          <a:spcPct val="0"/>
        </a:spcAft>
        <a:defRPr sz="3600" b="1">
          <a:solidFill>
            <a:srgbClr val="080808"/>
          </a:solidFill>
          <a:latin typeface="Arial" charset="0"/>
        </a:defRPr>
      </a:lvl6pPr>
      <a:lvl7pPr marL="914400" algn="l" rtl="0" eaLnBrk="1" fontAlgn="base" hangingPunct="1">
        <a:spcBef>
          <a:spcPct val="0"/>
        </a:spcBef>
        <a:spcAft>
          <a:spcPct val="0"/>
        </a:spcAft>
        <a:defRPr sz="3600" b="1">
          <a:solidFill>
            <a:srgbClr val="080808"/>
          </a:solidFill>
          <a:latin typeface="Arial" charset="0"/>
        </a:defRPr>
      </a:lvl7pPr>
      <a:lvl8pPr marL="1371600" algn="l" rtl="0" eaLnBrk="1" fontAlgn="base" hangingPunct="1">
        <a:spcBef>
          <a:spcPct val="0"/>
        </a:spcBef>
        <a:spcAft>
          <a:spcPct val="0"/>
        </a:spcAft>
        <a:defRPr sz="3600" b="1">
          <a:solidFill>
            <a:srgbClr val="080808"/>
          </a:solidFill>
          <a:latin typeface="Arial" charset="0"/>
        </a:defRPr>
      </a:lvl8pPr>
      <a:lvl9pPr marL="1828800" algn="l" rtl="0" eaLnBrk="1" fontAlgn="base" hangingPunct="1">
        <a:spcBef>
          <a:spcPct val="0"/>
        </a:spcBef>
        <a:spcAft>
          <a:spcPct val="0"/>
        </a:spcAft>
        <a:defRPr sz="3600" b="1">
          <a:solidFill>
            <a:srgbClr val="080808"/>
          </a:solidFill>
          <a:latin typeface="Arial" charset="0"/>
        </a:defRPr>
      </a:lvl9pPr>
    </p:titleStyle>
    <p:bodyStyle>
      <a:lvl1pPr marL="342900" indent="-342900" algn="l" rtl="0" eaLnBrk="1" fontAlgn="base" hangingPunct="1">
        <a:spcBef>
          <a:spcPct val="20000"/>
        </a:spcBef>
        <a:spcAft>
          <a:spcPct val="0"/>
        </a:spcAft>
        <a:buChar char="•"/>
        <a:defRPr sz="28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80808"/>
          </a:solidFill>
          <a:latin typeface="+mn-lt"/>
        </a:defRPr>
      </a:lvl2pPr>
      <a:lvl3pPr marL="1143000" indent="-228600" algn="l" rtl="0" eaLnBrk="1" fontAlgn="base" hangingPunct="1">
        <a:spcBef>
          <a:spcPct val="20000"/>
        </a:spcBef>
        <a:spcAft>
          <a:spcPct val="0"/>
        </a:spcAft>
        <a:buChar char="•"/>
        <a:defRPr sz="2400">
          <a:solidFill>
            <a:srgbClr val="080808"/>
          </a:solidFill>
          <a:latin typeface="+mn-lt"/>
        </a:defRPr>
      </a:lvl3pPr>
      <a:lvl4pPr marL="1600200" indent="-228600" algn="l" rtl="0" eaLnBrk="1" fontAlgn="base" hangingPunct="1">
        <a:spcBef>
          <a:spcPct val="20000"/>
        </a:spcBef>
        <a:spcAft>
          <a:spcPct val="0"/>
        </a:spcAft>
        <a:buChar char="–"/>
        <a:defRPr sz="2000">
          <a:solidFill>
            <a:srgbClr val="080808"/>
          </a:solidFill>
          <a:latin typeface="+mn-lt"/>
        </a:defRPr>
      </a:lvl4pPr>
      <a:lvl5pPr marL="2057400" indent="-228600" algn="l" rtl="0" eaLnBrk="1" fontAlgn="base" hangingPunct="1">
        <a:spcBef>
          <a:spcPct val="20000"/>
        </a:spcBef>
        <a:spcAft>
          <a:spcPct val="0"/>
        </a:spcAft>
        <a:buChar char="»"/>
        <a:defRPr sz="2000">
          <a:solidFill>
            <a:srgbClr val="080808"/>
          </a:solidFill>
          <a:latin typeface="+mn-lt"/>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889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684213" y="9080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extLst>
      <p:ext uri="{BB962C8B-B14F-4D97-AF65-F5344CB8AC3E}">
        <p14:creationId xmlns:p14="http://schemas.microsoft.com/office/powerpoint/2010/main" val="1177353705"/>
      </p:ext>
    </p:extLst>
  </p:cSld>
  <p:clrMap bg1="lt1" tx1="dk1" bg2="lt2" tx2="dk2" accent1="accent1" accent2="accent2" accent3="accent3" accent4="accent4" accent5="accent5" accent6="accent6" hlink="hlink" folHlink="folHlink"/>
  <p:sldLayoutIdLst>
    <p:sldLayoutId id="2147483685" r:id="rId1"/>
  </p:sldLayoutIdLst>
  <p:txStyles>
    <p:titleStyle>
      <a:lvl1pPr algn="l" rtl="0" eaLnBrk="0" fontAlgn="base" hangingPunct="0">
        <a:spcBef>
          <a:spcPct val="0"/>
        </a:spcBef>
        <a:spcAft>
          <a:spcPct val="0"/>
        </a:spcAft>
        <a:defRPr sz="3600" b="1">
          <a:solidFill>
            <a:srgbClr val="080808"/>
          </a:solidFill>
          <a:latin typeface="+mj-lt"/>
          <a:ea typeface="+mj-ea"/>
          <a:cs typeface="+mj-cs"/>
        </a:defRPr>
      </a:lvl1pPr>
      <a:lvl2pPr algn="l" rtl="0" eaLnBrk="0" fontAlgn="base" hangingPunct="0">
        <a:spcBef>
          <a:spcPct val="0"/>
        </a:spcBef>
        <a:spcAft>
          <a:spcPct val="0"/>
        </a:spcAft>
        <a:defRPr sz="3600" b="1">
          <a:solidFill>
            <a:srgbClr val="080808"/>
          </a:solidFill>
          <a:latin typeface="Arial" charset="0"/>
        </a:defRPr>
      </a:lvl2pPr>
      <a:lvl3pPr algn="l" rtl="0" eaLnBrk="0" fontAlgn="base" hangingPunct="0">
        <a:spcBef>
          <a:spcPct val="0"/>
        </a:spcBef>
        <a:spcAft>
          <a:spcPct val="0"/>
        </a:spcAft>
        <a:defRPr sz="3600" b="1">
          <a:solidFill>
            <a:srgbClr val="080808"/>
          </a:solidFill>
          <a:latin typeface="Arial" charset="0"/>
        </a:defRPr>
      </a:lvl3pPr>
      <a:lvl4pPr algn="l" rtl="0" eaLnBrk="0" fontAlgn="base" hangingPunct="0">
        <a:spcBef>
          <a:spcPct val="0"/>
        </a:spcBef>
        <a:spcAft>
          <a:spcPct val="0"/>
        </a:spcAft>
        <a:defRPr sz="3600" b="1">
          <a:solidFill>
            <a:srgbClr val="080808"/>
          </a:solidFill>
          <a:latin typeface="Arial" charset="0"/>
        </a:defRPr>
      </a:lvl4pPr>
      <a:lvl5pPr algn="l" rtl="0" eaLnBrk="0" fontAlgn="base" hangingPunct="0">
        <a:spcBef>
          <a:spcPct val="0"/>
        </a:spcBef>
        <a:spcAft>
          <a:spcPct val="0"/>
        </a:spcAft>
        <a:defRPr sz="3600" b="1">
          <a:solidFill>
            <a:srgbClr val="080808"/>
          </a:solidFill>
          <a:latin typeface="Arial" charset="0"/>
        </a:defRPr>
      </a:lvl5pPr>
      <a:lvl6pPr marL="457200" algn="l" rtl="0" fontAlgn="base">
        <a:spcBef>
          <a:spcPct val="0"/>
        </a:spcBef>
        <a:spcAft>
          <a:spcPct val="0"/>
        </a:spcAft>
        <a:defRPr sz="3600" b="1">
          <a:solidFill>
            <a:srgbClr val="080808"/>
          </a:solidFill>
          <a:latin typeface="Arial" charset="0"/>
        </a:defRPr>
      </a:lvl6pPr>
      <a:lvl7pPr marL="914400" algn="l" rtl="0" fontAlgn="base">
        <a:spcBef>
          <a:spcPct val="0"/>
        </a:spcBef>
        <a:spcAft>
          <a:spcPct val="0"/>
        </a:spcAft>
        <a:defRPr sz="3600" b="1">
          <a:solidFill>
            <a:srgbClr val="080808"/>
          </a:solidFill>
          <a:latin typeface="Arial" charset="0"/>
        </a:defRPr>
      </a:lvl7pPr>
      <a:lvl8pPr marL="1371600" algn="l" rtl="0" fontAlgn="base">
        <a:spcBef>
          <a:spcPct val="0"/>
        </a:spcBef>
        <a:spcAft>
          <a:spcPct val="0"/>
        </a:spcAft>
        <a:defRPr sz="3600" b="1">
          <a:solidFill>
            <a:srgbClr val="080808"/>
          </a:solidFill>
          <a:latin typeface="Arial" charset="0"/>
        </a:defRPr>
      </a:lvl8pPr>
      <a:lvl9pPr marL="1828800" algn="l" rtl="0" fontAlgn="base">
        <a:spcBef>
          <a:spcPct val="0"/>
        </a:spcBef>
        <a:spcAft>
          <a:spcPct val="0"/>
        </a:spcAft>
        <a:defRPr sz="3600" b="1">
          <a:solidFill>
            <a:srgbClr val="080808"/>
          </a:solidFill>
          <a:latin typeface="Arial" charset="0"/>
        </a:defRPr>
      </a:lvl9pPr>
    </p:titleStyle>
    <p:bodyStyle>
      <a:lvl1pPr marL="342900" indent="-342900" algn="l" rtl="0" eaLnBrk="0" fontAlgn="base" hangingPunct="0">
        <a:spcBef>
          <a:spcPct val="20000"/>
        </a:spcBef>
        <a:spcAft>
          <a:spcPct val="0"/>
        </a:spcAft>
        <a:buChar char="•"/>
        <a:defRPr sz="28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b="1">
          <a:solidFill>
            <a:srgbClr val="080808"/>
          </a:solidFill>
          <a:latin typeface="+mn-lt"/>
        </a:defRPr>
      </a:lvl2pPr>
      <a:lvl3pPr marL="1143000" indent="-228600" algn="l" rtl="0" eaLnBrk="0" fontAlgn="base" hangingPunct="0">
        <a:spcBef>
          <a:spcPct val="20000"/>
        </a:spcBef>
        <a:spcAft>
          <a:spcPct val="0"/>
        </a:spcAft>
        <a:buChar char="•"/>
        <a:defRPr sz="2400">
          <a:solidFill>
            <a:srgbClr val="080808"/>
          </a:solidFill>
          <a:latin typeface="+mn-lt"/>
        </a:defRPr>
      </a:lvl3pPr>
      <a:lvl4pPr marL="1600200" indent="-228600" algn="l" rtl="0" eaLnBrk="0" fontAlgn="base" hangingPunct="0">
        <a:spcBef>
          <a:spcPct val="20000"/>
        </a:spcBef>
        <a:spcAft>
          <a:spcPct val="0"/>
        </a:spcAft>
        <a:buChar char="–"/>
        <a:defRPr sz="2000">
          <a:solidFill>
            <a:srgbClr val="080808"/>
          </a:solidFill>
          <a:latin typeface="+mn-lt"/>
        </a:defRPr>
      </a:lvl4pPr>
      <a:lvl5pPr marL="2057400" indent="-228600" algn="l" rtl="0" eaLnBrk="0" fontAlgn="base" hangingPunct="0">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989387" y="3212976"/>
            <a:ext cx="5154613" cy="864096"/>
          </a:xfrm>
        </p:spPr>
        <p:txBody>
          <a:bodyPr/>
          <a:lstStyle/>
          <a:p>
            <a:pPr algn="r" eaLnBrk="1" hangingPunct="1"/>
            <a:r>
              <a:rPr lang="en-US" sz="2800" dirty="0">
                <a:solidFill>
                  <a:srgbClr val="1B00FE"/>
                </a:solidFill>
                <a:latin typeface="Arial Black" panose="020B0A04020102020204" pitchFamily="34" charset="0"/>
              </a:rPr>
              <a:t>SQL PROJECT</a:t>
            </a:r>
          </a:p>
        </p:txBody>
      </p:sp>
      <p:sp>
        <p:nvSpPr>
          <p:cNvPr id="3075" name="Rectangle 13"/>
          <p:cNvSpPr>
            <a:spLocks noGrp="1" noChangeArrowheads="1"/>
          </p:cNvSpPr>
          <p:nvPr>
            <p:ph type="subTitle" idx="1"/>
          </p:nvPr>
        </p:nvSpPr>
        <p:spPr>
          <a:xfrm>
            <a:off x="5724164" y="5589240"/>
            <a:ext cx="3240088" cy="576064"/>
          </a:xfrm>
        </p:spPr>
        <p:txBody>
          <a:bodyPr/>
          <a:lstStyle/>
          <a:p>
            <a:pPr algn="r" eaLnBrk="1" hangingPunct="1"/>
            <a:r>
              <a:rPr lang="en-US" sz="2000" dirty="0"/>
              <a:t>Instructor : Tareq Jaber</a:t>
            </a:r>
            <a:endParaRPr lang="uk-UA" sz="2000" dirty="0"/>
          </a:p>
        </p:txBody>
      </p:sp>
      <p:sp>
        <p:nvSpPr>
          <p:cNvPr id="4" name="Rectangle 13">
            <a:extLst>
              <a:ext uri="{FF2B5EF4-FFF2-40B4-BE49-F238E27FC236}">
                <a16:creationId xmlns:a16="http://schemas.microsoft.com/office/drawing/2014/main" id="{C819DFD3-971D-411C-8170-8620C6135AE9}"/>
              </a:ext>
            </a:extLst>
          </p:cNvPr>
          <p:cNvSpPr txBox="1">
            <a:spLocks noChangeArrowheads="1"/>
          </p:cNvSpPr>
          <p:nvPr/>
        </p:nvSpPr>
        <p:spPr bwMode="auto">
          <a:xfrm>
            <a:off x="5292117" y="6083660"/>
            <a:ext cx="3672135" cy="576064"/>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b="1">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80808"/>
                </a:solidFill>
                <a:latin typeface="+mn-lt"/>
              </a:defRPr>
            </a:lvl2pPr>
            <a:lvl3pPr marL="1143000" indent="-228600" algn="l" rtl="0" eaLnBrk="1" fontAlgn="base" hangingPunct="1">
              <a:spcBef>
                <a:spcPct val="20000"/>
              </a:spcBef>
              <a:spcAft>
                <a:spcPct val="0"/>
              </a:spcAft>
              <a:buChar char="•"/>
              <a:defRPr sz="2400">
                <a:solidFill>
                  <a:srgbClr val="080808"/>
                </a:solidFill>
                <a:latin typeface="+mn-lt"/>
              </a:defRPr>
            </a:lvl3pPr>
            <a:lvl4pPr marL="1600200" indent="-228600" algn="l" rtl="0" eaLnBrk="1" fontAlgn="base" hangingPunct="1">
              <a:spcBef>
                <a:spcPct val="20000"/>
              </a:spcBef>
              <a:spcAft>
                <a:spcPct val="0"/>
              </a:spcAft>
              <a:buChar char="–"/>
              <a:defRPr sz="2000">
                <a:solidFill>
                  <a:srgbClr val="080808"/>
                </a:solidFill>
                <a:latin typeface="+mn-lt"/>
              </a:defRPr>
            </a:lvl4pPr>
            <a:lvl5pPr marL="2057400" indent="-228600" algn="l" rtl="0" eaLnBrk="1" fontAlgn="base" hangingPunct="1">
              <a:spcBef>
                <a:spcPct val="20000"/>
              </a:spcBef>
              <a:spcAft>
                <a:spcPct val="0"/>
              </a:spcAft>
              <a:buChar char="»"/>
              <a:defRPr sz="2000">
                <a:solidFill>
                  <a:srgbClr val="080808"/>
                </a:solidFill>
                <a:latin typeface="+mn-lt"/>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algn="r"/>
            <a:r>
              <a:rPr lang="en-US" sz="2000" kern="0" dirty="0"/>
              <a:t>Submitted By : Rima Nigam</a:t>
            </a:r>
            <a:endParaRPr lang="uk-UA" sz="2000" kern="0" dirty="0"/>
          </a:p>
        </p:txBody>
      </p:sp>
      <p:sp>
        <p:nvSpPr>
          <p:cNvPr id="6" name="TextBox 5">
            <a:extLst>
              <a:ext uri="{FF2B5EF4-FFF2-40B4-BE49-F238E27FC236}">
                <a16:creationId xmlns:a16="http://schemas.microsoft.com/office/drawing/2014/main" id="{2118902D-6B1A-4AFC-B31E-4ECEF1970448}"/>
              </a:ext>
            </a:extLst>
          </p:cNvPr>
          <p:cNvSpPr txBox="1"/>
          <p:nvPr/>
        </p:nvSpPr>
        <p:spPr>
          <a:xfrm>
            <a:off x="0" y="21938"/>
            <a:ext cx="3672408" cy="369332"/>
          </a:xfrm>
          <a:prstGeom prst="rect">
            <a:avLst/>
          </a:prstGeom>
          <a:noFill/>
        </p:spPr>
        <p:txBody>
          <a:bodyPr wrap="square">
            <a:spAutoFit/>
          </a:bodyPr>
          <a:lstStyle/>
          <a:p>
            <a:r>
              <a:rPr lang="en-IN" dirty="0">
                <a:solidFill>
                  <a:srgbClr val="000000"/>
                </a:solidFill>
                <a:latin typeface="Calibri" panose="020F0502020204030204" pitchFamily="34" charset="0"/>
              </a:rPr>
              <a:t>Presentation Date : 14</a:t>
            </a:r>
            <a:r>
              <a:rPr lang="en-IN" baseline="30000" dirty="0">
                <a:solidFill>
                  <a:srgbClr val="000000"/>
                </a:solidFill>
                <a:latin typeface="Calibri" panose="020F0502020204030204" pitchFamily="34" charset="0"/>
              </a:rPr>
              <a:t>th</a:t>
            </a:r>
            <a:r>
              <a:rPr lang="en-IN" dirty="0">
                <a:solidFill>
                  <a:srgbClr val="000000"/>
                </a:solidFill>
                <a:latin typeface="Calibri" panose="020F0502020204030204" pitchFamily="34" charset="0"/>
              </a:rPr>
              <a:t> April, 2021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br>
              <a:rPr lang="en-IN" sz="2800" dirty="0"/>
            </a:br>
            <a:br>
              <a:rPr lang="en-IN" sz="2800" dirty="0"/>
            </a:br>
            <a:r>
              <a:rPr lang="en-US" sz="2400" dirty="0">
                <a:solidFill>
                  <a:schemeClr val="tx2"/>
                </a:solidFill>
                <a:latin typeface="Calibri" panose="020F0502020204030204" pitchFamily="34" charset="0"/>
                <a:cs typeface="Calibri" panose="020F0502020204030204" pitchFamily="34" charset="0"/>
              </a:rPr>
              <a:t>3) Which is the most preferrable account type among the customers ?</a:t>
            </a:r>
            <a:br>
              <a:rPr lang="en-IN" sz="2800" dirty="0"/>
            </a:br>
            <a:br>
              <a:rPr lang="en-IN" sz="2800" dirty="0"/>
            </a:b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07504" y="1571033"/>
            <a:ext cx="8712968" cy="1477328"/>
          </a:xfrm>
          <a:prstGeom prst="rect">
            <a:avLst/>
          </a:prstGeom>
          <a:noFill/>
        </p:spPr>
        <p:txBody>
          <a:bodyPr wrap="square" rtlCol="0">
            <a:spAutoFit/>
          </a:bodyPr>
          <a:lstStyle/>
          <a:p>
            <a:pPr algn="just"/>
            <a:r>
              <a:rPr lang="en-IN" sz="1800" u="sng" kern="0" dirty="0">
                <a:solidFill>
                  <a:srgbClr val="C00000"/>
                </a:solidFill>
              </a:rPr>
              <a:t>Conclusion: </a:t>
            </a:r>
            <a:r>
              <a:rPr lang="en-IN" kern="0" dirty="0">
                <a:solidFill>
                  <a:schemeClr val="tx2"/>
                </a:solidFill>
              </a:rPr>
              <a:t> </a:t>
            </a:r>
            <a:r>
              <a:rPr lang="en-IN" sz="1800" kern="0" dirty="0">
                <a:solidFill>
                  <a:schemeClr val="tx2"/>
                </a:solidFill>
              </a:rPr>
              <a:t>To get the account type of the customer, we can combined the Customer table to Account and the Account Type table. After applying the query we got the counts of the Account Type. So, four customers are maintaining the Checking Account and Six are maintaining the Saving Account.</a:t>
            </a:r>
            <a:endParaRPr lang="en-IN" dirty="0">
              <a:solidFill>
                <a:schemeClr val="tx2"/>
              </a:solidFill>
            </a:endParaRPr>
          </a:p>
        </p:txBody>
      </p:sp>
      <p:pic>
        <p:nvPicPr>
          <p:cNvPr id="8" name="Picture 7">
            <a:extLst>
              <a:ext uri="{FF2B5EF4-FFF2-40B4-BE49-F238E27FC236}">
                <a16:creationId xmlns:a16="http://schemas.microsoft.com/office/drawing/2014/main" id="{DEB04F6E-4141-4473-AD6D-E504B8D8B02B}"/>
              </a:ext>
            </a:extLst>
          </p:cNvPr>
          <p:cNvPicPr>
            <a:picLocks noChangeAspect="1"/>
          </p:cNvPicPr>
          <p:nvPr/>
        </p:nvPicPr>
        <p:blipFill>
          <a:blip r:embed="rId2"/>
          <a:stretch>
            <a:fillRect/>
          </a:stretch>
        </p:blipFill>
        <p:spPr>
          <a:xfrm>
            <a:off x="323528" y="3048360"/>
            <a:ext cx="7582188" cy="362020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417299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1152128"/>
          </a:xfrm>
        </p:spPr>
        <p:txBody>
          <a:bodyPr/>
          <a:lstStyle/>
          <a:p>
            <a:br>
              <a:rPr lang="en-IN" sz="2800" dirty="0"/>
            </a:br>
            <a:br>
              <a:rPr lang="en-IN" sz="2800" dirty="0"/>
            </a:br>
            <a:r>
              <a:rPr lang="en-US" sz="2800" dirty="0">
                <a:solidFill>
                  <a:schemeClr val="tx2"/>
                </a:solidFill>
                <a:latin typeface="Calibri" panose="020F0502020204030204" pitchFamily="34" charset="0"/>
                <a:cs typeface="Calibri" panose="020F0502020204030204" pitchFamily="34" charset="0"/>
              </a:rPr>
              <a:t>4) How to access any particular user’s login and password using Account Id ?</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200329"/>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kern="0" dirty="0">
                <a:solidFill>
                  <a:schemeClr val="tx2"/>
                </a:solidFill>
              </a:rPr>
              <a:t>Us</a:t>
            </a:r>
            <a:r>
              <a:rPr lang="en-IN" sz="1800" kern="0" dirty="0">
                <a:solidFill>
                  <a:schemeClr val="tx2"/>
                </a:solidFill>
              </a:rPr>
              <a:t>ing the User Logins and the Login Account table, the bank can be able to look into the User Login and password of each customer based on their Account ID. In case the customer forgets any of them, the bank can retrieve the same fo</a:t>
            </a:r>
            <a:r>
              <a:rPr lang="en-IN" kern="0" dirty="0">
                <a:solidFill>
                  <a:schemeClr val="tx2"/>
                </a:solidFill>
              </a:rPr>
              <a:t>r its customers.</a:t>
            </a:r>
            <a:endParaRPr lang="en-IN" dirty="0">
              <a:solidFill>
                <a:schemeClr val="tx2"/>
              </a:solidFill>
            </a:endParaRPr>
          </a:p>
        </p:txBody>
      </p:sp>
      <p:pic>
        <p:nvPicPr>
          <p:cNvPr id="8" name="Picture 7">
            <a:extLst>
              <a:ext uri="{FF2B5EF4-FFF2-40B4-BE49-F238E27FC236}">
                <a16:creationId xmlns:a16="http://schemas.microsoft.com/office/drawing/2014/main" id="{86843904-A699-47D2-A00B-8AC32B912344}"/>
              </a:ext>
            </a:extLst>
          </p:cNvPr>
          <p:cNvPicPr>
            <a:picLocks noChangeAspect="1"/>
          </p:cNvPicPr>
          <p:nvPr/>
        </p:nvPicPr>
        <p:blipFill>
          <a:blip r:embed="rId2"/>
          <a:stretch>
            <a:fillRect/>
          </a:stretch>
        </p:blipFill>
        <p:spPr>
          <a:xfrm>
            <a:off x="323528" y="2780928"/>
            <a:ext cx="5184576" cy="3984329"/>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60646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US" sz="2800" dirty="0">
                <a:solidFill>
                  <a:schemeClr val="tx2"/>
                </a:solidFill>
                <a:latin typeface="Calibri" panose="020F0502020204030204" pitchFamily="34" charset="0"/>
                <a:cs typeface="Calibri" panose="020F0502020204030204" pitchFamily="34" charset="0"/>
              </a:rPr>
              <a:t>5) Based on the customer’s details how can we check the overdraft amount of all the customers ?</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sz="1800" kern="0" dirty="0">
                <a:solidFill>
                  <a:schemeClr val="tx2"/>
                </a:solidFill>
              </a:rPr>
              <a:t>By using the Customer and Overdraft Log table, bank can easily find out the overdraft amount and transaction details of each customer in order to charge certain fee for the transactions.</a:t>
            </a:r>
            <a:endParaRPr lang="en-IN" dirty="0">
              <a:solidFill>
                <a:schemeClr val="tx2"/>
              </a:solidFill>
            </a:endParaRPr>
          </a:p>
        </p:txBody>
      </p:sp>
      <p:pic>
        <p:nvPicPr>
          <p:cNvPr id="6" name="Picture 5">
            <a:extLst>
              <a:ext uri="{FF2B5EF4-FFF2-40B4-BE49-F238E27FC236}">
                <a16:creationId xmlns:a16="http://schemas.microsoft.com/office/drawing/2014/main" id="{94417AB3-CC48-40F5-9C86-B496DCD7A54C}"/>
              </a:ext>
            </a:extLst>
          </p:cNvPr>
          <p:cNvPicPr>
            <a:picLocks noChangeAspect="1"/>
          </p:cNvPicPr>
          <p:nvPr/>
        </p:nvPicPr>
        <p:blipFill>
          <a:blip r:embed="rId2"/>
          <a:stretch>
            <a:fillRect/>
          </a:stretch>
        </p:blipFill>
        <p:spPr>
          <a:xfrm>
            <a:off x="173592" y="2852138"/>
            <a:ext cx="7658100" cy="3240360"/>
          </a:xfrm>
          <a:prstGeom prst="rect">
            <a:avLst/>
          </a:prstGeom>
        </p:spPr>
      </p:pic>
    </p:spTree>
    <p:extLst>
      <p:ext uri="{BB962C8B-B14F-4D97-AF65-F5344CB8AC3E}">
        <p14:creationId xmlns:p14="http://schemas.microsoft.com/office/powerpoint/2010/main" val="344850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US" sz="2800" dirty="0">
                <a:solidFill>
                  <a:schemeClr val="tx2"/>
                </a:solidFill>
                <a:latin typeface="Calibri" panose="020F0502020204030204" pitchFamily="34" charset="0"/>
                <a:cs typeface="Calibri" panose="020F0502020204030204" pitchFamily="34" charset="0"/>
              </a:rPr>
              <a:t>6) What is the need to add “User_” as a prefix to everyone’s login (username) ?</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sz="1800" kern="0" dirty="0">
                <a:solidFill>
                  <a:schemeClr val="tx2"/>
                </a:solidFill>
              </a:rPr>
              <a:t>In order to make </a:t>
            </a:r>
            <a:r>
              <a:rPr lang="en-IN" kern="0" dirty="0">
                <a:solidFill>
                  <a:schemeClr val="tx2"/>
                </a:solidFill>
              </a:rPr>
              <a:t>User </a:t>
            </a:r>
            <a:r>
              <a:rPr lang="en-IN" sz="1800" kern="0" dirty="0">
                <a:solidFill>
                  <a:schemeClr val="tx2"/>
                </a:solidFill>
              </a:rPr>
              <a:t>Login ID more consistent, bank prefixed  the login ID with the “User_” keyword so that they can easily distinguish between the employee and the customer ID.</a:t>
            </a:r>
            <a:endParaRPr lang="en-IN" dirty="0">
              <a:solidFill>
                <a:schemeClr val="tx2"/>
              </a:solidFill>
            </a:endParaRPr>
          </a:p>
        </p:txBody>
      </p:sp>
      <p:pic>
        <p:nvPicPr>
          <p:cNvPr id="5" name="Picture 4">
            <a:extLst>
              <a:ext uri="{FF2B5EF4-FFF2-40B4-BE49-F238E27FC236}">
                <a16:creationId xmlns:a16="http://schemas.microsoft.com/office/drawing/2014/main" id="{ACC2CCB8-C031-477A-8446-547EC98A6125}"/>
              </a:ext>
            </a:extLst>
          </p:cNvPr>
          <p:cNvPicPr>
            <a:picLocks noChangeAspect="1"/>
          </p:cNvPicPr>
          <p:nvPr/>
        </p:nvPicPr>
        <p:blipFill>
          <a:blip r:embed="rId2"/>
          <a:stretch>
            <a:fillRect/>
          </a:stretch>
        </p:blipFill>
        <p:spPr>
          <a:xfrm>
            <a:off x="323528" y="2564904"/>
            <a:ext cx="3816424" cy="4104456"/>
          </a:xfrm>
          <a:prstGeom prst="rect">
            <a:avLst/>
          </a:prstGeom>
        </p:spPr>
      </p:pic>
      <p:pic>
        <p:nvPicPr>
          <p:cNvPr id="9" name="Picture 8">
            <a:extLst>
              <a:ext uri="{FF2B5EF4-FFF2-40B4-BE49-F238E27FC236}">
                <a16:creationId xmlns:a16="http://schemas.microsoft.com/office/drawing/2014/main" id="{2CE8A5A4-A206-452F-B796-9375D96A9048}"/>
              </a:ext>
            </a:extLst>
          </p:cNvPr>
          <p:cNvPicPr>
            <a:picLocks noChangeAspect="1"/>
          </p:cNvPicPr>
          <p:nvPr/>
        </p:nvPicPr>
        <p:blipFill>
          <a:blip r:embed="rId3"/>
          <a:stretch>
            <a:fillRect/>
          </a:stretch>
        </p:blipFill>
        <p:spPr>
          <a:xfrm>
            <a:off x="4559182" y="2564904"/>
            <a:ext cx="4176464" cy="4104456"/>
          </a:xfrm>
          <a:prstGeom prst="rect">
            <a:avLst/>
          </a:prstGeom>
        </p:spPr>
      </p:pic>
    </p:spTree>
    <p:extLst>
      <p:ext uri="{BB962C8B-B14F-4D97-AF65-F5344CB8AC3E}">
        <p14:creationId xmlns:p14="http://schemas.microsoft.com/office/powerpoint/2010/main" val="103455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US" sz="2800" dirty="0">
                <a:solidFill>
                  <a:schemeClr val="tx2"/>
                </a:solidFill>
                <a:latin typeface="Calibri" panose="020F0502020204030204" pitchFamily="34" charset="0"/>
                <a:cs typeface="Calibri" panose="020F0502020204030204" pitchFamily="34" charset="0"/>
              </a:rPr>
              <a:t>7) How to get the customer’s full name based on the Account Id ?</a:t>
            </a:r>
            <a:br>
              <a:rPr lang="en-IN" sz="4000" dirty="0">
                <a:solidFill>
                  <a:schemeClr val="tx2"/>
                </a:solidFill>
                <a:latin typeface="Calibri" panose="020F0502020204030204" pitchFamily="34" charset="0"/>
                <a:cs typeface="Calibri" panose="020F0502020204030204" pitchFamily="34" charset="0"/>
              </a:rPr>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200329"/>
          </a:xfrm>
          <a:prstGeom prst="rect">
            <a:avLst/>
          </a:prstGeom>
          <a:noFill/>
        </p:spPr>
        <p:txBody>
          <a:bodyPr wrap="square" rtlCol="0">
            <a:spAutoFit/>
          </a:bodyPr>
          <a:lstStyle/>
          <a:p>
            <a:pPr algn="just"/>
            <a:r>
              <a:rPr lang="en-IN" sz="1800" u="sng" kern="0" dirty="0">
                <a:solidFill>
                  <a:srgbClr val="C00000"/>
                </a:solidFill>
              </a:rPr>
              <a:t>Conclusion: </a:t>
            </a:r>
            <a:r>
              <a:rPr lang="en-IN" sz="1800" kern="0" dirty="0">
                <a:solidFill>
                  <a:schemeClr val="tx2"/>
                </a:solidFill>
              </a:rPr>
              <a:t>The bank sometimes needs the full name of the customers based on the Account ID to do further operations. By using SQL procedure, the bank can easily get into the customer details based on their Account ID.</a:t>
            </a:r>
            <a:endParaRPr lang="en-IN" dirty="0">
              <a:solidFill>
                <a:schemeClr val="tx2"/>
              </a:solidFill>
            </a:endParaRPr>
          </a:p>
        </p:txBody>
      </p:sp>
      <p:pic>
        <p:nvPicPr>
          <p:cNvPr id="5" name="Picture 4">
            <a:extLst>
              <a:ext uri="{FF2B5EF4-FFF2-40B4-BE49-F238E27FC236}">
                <a16:creationId xmlns:a16="http://schemas.microsoft.com/office/drawing/2014/main" id="{8F828BB2-81C8-4EF0-A969-EEFEEA0EA2A8}"/>
              </a:ext>
            </a:extLst>
          </p:cNvPr>
          <p:cNvPicPr>
            <a:picLocks noChangeAspect="1"/>
          </p:cNvPicPr>
          <p:nvPr/>
        </p:nvPicPr>
        <p:blipFill>
          <a:blip r:embed="rId2"/>
          <a:stretch>
            <a:fillRect/>
          </a:stretch>
        </p:blipFill>
        <p:spPr>
          <a:xfrm>
            <a:off x="179512" y="3284984"/>
            <a:ext cx="3742903" cy="2542142"/>
          </a:xfrm>
          <a:prstGeom prst="rect">
            <a:avLst/>
          </a:prstGeom>
        </p:spPr>
      </p:pic>
      <p:pic>
        <p:nvPicPr>
          <p:cNvPr id="7" name="Picture 6">
            <a:extLst>
              <a:ext uri="{FF2B5EF4-FFF2-40B4-BE49-F238E27FC236}">
                <a16:creationId xmlns:a16="http://schemas.microsoft.com/office/drawing/2014/main" id="{87866728-3F11-484F-85D8-12AE36C17DD7}"/>
              </a:ext>
            </a:extLst>
          </p:cNvPr>
          <p:cNvPicPr>
            <a:picLocks noChangeAspect="1"/>
          </p:cNvPicPr>
          <p:nvPr/>
        </p:nvPicPr>
        <p:blipFill>
          <a:blip r:embed="rId3"/>
          <a:stretch>
            <a:fillRect/>
          </a:stretch>
        </p:blipFill>
        <p:spPr>
          <a:xfrm>
            <a:off x="4211960" y="2492896"/>
            <a:ext cx="4392488" cy="4243422"/>
          </a:xfrm>
          <a:prstGeom prst="rect">
            <a:avLst/>
          </a:prstGeom>
        </p:spPr>
      </p:pic>
    </p:spTree>
    <p:extLst>
      <p:ext uri="{BB962C8B-B14F-4D97-AF65-F5344CB8AC3E}">
        <p14:creationId xmlns:p14="http://schemas.microsoft.com/office/powerpoint/2010/main" val="126734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dirty="0">
                <a:solidFill>
                  <a:schemeClr val="tx2"/>
                </a:solidFill>
                <a:latin typeface="Calibri" panose="020F0502020204030204" pitchFamily="34" charset="0"/>
                <a:cs typeface="Calibri" panose="020F0502020204030204" pitchFamily="34" charset="0"/>
              </a:rPr>
            </a:br>
            <a:r>
              <a:rPr lang="en-US" sz="2400" dirty="0">
                <a:solidFill>
                  <a:schemeClr val="tx2"/>
                </a:solidFill>
                <a:latin typeface="Calibri" panose="020F0502020204030204" pitchFamily="34" charset="0"/>
                <a:cs typeface="Calibri" panose="020F0502020204030204" pitchFamily="34" charset="0"/>
              </a:rPr>
              <a:t>8) How to directly show the effect of the deposit on the Current Balance value for the particular </a:t>
            </a:r>
            <a:r>
              <a:rPr lang="en-IN" sz="2400" dirty="0">
                <a:solidFill>
                  <a:schemeClr val="tx2"/>
                </a:solidFill>
                <a:latin typeface="Calibri" panose="020F0502020204030204" pitchFamily="34" charset="0"/>
                <a:cs typeface="Calibri" panose="020F0502020204030204" pitchFamily="34" charset="0"/>
              </a:rPr>
              <a:t>account ?</a:t>
            </a:r>
            <a:br>
              <a:rPr lang="en-IN" dirty="0">
                <a:solidFill>
                  <a:schemeClr val="tx2"/>
                </a:solidFill>
                <a:latin typeface="Calibri" panose="020F0502020204030204" pitchFamily="34" charset="0"/>
                <a:cs typeface="Calibri" panose="020F0502020204030204" pitchFamily="34" charset="0"/>
              </a:rPr>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200329"/>
          </a:xfrm>
          <a:prstGeom prst="rect">
            <a:avLst/>
          </a:prstGeom>
          <a:noFill/>
        </p:spPr>
        <p:txBody>
          <a:bodyPr wrap="square" rtlCol="0">
            <a:spAutoFit/>
          </a:bodyPr>
          <a:lstStyle/>
          <a:p>
            <a:pPr algn="just"/>
            <a:r>
              <a:rPr lang="en-IN" sz="1800" u="sng" kern="0" dirty="0">
                <a:solidFill>
                  <a:srgbClr val="C00000"/>
                </a:solidFill>
              </a:rPr>
              <a:t>Conclusion: </a:t>
            </a:r>
            <a:r>
              <a:rPr lang="en-IN" sz="1800" kern="0" dirty="0">
                <a:solidFill>
                  <a:srgbClr val="C00000"/>
                </a:solidFill>
              </a:rPr>
              <a:t> </a:t>
            </a:r>
            <a:r>
              <a:rPr lang="en-IN" sz="1800" kern="0" dirty="0">
                <a:solidFill>
                  <a:schemeClr val="tx2"/>
                </a:solidFill>
              </a:rPr>
              <a:t>It is a common practice that customer deposits the amount in the bank for saving or transactional purposes. So, in order to directly show its effects on the current balance, a procedure is created to update the balance as per the account ID.</a:t>
            </a:r>
            <a:endParaRPr lang="en-IN" dirty="0">
              <a:solidFill>
                <a:schemeClr val="tx2"/>
              </a:solidFill>
            </a:endParaRPr>
          </a:p>
        </p:txBody>
      </p:sp>
      <p:pic>
        <p:nvPicPr>
          <p:cNvPr id="8" name="Picture 7">
            <a:extLst>
              <a:ext uri="{FF2B5EF4-FFF2-40B4-BE49-F238E27FC236}">
                <a16:creationId xmlns:a16="http://schemas.microsoft.com/office/drawing/2014/main" id="{E04AAF49-651B-4FF1-8B1C-FA2043E7E16E}"/>
              </a:ext>
            </a:extLst>
          </p:cNvPr>
          <p:cNvPicPr>
            <a:picLocks noChangeAspect="1"/>
          </p:cNvPicPr>
          <p:nvPr/>
        </p:nvPicPr>
        <p:blipFill>
          <a:blip r:embed="rId2"/>
          <a:stretch>
            <a:fillRect/>
          </a:stretch>
        </p:blipFill>
        <p:spPr>
          <a:xfrm>
            <a:off x="3574479" y="4772451"/>
            <a:ext cx="5534025" cy="2048915"/>
          </a:xfrm>
          <a:prstGeom prst="rect">
            <a:avLst/>
          </a:prstGeom>
        </p:spPr>
      </p:pic>
      <p:pic>
        <p:nvPicPr>
          <p:cNvPr id="10" name="Picture 9">
            <a:extLst>
              <a:ext uri="{FF2B5EF4-FFF2-40B4-BE49-F238E27FC236}">
                <a16:creationId xmlns:a16="http://schemas.microsoft.com/office/drawing/2014/main" id="{B5CD9DB6-FFFC-4BCF-B72C-DF67EAA22E1F}"/>
              </a:ext>
            </a:extLst>
          </p:cNvPr>
          <p:cNvPicPr>
            <a:picLocks noChangeAspect="1"/>
          </p:cNvPicPr>
          <p:nvPr/>
        </p:nvPicPr>
        <p:blipFill>
          <a:blip r:embed="rId3"/>
          <a:stretch>
            <a:fillRect/>
          </a:stretch>
        </p:blipFill>
        <p:spPr>
          <a:xfrm>
            <a:off x="157812" y="4152838"/>
            <a:ext cx="2895600" cy="419100"/>
          </a:xfrm>
          <a:prstGeom prst="rect">
            <a:avLst/>
          </a:prstGeom>
        </p:spPr>
      </p:pic>
      <p:pic>
        <p:nvPicPr>
          <p:cNvPr id="12" name="Picture 11">
            <a:extLst>
              <a:ext uri="{FF2B5EF4-FFF2-40B4-BE49-F238E27FC236}">
                <a16:creationId xmlns:a16="http://schemas.microsoft.com/office/drawing/2014/main" id="{FD25745A-6D95-417A-AA3A-2D38E83AD5D2}"/>
              </a:ext>
            </a:extLst>
          </p:cNvPr>
          <p:cNvPicPr>
            <a:picLocks noChangeAspect="1"/>
          </p:cNvPicPr>
          <p:nvPr/>
        </p:nvPicPr>
        <p:blipFill>
          <a:blip r:embed="rId4"/>
          <a:stretch>
            <a:fillRect/>
          </a:stretch>
        </p:blipFill>
        <p:spPr>
          <a:xfrm>
            <a:off x="3584004" y="2637385"/>
            <a:ext cx="5524500" cy="2048915"/>
          </a:xfrm>
          <a:prstGeom prst="rect">
            <a:avLst/>
          </a:prstGeom>
        </p:spPr>
      </p:pic>
    </p:spTree>
    <p:extLst>
      <p:ext uri="{BB962C8B-B14F-4D97-AF65-F5344CB8AC3E}">
        <p14:creationId xmlns:p14="http://schemas.microsoft.com/office/powerpoint/2010/main" val="115648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US" sz="2400" dirty="0">
                <a:solidFill>
                  <a:schemeClr val="tx2"/>
                </a:solidFill>
                <a:latin typeface="Calibri" panose="020F0502020204030204" pitchFamily="34" charset="0"/>
                <a:cs typeface="Calibri" panose="020F0502020204030204" pitchFamily="34" charset="0"/>
              </a:rPr>
              <a:t>9) How to directly show the effect of the withdrawal on the Current Balance value for the particular </a:t>
            </a:r>
            <a:r>
              <a:rPr lang="en-IN" sz="2400" dirty="0">
                <a:solidFill>
                  <a:schemeClr val="tx2"/>
                </a:solidFill>
                <a:latin typeface="Calibri" panose="020F0502020204030204" pitchFamily="34" charset="0"/>
                <a:cs typeface="Calibri" panose="020F0502020204030204" pitchFamily="34" charset="0"/>
              </a:rPr>
              <a:t>account ?</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646331"/>
          </a:xfrm>
          <a:prstGeom prst="rect">
            <a:avLst/>
          </a:prstGeom>
          <a:noFill/>
        </p:spPr>
        <p:txBody>
          <a:bodyPr wrap="square" rtlCol="0">
            <a:spAutoFit/>
          </a:bodyPr>
          <a:lstStyle/>
          <a:p>
            <a:r>
              <a:rPr lang="en-IN" sz="1800" u="sng" kern="0" dirty="0">
                <a:solidFill>
                  <a:srgbClr val="C00000"/>
                </a:solidFill>
              </a:rPr>
              <a:t>Conclusion:</a:t>
            </a:r>
            <a:r>
              <a:rPr lang="en-IN" sz="1800" kern="0" dirty="0">
                <a:solidFill>
                  <a:srgbClr val="C00000"/>
                </a:solidFill>
              </a:rPr>
              <a:t> </a:t>
            </a:r>
            <a:r>
              <a:rPr lang="en-IN" kern="0" dirty="0">
                <a:solidFill>
                  <a:schemeClr val="tx2"/>
                </a:solidFill>
              </a:rPr>
              <a:t> </a:t>
            </a:r>
            <a:r>
              <a:rPr lang="en-IN" sz="1800" kern="0" dirty="0">
                <a:solidFill>
                  <a:schemeClr val="tx2"/>
                </a:solidFill>
              </a:rPr>
              <a:t>In the case of withdrawal as well, bank wants to update the current balance based on the Account Id </a:t>
            </a:r>
            <a:r>
              <a:rPr lang="en-IN" kern="0" dirty="0">
                <a:solidFill>
                  <a:schemeClr val="tx2"/>
                </a:solidFill>
              </a:rPr>
              <a:t>of the customers.</a:t>
            </a:r>
            <a:endParaRPr lang="en-IN" dirty="0">
              <a:solidFill>
                <a:schemeClr val="tx2"/>
              </a:solidFill>
            </a:endParaRPr>
          </a:p>
        </p:txBody>
      </p:sp>
      <p:pic>
        <p:nvPicPr>
          <p:cNvPr id="5" name="Picture 4">
            <a:extLst>
              <a:ext uri="{FF2B5EF4-FFF2-40B4-BE49-F238E27FC236}">
                <a16:creationId xmlns:a16="http://schemas.microsoft.com/office/drawing/2014/main" id="{45B78B3E-E984-4C54-BCDC-522D4E4156C2}"/>
              </a:ext>
            </a:extLst>
          </p:cNvPr>
          <p:cNvPicPr>
            <a:picLocks noChangeAspect="1"/>
          </p:cNvPicPr>
          <p:nvPr/>
        </p:nvPicPr>
        <p:blipFill>
          <a:blip r:embed="rId2"/>
          <a:stretch>
            <a:fillRect/>
          </a:stretch>
        </p:blipFill>
        <p:spPr>
          <a:xfrm>
            <a:off x="3609975" y="4684894"/>
            <a:ext cx="5534025" cy="2152650"/>
          </a:xfrm>
          <a:prstGeom prst="rect">
            <a:avLst/>
          </a:prstGeom>
        </p:spPr>
      </p:pic>
      <p:pic>
        <p:nvPicPr>
          <p:cNvPr id="9" name="Picture 8">
            <a:extLst>
              <a:ext uri="{FF2B5EF4-FFF2-40B4-BE49-F238E27FC236}">
                <a16:creationId xmlns:a16="http://schemas.microsoft.com/office/drawing/2014/main" id="{3A8F0E75-6F29-4D62-94B0-4D180B440332}"/>
              </a:ext>
            </a:extLst>
          </p:cNvPr>
          <p:cNvPicPr>
            <a:picLocks noChangeAspect="1"/>
          </p:cNvPicPr>
          <p:nvPr/>
        </p:nvPicPr>
        <p:blipFill>
          <a:blip r:embed="rId3"/>
          <a:stretch>
            <a:fillRect/>
          </a:stretch>
        </p:blipFill>
        <p:spPr>
          <a:xfrm>
            <a:off x="3609975" y="2492896"/>
            <a:ext cx="5543550" cy="2133600"/>
          </a:xfrm>
          <a:prstGeom prst="rect">
            <a:avLst/>
          </a:prstGeom>
        </p:spPr>
      </p:pic>
      <p:pic>
        <p:nvPicPr>
          <p:cNvPr id="11" name="Picture 10">
            <a:extLst>
              <a:ext uri="{FF2B5EF4-FFF2-40B4-BE49-F238E27FC236}">
                <a16:creationId xmlns:a16="http://schemas.microsoft.com/office/drawing/2014/main" id="{9237D2CF-4193-431D-B751-27259D80F558}"/>
              </a:ext>
            </a:extLst>
          </p:cNvPr>
          <p:cNvPicPr>
            <a:picLocks noChangeAspect="1"/>
          </p:cNvPicPr>
          <p:nvPr/>
        </p:nvPicPr>
        <p:blipFill>
          <a:blip r:embed="rId4"/>
          <a:stretch>
            <a:fillRect/>
          </a:stretch>
        </p:blipFill>
        <p:spPr>
          <a:xfrm>
            <a:off x="107504" y="4255021"/>
            <a:ext cx="3333750" cy="371475"/>
          </a:xfrm>
          <a:prstGeom prst="rect">
            <a:avLst/>
          </a:prstGeom>
        </p:spPr>
      </p:pic>
    </p:spTree>
    <p:extLst>
      <p:ext uri="{BB962C8B-B14F-4D97-AF65-F5344CB8AC3E}">
        <p14:creationId xmlns:p14="http://schemas.microsoft.com/office/powerpoint/2010/main" val="400186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US" sz="2800" dirty="0">
                <a:solidFill>
                  <a:schemeClr val="tx2"/>
                </a:solidFill>
                <a:latin typeface="Calibri" panose="020F0502020204030204" pitchFamily="34" charset="0"/>
                <a:cs typeface="Calibri" panose="020F0502020204030204" pitchFamily="34" charset="0"/>
              </a:rPr>
              <a:t>10) Why it is required to remove SSN column from the Customer table ?</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200329"/>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kern="0" dirty="0">
                <a:solidFill>
                  <a:schemeClr val="tx2"/>
                </a:solidFill>
              </a:rPr>
              <a:t> </a:t>
            </a:r>
            <a:r>
              <a:rPr lang="en-IN" sz="1800" kern="0" dirty="0">
                <a:solidFill>
                  <a:schemeClr val="tx2"/>
                </a:solidFill>
              </a:rPr>
              <a:t>Using SSN number, the</a:t>
            </a:r>
            <a:r>
              <a:rPr lang="en-US" b="0"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personal information could also be revealed to unauthorized people, which could lead to identity theft and other types of fraud. So in order to keep it secure bank removed SSN from Customer Table.</a:t>
            </a:r>
            <a:endParaRPr lang="en-IN" dirty="0">
              <a:solidFill>
                <a:schemeClr val="tx2"/>
              </a:solidFill>
            </a:endParaRPr>
          </a:p>
        </p:txBody>
      </p:sp>
      <p:pic>
        <p:nvPicPr>
          <p:cNvPr id="8" name="Picture 7">
            <a:extLst>
              <a:ext uri="{FF2B5EF4-FFF2-40B4-BE49-F238E27FC236}">
                <a16:creationId xmlns:a16="http://schemas.microsoft.com/office/drawing/2014/main" id="{852F4F0C-A390-4B37-B868-911B141EC977}"/>
              </a:ext>
            </a:extLst>
          </p:cNvPr>
          <p:cNvPicPr>
            <a:picLocks noChangeAspect="1"/>
          </p:cNvPicPr>
          <p:nvPr/>
        </p:nvPicPr>
        <p:blipFill>
          <a:blip r:embed="rId2"/>
          <a:stretch>
            <a:fillRect/>
          </a:stretch>
        </p:blipFill>
        <p:spPr>
          <a:xfrm>
            <a:off x="0" y="2892432"/>
            <a:ext cx="9147953" cy="2025701"/>
          </a:xfrm>
          <a:prstGeom prst="rect">
            <a:avLst/>
          </a:prstGeom>
        </p:spPr>
      </p:pic>
      <p:pic>
        <p:nvPicPr>
          <p:cNvPr id="10" name="Picture 9">
            <a:extLst>
              <a:ext uri="{FF2B5EF4-FFF2-40B4-BE49-F238E27FC236}">
                <a16:creationId xmlns:a16="http://schemas.microsoft.com/office/drawing/2014/main" id="{06ECF3BC-E932-4BDD-9F43-F839998B44D7}"/>
              </a:ext>
            </a:extLst>
          </p:cNvPr>
          <p:cNvPicPr>
            <a:picLocks noChangeAspect="1"/>
          </p:cNvPicPr>
          <p:nvPr/>
        </p:nvPicPr>
        <p:blipFill>
          <a:blip r:embed="rId3"/>
          <a:stretch>
            <a:fillRect/>
          </a:stretch>
        </p:blipFill>
        <p:spPr>
          <a:xfrm>
            <a:off x="-20720" y="4931691"/>
            <a:ext cx="9144000" cy="2025701"/>
          </a:xfrm>
          <a:prstGeom prst="rect">
            <a:avLst/>
          </a:prstGeom>
        </p:spPr>
      </p:pic>
    </p:spTree>
    <p:extLst>
      <p:ext uri="{BB962C8B-B14F-4D97-AF65-F5344CB8AC3E}">
        <p14:creationId xmlns:p14="http://schemas.microsoft.com/office/powerpoint/2010/main" val="90117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2915816" y="3212976"/>
            <a:ext cx="5868145" cy="864096"/>
          </a:xfrm>
        </p:spPr>
        <p:txBody>
          <a:bodyPr/>
          <a:lstStyle/>
          <a:p>
            <a:pPr algn="r" eaLnBrk="1" hangingPunct="1"/>
            <a:r>
              <a:rPr lang="en-US" sz="2750" dirty="0">
                <a:solidFill>
                  <a:srgbClr val="1B00FE"/>
                </a:solidFill>
                <a:latin typeface="Arial Black" panose="020B0A04020102020204" pitchFamily="34" charset="0"/>
              </a:rPr>
              <a:t>CONCLUSIONS  </a:t>
            </a:r>
          </a:p>
        </p:txBody>
      </p:sp>
    </p:spTree>
    <p:extLst>
      <p:ext uri="{BB962C8B-B14F-4D97-AF65-F5344CB8AC3E}">
        <p14:creationId xmlns:p14="http://schemas.microsoft.com/office/powerpoint/2010/main" val="243904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dirty="0">
                <a:solidFill>
                  <a:srgbClr val="000000"/>
                </a:solidFill>
              </a:rPr>
              <a:t>Final Conclusions</a:t>
            </a:r>
          </a:p>
        </p:txBody>
      </p:sp>
      <p:sp>
        <p:nvSpPr>
          <p:cNvPr id="5123" name="Rectangle 3"/>
          <p:cNvSpPr>
            <a:spLocks noGrp="1" noChangeArrowheads="1"/>
          </p:cNvSpPr>
          <p:nvPr>
            <p:ph type="body" idx="1"/>
          </p:nvPr>
        </p:nvSpPr>
        <p:spPr>
          <a:xfrm>
            <a:off x="0" y="926862"/>
            <a:ext cx="9144000" cy="5931138"/>
          </a:xfrm>
          <a:solidFill>
            <a:schemeClr val="accent5">
              <a:lumMod val="20000"/>
              <a:lumOff val="80000"/>
            </a:schemeClr>
          </a:solidFill>
        </p:spPr>
        <p:txBody>
          <a:bodyPr/>
          <a:lstStyle/>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2000" dirty="0">
                <a:solidFill>
                  <a:srgbClr val="000000"/>
                </a:solidFill>
              </a:rPr>
              <a:t>Bank is having only two type of accounts at present : Checking and Saving Account. Out of which customer are keeping more of Saving Account.</a:t>
            </a: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r>
              <a:rPr lang="en-US" sz="2000" dirty="0">
                <a:solidFill>
                  <a:srgbClr val="000000"/>
                </a:solidFill>
              </a:rPr>
              <a:t>Maximum customers are maintaining the minimum balance in their accounts.</a:t>
            </a: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r>
              <a:rPr lang="en-US" sz="2000" dirty="0">
                <a:solidFill>
                  <a:srgbClr val="000000"/>
                </a:solidFill>
              </a:rPr>
              <a:t>Most of the customers belongs to the Ontario Branch.</a:t>
            </a: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r>
              <a:rPr lang="en-US" sz="2000" dirty="0">
                <a:solidFill>
                  <a:srgbClr val="000000"/>
                </a:solidFill>
              </a:rPr>
              <a:t>The overdraft transaction is mostly done above 5000 for various purposes. The </a:t>
            </a:r>
            <a:r>
              <a:rPr lang="en-US" sz="2000" spc="-5" dirty="0"/>
              <a:t>bank charges an overdraft fee, a record was maintained for each transaction that causes an account to go into</a:t>
            </a:r>
            <a:r>
              <a:rPr lang="en-US" sz="2000" spc="-60" dirty="0"/>
              <a:t> </a:t>
            </a:r>
            <a:r>
              <a:rPr lang="en-US" sz="2000" spc="-5" dirty="0"/>
              <a:t>overdraft.</a:t>
            </a:r>
          </a:p>
          <a:p>
            <a:pPr algn="just" eaLnBrk="1" hangingPunct="1">
              <a:buFont typeface="Wingdings" panose="05000000000000000000" pitchFamily="2" charset="2"/>
              <a:buChar char="v"/>
            </a:pPr>
            <a:endParaRPr lang="en-US" sz="2000" spc="-5" dirty="0"/>
          </a:p>
          <a:p>
            <a:pPr algn="just" eaLnBrk="1" hangingPunct="1">
              <a:buFont typeface="Wingdings" panose="05000000000000000000" pitchFamily="2" charset="2"/>
              <a:buChar char="v"/>
            </a:pPr>
            <a:r>
              <a:rPr lang="en-US" sz="2000" spc="-5" dirty="0"/>
              <a:t>Customers have a user logins to allow them to access all of </a:t>
            </a:r>
            <a:r>
              <a:rPr lang="en-US" sz="2000" spc="-10" dirty="0"/>
              <a:t>their  </a:t>
            </a:r>
            <a:r>
              <a:rPr lang="en-US" sz="2000" spc="-5" dirty="0"/>
              <a:t>accounts. </a:t>
            </a: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endParaRPr lang="en-US" sz="2000" dirty="0">
              <a:solidFill>
                <a:srgbClr val="000000"/>
              </a:solidFill>
            </a:endParaRPr>
          </a:p>
          <a:p>
            <a:pPr algn="just" eaLnBrk="1" hangingPunct="1">
              <a:buFont typeface="Wingdings" panose="05000000000000000000" pitchFamily="2" charset="2"/>
              <a:buChar char="v"/>
            </a:pPr>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242034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474E-4DD6-47B1-AD60-63EB8AF26A8B}"/>
              </a:ext>
            </a:extLst>
          </p:cNvPr>
          <p:cNvSpPr>
            <a:spLocks noGrp="1"/>
          </p:cNvSpPr>
          <p:nvPr>
            <p:ph type="title"/>
          </p:nvPr>
        </p:nvSpPr>
        <p:spPr/>
        <p:txBody>
          <a:bodyPr/>
          <a:lstStyle/>
          <a:p>
            <a:pPr algn="ctr"/>
            <a:r>
              <a:rPr lang="en-IN" dirty="0"/>
              <a:t>PROJECT OUTLINE</a:t>
            </a:r>
          </a:p>
        </p:txBody>
      </p:sp>
      <p:graphicFrame>
        <p:nvGraphicFramePr>
          <p:cNvPr id="6" name="Diagram 5">
            <a:extLst>
              <a:ext uri="{FF2B5EF4-FFF2-40B4-BE49-F238E27FC236}">
                <a16:creationId xmlns:a16="http://schemas.microsoft.com/office/drawing/2014/main" id="{B5096A02-E23F-4571-903C-3FE65A71F826}"/>
              </a:ext>
            </a:extLst>
          </p:cNvPr>
          <p:cNvGraphicFramePr/>
          <p:nvPr>
            <p:extLst>
              <p:ext uri="{D42A27DB-BD31-4B8C-83A1-F6EECF244321}">
                <p14:modId xmlns:p14="http://schemas.microsoft.com/office/powerpoint/2010/main" val="464517317"/>
              </p:ext>
            </p:extLst>
          </p:nvPr>
        </p:nvGraphicFramePr>
        <p:xfrm>
          <a:off x="126235" y="1900305"/>
          <a:ext cx="6096000"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76C3E72-E1C3-4877-99C5-F2FDCE2B6B1D}"/>
              </a:ext>
            </a:extLst>
          </p:cNvPr>
          <p:cNvGraphicFramePr/>
          <p:nvPr>
            <p:extLst>
              <p:ext uri="{D42A27DB-BD31-4B8C-83A1-F6EECF244321}">
                <p14:modId xmlns:p14="http://schemas.microsoft.com/office/powerpoint/2010/main" val="3407975294"/>
              </p:ext>
            </p:extLst>
          </p:nvPr>
        </p:nvGraphicFramePr>
        <p:xfrm>
          <a:off x="126235" y="3573016"/>
          <a:ext cx="6096000" cy="1944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204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007247-8E6E-47D6-8A8C-76E2B19DCB5F}"/>
              </a:ext>
            </a:extLst>
          </p:cNvPr>
          <p:cNvSpPr/>
          <p:nvPr/>
        </p:nvSpPr>
        <p:spPr>
          <a:xfrm>
            <a:off x="2051720" y="2967334"/>
            <a:ext cx="3824483" cy="2554545"/>
          </a:xfrm>
          <a:prstGeom prst="rect">
            <a:avLst/>
          </a:prstGeom>
          <a:noFill/>
        </p:spPr>
        <p:txBody>
          <a:bodyPr wrap="square" lIns="91440" tIns="45720" rIns="91440" bIns="45720">
            <a:spAutoFit/>
          </a:bodyPr>
          <a:lstStyle/>
          <a:p>
            <a:pPr algn="ctr"/>
            <a:r>
              <a:rPr lang="en-US" sz="8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p>
          <a:p>
            <a:pPr algn="ctr"/>
            <a:r>
              <a:rPr lang="en-US" sz="8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 !!!</a:t>
            </a:r>
          </a:p>
        </p:txBody>
      </p:sp>
    </p:spTree>
    <p:extLst>
      <p:ext uri="{BB962C8B-B14F-4D97-AF65-F5344CB8AC3E}">
        <p14:creationId xmlns:p14="http://schemas.microsoft.com/office/powerpoint/2010/main" val="205645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98-FD90-48D2-9DB4-A6662C6756F3}"/>
              </a:ext>
            </a:extLst>
          </p:cNvPr>
          <p:cNvSpPr>
            <a:spLocks noGrp="1"/>
          </p:cNvSpPr>
          <p:nvPr>
            <p:ph type="title"/>
          </p:nvPr>
        </p:nvSpPr>
        <p:spPr>
          <a:xfrm>
            <a:off x="755576" y="404664"/>
            <a:ext cx="7416800" cy="508000"/>
          </a:xfrm>
        </p:spPr>
        <p:txBody>
          <a:bodyPr/>
          <a:lstStyle/>
          <a:p>
            <a:pPr algn="ctr"/>
            <a:r>
              <a:rPr lang="en-IN" dirty="0"/>
              <a:t>INTRODUCTION</a:t>
            </a:r>
          </a:p>
        </p:txBody>
      </p:sp>
      <p:sp>
        <p:nvSpPr>
          <p:cNvPr id="4" name="TextBox 3">
            <a:extLst>
              <a:ext uri="{FF2B5EF4-FFF2-40B4-BE49-F238E27FC236}">
                <a16:creationId xmlns:a16="http://schemas.microsoft.com/office/drawing/2014/main" id="{DEE5F5EB-1E32-48FC-B2B4-296F158792A2}"/>
              </a:ext>
            </a:extLst>
          </p:cNvPr>
          <p:cNvSpPr txBox="1"/>
          <p:nvPr/>
        </p:nvSpPr>
        <p:spPr>
          <a:xfrm>
            <a:off x="107504" y="1556792"/>
            <a:ext cx="8712968" cy="5232202"/>
          </a:xfrm>
          <a:prstGeom prst="rect">
            <a:avLst/>
          </a:prstGeom>
          <a:noFill/>
        </p:spPr>
        <p:txBody>
          <a:bodyPr wrap="square" rtlCol="0">
            <a:spAutoFit/>
          </a:bodyPr>
          <a:lstStyle/>
          <a:p>
            <a:pPr algn="ctr"/>
            <a:r>
              <a:rPr lang="en-US" sz="2400" u="sng" dirty="0">
                <a:solidFill>
                  <a:srgbClr val="990000"/>
                </a:solidFill>
                <a:latin typeface="+mj-lt"/>
              </a:rPr>
              <a:t>PROJECT ON BANK DATABASE CREATION USING SQL</a:t>
            </a:r>
          </a:p>
          <a:p>
            <a:pPr algn="ctr"/>
            <a:endParaRPr lang="en-US" sz="2400" u="sng" dirty="0">
              <a:solidFill>
                <a:srgbClr val="990000"/>
              </a:solidFill>
              <a:latin typeface="+mj-lt"/>
            </a:endParaRPr>
          </a:p>
          <a:p>
            <a:pPr algn="ctr"/>
            <a:endParaRPr lang="en-US" sz="1400" dirty="0">
              <a:solidFill>
                <a:schemeClr val="tx2"/>
              </a:solidFill>
              <a:latin typeface="+mj-lt"/>
            </a:endParaRPr>
          </a:p>
          <a:p>
            <a:pPr marL="285750" indent="-285750">
              <a:buFont typeface="Wingdings" panose="05000000000000000000" pitchFamily="2" charset="2"/>
              <a:buChar char="v"/>
            </a:pPr>
            <a:r>
              <a:rPr lang="en-US" sz="1600" dirty="0">
                <a:solidFill>
                  <a:schemeClr val="tx2"/>
                </a:solidFill>
                <a:latin typeface="+mj-lt"/>
              </a:rPr>
              <a:t>This project is basically to create a Bank database having various details about the bank customers, bank employees, login details of the customers, transaction and balance details of the customers.</a:t>
            </a:r>
          </a:p>
          <a:p>
            <a:pPr marL="285750" indent="-285750">
              <a:buFont typeface="Wingdings" panose="05000000000000000000" pitchFamily="2" charset="2"/>
              <a:buChar char="v"/>
            </a:pPr>
            <a:endParaRPr lang="en-US" sz="1600" dirty="0">
              <a:solidFill>
                <a:schemeClr val="tx2"/>
              </a:solidFill>
              <a:latin typeface="+mj-lt"/>
            </a:endParaRPr>
          </a:p>
          <a:p>
            <a:pPr marL="285750" indent="-285750">
              <a:buFont typeface="Wingdings" panose="05000000000000000000" pitchFamily="2" charset="2"/>
              <a:buChar char="v"/>
            </a:pPr>
            <a:r>
              <a:rPr lang="en-US" sz="1600" dirty="0">
                <a:solidFill>
                  <a:schemeClr val="tx2"/>
                </a:solidFill>
                <a:latin typeface="+mj-lt"/>
              </a:rPr>
              <a:t>There is total 17 tables which are having relationship with each other.</a:t>
            </a:r>
          </a:p>
          <a:p>
            <a:pPr marL="285750" indent="-285750">
              <a:buFont typeface="Wingdings" panose="05000000000000000000" pitchFamily="2" charset="2"/>
              <a:buChar char="v"/>
            </a:pPr>
            <a:endParaRPr lang="en-US" sz="1600" dirty="0">
              <a:solidFill>
                <a:schemeClr val="tx2"/>
              </a:solidFill>
              <a:latin typeface="+mj-lt"/>
            </a:endParaRPr>
          </a:p>
          <a:p>
            <a:pPr marL="285750" indent="-285750">
              <a:buFont typeface="Wingdings" panose="05000000000000000000" pitchFamily="2" charset="2"/>
              <a:buChar char="v"/>
            </a:pPr>
            <a:r>
              <a:rPr lang="en-US" sz="1600" dirty="0">
                <a:solidFill>
                  <a:schemeClr val="tx2"/>
                </a:solidFill>
                <a:latin typeface="+mj-lt"/>
              </a:rPr>
              <a:t>Based on the relationship between tables, we can extract the more</a:t>
            </a:r>
          </a:p>
          <a:p>
            <a:r>
              <a:rPr lang="en-US" sz="1600" dirty="0">
                <a:solidFill>
                  <a:schemeClr val="tx2"/>
                </a:solidFill>
                <a:latin typeface="+mj-lt"/>
              </a:rPr>
              <a:t>     meaningful information about the customers.</a:t>
            </a:r>
          </a:p>
          <a:p>
            <a:endParaRPr lang="en-US" sz="1600" dirty="0">
              <a:solidFill>
                <a:schemeClr val="tx2"/>
              </a:solidFill>
              <a:latin typeface="+mj-lt"/>
            </a:endParaRPr>
          </a:p>
          <a:p>
            <a:pPr marL="285750" indent="-285750">
              <a:buFont typeface="Wingdings" panose="05000000000000000000" pitchFamily="2" charset="2"/>
              <a:buChar char="v"/>
            </a:pPr>
            <a:r>
              <a:rPr lang="en-US" sz="1600" dirty="0">
                <a:solidFill>
                  <a:schemeClr val="tx2"/>
                </a:solidFill>
                <a:latin typeface="+mj-lt"/>
              </a:rPr>
              <a:t>It also includes extra error information if a customer fails to</a:t>
            </a:r>
          </a:p>
          <a:p>
            <a:r>
              <a:rPr lang="en-US" sz="1600" dirty="0">
                <a:solidFill>
                  <a:schemeClr val="tx2"/>
                </a:solidFill>
                <a:latin typeface="+mj-lt"/>
              </a:rPr>
              <a:t>     make any transaction or unable to login his/her account.</a:t>
            </a:r>
          </a:p>
          <a:p>
            <a:endParaRPr lang="en-US" sz="1600" dirty="0">
              <a:solidFill>
                <a:schemeClr val="tx2"/>
              </a:solidFill>
              <a:latin typeface="+mj-lt"/>
            </a:endParaRPr>
          </a:p>
          <a:p>
            <a:pPr marL="285750" indent="-285750">
              <a:buFont typeface="Wingdings" panose="05000000000000000000" pitchFamily="2" charset="2"/>
              <a:buChar char="v"/>
            </a:pPr>
            <a:r>
              <a:rPr lang="en-US" sz="1600" dirty="0">
                <a:solidFill>
                  <a:schemeClr val="tx2"/>
                </a:solidFill>
                <a:latin typeface="+mj-lt"/>
              </a:rPr>
              <a:t>A record that causes an account to go into the overdraft is </a:t>
            </a:r>
          </a:p>
          <a:p>
            <a:r>
              <a:rPr lang="en-US" sz="1600" dirty="0">
                <a:solidFill>
                  <a:schemeClr val="tx2"/>
                </a:solidFill>
                <a:latin typeface="+mj-lt"/>
              </a:rPr>
              <a:t>     also maintained in the table as Bank charges certain fee for that.</a:t>
            </a:r>
          </a:p>
          <a:p>
            <a:pPr marL="285750" indent="-285750">
              <a:buFont typeface="Wingdings" panose="05000000000000000000" pitchFamily="2" charset="2"/>
              <a:buChar char="v"/>
            </a:pPr>
            <a:endParaRPr lang="en-US" sz="1600" spc="-5" dirty="0"/>
          </a:p>
          <a:p>
            <a:endParaRPr lang="en-US" sz="1400" dirty="0">
              <a:solidFill>
                <a:schemeClr val="tx2"/>
              </a:solidFill>
              <a:latin typeface="+mj-lt"/>
            </a:endParaRPr>
          </a:p>
          <a:p>
            <a:endParaRPr lang="en-IN" dirty="0">
              <a:solidFill>
                <a:schemeClr val="tx2"/>
              </a:solidFill>
            </a:endParaRPr>
          </a:p>
        </p:txBody>
      </p:sp>
    </p:spTree>
    <p:extLst>
      <p:ext uri="{BB962C8B-B14F-4D97-AF65-F5344CB8AC3E}">
        <p14:creationId xmlns:p14="http://schemas.microsoft.com/office/powerpoint/2010/main" val="318040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3508" y="476672"/>
            <a:ext cx="8856984" cy="649287"/>
          </a:xfrm>
        </p:spPr>
        <p:txBody>
          <a:bodyPr/>
          <a:lstStyle/>
          <a:p>
            <a:pPr algn="ctr" eaLnBrk="1" hangingPunct="1"/>
            <a:r>
              <a:rPr lang="en-US" sz="4000" dirty="0">
                <a:solidFill>
                  <a:schemeClr val="tx2"/>
                </a:solidFill>
              </a:rPr>
              <a:t> </a:t>
            </a:r>
            <a:endParaRPr lang="uk-UA" sz="4000" dirty="0">
              <a:solidFill>
                <a:schemeClr val="tx2"/>
              </a:solidFill>
            </a:endParaRPr>
          </a:p>
        </p:txBody>
      </p:sp>
      <p:sp>
        <p:nvSpPr>
          <p:cNvPr id="36867" name="Rectangle 3"/>
          <p:cNvSpPr>
            <a:spLocks noGrp="1" noChangeArrowheads="1"/>
          </p:cNvSpPr>
          <p:nvPr>
            <p:ph idx="1"/>
          </p:nvPr>
        </p:nvSpPr>
        <p:spPr>
          <a:xfrm>
            <a:off x="179388" y="1557338"/>
            <a:ext cx="8772848" cy="4967287"/>
          </a:xfrm>
        </p:spPr>
        <p:txBody>
          <a:bodyPr/>
          <a:lstStyle/>
          <a:p>
            <a:pPr algn="just" eaLnBrk="1" hangingPunct="1">
              <a:spcBef>
                <a:spcPts val="0"/>
              </a:spcBef>
              <a:spcAft>
                <a:spcPts val="600"/>
              </a:spcAft>
              <a:defRPr/>
            </a:pPr>
            <a:endParaRPr lang="en-IN" sz="1500" b="1" dirty="0">
              <a:solidFill>
                <a:schemeClr val="tx2"/>
              </a:solidFill>
              <a:latin typeface="Calibri" panose="020F0502020204030204" pitchFamily="34" charset="0"/>
              <a:cs typeface="Calibri" panose="020F0502020204030204" pitchFamily="34" charset="0"/>
            </a:endParaRPr>
          </a:p>
          <a:p>
            <a:pPr marL="0" indent="0" algn="just" eaLnBrk="1" hangingPunct="1">
              <a:spcBef>
                <a:spcPts val="0"/>
              </a:spcBef>
              <a:spcAft>
                <a:spcPts val="600"/>
              </a:spcAft>
              <a:buNone/>
              <a:defRPr/>
            </a:pPr>
            <a:endParaRPr lang="en-IN" sz="1500" b="1" dirty="0">
              <a:solidFill>
                <a:schemeClr val="tx2"/>
              </a:solidFill>
              <a:latin typeface="Calibri" panose="020F0502020204030204" pitchFamily="34" charset="0"/>
              <a:cs typeface="Calibri" panose="020F0502020204030204" pitchFamily="34" charset="0"/>
            </a:endParaRPr>
          </a:p>
          <a:p>
            <a:pPr marL="457200" lvl="1" indent="0" algn="just">
              <a:spcBef>
                <a:spcPts val="0"/>
              </a:spcBef>
              <a:spcAft>
                <a:spcPts val="600"/>
              </a:spcAft>
              <a:buNone/>
              <a:defRPr/>
            </a:pPr>
            <a:endParaRPr lang="en-US" sz="1400" i="0" dirty="0">
              <a:solidFill>
                <a:srgbClr val="000000"/>
              </a:solidFill>
              <a:effectLst/>
              <a:latin typeface="Arial" panose="020B0604020202020204" pitchFamily="34" charset="0"/>
            </a:endParaRPr>
          </a:p>
          <a:p>
            <a:pPr lvl="1" algn="just">
              <a:spcBef>
                <a:spcPts val="0"/>
              </a:spcBef>
              <a:spcAft>
                <a:spcPts val="0"/>
              </a:spcAft>
              <a:buFont typeface="Wingdings" panose="05000000000000000000" pitchFamily="2" charset="2"/>
              <a:buChar char="Ø"/>
              <a:defRPr/>
            </a:pPr>
            <a:endParaRPr lang="en-IN" sz="1500" dirty="0">
              <a:solidFill>
                <a:schemeClr val="tx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F72BE9D-8575-4211-B129-9A0FDEAD5385}"/>
              </a:ext>
            </a:extLst>
          </p:cNvPr>
          <p:cNvSpPr txBox="1"/>
          <p:nvPr/>
        </p:nvSpPr>
        <p:spPr>
          <a:xfrm>
            <a:off x="143508" y="1700808"/>
            <a:ext cx="8856984" cy="3139321"/>
          </a:xfrm>
          <a:prstGeom prst="rect">
            <a:avLst/>
          </a:prstGeom>
          <a:noFill/>
        </p:spPr>
        <p:txBody>
          <a:bodyPr wrap="square">
            <a:spAutoFit/>
          </a:bodyPr>
          <a:lstStyle/>
          <a:p>
            <a:pPr algn="l"/>
            <a:endParaRPr lang="en-US" sz="1800" b="1" i="0" u="sng" dirty="0">
              <a:solidFill>
                <a:srgbClr val="000000"/>
              </a:solidFill>
              <a:effectLst/>
              <a:latin typeface="+mn-lt"/>
            </a:endParaRPr>
          </a:p>
          <a:p>
            <a:pPr algn="ctr"/>
            <a:r>
              <a:rPr lang="en-US" sz="1800" b="1" i="0" u="sng" dirty="0">
                <a:solidFill>
                  <a:srgbClr val="000000"/>
                </a:solidFill>
                <a:effectLst/>
                <a:latin typeface="+mn-lt"/>
              </a:rPr>
              <a:t>Executive Summary</a:t>
            </a:r>
          </a:p>
          <a:p>
            <a:pPr algn="l"/>
            <a:endParaRPr lang="en-US" sz="1800" b="1" i="0" u="sng" dirty="0">
              <a:solidFill>
                <a:srgbClr val="000000"/>
              </a:solidFill>
              <a:effectLst/>
              <a:latin typeface="+mn-lt"/>
            </a:endParaRPr>
          </a:p>
          <a:p>
            <a:pPr marL="0" indent="0" algn="just">
              <a:buNone/>
            </a:pPr>
            <a:r>
              <a:rPr lang="en-US" sz="1800" b="0" i="0" dirty="0">
                <a:solidFill>
                  <a:srgbClr val="000000"/>
                </a:solidFill>
                <a:effectLst/>
                <a:latin typeface="+mn-lt"/>
                <a:cs typeface="Calibri" panose="020F0502020204030204" pitchFamily="34" charset="0"/>
              </a:rPr>
              <a:t>This report is part of a </a:t>
            </a:r>
            <a:r>
              <a:rPr lang="en-US" sz="1800" b="0" dirty="0">
                <a:solidFill>
                  <a:srgbClr val="000000"/>
                </a:solidFill>
                <a:latin typeface="+mn-lt"/>
                <a:cs typeface="Calibri" panose="020F0502020204030204" pitchFamily="34" charset="0"/>
              </a:rPr>
              <a:t>SQL P</a:t>
            </a:r>
            <a:r>
              <a:rPr lang="en-US" sz="1800" b="0" i="0" dirty="0">
                <a:solidFill>
                  <a:srgbClr val="000000"/>
                </a:solidFill>
                <a:effectLst/>
                <a:latin typeface="+mn-lt"/>
                <a:cs typeface="Calibri" panose="020F0502020204030204" pitchFamily="34" charset="0"/>
              </a:rPr>
              <a:t>roject, as a capstone for the Data Science and Application Program. The final goal is to find out the Customer’s details based on the available data. The aim of this report is to understand the database entities in more details and have practical experience of working with different objects of SQL. All steps are going to be explained and supported by </a:t>
            </a:r>
            <a:r>
              <a:rPr lang="en-US" b="0" dirty="0">
                <a:solidFill>
                  <a:srgbClr val="000000"/>
                </a:solidFill>
                <a:latin typeface="+mn-lt"/>
                <a:cs typeface="Calibri" panose="020F0502020204030204" pitchFamily="34" charset="0"/>
              </a:rPr>
              <a:t>SQL</a:t>
            </a:r>
            <a:r>
              <a:rPr lang="en-US" sz="1800" b="0" i="0" dirty="0">
                <a:solidFill>
                  <a:srgbClr val="000000"/>
                </a:solidFill>
                <a:effectLst/>
                <a:latin typeface="+mn-lt"/>
                <a:cs typeface="Calibri" panose="020F0502020204030204" pitchFamily="34" charset="0"/>
              </a:rPr>
              <a:t> codes including SQL Views and procedures.</a:t>
            </a:r>
          </a:p>
          <a:p>
            <a:pPr marL="0" indent="0" algn="just">
              <a:buNone/>
            </a:pPr>
            <a:endParaRPr lang="en-US" b="0" dirty="0">
              <a:solidFill>
                <a:srgbClr val="000000"/>
              </a:solidFill>
              <a:latin typeface="+mn-lt"/>
              <a:cs typeface="Calibri" panose="020F0502020204030204" pitchFamily="34" charset="0"/>
            </a:endParaRPr>
          </a:p>
          <a:p>
            <a:pPr marL="0" indent="0" algn="just">
              <a:buNone/>
            </a:pPr>
            <a:endParaRPr lang="en-US" sz="1800" b="0" i="0" dirty="0">
              <a:solidFill>
                <a:srgbClr val="000000"/>
              </a:solidFill>
              <a:effectLst/>
              <a:latin typeface="+mn-lt"/>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sz="2400" dirty="0">
                <a:solidFill>
                  <a:srgbClr val="000000"/>
                </a:solidFill>
              </a:rPr>
              <a:t>PROBLEM STATEMENTS</a:t>
            </a:r>
          </a:p>
        </p:txBody>
      </p:sp>
      <p:sp>
        <p:nvSpPr>
          <p:cNvPr id="5123" name="Rectangle 3"/>
          <p:cNvSpPr>
            <a:spLocks noGrp="1" noChangeArrowheads="1"/>
          </p:cNvSpPr>
          <p:nvPr>
            <p:ph type="body" idx="1"/>
          </p:nvPr>
        </p:nvSpPr>
        <p:spPr>
          <a:xfrm>
            <a:off x="1908175" y="926862"/>
            <a:ext cx="7116762" cy="5616575"/>
          </a:xfrm>
        </p:spPr>
        <p:txBody>
          <a:bodyPr/>
          <a:lstStyle/>
          <a:p>
            <a:pPr eaLnBrk="1" hangingPunct="1"/>
            <a:endParaRPr lang="en-US" sz="1400" dirty="0">
              <a:solidFill>
                <a:srgbClr val="000000"/>
              </a:solidFill>
            </a:endParaRPr>
          </a:p>
          <a:p>
            <a:pPr eaLnBrk="1" hangingPunct="1"/>
            <a:r>
              <a:rPr lang="en-US" sz="1600" dirty="0">
                <a:solidFill>
                  <a:srgbClr val="000000"/>
                </a:solidFill>
              </a:rPr>
              <a:t>Which is the most preferred account type as per the customer?</a:t>
            </a:r>
          </a:p>
          <a:p>
            <a:pPr eaLnBrk="1" hangingPunct="1"/>
            <a:endParaRPr lang="en-US" sz="1600" dirty="0">
              <a:solidFill>
                <a:srgbClr val="000000"/>
              </a:solidFill>
            </a:endParaRPr>
          </a:p>
          <a:p>
            <a:pPr eaLnBrk="1" hangingPunct="1"/>
            <a:r>
              <a:rPr lang="en-US" sz="1600" dirty="0">
                <a:solidFill>
                  <a:srgbClr val="000000"/>
                </a:solidFill>
              </a:rPr>
              <a:t>How many customers are maintaining the checking and saving account based on the province?</a:t>
            </a:r>
          </a:p>
          <a:p>
            <a:pPr eaLnBrk="1" hangingPunct="1"/>
            <a:endParaRPr lang="en-US" sz="1600" dirty="0">
              <a:solidFill>
                <a:srgbClr val="000000"/>
              </a:solidFill>
            </a:endParaRPr>
          </a:p>
          <a:p>
            <a:pPr eaLnBrk="1" hangingPunct="1"/>
            <a:r>
              <a:rPr lang="en-US" sz="1600" dirty="0">
                <a:solidFill>
                  <a:srgbClr val="000000"/>
                </a:solidFill>
              </a:rPr>
              <a:t>How many customers are maintaining minimum balance in their accounts?</a:t>
            </a:r>
          </a:p>
          <a:p>
            <a:pPr eaLnBrk="1" hangingPunct="1"/>
            <a:endParaRPr lang="en-US" sz="1600" dirty="0">
              <a:solidFill>
                <a:srgbClr val="000000"/>
              </a:solidFill>
            </a:endParaRPr>
          </a:p>
          <a:p>
            <a:pPr eaLnBrk="1" hangingPunct="1"/>
            <a:r>
              <a:rPr lang="en-US" sz="1600" dirty="0">
                <a:solidFill>
                  <a:srgbClr val="000000"/>
                </a:solidFill>
              </a:rPr>
              <a:t>Which is the most selected User Security Question among the Bank Customers?</a:t>
            </a:r>
          </a:p>
          <a:p>
            <a:pPr eaLnBrk="1" hangingPunct="1"/>
            <a:endParaRPr lang="en-US" sz="1600" dirty="0">
              <a:solidFill>
                <a:srgbClr val="000000"/>
              </a:solidFill>
            </a:endParaRPr>
          </a:p>
          <a:p>
            <a:pPr eaLnBrk="1" hangingPunct="1"/>
            <a:r>
              <a:rPr lang="en-US" sz="1600" dirty="0">
                <a:solidFill>
                  <a:srgbClr val="000000"/>
                </a:solidFill>
              </a:rPr>
              <a:t>How many bank customers are having Active Account Status?</a:t>
            </a:r>
          </a:p>
          <a:p>
            <a:pPr eaLnBrk="1" hangingPunct="1"/>
            <a:endParaRPr lang="en-US" sz="1600" dirty="0">
              <a:solidFill>
                <a:srgbClr val="000000"/>
              </a:solidFill>
            </a:endParaRPr>
          </a:p>
          <a:p>
            <a:pPr eaLnBrk="1" hangingPunct="1"/>
            <a:r>
              <a:rPr lang="en-US" sz="1600" dirty="0">
                <a:solidFill>
                  <a:srgbClr val="000000"/>
                </a:solidFill>
              </a:rPr>
              <a:t>What is the maximum Interest Rate Value in the financial Year?</a:t>
            </a:r>
          </a:p>
          <a:p>
            <a:pPr eaLnBrk="1" hangingPunct="1"/>
            <a:endParaRPr lang="en-US" sz="1600" dirty="0">
              <a:solidFill>
                <a:srgbClr val="000000"/>
              </a:solidFill>
            </a:endParaRPr>
          </a:p>
          <a:p>
            <a:pPr marL="0" indent="0" eaLnBrk="1" hangingPunct="1">
              <a:buNone/>
            </a:pPr>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149677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dirty="0">
                <a:solidFill>
                  <a:srgbClr val="000000"/>
                </a:solidFill>
              </a:rPr>
              <a:t>Objectives of this Project</a:t>
            </a:r>
          </a:p>
        </p:txBody>
      </p:sp>
      <p:sp>
        <p:nvSpPr>
          <p:cNvPr id="5123" name="Rectangle 3"/>
          <p:cNvSpPr>
            <a:spLocks noGrp="1" noChangeArrowheads="1"/>
          </p:cNvSpPr>
          <p:nvPr>
            <p:ph type="body" idx="1"/>
          </p:nvPr>
        </p:nvSpPr>
        <p:spPr>
          <a:xfrm>
            <a:off x="1908175" y="926862"/>
            <a:ext cx="7116762" cy="5616575"/>
          </a:xfrm>
        </p:spPr>
        <p:txBody>
          <a:bodyPr/>
          <a:lstStyle/>
          <a:p>
            <a:pPr marL="0" indent="0" eaLnBrk="1" hangingPunct="1">
              <a:buNone/>
            </a:pPr>
            <a:endParaRPr lang="en-US" sz="1800" b="1" i="0" dirty="0">
              <a:solidFill>
                <a:schemeClr val="tx2"/>
              </a:solidFill>
              <a:effectLst/>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1800" i="0" dirty="0">
                <a:solidFill>
                  <a:schemeClr val="tx2"/>
                </a:solidFill>
                <a:effectLst/>
                <a:latin typeface="Calibri" panose="020F0502020204030204" pitchFamily="34" charset="0"/>
                <a:cs typeface="Calibri" panose="020F0502020204030204" pitchFamily="34" charset="0"/>
              </a:rPr>
              <a:t>The foremost aim of Profiling bank customer’s data is that it will cognize the issuer's decisions about whom to give banking facilities.</a:t>
            </a:r>
          </a:p>
          <a:p>
            <a:pPr marL="0" indent="0" algn="just" eaLnBrk="1" hangingPunct="1">
              <a:buNone/>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1800" dirty="0">
                <a:solidFill>
                  <a:schemeClr val="tx2"/>
                </a:solidFill>
                <a:latin typeface="Calibri" panose="020F0502020204030204" pitchFamily="34" charset="0"/>
                <a:cs typeface="Calibri" panose="020F0502020204030204" pitchFamily="34" charset="0"/>
              </a:rPr>
              <a:t>Through this project, </a:t>
            </a:r>
            <a:r>
              <a:rPr lang="en-US" sz="1800" i="0" dirty="0">
                <a:solidFill>
                  <a:schemeClr val="tx2"/>
                </a:solidFill>
                <a:effectLst/>
                <a:latin typeface="Calibri" panose="020F0502020204030204" pitchFamily="34" charset="0"/>
                <a:cs typeface="Calibri" panose="020F0502020204030204" pitchFamily="34" charset="0"/>
              </a:rPr>
              <a:t>the issuers will be able to get a better understanding of their potential and current customers. </a:t>
            </a: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1800" i="0" dirty="0">
                <a:solidFill>
                  <a:schemeClr val="tx2"/>
                </a:solidFill>
                <a:effectLst/>
                <a:latin typeface="Calibri" panose="020F0502020204030204" pitchFamily="34" charset="0"/>
                <a:cs typeface="Calibri" panose="020F0502020204030204" pitchFamily="34" charset="0"/>
              </a:rPr>
              <a:t>This project will help in finding the best technique, which will help banks to get higher </a:t>
            </a:r>
            <a:r>
              <a:rPr lang="en-US" sz="1800" i="0">
                <a:solidFill>
                  <a:schemeClr val="tx2"/>
                </a:solidFill>
                <a:effectLst/>
                <a:latin typeface="Calibri" panose="020F0502020204030204" pitchFamily="34" charset="0"/>
                <a:cs typeface="Calibri" panose="020F0502020204030204" pitchFamily="34" charset="0"/>
              </a:rPr>
              <a:t>profitability by focusing </a:t>
            </a:r>
            <a:r>
              <a:rPr lang="en-US" sz="1800" i="0" dirty="0">
                <a:solidFill>
                  <a:schemeClr val="tx2"/>
                </a:solidFill>
                <a:effectLst/>
                <a:latin typeface="Calibri" panose="020F0502020204030204" pitchFamily="34" charset="0"/>
                <a:cs typeface="Calibri" panose="020F0502020204030204" pitchFamily="34" charset="0"/>
              </a:rPr>
              <a:t>on the valuable customer which are considered as the main engine in the bank's profitability. </a:t>
            </a:r>
          </a:p>
          <a:p>
            <a:pPr eaLnBrk="1" hangingPunct="1"/>
            <a:endParaRPr lang="en-US" sz="18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286121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989387" y="3212976"/>
            <a:ext cx="5154613" cy="864096"/>
          </a:xfrm>
        </p:spPr>
        <p:txBody>
          <a:bodyPr/>
          <a:lstStyle/>
          <a:p>
            <a:pPr algn="r" eaLnBrk="1" hangingPunct="1"/>
            <a:r>
              <a:rPr lang="en-US" sz="2800" dirty="0">
                <a:solidFill>
                  <a:srgbClr val="1B00FE"/>
                </a:solidFill>
                <a:latin typeface="Arial Black" panose="020B0A04020102020204" pitchFamily="34" charset="0"/>
              </a:rPr>
              <a:t>SQL QUERIES</a:t>
            </a:r>
          </a:p>
        </p:txBody>
      </p:sp>
    </p:spTree>
    <p:extLst>
      <p:ext uri="{BB962C8B-B14F-4D97-AF65-F5344CB8AC3E}">
        <p14:creationId xmlns:p14="http://schemas.microsoft.com/office/powerpoint/2010/main" val="115461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1268760"/>
          </a:xfrm>
        </p:spPr>
        <p:txBody>
          <a:bodyPr/>
          <a:lstStyle/>
          <a:p>
            <a:br>
              <a:rPr lang="en-IN" sz="2800" dirty="0"/>
            </a:br>
            <a:br>
              <a:rPr lang="en-IN" sz="2800" dirty="0"/>
            </a:br>
            <a:br>
              <a:rPr lang="en-IN" sz="2800" dirty="0"/>
            </a:br>
            <a:br>
              <a:rPr lang="en-IN" sz="2800" dirty="0"/>
            </a:br>
            <a:br>
              <a:rPr lang="en-IN" sz="2800" dirty="0"/>
            </a:br>
            <a:r>
              <a:rPr lang="en-IN" sz="2400" dirty="0"/>
              <a:t>1)</a:t>
            </a:r>
            <a:r>
              <a:rPr lang="en-IN" sz="2800" dirty="0"/>
              <a:t> </a:t>
            </a:r>
            <a:r>
              <a:rPr lang="en-US" sz="2800" dirty="0">
                <a:solidFill>
                  <a:schemeClr val="tx2"/>
                </a:solidFill>
                <a:latin typeface="Calibri" panose="020F0502020204030204" pitchFamily="34" charset="0"/>
                <a:cs typeface="Calibri" panose="020F0502020204030204" pitchFamily="34" charset="0"/>
              </a:rPr>
              <a:t>How many customers are maintaining checking account from ON province ?</a:t>
            </a:r>
            <a:br>
              <a:rPr lang="en-IN" sz="2800" dirty="0"/>
            </a:br>
            <a:br>
              <a:rPr lang="en-IN" sz="2800" dirty="0"/>
            </a:b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68657" y="1556792"/>
            <a:ext cx="8352928" cy="646331"/>
          </a:xfrm>
          <a:prstGeom prst="rect">
            <a:avLst/>
          </a:prstGeom>
          <a:noFill/>
        </p:spPr>
        <p:txBody>
          <a:bodyPr wrap="square" rtlCol="0">
            <a:spAutoFit/>
          </a:bodyPr>
          <a:lstStyle/>
          <a:p>
            <a:pPr algn="just"/>
            <a:r>
              <a:rPr lang="en-IN" sz="1800" u="sng" kern="0" dirty="0">
                <a:solidFill>
                  <a:srgbClr val="C00000"/>
                </a:solidFill>
              </a:rPr>
              <a:t>Conclusion: </a:t>
            </a:r>
            <a:r>
              <a:rPr lang="en-IN" kern="0" dirty="0">
                <a:solidFill>
                  <a:schemeClr val="tx2"/>
                </a:solidFill>
              </a:rPr>
              <a:t> O</a:t>
            </a:r>
            <a:r>
              <a:rPr lang="en-IN" sz="1800" kern="0" dirty="0">
                <a:solidFill>
                  <a:schemeClr val="tx2"/>
                </a:solidFill>
              </a:rPr>
              <a:t>ut of all the 10 records, there were only three customers who are maintaining the checking Account from Ontario Province. </a:t>
            </a:r>
            <a:endParaRPr lang="en-IN" dirty="0">
              <a:solidFill>
                <a:schemeClr val="tx2"/>
              </a:solidFill>
            </a:endParaRPr>
          </a:p>
        </p:txBody>
      </p:sp>
      <p:pic>
        <p:nvPicPr>
          <p:cNvPr id="8" name="Picture 7">
            <a:extLst>
              <a:ext uri="{FF2B5EF4-FFF2-40B4-BE49-F238E27FC236}">
                <a16:creationId xmlns:a16="http://schemas.microsoft.com/office/drawing/2014/main" id="{C52DF16D-7C28-4CA1-94FF-6B28F3718CA2}"/>
              </a:ext>
            </a:extLst>
          </p:cNvPr>
          <p:cNvPicPr>
            <a:picLocks noChangeAspect="1"/>
          </p:cNvPicPr>
          <p:nvPr/>
        </p:nvPicPr>
        <p:blipFill>
          <a:blip r:embed="rId2"/>
          <a:stretch>
            <a:fillRect/>
          </a:stretch>
        </p:blipFill>
        <p:spPr>
          <a:xfrm>
            <a:off x="62697" y="2611328"/>
            <a:ext cx="9048750" cy="2143125"/>
          </a:xfrm>
          <a:prstGeom prst="rect">
            <a:avLst/>
          </a:prstGeom>
          <a:effectLst>
            <a:glow rad="139700">
              <a:schemeClr val="accent1">
                <a:satMod val="175000"/>
                <a:alpha val="40000"/>
              </a:schemeClr>
            </a:glow>
          </a:effectLst>
        </p:spPr>
      </p:pic>
      <p:pic>
        <p:nvPicPr>
          <p:cNvPr id="11" name="Picture 10">
            <a:extLst>
              <a:ext uri="{FF2B5EF4-FFF2-40B4-BE49-F238E27FC236}">
                <a16:creationId xmlns:a16="http://schemas.microsoft.com/office/drawing/2014/main" id="{11D59E78-2119-4458-A389-C726CB725291}"/>
              </a:ext>
            </a:extLst>
          </p:cNvPr>
          <p:cNvPicPr>
            <a:picLocks noChangeAspect="1"/>
          </p:cNvPicPr>
          <p:nvPr/>
        </p:nvPicPr>
        <p:blipFill>
          <a:blip r:embed="rId3"/>
          <a:stretch>
            <a:fillRect/>
          </a:stretch>
        </p:blipFill>
        <p:spPr>
          <a:xfrm>
            <a:off x="62697" y="5157192"/>
            <a:ext cx="9048750" cy="1183805"/>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55621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br>
              <a:rPr lang="en-IN" sz="2800" dirty="0"/>
            </a:br>
            <a:br>
              <a:rPr lang="en-IN" sz="2800" dirty="0"/>
            </a:br>
            <a:r>
              <a:rPr lang="en-IN" sz="2400" dirty="0"/>
              <a:t>2)</a:t>
            </a:r>
            <a:r>
              <a:rPr lang="en-IN" sz="1800" dirty="0">
                <a:solidFill>
                  <a:schemeClr val="tx2"/>
                </a:solidFill>
                <a:latin typeface="Calibri" panose="020F0502020204030204" pitchFamily="34" charset="0"/>
                <a:cs typeface="Calibri" panose="020F0502020204030204" pitchFamily="34" charset="0"/>
              </a:rPr>
              <a:t> </a:t>
            </a:r>
            <a:r>
              <a:rPr lang="en-US" sz="2400" dirty="0">
                <a:solidFill>
                  <a:schemeClr val="tx2"/>
                </a:solidFill>
                <a:latin typeface="Calibri" panose="020F0502020204030204" pitchFamily="34" charset="0"/>
                <a:cs typeface="Calibri" panose="020F0502020204030204" pitchFamily="34" charset="0"/>
              </a:rPr>
              <a:t>List out all the customers with total account balance greater than 5000.</a:t>
            </a:r>
            <a:br>
              <a:rPr lang="en-IN" sz="2800" dirty="0"/>
            </a:br>
            <a:br>
              <a:rPr lang="en-IN" sz="2800" dirty="0"/>
            </a:b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830997"/>
          </a:xfrm>
          <a:prstGeom prst="rect">
            <a:avLst/>
          </a:prstGeom>
          <a:noFill/>
        </p:spPr>
        <p:txBody>
          <a:bodyPr wrap="square" rtlCol="0">
            <a:spAutoFit/>
          </a:bodyPr>
          <a:lstStyle/>
          <a:p>
            <a:pPr algn="just"/>
            <a:r>
              <a:rPr lang="en-IN" sz="1600" u="sng" kern="0" dirty="0">
                <a:solidFill>
                  <a:srgbClr val="C00000"/>
                </a:solidFill>
              </a:rPr>
              <a:t>Conclusion: </a:t>
            </a:r>
            <a:r>
              <a:rPr lang="en-IN" sz="1600" kern="0" dirty="0">
                <a:solidFill>
                  <a:schemeClr val="tx2"/>
                </a:solidFill>
              </a:rPr>
              <a:t>After combining the Customer and Account Table , bank is able to get the balance details of each customer. So, there are 5 customers who are maintaining the account balance more than 5000.</a:t>
            </a:r>
            <a:endParaRPr lang="en-IN" dirty="0">
              <a:solidFill>
                <a:schemeClr val="tx2"/>
              </a:solidFill>
            </a:endParaRPr>
          </a:p>
        </p:txBody>
      </p:sp>
      <p:pic>
        <p:nvPicPr>
          <p:cNvPr id="5" name="Picture 4">
            <a:extLst>
              <a:ext uri="{FF2B5EF4-FFF2-40B4-BE49-F238E27FC236}">
                <a16:creationId xmlns:a16="http://schemas.microsoft.com/office/drawing/2014/main" id="{7C81F787-2213-41A5-A07F-6ACCC2A9A1E0}"/>
              </a:ext>
            </a:extLst>
          </p:cNvPr>
          <p:cNvPicPr>
            <a:picLocks noChangeAspect="1"/>
          </p:cNvPicPr>
          <p:nvPr/>
        </p:nvPicPr>
        <p:blipFill>
          <a:blip r:embed="rId2"/>
          <a:stretch>
            <a:fillRect/>
          </a:stretch>
        </p:blipFill>
        <p:spPr>
          <a:xfrm>
            <a:off x="175562" y="2594378"/>
            <a:ext cx="8860933" cy="2143125"/>
          </a:xfrm>
          <a:prstGeom prst="rect">
            <a:avLst/>
          </a:prstGeom>
          <a:effectLst>
            <a:glow rad="139700">
              <a:schemeClr val="accent1">
                <a:satMod val="175000"/>
                <a:alpha val="40000"/>
              </a:schemeClr>
            </a:glow>
          </a:effectLst>
        </p:spPr>
      </p:pic>
      <p:pic>
        <p:nvPicPr>
          <p:cNvPr id="8" name="Picture 7">
            <a:extLst>
              <a:ext uri="{FF2B5EF4-FFF2-40B4-BE49-F238E27FC236}">
                <a16:creationId xmlns:a16="http://schemas.microsoft.com/office/drawing/2014/main" id="{3DFDFD6A-8515-4E75-BAA8-88CAAF410BA8}"/>
              </a:ext>
            </a:extLst>
          </p:cNvPr>
          <p:cNvPicPr>
            <a:picLocks noChangeAspect="1"/>
          </p:cNvPicPr>
          <p:nvPr/>
        </p:nvPicPr>
        <p:blipFill>
          <a:blip r:embed="rId3"/>
          <a:stretch>
            <a:fillRect/>
          </a:stretch>
        </p:blipFill>
        <p:spPr>
          <a:xfrm>
            <a:off x="131176" y="5085184"/>
            <a:ext cx="8905320" cy="153943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29517500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7470</TotalTime>
  <Words>1155</Words>
  <Application>Microsoft Office PowerPoint</Application>
  <PresentationFormat>On-screen Show (4:3)</PresentationFormat>
  <Paragraphs>125</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arial</vt:lpstr>
      <vt:lpstr>Arial Black</vt:lpstr>
      <vt:lpstr>Calibri</vt:lpstr>
      <vt:lpstr>Wingdings</vt:lpstr>
      <vt:lpstr>template</vt:lpstr>
      <vt:lpstr>1_template</vt:lpstr>
      <vt:lpstr>SQL PROJECT</vt:lpstr>
      <vt:lpstr>PROJECT OUTLINE</vt:lpstr>
      <vt:lpstr>INTRODUCTION</vt:lpstr>
      <vt:lpstr> </vt:lpstr>
      <vt:lpstr>PROBLEM STATEMENTS</vt:lpstr>
      <vt:lpstr>Objectives of this Project</vt:lpstr>
      <vt:lpstr>SQL QUERIES</vt:lpstr>
      <vt:lpstr>     1) How many customers are maintaining checking account from ON province ?     </vt:lpstr>
      <vt:lpstr>     2) List out all the customers with total account balance greater than 5000.     </vt:lpstr>
      <vt:lpstr>     3) Which is the most preferrable account type among the customers ?     </vt:lpstr>
      <vt:lpstr>  4) How to access any particular user’s login and password using Account Id ?   </vt:lpstr>
      <vt:lpstr>   5) Based on the customer’s details how can we check the overdraft amount of all the customers ?   </vt:lpstr>
      <vt:lpstr>   6) What is the need to add “User_” as a prefix to everyone’s login (username) ?   </vt:lpstr>
      <vt:lpstr>   7) How to get the customer’s full name based on the Account Id ?   </vt:lpstr>
      <vt:lpstr>   8) How to directly show the effect of the deposit on the Current Balance value for the particular account ?   </vt:lpstr>
      <vt:lpstr>   9) How to directly show the effect of the withdrawal on the Current Balance value for the particular account ?   </vt:lpstr>
      <vt:lpstr>   10) Why it is required to remove SSN column from the Customer table ?   </vt:lpstr>
      <vt:lpstr>CONCLUSIONS  </vt:lpstr>
      <vt:lpstr>Final Conclusions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Veena Nigam</dc:creator>
  <cp:lastModifiedBy>Veena Nigam</cp:lastModifiedBy>
  <cp:revision>224</cp:revision>
  <dcterms:created xsi:type="dcterms:W3CDTF">2021-02-20T03:10:40Z</dcterms:created>
  <dcterms:modified xsi:type="dcterms:W3CDTF">2021-04-14T13:11:16Z</dcterms:modified>
</cp:coreProperties>
</file>