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21"/>
  </p:notesMasterIdLst>
  <p:sldIdLst>
    <p:sldId id="257" r:id="rId2"/>
    <p:sldId id="258" r:id="rId3"/>
    <p:sldId id="260" r:id="rId4"/>
    <p:sldId id="259" r:id="rId5"/>
    <p:sldId id="261" r:id="rId6"/>
    <p:sldId id="273" r:id="rId7"/>
    <p:sldId id="274" r:id="rId8"/>
    <p:sldId id="275"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DDE2A3-AB2B-42FB-BA14-F98ADD443B15}" type="datetimeFigureOut">
              <a:rPr lang="es-ES"/>
              <a:t>21/01/2018</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EAB45F-61FF-4F5A-B9B0-C0E763D5B9F3}" type="slidenum">
              <a:rPr lang="es-ES"/>
              <a:t>‹Nº›</a:t>
            </a:fld>
            <a:endParaRPr lang="es-E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FEAB45F-61FF-4F5A-B9B0-C0E763D5B9F3}" type="slidenum">
              <a:rPr lang="es-ES"/>
              <a:t>1</a:t>
            </a:fld>
            <a:endParaRPr lang="es-ES"/>
          </a:p>
        </p:txBody>
      </p:sp>
    </p:spTree>
    <p:extLst>
      <p:ext uri="{BB962C8B-B14F-4D97-AF65-F5344CB8AC3E}">
        <p14:creationId xmlns:p14="http://schemas.microsoft.com/office/powerpoint/2010/main" val="761600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pPr/>
              <a:t>1/21/2018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pPr/>
              <a:t>‹Nº›</a:t>
            </a:fld>
            <a:endParaRPr lang="en-US"/>
          </a:p>
        </p:txBody>
      </p:sp>
    </p:spTree>
    <p:extLst>
      <p:ext uri="{BB962C8B-B14F-4D97-AF65-F5344CB8AC3E}">
        <p14:creationId xmlns:p14="http://schemas.microsoft.com/office/powerpoint/2010/main" val="2690695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a:p>
        </p:txBody>
      </p:sp>
    </p:spTree>
    <p:extLst>
      <p:ext uri="{BB962C8B-B14F-4D97-AF65-F5344CB8AC3E}">
        <p14:creationId xmlns:p14="http://schemas.microsoft.com/office/powerpoint/2010/main" val="4252209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a:p>
        </p:txBody>
      </p:sp>
    </p:spTree>
    <p:extLst>
      <p:ext uri="{BB962C8B-B14F-4D97-AF65-F5344CB8AC3E}">
        <p14:creationId xmlns:p14="http://schemas.microsoft.com/office/powerpoint/2010/main" val="3538172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4434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a:p>
        </p:txBody>
      </p:sp>
    </p:spTree>
    <p:extLst>
      <p:ext uri="{BB962C8B-B14F-4D97-AF65-F5344CB8AC3E}">
        <p14:creationId xmlns:p14="http://schemas.microsoft.com/office/powerpoint/2010/main" val="1498144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pPr/>
              <a:t>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a:p>
        </p:txBody>
      </p:sp>
    </p:spTree>
    <p:extLst>
      <p:ext uri="{BB962C8B-B14F-4D97-AF65-F5344CB8AC3E}">
        <p14:creationId xmlns:p14="http://schemas.microsoft.com/office/powerpoint/2010/main" val="220425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pPr/>
              <a:t>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a:p>
        </p:txBody>
      </p:sp>
    </p:spTree>
    <p:extLst>
      <p:ext uri="{BB962C8B-B14F-4D97-AF65-F5344CB8AC3E}">
        <p14:creationId xmlns:p14="http://schemas.microsoft.com/office/powerpoint/2010/main" val="2825604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a:p>
        </p:txBody>
      </p:sp>
    </p:spTree>
    <p:extLst>
      <p:ext uri="{BB962C8B-B14F-4D97-AF65-F5344CB8AC3E}">
        <p14:creationId xmlns:p14="http://schemas.microsoft.com/office/powerpoint/2010/main" val="1652607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a:p>
        </p:txBody>
      </p:sp>
    </p:spTree>
    <p:extLst>
      <p:ext uri="{BB962C8B-B14F-4D97-AF65-F5344CB8AC3E}">
        <p14:creationId xmlns:p14="http://schemas.microsoft.com/office/powerpoint/2010/main" val="2603609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a:p>
        </p:txBody>
      </p:sp>
    </p:spTree>
    <p:extLst>
      <p:ext uri="{BB962C8B-B14F-4D97-AF65-F5344CB8AC3E}">
        <p14:creationId xmlns:p14="http://schemas.microsoft.com/office/powerpoint/2010/main" val="1814541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a:p>
        </p:txBody>
      </p:sp>
    </p:spTree>
    <p:extLst>
      <p:ext uri="{BB962C8B-B14F-4D97-AF65-F5344CB8AC3E}">
        <p14:creationId xmlns:p14="http://schemas.microsoft.com/office/powerpoint/2010/main" val="4142029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a:p>
        </p:txBody>
      </p:sp>
    </p:spTree>
    <p:extLst>
      <p:ext uri="{BB962C8B-B14F-4D97-AF65-F5344CB8AC3E}">
        <p14:creationId xmlns:p14="http://schemas.microsoft.com/office/powerpoint/2010/main" val="2861802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pPr/>
              <a:t>‹Nº›</a:t>
            </a:fld>
            <a:endParaRPr lang="en-US"/>
          </a:p>
        </p:txBody>
      </p:sp>
    </p:spTree>
    <p:extLst>
      <p:ext uri="{BB962C8B-B14F-4D97-AF65-F5344CB8AC3E}">
        <p14:creationId xmlns:p14="http://schemas.microsoft.com/office/powerpoint/2010/main" val="4278587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a:p>
        </p:txBody>
      </p:sp>
    </p:spTree>
    <p:extLst>
      <p:ext uri="{BB962C8B-B14F-4D97-AF65-F5344CB8AC3E}">
        <p14:creationId xmlns:p14="http://schemas.microsoft.com/office/powerpoint/2010/main" val="120495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pPr/>
              <a:t>‹Nº›</a:t>
            </a:fld>
            <a:endParaRPr lang="en-US"/>
          </a:p>
        </p:txBody>
      </p:sp>
    </p:spTree>
    <p:extLst>
      <p:ext uri="{BB962C8B-B14F-4D97-AF65-F5344CB8AC3E}">
        <p14:creationId xmlns:p14="http://schemas.microsoft.com/office/powerpoint/2010/main" val="3191789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a:p>
        </p:txBody>
      </p:sp>
    </p:spTree>
    <p:extLst>
      <p:ext uri="{BB962C8B-B14F-4D97-AF65-F5344CB8AC3E}">
        <p14:creationId xmlns:p14="http://schemas.microsoft.com/office/powerpoint/2010/main" val="2655861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a:p>
        </p:txBody>
      </p:sp>
    </p:spTree>
    <p:extLst>
      <p:ext uri="{BB962C8B-B14F-4D97-AF65-F5344CB8AC3E}">
        <p14:creationId xmlns:p14="http://schemas.microsoft.com/office/powerpoint/2010/main" val="2283654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1/21/2018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‹Nº›</a:t>
            </a:fld>
            <a:endParaRPr lang="en-US"/>
          </a:p>
        </p:txBody>
      </p:sp>
    </p:spTree>
    <p:extLst>
      <p:ext uri="{BB962C8B-B14F-4D97-AF65-F5344CB8AC3E}">
        <p14:creationId xmlns:p14="http://schemas.microsoft.com/office/powerpoint/2010/main" val="2241160213"/>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sz="2200" dirty="0"/>
              <a:t>                     Proyecto de conmutación y enrutamiento </a:t>
            </a:r>
            <a:br>
              <a:rPr lang="es-ES" sz="2200" dirty="0"/>
            </a:br>
            <a:r>
              <a:rPr lang="es-ES" sz="2200" dirty="0"/>
              <a:t>                                                       tema: 2</a:t>
            </a:r>
            <a:br>
              <a:rPr lang="es-ES" sz="2200" dirty="0"/>
            </a:br>
            <a:r>
              <a:rPr lang="es-ES" sz="2200" dirty="0"/>
              <a:t>Sistema de Creación de VRF y direccionamiento para la activación de clientes en una red MPLS VPN L3 (en capa 3) para un ISP. </a:t>
            </a:r>
            <a:br>
              <a:rPr lang="es-ES" dirty="0"/>
            </a:br>
            <a:r>
              <a:rPr lang="es-ES" dirty="0"/>
              <a:t> </a:t>
            </a:r>
          </a:p>
        </p:txBody>
      </p:sp>
      <p:sp>
        <p:nvSpPr>
          <p:cNvPr id="3" name="Marcador de contenido 2"/>
          <p:cNvSpPr>
            <a:spLocks noGrp="1"/>
          </p:cNvSpPr>
          <p:nvPr>
            <p:ph idx="1"/>
          </p:nvPr>
        </p:nvSpPr>
        <p:spPr>
          <a:xfrm>
            <a:off x="550569" y="2488638"/>
            <a:ext cx="9905999" cy="3541714"/>
          </a:xfrm>
        </p:spPr>
        <p:txBody>
          <a:bodyPr vert="horz" lIns="91440" tIns="45720" rIns="91440" bIns="45720" rtlCol="0" anchor="t">
            <a:normAutofit/>
          </a:bodyPr>
          <a:lstStyle/>
          <a:p>
            <a:r>
              <a:rPr lang="es-ES" dirty="0"/>
              <a:t>Integrantes: </a:t>
            </a:r>
          </a:p>
          <a:p>
            <a:pPr lvl="0"/>
            <a:r>
              <a:rPr lang="es-ES" sz="2000" dirty="0"/>
              <a:t>RICHARD MANUEL VIVANCO GRANDA</a:t>
            </a:r>
          </a:p>
          <a:p>
            <a:pPr lvl="0"/>
            <a:r>
              <a:rPr lang="es-ES" sz="2000" dirty="0"/>
              <a:t>STALIN XAVIER ALVARADO CAJAPE</a:t>
            </a:r>
          </a:p>
          <a:p>
            <a:pPr lvl="0"/>
            <a:r>
              <a:rPr lang="es-ES" sz="2000" dirty="0"/>
              <a:t>PEDRO TYRONE PULECIO VILLALVA</a:t>
            </a:r>
          </a:p>
          <a:p>
            <a:pPr lvl="0"/>
            <a:r>
              <a:rPr lang="es-ES" sz="2000" dirty="0"/>
              <a:t>CHRISTIAN ANTONIO FRANCO CABEZAS</a:t>
            </a:r>
          </a:p>
          <a:p>
            <a:pPr lvl="0"/>
            <a:r>
              <a:rPr lang="es-ES" sz="2000" dirty="0"/>
              <a:t>RICHARD RUDDY RUALES MERCHAN</a:t>
            </a:r>
          </a:p>
          <a:p>
            <a:endParaRPr lang="en-US" dirty="0"/>
          </a:p>
          <a:p>
            <a:pPr marL="0" indent="0">
              <a:buNone/>
            </a:pPr>
            <a:endParaRPr lang="es-ES" dirty="0"/>
          </a:p>
        </p:txBody>
      </p:sp>
      <p:pic>
        <p:nvPicPr>
          <p:cNvPr id="6" name="Imagen 5">
            <a:extLst>
              <a:ext uri="{FF2B5EF4-FFF2-40B4-BE49-F238E27FC236}">
                <a16:creationId xmlns:a16="http://schemas.microsoft.com/office/drawing/2014/main" id="{D2AA20A5-5911-406A-9E36-3D711E0903CD}"/>
              </a:ext>
            </a:extLst>
          </p:cNvPr>
          <p:cNvPicPr>
            <a:picLocks noChangeAspect="1"/>
          </p:cNvPicPr>
          <p:nvPr/>
        </p:nvPicPr>
        <p:blipFill>
          <a:blip r:embed="rId3"/>
          <a:stretch>
            <a:fillRect/>
          </a:stretch>
        </p:blipFill>
        <p:spPr>
          <a:xfrm>
            <a:off x="5815824" y="2628900"/>
            <a:ext cx="5231587" cy="2929689"/>
          </a:xfrm>
          <a:prstGeom prst="rect">
            <a:avLst/>
          </a:prstGeom>
        </p:spPr>
      </p:pic>
    </p:spTree>
    <p:extLst>
      <p:ext uri="{BB962C8B-B14F-4D97-AF65-F5344CB8AC3E}">
        <p14:creationId xmlns:p14="http://schemas.microsoft.com/office/powerpoint/2010/main" val="105286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dirty="0"/>
              <a:t>MPLS – OSPF – MP_BGP – BGP </a:t>
            </a:r>
          </a:p>
        </p:txBody>
      </p:sp>
      <p:grpSp>
        <p:nvGrpSpPr>
          <p:cNvPr id="7" name="Grupo 6"/>
          <p:cNvGrpSpPr/>
          <p:nvPr/>
        </p:nvGrpSpPr>
        <p:grpSpPr>
          <a:xfrm>
            <a:off x="1790163" y="2417404"/>
            <a:ext cx="8405611" cy="2244747"/>
            <a:chOff x="1790163" y="2417404"/>
            <a:chExt cx="8405611" cy="2244747"/>
          </a:xfrm>
        </p:grpSpPr>
        <p:pic>
          <p:nvPicPr>
            <p:cNvPr id="4" name="Imagen 3"/>
            <p:cNvPicPr>
              <a:picLocks noChangeAspect="1"/>
            </p:cNvPicPr>
            <p:nvPr/>
          </p:nvPicPr>
          <p:blipFill>
            <a:blip r:embed="rId2"/>
            <a:stretch>
              <a:fillRect/>
            </a:stretch>
          </p:blipFill>
          <p:spPr>
            <a:xfrm>
              <a:off x="1968656" y="2417404"/>
              <a:ext cx="8048625" cy="1971675"/>
            </a:xfrm>
            <a:prstGeom prst="rect">
              <a:avLst/>
            </a:prstGeom>
          </p:spPr>
        </p:pic>
        <p:sp>
          <p:nvSpPr>
            <p:cNvPr id="5" name="Elipse 4"/>
            <p:cNvSpPr/>
            <p:nvPr/>
          </p:nvSpPr>
          <p:spPr>
            <a:xfrm>
              <a:off x="1790163" y="3886802"/>
              <a:ext cx="953037" cy="775349"/>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C"/>
            </a:p>
          </p:txBody>
        </p:sp>
        <p:sp>
          <p:nvSpPr>
            <p:cNvPr id="6" name="Elipse 5"/>
            <p:cNvSpPr/>
            <p:nvPr/>
          </p:nvSpPr>
          <p:spPr>
            <a:xfrm>
              <a:off x="9242737" y="3750266"/>
              <a:ext cx="953037" cy="775349"/>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C"/>
            </a:p>
          </p:txBody>
        </p:sp>
      </p:grpSp>
    </p:spTree>
    <p:extLst>
      <p:ext uri="{BB962C8B-B14F-4D97-AF65-F5344CB8AC3E}">
        <p14:creationId xmlns:p14="http://schemas.microsoft.com/office/powerpoint/2010/main" val="3483274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366727"/>
            <a:ext cx="9905998" cy="1478570"/>
          </a:xfrm>
        </p:spPr>
        <p:txBody>
          <a:bodyPr/>
          <a:lstStyle/>
          <a:p>
            <a:pPr algn="ctr"/>
            <a:r>
              <a:rPr lang="es-EC" dirty="0"/>
              <a:t>VRF – EIGRP – VLAN  </a:t>
            </a:r>
          </a:p>
        </p:txBody>
      </p:sp>
      <p:grpSp>
        <p:nvGrpSpPr>
          <p:cNvPr id="13" name="Grupo 12"/>
          <p:cNvGrpSpPr/>
          <p:nvPr/>
        </p:nvGrpSpPr>
        <p:grpSpPr>
          <a:xfrm>
            <a:off x="800100" y="2082628"/>
            <a:ext cx="10553700" cy="3448050"/>
            <a:chOff x="800100" y="2082628"/>
            <a:chExt cx="10553700" cy="3448050"/>
          </a:xfrm>
        </p:grpSpPr>
        <p:pic>
          <p:nvPicPr>
            <p:cNvPr id="10" name="Imagen 9"/>
            <p:cNvPicPr>
              <a:picLocks noChangeAspect="1"/>
            </p:cNvPicPr>
            <p:nvPr/>
          </p:nvPicPr>
          <p:blipFill>
            <a:blip r:embed="rId2"/>
            <a:stretch>
              <a:fillRect/>
            </a:stretch>
          </p:blipFill>
          <p:spPr>
            <a:xfrm>
              <a:off x="800100" y="2082628"/>
              <a:ext cx="10553700" cy="3448050"/>
            </a:xfrm>
            <a:prstGeom prst="rect">
              <a:avLst/>
            </a:prstGeom>
          </p:spPr>
        </p:pic>
        <p:sp>
          <p:nvSpPr>
            <p:cNvPr id="11" name="Rectángulo 10"/>
            <p:cNvSpPr/>
            <p:nvPr/>
          </p:nvSpPr>
          <p:spPr>
            <a:xfrm>
              <a:off x="1184856" y="2082628"/>
              <a:ext cx="1648496" cy="2226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C"/>
            </a:p>
          </p:txBody>
        </p:sp>
        <p:sp>
          <p:nvSpPr>
            <p:cNvPr id="12" name="Rectángulo 11"/>
            <p:cNvSpPr/>
            <p:nvPr/>
          </p:nvSpPr>
          <p:spPr>
            <a:xfrm>
              <a:off x="9450946" y="2082628"/>
              <a:ext cx="1648496" cy="2226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C"/>
            </a:p>
          </p:txBody>
        </p:sp>
      </p:grpSp>
    </p:spTree>
    <p:extLst>
      <p:ext uri="{BB962C8B-B14F-4D97-AF65-F5344CB8AC3E}">
        <p14:creationId xmlns:p14="http://schemas.microsoft.com/office/powerpoint/2010/main" val="574664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2723076" y="1208669"/>
            <a:ext cx="6591300" cy="4981575"/>
          </a:xfrm>
          <a:prstGeom prst="rect">
            <a:avLst/>
          </a:prstGeom>
        </p:spPr>
      </p:pic>
      <p:sp>
        <p:nvSpPr>
          <p:cNvPr id="6" name="CuadroTexto 5"/>
          <p:cNvSpPr txBox="1"/>
          <p:nvPr/>
        </p:nvSpPr>
        <p:spPr>
          <a:xfrm>
            <a:off x="4314423" y="734096"/>
            <a:ext cx="3567130" cy="369332"/>
          </a:xfrm>
          <a:prstGeom prst="rect">
            <a:avLst/>
          </a:prstGeom>
          <a:noFill/>
        </p:spPr>
        <p:txBody>
          <a:bodyPr wrap="none" rtlCol="0">
            <a:spAutoFit/>
          </a:bodyPr>
          <a:lstStyle/>
          <a:p>
            <a:r>
              <a:rPr lang="es-EC" dirty="0"/>
              <a:t>Tabla de Direcciones de la Topología</a:t>
            </a:r>
          </a:p>
        </p:txBody>
      </p:sp>
    </p:spTree>
    <p:extLst>
      <p:ext uri="{BB962C8B-B14F-4D97-AF65-F5344CB8AC3E}">
        <p14:creationId xmlns:p14="http://schemas.microsoft.com/office/powerpoint/2010/main" val="1832742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211132" y="5254579"/>
            <a:ext cx="9144000" cy="1011462"/>
          </a:xfrm>
        </p:spPr>
        <p:txBody>
          <a:bodyPr/>
          <a:lstStyle/>
          <a:p>
            <a:r>
              <a:rPr lang="es-EC" b="1" dirty="0"/>
              <a:t>Configuración de la Red</a:t>
            </a:r>
            <a:endParaRPr lang="en-US" b="1" dirty="0"/>
          </a:p>
        </p:txBody>
      </p:sp>
    </p:spTree>
    <p:extLst>
      <p:ext uri="{BB962C8B-B14F-4D97-AF65-F5344CB8AC3E}">
        <p14:creationId xmlns:p14="http://schemas.microsoft.com/office/powerpoint/2010/main" val="3480878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28034" y="170947"/>
            <a:ext cx="9905998" cy="967022"/>
          </a:xfrm>
        </p:spPr>
        <p:txBody>
          <a:bodyPr>
            <a:normAutofit/>
          </a:bodyPr>
          <a:lstStyle/>
          <a:p>
            <a:r>
              <a:rPr lang="es-EC" b="1" dirty="0"/>
              <a:t>Proveedor -P</a:t>
            </a:r>
            <a:endParaRPr lang="en-US" b="1" dirty="0"/>
          </a:p>
        </p:txBody>
      </p:sp>
      <p:sp>
        <p:nvSpPr>
          <p:cNvPr id="4" name="Rectángulo 3"/>
          <p:cNvSpPr/>
          <p:nvPr/>
        </p:nvSpPr>
        <p:spPr>
          <a:xfrm>
            <a:off x="528034" y="1547578"/>
            <a:ext cx="3734873" cy="158054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a:t>enable</a:t>
            </a:r>
          </a:p>
          <a:p>
            <a:r>
              <a:rPr lang="en-US" dirty="0" err="1"/>
              <a:t>config</a:t>
            </a:r>
            <a:r>
              <a:rPr lang="en-US" dirty="0"/>
              <a:t> t</a:t>
            </a:r>
          </a:p>
          <a:p>
            <a:r>
              <a:rPr lang="en-US" dirty="0"/>
              <a:t>hostname P-TELCO</a:t>
            </a:r>
          </a:p>
          <a:p>
            <a:r>
              <a:rPr lang="en-US" dirty="0"/>
              <a:t>interface Loopback0</a:t>
            </a:r>
          </a:p>
          <a:p>
            <a:r>
              <a:rPr lang="en-US" dirty="0"/>
              <a:t>ip address 1.1.1.1 255.255.255.255</a:t>
            </a:r>
          </a:p>
        </p:txBody>
      </p:sp>
      <p:sp>
        <p:nvSpPr>
          <p:cNvPr id="7" name="Rectángulo 6"/>
          <p:cNvSpPr/>
          <p:nvPr/>
        </p:nvSpPr>
        <p:spPr>
          <a:xfrm>
            <a:off x="1885146" y="3005038"/>
            <a:ext cx="3734873" cy="203944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a:t>interface s0/2/0</a:t>
            </a:r>
          </a:p>
          <a:p>
            <a:r>
              <a:rPr lang="en-US" dirty="0"/>
              <a:t>description HACIA-PE1-GYE</a:t>
            </a:r>
          </a:p>
          <a:p>
            <a:r>
              <a:rPr lang="en-US" dirty="0"/>
              <a:t>ip address 10.255.255.1 255.255.255.252</a:t>
            </a:r>
          </a:p>
          <a:p>
            <a:r>
              <a:rPr lang="en-US" dirty="0" err="1"/>
              <a:t>clockrate</a:t>
            </a:r>
            <a:r>
              <a:rPr lang="en-US" dirty="0"/>
              <a:t> 64000</a:t>
            </a:r>
          </a:p>
          <a:p>
            <a:r>
              <a:rPr lang="en-US" dirty="0"/>
              <a:t>no shutdown</a:t>
            </a:r>
          </a:p>
          <a:p>
            <a:r>
              <a:rPr lang="en-US" dirty="0" err="1"/>
              <a:t>mpls</a:t>
            </a:r>
            <a:r>
              <a:rPr lang="en-US" dirty="0"/>
              <a:t> ip</a:t>
            </a:r>
          </a:p>
        </p:txBody>
      </p:sp>
      <p:sp>
        <p:nvSpPr>
          <p:cNvPr id="8" name="Rectángulo 7"/>
          <p:cNvSpPr/>
          <p:nvPr/>
        </p:nvSpPr>
        <p:spPr>
          <a:xfrm>
            <a:off x="2970727" y="4442474"/>
            <a:ext cx="3734873" cy="191635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a:t>interface s0/2/1</a:t>
            </a:r>
          </a:p>
          <a:p>
            <a:r>
              <a:rPr lang="en-US" dirty="0"/>
              <a:t>description HACIA-PE2-UIO</a:t>
            </a:r>
          </a:p>
          <a:p>
            <a:r>
              <a:rPr lang="en-US" dirty="0"/>
              <a:t>ip address 10.255.255.5 255.255.255.252</a:t>
            </a:r>
          </a:p>
          <a:p>
            <a:r>
              <a:rPr lang="en-US" dirty="0" err="1"/>
              <a:t>clockrate</a:t>
            </a:r>
            <a:r>
              <a:rPr lang="en-US" dirty="0"/>
              <a:t> 64000</a:t>
            </a:r>
          </a:p>
          <a:p>
            <a:r>
              <a:rPr lang="en-US" dirty="0"/>
              <a:t>no shutdown</a:t>
            </a:r>
          </a:p>
          <a:p>
            <a:r>
              <a:rPr lang="en-US" dirty="0" err="1"/>
              <a:t>mpls</a:t>
            </a:r>
            <a:r>
              <a:rPr lang="en-US" dirty="0"/>
              <a:t> ip</a:t>
            </a:r>
          </a:p>
        </p:txBody>
      </p:sp>
      <p:sp>
        <p:nvSpPr>
          <p:cNvPr id="10" name="Rectángulo 9"/>
          <p:cNvSpPr/>
          <p:nvPr/>
        </p:nvSpPr>
        <p:spPr>
          <a:xfrm>
            <a:off x="5940917" y="1335028"/>
            <a:ext cx="3734873" cy="158054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a:t>router </a:t>
            </a:r>
            <a:r>
              <a:rPr lang="en-US" dirty="0" err="1"/>
              <a:t>ospf</a:t>
            </a:r>
            <a:r>
              <a:rPr lang="en-US" dirty="0"/>
              <a:t> 1</a:t>
            </a:r>
          </a:p>
          <a:p>
            <a:r>
              <a:rPr lang="en-US" dirty="0"/>
              <a:t>network 1.1.1.1 0.0.0.0 area 0</a:t>
            </a:r>
          </a:p>
          <a:p>
            <a:r>
              <a:rPr lang="en-US" dirty="0"/>
              <a:t>network 10.255.255.0 0.0.0.7 area 0</a:t>
            </a:r>
          </a:p>
          <a:p>
            <a:r>
              <a:rPr lang="en-US" dirty="0"/>
              <a:t>exit</a:t>
            </a:r>
          </a:p>
        </p:txBody>
      </p:sp>
      <p:sp>
        <p:nvSpPr>
          <p:cNvPr id="9" name="Rectángulo 8"/>
          <p:cNvSpPr/>
          <p:nvPr/>
        </p:nvSpPr>
        <p:spPr>
          <a:xfrm>
            <a:off x="6705600" y="2618366"/>
            <a:ext cx="3734873" cy="158054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a:t>ip </a:t>
            </a:r>
            <a:r>
              <a:rPr lang="en-US" dirty="0" err="1"/>
              <a:t>cef</a:t>
            </a:r>
            <a:endParaRPr lang="en-US" dirty="0"/>
          </a:p>
          <a:p>
            <a:r>
              <a:rPr lang="en-US" dirty="0" err="1"/>
              <a:t>mpls</a:t>
            </a:r>
            <a:r>
              <a:rPr lang="en-US" dirty="0"/>
              <a:t> label protocol </a:t>
            </a:r>
            <a:r>
              <a:rPr lang="en-US" dirty="0" err="1"/>
              <a:t>ldp</a:t>
            </a:r>
            <a:endParaRPr lang="en-US" dirty="0"/>
          </a:p>
          <a:p>
            <a:r>
              <a:rPr lang="en-US" dirty="0" err="1"/>
              <a:t>mpls</a:t>
            </a:r>
            <a:r>
              <a:rPr lang="en-US" dirty="0"/>
              <a:t> </a:t>
            </a:r>
            <a:r>
              <a:rPr lang="en-US" dirty="0" err="1"/>
              <a:t>ldp</a:t>
            </a:r>
            <a:r>
              <a:rPr lang="en-US" dirty="0"/>
              <a:t> router-id Loopback0</a:t>
            </a:r>
          </a:p>
          <a:p>
            <a:r>
              <a:rPr lang="en-US" dirty="0" err="1"/>
              <a:t>mpls</a:t>
            </a:r>
            <a:r>
              <a:rPr lang="en-US" dirty="0"/>
              <a:t> ip</a:t>
            </a:r>
          </a:p>
        </p:txBody>
      </p:sp>
    </p:spTree>
    <p:extLst>
      <p:ext uri="{BB962C8B-B14F-4D97-AF65-F5344CB8AC3E}">
        <p14:creationId xmlns:p14="http://schemas.microsoft.com/office/powerpoint/2010/main" val="521436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8902" y="206063"/>
            <a:ext cx="10515600" cy="634620"/>
          </a:xfrm>
        </p:spPr>
        <p:txBody>
          <a:bodyPr>
            <a:normAutofit/>
          </a:bodyPr>
          <a:lstStyle/>
          <a:p>
            <a:r>
              <a:rPr lang="es-EC" b="1" dirty="0"/>
              <a:t>PE1-GYE/PE2-UIO</a:t>
            </a:r>
            <a:endParaRPr lang="en-US" b="1" dirty="0"/>
          </a:p>
        </p:txBody>
      </p:sp>
      <p:sp>
        <p:nvSpPr>
          <p:cNvPr id="4" name="Rectángulo 3"/>
          <p:cNvSpPr/>
          <p:nvPr/>
        </p:nvSpPr>
        <p:spPr>
          <a:xfrm>
            <a:off x="194254" y="855674"/>
            <a:ext cx="4748011" cy="306587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a:t>enable</a:t>
            </a:r>
          </a:p>
          <a:p>
            <a:r>
              <a:rPr lang="en-US" dirty="0" err="1"/>
              <a:t>config</a:t>
            </a:r>
            <a:r>
              <a:rPr lang="en-US" dirty="0"/>
              <a:t> t</a:t>
            </a:r>
          </a:p>
          <a:p>
            <a:r>
              <a:rPr lang="en-US" dirty="0"/>
              <a:t>hostname </a:t>
            </a:r>
            <a:r>
              <a:rPr lang="en-US" dirty="0">
                <a:solidFill>
                  <a:srgbClr val="C00000"/>
                </a:solidFill>
              </a:rPr>
              <a:t>PE1-GYE</a:t>
            </a:r>
          </a:p>
          <a:p>
            <a:r>
              <a:rPr lang="en-US" dirty="0"/>
              <a:t>interface Loopback0</a:t>
            </a:r>
          </a:p>
          <a:p>
            <a:r>
              <a:rPr lang="en-US" dirty="0"/>
              <a:t>ip address </a:t>
            </a:r>
            <a:r>
              <a:rPr lang="en-US" dirty="0">
                <a:solidFill>
                  <a:srgbClr val="C00000"/>
                </a:solidFill>
              </a:rPr>
              <a:t>2.2.2.2 255.255.255.255</a:t>
            </a:r>
          </a:p>
          <a:p>
            <a:r>
              <a:rPr lang="en-US" dirty="0"/>
              <a:t>interface s0/2/0</a:t>
            </a:r>
          </a:p>
          <a:p>
            <a:r>
              <a:rPr lang="en-US" dirty="0"/>
              <a:t>description HACIA-P-TELCO</a:t>
            </a:r>
          </a:p>
          <a:p>
            <a:r>
              <a:rPr lang="en-US" dirty="0"/>
              <a:t>ip address </a:t>
            </a:r>
            <a:r>
              <a:rPr lang="en-US" dirty="0">
                <a:solidFill>
                  <a:srgbClr val="C00000"/>
                </a:solidFill>
              </a:rPr>
              <a:t>10.255.255.2 255.255.255.252</a:t>
            </a:r>
          </a:p>
          <a:p>
            <a:r>
              <a:rPr lang="en-US" dirty="0"/>
              <a:t>no shutdown</a:t>
            </a:r>
          </a:p>
          <a:p>
            <a:r>
              <a:rPr lang="en-US" dirty="0" err="1"/>
              <a:t>mpls</a:t>
            </a:r>
            <a:r>
              <a:rPr lang="en-US" dirty="0"/>
              <a:t> ip</a:t>
            </a:r>
          </a:p>
          <a:p>
            <a:r>
              <a:rPr lang="en-US" dirty="0"/>
              <a:t>exit</a:t>
            </a:r>
          </a:p>
        </p:txBody>
      </p:sp>
      <p:sp>
        <p:nvSpPr>
          <p:cNvPr id="8" name="Rectángulo 7"/>
          <p:cNvSpPr/>
          <p:nvPr/>
        </p:nvSpPr>
        <p:spPr>
          <a:xfrm>
            <a:off x="6268790" y="984461"/>
            <a:ext cx="3836831" cy="143388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a:t>ip cef</a:t>
            </a:r>
          </a:p>
          <a:p>
            <a:r>
              <a:rPr lang="en-US"/>
              <a:t>mpls label protocol ldp</a:t>
            </a:r>
          </a:p>
          <a:p>
            <a:r>
              <a:rPr lang="en-US"/>
              <a:t>mpls ldp router-id Loopback0</a:t>
            </a:r>
          </a:p>
          <a:p>
            <a:r>
              <a:rPr lang="en-US"/>
              <a:t>mpls ip</a:t>
            </a:r>
            <a:endParaRPr lang="en-US" dirty="0"/>
          </a:p>
        </p:txBody>
      </p:sp>
      <p:sp>
        <p:nvSpPr>
          <p:cNvPr id="10" name="Rectángulo 9"/>
          <p:cNvSpPr/>
          <p:nvPr/>
        </p:nvSpPr>
        <p:spPr>
          <a:xfrm>
            <a:off x="1491801" y="3617450"/>
            <a:ext cx="4020357" cy="134091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a:t>router </a:t>
            </a:r>
            <a:r>
              <a:rPr lang="en-US" dirty="0" err="1"/>
              <a:t>ospf</a:t>
            </a:r>
            <a:r>
              <a:rPr lang="en-US" dirty="0"/>
              <a:t> 1</a:t>
            </a:r>
          </a:p>
          <a:p>
            <a:r>
              <a:rPr lang="en-US" dirty="0"/>
              <a:t>network </a:t>
            </a:r>
            <a:r>
              <a:rPr lang="en-US" dirty="0">
                <a:solidFill>
                  <a:srgbClr val="C00000"/>
                </a:solidFill>
              </a:rPr>
              <a:t>2.2.2.2 0.0.0.0 </a:t>
            </a:r>
            <a:r>
              <a:rPr lang="en-US" dirty="0"/>
              <a:t>area 0</a:t>
            </a:r>
          </a:p>
          <a:p>
            <a:r>
              <a:rPr lang="en-US" dirty="0"/>
              <a:t>network </a:t>
            </a:r>
            <a:r>
              <a:rPr lang="en-US" dirty="0">
                <a:solidFill>
                  <a:srgbClr val="C00000"/>
                </a:solidFill>
              </a:rPr>
              <a:t>10.255.255.0 0.0.0.3</a:t>
            </a:r>
            <a:r>
              <a:rPr lang="en-US" dirty="0">
                <a:solidFill>
                  <a:srgbClr val="00B050"/>
                </a:solidFill>
              </a:rPr>
              <a:t> </a:t>
            </a:r>
            <a:r>
              <a:rPr lang="en-US" dirty="0"/>
              <a:t>area 0</a:t>
            </a:r>
          </a:p>
          <a:p>
            <a:r>
              <a:rPr lang="en-US" dirty="0"/>
              <a:t>exit</a:t>
            </a:r>
          </a:p>
        </p:txBody>
      </p:sp>
      <p:sp>
        <p:nvSpPr>
          <p:cNvPr id="9" name="Rectángulo 8"/>
          <p:cNvSpPr/>
          <p:nvPr/>
        </p:nvSpPr>
        <p:spPr>
          <a:xfrm>
            <a:off x="2395471" y="4688439"/>
            <a:ext cx="4222123" cy="200988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a:t>router </a:t>
            </a:r>
            <a:r>
              <a:rPr lang="en-US" dirty="0" err="1"/>
              <a:t>bgp</a:t>
            </a:r>
            <a:r>
              <a:rPr lang="en-US" dirty="0"/>
              <a:t> 1</a:t>
            </a:r>
          </a:p>
          <a:p>
            <a:r>
              <a:rPr lang="en-US" dirty="0"/>
              <a:t>neighbor </a:t>
            </a:r>
            <a:r>
              <a:rPr lang="en-US" dirty="0">
                <a:solidFill>
                  <a:srgbClr val="C00000"/>
                </a:solidFill>
              </a:rPr>
              <a:t>3.3.3.3</a:t>
            </a:r>
            <a:r>
              <a:rPr lang="en-US" dirty="0">
                <a:solidFill>
                  <a:srgbClr val="00B050"/>
                </a:solidFill>
              </a:rPr>
              <a:t> </a:t>
            </a:r>
            <a:r>
              <a:rPr lang="en-US" dirty="0"/>
              <a:t>remote-as 1</a:t>
            </a:r>
          </a:p>
          <a:p>
            <a:r>
              <a:rPr lang="en-US" dirty="0"/>
              <a:t>neighbor </a:t>
            </a:r>
            <a:r>
              <a:rPr lang="en-US" dirty="0">
                <a:solidFill>
                  <a:srgbClr val="C00000"/>
                </a:solidFill>
              </a:rPr>
              <a:t>3.3.3.3</a:t>
            </a:r>
            <a:r>
              <a:rPr lang="en-US" dirty="0"/>
              <a:t> update-source Loopback0</a:t>
            </a:r>
          </a:p>
          <a:p>
            <a:r>
              <a:rPr lang="en-US" dirty="0"/>
              <a:t>neighbor </a:t>
            </a:r>
            <a:r>
              <a:rPr lang="en-US" dirty="0">
                <a:solidFill>
                  <a:srgbClr val="C00000"/>
                </a:solidFill>
              </a:rPr>
              <a:t>3.3.3.3</a:t>
            </a:r>
            <a:r>
              <a:rPr lang="en-US" dirty="0"/>
              <a:t> next-hop-self</a:t>
            </a:r>
          </a:p>
          <a:p>
            <a:r>
              <a:rPr lang="en-US" dirty="0"/>
              <a:t>no auto-summary</a:t>
            </a:r>
          </a:p>
          <a:p>
            <a:r>
              <a:rPr lang="en-US" dirty="0"/>
              <a:t>exit</a:t>
            </a:r>
          </a:p>
        </p:txBody>
      </p:sp>
      <p:sp>
        <p:nvSpPr>
          <p:cNvPr id="7" name="Rectángulo 6"/>
          <p:cNvSpPr/>
          <p:nvPr/>
        </p:nvSpPr>
        <p:spPr>
          <a:xfrm>
            <a:off x="7338810" y="2225833"/>
            <a:ext cx="4265055" cy="169571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a:t>router </a:t>
            </a:r>
            <a:r>
              <a:rPr lang="en-US" dirty="0" err="1"/>
              <a:t>bgp</a:t>
            </a:r>
            <a:r>
              <a:rPr lang="en-US" dirty="0"/>
              <a:t> 1</a:t>
            </a:r>
          </a:p>
          <a:p>
            <a:r>
              <a:rPr lang="en-US" dirty="0"/>
              <a:t>address-family vpnv4</a:t>
            </a:r>
          </a:p>
          <a:p>
            <a:r>
              <a:rPr lang="en-US" dirty="0"/>
              <a:t>neighbor </a:t>
            </a:r>
            <a:r>
              <a:rPr lang="en-US" dirty="0">
                <a:solidFill>
                  <a:srgbClr val="C00000"/>
                </a:solidFill>
              </a:rPr>
              <a:t>3.3.3.3</a:t>
            </a:r>
            <a:r>
              <a:rPr lang="en-US" dirty="0"/>
              <a:t> activate</a:t>
            </a:r>
          </a:p>
          <a:p>
            <a:r>
              <a:rPr lang="en-US" dirty="0"/>
              <a:t>neighbor </a:t>
            </a:r>
            <a:r>
              <a:rPr lang="en-US" dirty="0">
                <a:solidFill>
                  <a:srgbClr val="C00000"/>
                </a:solidFill>
              </a:rPr>
              <a:t>3.3.3.3</a:t>
            </a:r>
            <a:r>
              <a:rPr lang="en-US" dirty="0"/>
              <a:t> send-community extended</a:t>
            </a:r>
          </a:p>
          <a:p>
            <a:r>
              <a:rPr lang="en-US" dirty="0"/>
              <a:t>exit-address-family</a:t>
            </a:r>
          </a:p>
        </p:txBody>
      </p:sp>
    </p:spTree>
    <p:extLst>
      <p:ext uri="{BB962C8B-B14F-4D97-AF65-F5344CB8AC3E}">
        <p14:creationId xmlns:p14="http://schemas.microsoft.com/office/powerpoint/2010/main" val="4022085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66671" y="1081826"/>
            <a:ext cx="3836831" cy="111057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a:t>ip </a:t>
            </a:r>
            <a:r>
              <a:rPr lang="en-US" dirty="0" err="1"/>
              <a:t>vrf</a:t>
            </a:r>
            <a:r>
              <a:rPr lang="en-US" dirty="0"/>
              <a:t> CE-NESTLE</a:t>
            </a:r>
          </a:p>
          <a:p>
            <a:r>
              <a:rPr lang="en-US" dirty="0" err="1"/>
              <a:t>rd</a:t>
            </a:r>
            <a:r>
              <a:rPr lang="en-US" dirty="0"/>
              <a:t> 1:100</a:t>
            </a:r>
          </a:p>
          <a:p>
            <a:r>
              <a:rPr lang="en-US" dirty="0"/>
              <a:t>route-target export 1:100</a:t>
            </a:r>
          </a:p>
          <a:p>
            <a:r>
              <a:rPr lang="en-US" dirty="0"/>
              <a:t>route-target import 1:100</a:t>
            </a:r>
          </a:p>
        </p:txBody>
      </p:sp>
      <p:sp>
        <p:nvSpPr>
          <p:cNvPr id="5" name="Rectángulo 4"/>
          <p:cNvSpPr/>
          <p:nvPr/>
        </p:nvSpPr>
        <p:spPr>
          <a:xfrm>
            <a:off x="1098464" y="2221807"/>
            <a:ext cx="3836831" cy="112107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a:t>ip </a:t>
            </a:r>
            <a:r>
              <a:rPr lang="en-US" dirty="0" err="1"/>
              <a:t>vrf</a:t>
            </a:r>
            <a:r>
              <a:rPr lang="en-US" dirty="0"/>
              <a:t> CE-HONESA</a:t>
            </a:r>
          </a:p>
          <a:p>
            <a:r>
              <a:rPr lang="en-US" dirty="0" err="1"/>
              <a:t>rd</a:t>
            </a:r>
            <a:r>
              <a:rPr lang="en-US" dirty="0"/>
              <a:t> 1:200</a:t>
            </a:r>
          </a:p>
          <a:p>
            <a:r>
              <a:rPr lang="en-US" dirty="0"/>
              <a:t>route-target export 1:200</a:t>
            </a:r>
          </a:p>
          <a:p>
            <a:r>
              <a:rPr lang="en-US" dirty="0"/>
              <a:t>route-target import 1:200</a:t>
            </a:r>
          </a:p>
        </p:txBody>
      </p:sp>
      <p:sp>
        <p:nvSpPr>
          <p:cNvPr id="6" name="Rectángulo 5"/>
          <p:cNvSpPr/>
          <p:nvPr/>
        </p:nvSpPr>
        <p:spPr>
          <a:xfrm>
            <a:off x="1825046" y="3350132"/>
            <a:ext cx="3836831" cy="229243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a:t>ip </a:t>
            </a:r>
            <a:r>
              <a:rPr lang="en-US" dirty="0" err="1"/>
              <a:t>vrf</a:t>
            </a:r>
            <a:r>
              <a:rPr lang="en-US" dirty="0"/>
              <a:t> admin</a:t>
            </a:r>
          </a:p>
          <a:p>
            <a:r>
              <a:rPr lang="en-US" dirty="0" err="1"/>
              <a:t>rd</a:t>
            </a:r>
            <a:r>
              <a:rPr lang="en-US" dirty="0"/>
              <a:t> 1:300</a:t>
            </a:r>
          </a:p>
          <a:p>
            <a:r>
              <a:rPr lang="en-US" dirty="0"/>
              <a:t>route-target export 1:100</a:t>
            </a:r>
          </a:p>
          <a:p>
            <a:r>
              <a:rPr lang="en-US" dirty="0"/>
              <a:t>route-target import 1:100</a:t>
            </a:r>
          </a:p>
          <a:p>
            <a:r>
              <a:rPr lang="en-US" dirty="0"/>
              <a:t>route-target export 1:200</a:t>
            </a:r>
          </a:p>
          <a:p>
            <a:r>
              <a:rPr lang="en-US" dirty="0"/>
              <a:t>route-target import 1:200</a:t>
            </a:r>
          </a:p>
          <a:p>
            <a:r>
              <a:rPr lang="en-US" dirty="0"/>
              <a:t>route-target export 1:300</a:t>
            </a:r>
          </a:p>
          <a:p>
            <a:r>
              <a:rPr lang="en-US" dirty="0"/>
              <a:t>route-target import 1:300</a:t>
            </a:r>
          </a:p>
        </p:txBody>
      </p:sp>
      <p:sp>
        <p:nvSpPr>
          <p:cNvPr id="7" name="Rectángulo 6"/>
          <p:cNvSpPr/>
          <p:nvPr/>
        </p:nvSpPr>
        <p:spPr>
          <a:xfrm>
            <a:off x="6639597" y="494242"/>
            <a:ext cx="4758206" cy="553147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a:t>interface f0/0</a:t>
            </a:r>
          </a:p>
          <a:p>
            <a:r>
              <a:rPr lang="en-US" dirty="0"/>
              <a:t>no shutdown</a:t>
            </a:r>
          </a:p>
          <a:p>
            <a:r>
              <a:rPr lang="en-US" dirty="0"/>
              <a:t>interface f0/0.100</a:t>
            </a:r>
          </a:p>
          <a:p>
            <a:r>
              <a:rPr lang="en-US" dirty="0"/>
              <a:t>description </a:t>
            </a:r>
            <a:r>
              <a:rPr lang="en-US" dirty="0">
                <a:solidFill>
                  <a:srgbClr val="C00000"/>
                </a:solidFill>
              </a:rPr>
              <a:t>HACIA-SW1-CE-GYE-NESTLE</a:t>
            </a:r>
          </a:p>
          <a:p>
            <a:r>
              <a:rPr lang="en-US" dirty="0"/>
              <a:t>encapsulation dot1Q 100</a:t>
            </a:r>
          </a:p>
          <a:p>
            <a:r>
              <a:rPr lang="en-US" dirty="0"/>
              <a:t>ip </a:t>
            </a:r>
            <a:r>
              <a:rPr lang="en-US" dirty="0" err="1"/>
              <a:t>vrf</a:t>
            </a:r>
            <a:r>
              <a:rPr lang="en-US" dirty="0"/>
              <a:t> forwarding CE-NESTLE</a:t>
            </a:r>
          </a:p>
          <a:p>
            <a:r>
              <a:rPr lang="en-US" dirty="0"/>
              <a:t>ip address </a:t>
            </a:r>
            <a:r>
              <a:rPr lang="en-US" dirty="0">
                <a:solidFill>
                  <a:srgbClr val="C00000"/>
                </a:solidFill>
              </a:rPr>
              <a:t>10.10.10.1 255.255.255.252</a:t>
            </a:r>
          </a:p>
          <a:p>
            <a:r>
              <a:rPr lang="en-US" dirty="0"/>
              <a:t>exit</a:t>
            </a:r>
          </a:p>
          <a:p>
            <a:r>
              <a:rPr lang="en-US" dirty="0"/>
              <a:t>interface f0/0.200</a:t>
            </a:r>
          </a:p>
          <a:p>
            <a:r>
              <a:rPr lang="en-US" dirty="0"/>
              <a:t>description </a:t>
            </a:r>
            <a:r>
              <a:rPr lang="en-US" dirty="0">
                <a:solidFill>
                  <a:srgbClr val="C00000"/>
                </a:solidFill>
              </a:rPr>
              <a:t>HACIA-SW1-CE-GYE-HONESA</a:t>
            </a:r>
          </a:p>
          <a:p>
            <a:r>
              <a:rPr lang="en-US" dirty="0"/>
              <a:t>encapsulation dot1Q 200</a:t>
            </a:r>
          </a:p>
          <a:p>
            <a:r>
              <a:rPr lang="en-US" dirty="0"/>
              <a:t>ip </a:t>
            </a:r>
            <a:r>
              <a:rPr lang="en-US" dirty="0" err="1"/>
              <a:t>vrf</a:t>
            </a:r>
            <a:r>
              <a:rPr lang="en-US" dirty="0"/>
              <a:t> forwarding CE-HONESA</a:t>
            </a:r>
          </a:p>
          <a:p>
            <a:r>
              <a:rPr lang="en-US" dirty="0"/>
              <a:t>ip address </a:t>
            </a:r>
            <a:r>
              <a:rPr lang="en-US" dirty="0">
                <a:solidFill>
                  <a:srgbClr val="C00000"/>
                </a:solidFill>
              </a:rPr>
              <a:t>10.10.10.5 255.255.255.252</a:t>
            </a:r>
          </a:p>
          <a:p>
            <a:r>
              <a:rPr lang="en-US" dirty="0"/>
              <a:t>exit</a:t>
            </a:r>
          </a:p>
          <a:p>
            <a:r>
              <a:rPr lang="en-US" dirty="0"/>
              <a:t>interface f0/0.300</a:t>
            </a:r>
          </a:p>
          <a:p>
            <a:r>
              <a:rPr lang="en-US" dirty="0"/>
              <a:t>description ADMIN</a:t>
            </a:r>
          </a:p>
          <a:p>
            <a:r>
              <a:rPr lang="en-US" dirty="0"/>
              <a:t>encapsulation dot1Q 300</a:t>
            </a:r>
          </a:p>
          <a:p>
            <a:r>
              <a:rPr lang="en-US" dirty="0"/>
              <a:t>ip </a:t>
            </a:r>
            <a:r>
              <a:rPr lang="en-US" dirty="0" err="1"/>
              <a:t>vrf</a:t>
            </a:r>
            <a:r>
              <a:rPr lang="en-US" dirty="0"/>
              <a:t> forwarding admin</a:t>
            </a:r>
          </a:p>
          <a:p>
            <a:r>
              <a:rPr lang="en-US" dirty="0"/>
              <a:t>ip address </a:t>
            </a:r>
            <a:r>
              <a:rPr lang="en-US" dirty="0">
                <a:solidFill>
                  <a:srgbClr val="C00000"/>
                </a:solidFill>
              </a:rPr>
              <a:t>10.10.10.9 255.255.255.252</a:t>
            </a:r>
          </a:p>
          <a:p>
            <a:r>
              <a:rPr lang="en-US" dirty="0"/>
              <a:t>exit</a:t>
            </a:r>
          </a:p>
        </p:txBody>
      </p:sp>
    </p:spTree>
    <p:extLst>
      <p:ext uri="{BB962C8B-B14F-4D97-AF65-F5344CB8AC3E}">
        <p14:creationId xmlns:p14="http://schemas.microsoft.com/office/powerpoint/2010/main" val="1511243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294864" y="347730"/>
            <a:ext cx="3836831" cy="610910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sz="1600" dirty="0"/>
              <a:t>router </a:t>
            </a:r>
            <a:r>
              <a:rPr lang="en-US" sz="1600" dirty="0" err="1"/>
              <a:t>eigrp</a:t>
            </a:r>
            <a:r>
              <a:rPr lang="en-US" sz="1600" dirty="0"/>
              <a:t> 1</a:t>
            </a:r>
          </a:p>
          <a:p>
            <a:r>
              <a:rPr lang="en-US" sz="1600" dirty="0"/>
              <a:t>address-family ipv4 </a:t>
            </a:r>
            <a:r>
              <a:rPr lang="en-US" sz="1600" dirty="0" err="1"/>
              <a:t>vrf</a:t>
            </a:r>
            <a:r>
              <a:rPr lang="en-US" sz="1600" dirty="0"/>
              <a:t> CE-NESTLE</a:t>
            </a:r>
          </a:p>
          <a:p>
            <a:r>
              <a:rPr lang="en-US" sz="1600" dirty="0"/>
              <a:t>network </a:t>
            </a:r>
            <a:r>
              <a:rPr lang="en-US" sz="1600" dirty="0">
                <a:solidFill>
                  <a:srgbClr val="C00000"/>
                </a:solidFill>
              </a:rPr>
              <a:t>10.10.10.0</a:t>
            </a:r>
          </a:p>
          <a:p>
            <a:r>
              <a:rPr lang="en-US" sz="1600" dirty="0"/>
              <a:t>no auto-summary</a:t>
            </a:r>
          </a:p>
          <a:p>
            <a:r>
              <a:rPr lang="en-US" sz="1600" dirty="0"/>
              <a:t>redistribute </a:t>
            </a:r>
            <a:r>
              <a:rPr lang="en-US" sz="1600" dirty="0" err="1"/>
              <a:t>bgp</a:t>
            </a:r>
            <a:r>
              <a:rPr lang="en-US" sz="1600" dirty="0"/>
              <a:t> 1</a:t>
            </a:r>
          </a:p>
          <a:p>
            <a:r>
              <a:rPr lang="en-US" sz="1600" dirty="0"/>
              <a:t>default-metric 100000 1 255 1 1500</a:t>
            </a:r>
          </a:p>
          <a:p>
            <a:r>
              <a:rPr lang="en-US" sz="1600" dirty="0"/>
              <a:t>autonomous-system 10</a:t>
            </a:r>
          </a:p>
          <a:p>
            <a:r>
              <a:rPr lang="en-US" sz="1600" dirty="0"/>
              <a:t>exit-address-family</a:t>
            </a:r>
          </a:p>
          <a:p>
            <a:endParaRPr lang="en-US" sz="1600" dirty="0"/>
          </a:p>
          <a:p>
            <a:r>
              <a:rPr lang="en-US" sz="1600" dirty="0"/>
              <a:t>address-family ipv4 </a:t>
            </a:r>
            <a:r>
              <a:rPr lang="en-US" sz="1600" dirty="0" err="1"/>
              <a:t>vrf</a:t>
            </a:r>
            <a:r>
              <a:rPr lang="en-US" sz="1600" dirty="0"/>
              <a:t> CE-HONESA</a:t>
            </a:r>
          </a:p>
          <a:p>
            <a:r>
              <a:rPr lang="en-US" sz="1600" dirty="0"/>
              <a:t>network </a:t>
            </a:r>
            <a:r>
              <a:rPr lang="en-US" sz="1600" dirty="0">
                <a:solidFill>
                  <a:srgbClr val="C00000"/>
                </a:solidFill>
              </a:rPr>
              <a:t>10.10.10.0</a:t>
            </a:r>
          </a:p>
          <a:p>
            <a:r>
              <a:rPr lang="en-US" sz="1600" dirty="0"/>
              <a:t>no auto-summary</a:t>
            </a:r>
          </a:p>
          <a:p>
            <a:r>
              <a:rPr lang="en-US" sz="1600" dirty="0"/>
              <a:t>redistribute </a:t>
            </a:r>
            <a:r>
              <a:rPr lang="en-US" sz="1600" dirty="0" err="1"/>
              <a:t>bgp</a:t>
            </a:r>
            <a:r>
              <a:rPr lang="en-US" sz="1600" dirty="0"/>
              <a:t> 1</a:t>
            </a:r>
          </a:p>
          <a:p>
            <a:r>
              <a:rPr lang="en-US" sz="1600" dirty="0"/>
              <a:t>default-metric 100000 1 255 1 1500</a:t>
            </a:r>
          </a:p>
          <a:p>
            <a:r>
              <a:rPr lang="en-US" sz="1600" dirty="0"/>
              <a:t>autonomous-system 10</a:t>
            </a:r>
          </a:p>
          <a:p>
            <a:r>
              <a:rPr lang="en-US" sz="1600" dirty="0"/>
              <a:t>exit-address-family</a:t>
            </a:r>
          </a:p>
          <a:p>
            <a:endParaRPr lang="en-US" sz="1600" dirty="0"/>
          </a:p>
          <a:p>
            <a:r>
              <a:rPr lang="en-US" sz="1600" dirty="0"/>
              <a:t>address-family ipv4 </a:t>
            </a:r>
            <a:r>
              <a:rPr lang="en-US" sz="1600" dirty="0" err="1"/>
              <a:t>vrf</a:t>
            </a:r>
            <a:r>
              <a:rPr lang="en-US" sz="1600" dirty="0"/>
              <a:t> admin</a:t>
            </a:r>
          </a:p>
          <a:p>
            <a:r>
              <a:rPr lang="en-US" sz="1600" dirty="0"/>
              <a:t>network </a:t>
            </a:r>
            <a:r>
              <a:rPr lang="en-US" sz="1600" dirty="0">
                <a:solidFill>
                  <a:srgbClr val="C00000"/>
                </a:solidFill>
              </a:rPr>
              <a:t>10.10.10.0</a:t>
            </a:r>
          </a:p>
          <a:p>
            <a:r>
              <a:rPr lang="en-US" sz="1600" dirty="0"/>
              <a:t>no auto-summary</a:t>
            </a:r>
          </a:p>
          <a:p>
            <a:r>
              <a:rPr lang="en-US" sz="1600" dirty="0"/>
              <a:t>redistribute </a:t>
            </a:r>
            <a:r>
              <a:rPr lang="en-US" sz="1600" dirty="0" err="1"/>
              <a:t>bgp</a:t>
            </a:r>
            <a:r>
              <a:rPr lang="en-US" sz="1600" dirty="0"/>
              <a:t> 1</a:t>
            </a:r>
          </a:p>
          <a:p>
            <a:r>
              <a:rPr lang="en-US" sz="1600" dirty="0"/>
              <a:t>default-metric 100000 1 255 1 1500</a:t>
            </a:r>
          </a:p>
          <a:p>
            <a:r>
              <a:rPr lang="en-US" sz="1600" dirty="0"/>
              <a:t>autonomous-system 10</a:t>
            </a:r>
          </a:p>
          <a:p>
            <a:r>
              <a:rPr lang="en-US" sz="1600" dirty="0"/>
              <a:t>exit-address-family</a:t>
            </a:r>
          </a:p>
          <a:p>
            <a:r>
              <a:rPr lang="en-US" sz="1600" dirty="0"/>
              <a:t>exit</a:t>
            </a:r>
          </a:p>
        </p:txBody>
      </p:sp>
      <p:sp>
        <p:nvSpPr>
          <p:cNvPr id="5" name="Rectángulo 4"/>
          <p:cNvSpPr/>
          <p:nvPr/>
        </p:nvSpPr>
        <p:spPr>
          <a:xfrm>
            <a:off x="6457147" y="1081826"/>
            <a:ext cx="3836831" cy="412124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sz="1600" dirty="0"/>
              <a:t>router </a:t>
            </a:r>
            <a:r>
              <a:rPr lang="en-US" sz="1600" dirty="0" err="1"/>
              <a:t>bgp</a:t>
            </a:r>
            <a:r>
              <a:rPr lang="en-US" sz="1600" dirty="0"/>
              <a:t> 1</a:t>
            </a:r>
          </a:p>
          <a:p>
            <a:r>
              <a:rPr lang="en-US" sz="1600" dirty="0"/>
              <a:t>address-family ipv4 </a:t>
            </a:r>
            <a:r>
              <a:rPr lang="en-US" sz="1600" dirty="0" err="1"/>
              <a:t>vrf</a:t>
            </a:r>
            <a:r>
              <a:rPr lang="en-US" sz="1600" dirty="0"/>
              <a:t> CE-NESTLE</a:t>
            </a:r>
          </a:p>
          <a:p>
            <a:r>
              <a:rPr lang="en-US" sz="1600" dirty="0"/>
              <a:t>redistribute </a:t>
            </a:r>
            <a:r>
              <a:rPr lang="en-US" sz="1600" dirty="0" err="1"/>
              <a:t>eigrp</a:t>
            </a:r>
            <a:r>
              <a:rPr lang="en-US" sz="1600" dirty="0"/>
              <a:t> 10</a:t>
            </a:r>
          </a:p>
          <a:p>
            <a:r>
              <a:rPr lang="en-US" sz="1600" dirty="0"/>
              <a:t>exit-address-family</a:t>
            </a:r>
          </a:p>
          <a:p>
            <a:r>
              <a:rPr lang="en-US" sz="1600" dirty="0"/>
              <a:t>exit</a:t>
            </a:r>
          </a:p>
          <a:p>
            <a:r>
              <a:rPr lang="en-US" sz="1600" dirty="0"/>
              <a:t>router </a:t>
            </a:r>
            <a:r>
              <a:rPr lang="en-US" sz="1600" dirty="0" err="1"/>
              <a:t>bgp</a:t>
            </a:r>
            <a:r>
              <a:rPr lang="en-US" sz="1600" dirty="0"/>
              <a:t> 1</a:t>
            </a:r>
          </a:p>
          <a:p>
            <a:r>
              <a:rPr lang="en-US" sz="1600" dirty="0"/>
              <a:t>address-family ipv4 </a:t>
            </a:r>
            <a:r>
              <a:rPr lang="en-US" sz="1600" dirty="0" err="1"/>
              <a:t>vrf</a:t>
            </a:r>
            <a:r>
              <a:rPr lang="en-US" sz="1600" dirty="0"/>
              <a:t> CE-HONESA</a:t>
            </a:r>
          </a:p>
          <a:p>
            <a:r>
              <a:rPr lang="en-US" sz="1600" dirty="0"/>
              <a:t>redistribute </a:t>
            </a:r>
            <a:r>
              <a:rPr lang="en-US" sz="1600" dirty="0" err="1"/>
              <a:t>eigrp</a:t>
            </a:r>
            <a:r>
              <a:rPr lang="en-US" sz="1600" dirty="0"/>
              <a:t> 10</a:t>
            </a:r>
          </a:p>
          <a:p>
            <a:r>
              <a:rPr lang="en-US" sz="1600" dirty="0"/>
              <a:t>exit-address-family</a:t>
            </a:r>
          </a:p>
          <a:p>
            <a:r>
              <a:rPr lang="en-US" sz="1600" dirty="0"/>
              <a:t>exit</a:t>
            </a:r>
          </a:p>
          <a:p>
            <a:r>
              <a:rPr lang="en-US" sz="1600" dirty="0"/>
              <a:t>router </a:t>
            </a:r>
            <a:r>
              <a:rPr lang="en-US" sz="1600" dirty="0" err="1"/>
              <a:t>bgp</a:t>
            </a:r>
            <a:r>
              <a:rPr lang="en-US" sz="1600" dirty="0"/>
              <a:t> 1</a:t>
            </a:r>
          </a:p>
          <a:p>
            <a:r>
              <a:rPr lang="en-US" sz="1600" dirty="0"/>
              <a:t>address-family ipv4 </a:t>
            </a:r>
            <a:r>
              <a:rPr lang="en-US" sz="1600" dirty="0" err="1"/>
              <a:t>vrf</a:t>
            </a:r>
            <a:r>
              <a:rPr lang="en-US" sz="1600" dirty="0"/>
              <a:t> admin</a:t>
            </a:r>
          </a:p>
          <a:p>
            <a:r>
              <a:rPr lang="en-US" sz="1600" dirty="0"/>
              <a:t>redistribute </a:t>
            </a:r>
            <a:r>
              <a:rPr lang="en-US" sz="1600" dirty="0" err="1"/>
              <a:t>eigrp</a:t>
            </a:r>
            <a:r>
              <a:rPr lang="en-US" sz="1600" dirty="0"/>
              <a:t> 10</a:t>
            </a:r>
          </a:p>
          <a:p>
            <a:r>
              <a:rPr lang="en-US" sz="1600" dirty="0"/>
              <a:t>exit-address-family</a:t>
            </a:r>
          </a:p>
          <a:p>
            <a:r>
              <a:rPr lang="en-US" sz="1600" dirty="0"/>
              <a:t>exit</a:t>
            </a:r>
          </a:p>
          <a:p>
            <a:endParaRPr lang="en-US" sz="1600" dirty="0"/>
          </a:p>
          <a:p>
            <a:r>
              <a:rPr lang="en-US" sz="1600" dirty="0"/>
              <a:t>do </a:t>
            </a:r>
            <a:r>
              <a:rPr lang="en-US" sz="1600" dirty="0" err="1"/>
              <a:t>wr</a:t>
            </a:r>
            <a:endParaRPr lang="en-US" sz="1600" dirty="0"/>
          </a:p>
        </p:txBody>
      </p:sp>
    </p:spTree>
    <p:extLst>
      <p:ext uri="{BB962C8B-B14F-4D97-AF65-F5344CB8AC3E}">
        <p14:creationId xmlns:p14="http://schemas.microsoft.com/office/powerpoint/2010/main" val="2352736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8529" y="0"/>
            <a:ext cx="9905998" cy="1561563"/>
          </a:xfrm>
        </p:spPr>
        <p:txBody>
          <a:bodyPr/>
          <a:lstStyle/>
          <a:p>
            <a:r>
              <a:rPr lang="es-EC" b="1" dirty="0"/>
              <a:t>CE1-GYE-HONESA/ CE1-GYE-NESTLE</a:t>
            </a:r>
            <a:br>
              <a:rPr lang="es-EC" b="1" dirty="0"/>
            </a:br>
            <a:r>
              <a:rPr lang="es-EC" b="1" dirty="0"/>
              <a:t>CE2-UIO-HONESA/ CE2-UIO-NESTLE</a:t>
            </a:r>
            <a:endParaRPr lang="en-US" b="1" dirty="0"/>
          </a:p>
        </p:txBody>
      </p:sp>
      <p:sp>
        <p:nvSpPr>
          <p:cNvPr id="4" name="Rectángulo 3"/>
          <p:cNvSpPr/>
          <p:nvPr/>
        </p:nvSpPr>
        <p:spPr>
          <a:xfrm>
            <a:off x="741073" y="1815921"/>
            <a:ext cx="3836831" cy="448636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sz="1600" dirty="0"/>
              <a:t>enable</a:t>
            </a:r>
          </a:p>
          <a:p>
            <a:r>
              <a:rPr lang="en-US" sz="1600" dirty="0" err="1"/>
              <a:t>config</a:t>
            </a:r>
            <a:r>
              <a:rPr lang="en-US" sz="1600" dirty="0"/>
              <a:t> t</a:t>
            </a:r>
          </a:p>
          <a:p>
            <a:r>
              <a:rPr lang="en-US" sz="1600" dirty="0"/>
              <a:t>hostname </a:t>
            </a:r>
            <a:r>
              <a:rPr lang="en-US" sz="1600" dirty="0">
                <a:solidFill>
                  <a:srgbClr val="C00000"/>
                </a:solidFill>
              </a:rPr>
              <a:t>CE1-GYE-HONESA</a:t>
            </a:r>
          </a:p>
          <a:p>
            <a:r>
              <a:rPr lang="en-US" sz="1600" dirty="0"/>
              <a:t>interface FastEthernet0/0</a:t>
            </a:r>
          </a:p>
          <a:p>
            <a:r>
              <a:rPr lang="en-US" sz="1600" dirty="0"/>
              <a:t>description </a:t>
            </a:r>
            <a:r>
              <a:rPr lang="en-US" sz="1600" dirty="0">
                <a:solidFill>
                  <a:srgbClr val="C00000"/>
                </a:solidFill>
              </a:rPr>
              <a:t>HACIA-SW1-PE1-UIO</a:t>
            </a:r>
          </a:p>
          <a:p>
            <a:r>
              <a:rPr lang="en-US" sz="1600" dirty="0"/>
              <a:t>ip address </a:t>
            </a:r>
            <a:r>
              <a:rPr lang="en-US" sz="1600" dirty="0">
                <a:solidFill>
                  <a:srgbClr val="C00000"/>
                </a:solidFill>
              </a:rPr>
              <a:t>10.10.10.6 255.255.255.252</a:t>
            </a:r>
          </a:p>
          <a:p>
            <a:r>
              <a:rPr lang="en-US" sz="1600" dirty="0"/>
              <a:t>no shutdown</a:t>
            </a:r>
          </a:p>
          <a:p>
            <a:r>
              <a:rPr lang="en-US" sz="1600" dirty="0"/>
              <a:t>interface FastEthernet0/1</a:t>
            </a:r>
          </a:p>
          <a:p>
            <a:r>
              <a:rPr lang="en-US" sz="1600" dirty="0"/>
              <a:t>description LAN</a:t>
            </a:r>
          </a:p>
          <a:p>
            <a:r>
              <a:rPr lang="en-US" sz="1600" dirty="0"/>
              <a:t>ip address </a:t>
            </a:r>
            <a:r>
              <a:rPr lang="en-US" sz="1600" dirty="0">
                <a:solidFill>
                  <a:srgbClr val="C00000"/>
                </a:solidFill>
              </a:rPr>
              <a:t>172.16.3.1 255.255.255.0</a:t>
            </a:r>
          </a:p>
          <a:p>
            <a:r>
              <a:rPr lang="en-US" sz="1600" dirty="0"/>
              <a:t>no shutdown</a:t>
            </a:r>
          </a:p>
          <a:p>
            <a:r>
              <a:rPr lang="en-US" sz="1600" dirty="0"/>
              <a:t>exit</a:t>
            </a:r>
          </a:p>
          <a:p>
            <a:endParaRPr lang="en-US" sz="1600" dirty="0"/>
          </a:p>
          <a:p>
            <a:r>
              <a:rPr lang="en-US" sz="1600" dirty="0"/>
              <a:t>router </a:t>
            </a:r>
            <a:r>
              <a:rPr lang="en-US" sz="1600" dirty="0" err="1"/>
              <a:t>eigrp</a:t>
            </a:r>
            <a:r>
              <a:rPr lang="en-US" sz="1600" dirty="0"/>
              <a:t> 10</a:t>
            </a:r>
          </a:p>
          <a:p>
            <a:r>
              <a:rPr lang="en-US" sz="1600" dirty="0"/>
              <a:t>network </a:t>
            </a:r>
            <a:r>
              <a:rPr lang="en-US" sz="1600" dirty="0">
                <a:solidFill>
                  <a:srgbClr val="C00000"/>
                </a:solidFill>
              </a:rPr>
              <a:t>10.10.10.4</a:t>
            </a:r>
          </a:p>
          <a:p>
            <a:r>
              <a:rPr lang="en-US" sz="1600" dirty="0"/>
              <a:t>network </a:t>
            </a:r>
            <a:r>
              <a:rPr lang="en-US" sz="1600" dirty="0">
                <a:solidFill>
                  <a:srgbClr val="C00000"/>
                </a:solidFill>
              </a:rPr>
              <a:t>172.16.3.0</a:t>
            </a:r>
          </a:p>
          <a:p>
            <a:r>
              <a:rPr lang="en-US" sz="1600" dirty="0"/>
              <a:t>no auto-summary</a:t>
            </a:r>
          </a:p>
          <a:p>
            <a:r>
              <a:rPr lang="en-US" sz="1600" dirty="0"/>
              <a:t>exit</a:t>
            </a:r>
          </a:p>
        </p:txBody>
      </p:sp>
    </p:spTree>
    <p:extLst>
      <p:ext uri="{BB962C8B-B14F-4D97-AF65-F5344CB8AC3E}">
        <p14:creationId xmlns:p14="http://schemas.microsoft.com/office/powerpoint/2010/main" val="3414125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10348" y="528034"/>
            <a:ext cx="9905998" cy="685800"/>
          </a:xfrm>
        </p:spPr>
        <p:txBody>
          <a:bodyPr/>
          <a:lstStyle/>
          <a:p>
            <a:r>
              <a:rPr lang="es-EC" b="1" dirty="0"/>
              <a:t>Switch</a:t>
            </a:r>
            <a:endParaRPr lang="en-US" b="1" dirty="0"/>
          </a:p>
        </p:txBody>
      </p:sp>
      <p:sp>
        <p:nvSpPr>
          <p:cNvPr id="4" name="Rectángulo 3"/>
          <p:cNvSpPr/>
          <p:nvPr/>
        </p:nvSpPr>
        <p:spPr>
          <a:xfrm>
            <a:off x="6240725" y="1308792"/>
            <a:ext cx="3836831" cy="482121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endParaRPr lang="en-US" sz="1600" dirty="0"/>
          </a:p>
          <a:p>
            <a:endParaRPr lang="en-US" sz="1600" dirty="0"/>
          </a:p>
          <a:p>
            <a:r>
              <a:rPr lang="en-US" sz="1600" dirty="0"/>
              <a:t>interface f0/2</a:t>
            </a:r>
          </a:p>
          <a:p>
            <a:r>
              <a:rPr lang="en-US" sz="1600" dirty="0" err="1"/>
              <a:t>switchport</a:t>
            </a:r>
            <a:r>
              <a:rPr lang="en-US" sz="1600" dirty="0"/>
              <a:t> mode access</a:t>
            </a:r>
          </a:p>
          <a:p>
            <a:r>
              <a:rPr lang="en-US" sz="1600" dirty="0" err="1"/>
              <a:t>switchport</a:t>
            </a:r>
            <a:r>
              <a:rPr lang="en-US" sz="1600" dirty="0"/>
              <a:t> access </a:t>
            </a:r>
            <a:r>
              <a:rPr lang="en-US" sz="1600" dirty="0" err="1"/>
              <a:t>vlan</a:t>
            </a:r>
            <a:r>
              <a:rPr lang="en-US" sz="1600" dirty="0"/>
              <a:t> 100</a:t>
            </a:r>
          </a:p>
          <a:p>
            <a:endParaRPr lang="en-US" sz="1600" dirty="0"/>
          </a:p>
          <a:p>
            <a:r>
              <a:rPr lang="en-US" sz="1600" dirty="0"/>
              <a:t>interface f0/3</a:t>
            </a:r>
          </a:p>
          <a:p>
            <a:r>
              <a:rPr lang="en-US" sz="1600" dirty="0" err="1"/>
              <a:t>switchport</a:t>
            </a:r>
            <a:r>
              <a:rPr lang="en-US" sz="1600" dirty="0"/>
              <a:t> mode access</a:t>
            </a:r>
          </a:p>
          <a:p>
            <a:r>
              <a:rPr lang="en-US" sz="1600" dirty="0" err="1"/>
              <a:t>switchport</a:t>
            </a:r>
            <a:r>
              <a:rPr lang="en-US" sz="1600" dirty="0"/>
              <a:t> access </a:t>
            </a:r>
            <a:r>
              <a:rPr lang="en-US" sz="1600" dirty="0" err="1"/>
              <a:t>vlan</a:t>
            </a:r>
            <a:r>
              <a:rPr lang="en-US" sz="1600" dirty="0"/>
              <a:t> 200</a:t>
            </a:r>
          </a:p>
          <a:p>
            <a:endParaRPr lang="en-US" sz="1600" dirty="0"/>
          </a:p>
          <a:p>
            <a:r>
              <a:rPr lang="en-US" sz="1600" dirty="0"/>
              <a:t>interface f0/4</a:t>
            </a:r>
          </a:p>
          <a:p>
            <a:r>
              <a:rPr lang="en-US" sz="1600" dirty="0" err="1"/>
              <a:t>switchport</a:t>
            </a:r>
            <a:r>
              <a:rPr lang="en-US" sz="1600" dirty="0"/>
              <a:t> mode access </a:t>
            </a:r>
          </a:p>
          <a:p>
            <a:r>
              <a:rPr lang="en-US" sz="1600" dirty="0" err="1"/>
              <a:t>switchport</a:t>
            </a:r>
            <a:r>
              <a:rPr lang="en-US" sz="1600" dirty="0"/>
              <a:t> access </a:t>
            </a:r>
            <a:r>
              <a:rPr lang="en-US" sz="1600" dirty="0" err="1"/>
              <a:t>vlan</a:t>
            </a:r>
            <a:r>
              <a:rPr lang="en-US" sz="1600" dirty="0"/>
              <a:t> 300</a:t>
            </a:r>
          </a:p>
          <a:p>
            <a:endParaRPr lang="en-US" sz="1600" dirty="0"/>
          </a:p>
        </p:txBody>
      </p:sp>
      <p:sp>
        <p:nvSpPr>
          <p:cNvPr id="5" name="Rectángulo 4"/>
          <p:cNvSpPr/>
          <p:nvPr/>
        </p:nvSpPr>
        <p:spPr>
          <a:xfrm>
            <a:off x="1626516" y="1308792"/>
            <a:ext cx="3952649" cy="482121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endParaRPr lang="en-US" sz="1600" dirty="0"/>
          </a:p>
          <a:p>
            <a:r>
              <a:rPr lang="en-US" sz="1600" dirty="0"/>
              <a:t>enable</a:t>
            </a:r>
          </a:p>
          <a:p>
            <a:r>
              <a:rPr lang="en-US" sz="1600" dirty="0"/>
              <a:t>configure terminal</a:t>
            </a:r>
          </a:p>
          <a:p>
            <a:r>
              <a:rPr lang="en-US" sz="1600" dirty="0" err="1"/>
              <a:t>vlan</a:t>
            </a:r>
            <a:r>
              <a:rPr lang="en-US" sz="1600" dirty="0"/>
              <a:t> 100</a:t>
            </a:r>
          </a:p>
          <a:p>
            <a:r>
              <a:rPr lang="en-US" sz="1600" dirty="0" err="1"/>
              <a:t>valn</a:t>
            </a:r>
            <a:r>
              <a:rPr lang="en-US" sz="1600" dirty="0"/>
              <a:t> 200</a:t>
            </a:r>
          </a:p>
          <a:p>
            <a:r>
              <a:rPr lang="en-US" sz="1600" dirty="0" err="1"/>
              <a:t>vlan</a:t>
            </a:r>
            <a:r>
              <a:rPr lang="en-US" sz="1600" dirty="0"/>
              <a:t> 300</a:t>
            </a:r>
          </a:p>
          <a:p>
            <a:r>
              <a:rPr lang="en-US" sz="1600" dirty="0"/>
              <a:t>Exit</a:t>
            </a:r>
          </a:p>
          <a:p>
            <a:endParaRPr lang="en-US" sz="1600" dirty="0"/>
          </a:p>
          <a:p>
            <a:r>
              <a:rPr lang="en-US" sz="1600" dirty="0"/>
              <a:t>interface f0/1</a:t>
            </a:r>
          </a:p>
          <a:p>
            <a:r>
              <a:rPr lang="en-US" sz="1600" dirty="0" err="1"/>
              <a:t>switchport</a:t>
            </a:r>
            <a:r>
              <a:rPr lang="en-US" sz="1600" dirty="0"/>
              <a:t> mode trunk</a:t>
            </a:r>
          </a:p>
          <a:p>
            <a:r>
              <a:rPr lang="en-US" sz="1600" dirty="0" err="1"/>
              <a:t>switchport</a:t>
            </a:r>
            <a:r>
              <a:rPr lang="en-US" sz="1600" dirty="0"/>
              <a:t> trunk native </a:t>
            </a:r>
            <a:r>
              <a:rPr lang="en-US" sz="1600" dirty="0" err="1"/>
              <a:t>vlan</a:t>
            </a:r>
            <a:r>
              <a:rPr lang="en-US" sz="1600" dirty="0"/>
              <a:t> 1</a:t>
            </a:r>
          </a:p>
          <a:p>
            <a:r>
              <a:rPr lang="en-US" sz="1600" dirty="0" err="1"/>
              <a:t>switchport</a:t>
            </a:r>
            <a:r>
              <a:rPr lang="en-US" sz="1600" dirty="0"/>
              <a:t> trunk allowed </a:t>
            </a:r>
            <a:r>
              <a:rPr lang="en-US" sz="1600" dirty="0" err="1"/>
              <a:t>vlan</a:t>
            </a:r>
            <a:r>
              <a:rPr lang="en-US" sz="1600" dirty="0"/>
              <a:t> 1,100,200,300</a:t>
            </a:r>
          </a:p>
          <a:p>
            <a:endParaRPr lang="en-US" sz="1600" dirty="0"/>
          </a:p>
          <a:p>
            <a:endParaRPr lang="en-US" sz="1600" dirty="0"/>
          </a:p>
          <a:p>
            <a:endParaRPr lang="en-US" sz="1600" dirty="0"/>
          </a:p>
        </p:txBody>
      </p:sp>
    </p:spTree>
    <p:extLst>
      <p:ext uri="{BB962C8B-B14F-4D97-AF65-F5344CB8AC3E}">
        <p14:creationId xmlns:p14="http://schemas.microsoft.com/office/powerpoint/2010/main" val="382099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D6980D0-FBF4-43BC-96A2-5124112F9747}"/>
              </a:ext>
            </a:extLst>
          </p:cNvPr>
          <p:cNvSpPr>
            <a:spLocks noGrp="1"/>
          </p:cNvSpPr>
          <p:nvPr>
            <p:ph idx="1"/>
          </p:nvPr>
        </p:nvSpPr>
        <p:spPr>
          <a:xfrm>
            <a:off x="1000735" y="898989"/>
            <a:ext cx="9905999" cy="3541714"/>
          </a:xfrm>
        </p:spPr>
        <p:txBody>
          <a:bodyPr/>
          <a:lstStyle/>
          <a:p>
            <a:r>
              <a:rPr lang="es-AR" dirty="0"/>
              <a:t>Es interesante recordar cómo ha funcionado las redes ip hasta el día de hoy, la filosofía ip hace que equipo haga una conmutación de paquetes en base a la dirección ip es el paradigma de conmutación que ha existido durante la red ip durante mucho tiempo, ahora ya tenemos otra herramienta que MPLS que ya tienes un cuantos años funcionado y aportado mucho a resolución de problemas en la red que antes eran difícil de solventar con la conmutación de redes puramente </a:t>
            </a:r>
            <a:r>
              <a:rPr lang="es-AR" dirty="0" err="1"/>
              <a:t>ip</a:t>
            </a:r>
            <a:r>
              <a:rPr lang="es-AR" dirty="0"/>
              <a:t>, que dificulta los nuevos requerimientos de </a:t>
            </a:r>
            <a:r>
              <a:rPr lang="es-AR"/>
              <a:t>los ISP.</a:t>
            </a:r>
            <a:endParaRPr lang="es-ES" dirty="0"/>
          </a:p>
          <a:p>
            <a:endParaRPr lang="es-ES" dirty="0"/>
          </a:p>
        </p:txBody>
      </p:sp>
    </p:spTree>
    <p:extLst>
      <p:ext uri="{BB962C8B-B14F-4D97-AF65-F5344CB8AC3E}">
        <p14:creationId xmlns:p14="http://schemas.microsoft.com/office/powerpoint/2010/main" val="2723512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Marcador de contenido 1">
            <a:extLst>
              <a:ext uri="{FF2B5EF4-FFF2-40B4-BE49-F238E27FC236}">
                <a16:creationId xmlns:a16="http://schemas.microsoft.com/office/drawing/2014/main" id="{6F66424F-D3D6-4C06-A222-9EC2428A7150}"/>
              </a:ext>
            </a:extLst>
          </p:cNvPr>
          <p:cNvPicPr>
            <a:picLocks noGrp="1" noChangeAspect="1"/>
          </p:cNvPicPr>
          <p:nvPr>
            <p:ph idx="1"/>
          </p:nvPr>
        </p:nvPicPr>
        <p:blipFill>
          <a:blip r:embed="rId2"/>
          <a:stretch>
            <a:fillRect/>
          </a:stretch>
        </p:blipFill>
        <p:spPr>
          <a:xfrm>
            <a:off x="1584033" y="2055019"/>
            <a:ext cx="9023934" cy="2316956"/>
          </a:xfrm>
          <a:prstGeom prst="rect">
            <a:avLst/>
          </a:prstGeom>
        </p:spPr>
      </p:pic>
    </p:spTree>
    <p:extLst>
      <p:ext uri="{BB962C8B-B14F-4D97-AF65-F5344CB8AC3E}">
        <p14:creationId xmlns:p14="http://schemas.microsoft.com/office/powerpoint/2010/main" val="146080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2AFB66F5-2965-478A-B851-E9DD87D183A9}"/>
              </a:ext>
            </a:extLst>
          </p:cNvPr>
          <p:cNvSpPr>
            <a:spLocks noGrp="1"/>
          </p:cNvSpPr>
          <p:nvPr>
            <p:ph idx="1"/>
          </p:nvPr>
        </p:nvSpPr>
        <p:spPr>
          <a:xfrm>
            <a:off x="1141412" y="928468"/>
            <a:ext cx="9905999" cy="4862733"/>
          </a:xfrm>
        </p:spPr>
        <p:txBody>
          <a:bodyPr>
            <a:normAutofit fontScale="92500" lnSpcReduction="10000"/>
          </a:bodyPr>
          <a:lstStyle/>
          <a:p>
            <a:r>
              <a:rPr lang="es-AR" dirty="0"/>
              <a:t>Para nuestro proyecto realizaremos la conexión desde el ISP hacia dos empresas que se comunicaran en sus sucursales respetivas que Quito y Guayaquil con sus respetiva VRF, se configurara la red de NESTLE y la red de HONESA.</a:t>
            </a:r>
            <a:endParaRPr lang="es-ES" dirty="0"/>
          </a:p>
          <a:p>
            <a:r>
              <a:rPr lang="es-AR" dirty="0"/>
              <a:t>1.- EL IPS elegido será </a:t>
            </a:r>
            <a:r>
              <a:rPr lang="es-AR" dirty="0" err="1"/>
              <a:t>Telconet</a:t>
            </a:r>
            <a:r>
              <a:rPr lang="es-AR" dirty="0"/>
              <a:t> S.A implementará el </a:t>
            </a:r>
            <a:r>
              <a:rPr lang="es-AR" dirty="0" err="1"/>
              <a:t>router</a:t>
            </a:r>
            <a:r>
              <a:rPr lang="es-AR" dirty="0"/>
              <a:t> P (también conocido como </a:t>
            </a:r>
            <a:r>
              <a:rPr lang="es-AR" dirty="0" err="1"/>
              <a:t>router</a:t>
            </a:r>
            <a:r>
              <a:rPr lang="es-AR" dirty="0"/>
              <a:t> de proveedor el cual utilizará MPLS Y OSPF.</a:t>
            </a:r>
            <a:endParaRPr lang="es-ES" dirty="0"/>
          </a:p>
          <a:p>
            <a:r>
              <a:rPr lang="es-AR" dirty="0"/>
              <a:t>2.- Los PE (</a:t>
            </a:r>
            <a:r>
              <a:rPr lang="es-AR" dirty="0" err="1"/>
              <a:t>Provider</a:t>
            </a:r>
            <a:r>
              <a:rPr lang="es-AR" dirty="0"/>
              <a:t> Edge) que está en cada extremo del </a:t>
            </a:r>
            <a:r>
              <a:rPr lang="es-AR" dirty="0" err="1"/>
              <a:t>router</a:t>
            </a:r>
            <a:r>
              <a:rPr lang="es-AR" dirty="0"/>
              <a:t> del ISP Dispositivos PE, cuando el paquete llega primero busca la dirección IP de destino y luego usa la etiqueta MPLS para funcionar. Que funcionan como redireccionado de una etiqueta a otra.  </a:t>
            </a:r>
            <a:endParaRPr lang="es-ES" dirty="0"/>
          </a:p>
          <a:p>
            <a:r>
              <a:rPr lang="es-AR" dirty="0"/>
              <a:t>3.-Y por último los CE, Los dispositivos CE no ejecutan MPLS. Los dispositivos PE ejecutan tanto IP como MPLS. Los dispositivos P no ejecutan IP sino solo MPLS. </a:t>
            </a:r>
            <a:endParaRPr lang="es-ES" dirty="0"/>
          </a:p>
          <a:p>
            <a:endParaRPr lang="es-ES" dirty="0"/>
          </a:p>
        </p:txBody>
      </p:sp>
    </p:spTree>
    <p:extLst>
      <p:ext uri="{BB962C8B-B14F-4D97-AF65-F5344CB8AC3E}">
        <p14:creationId xmlns:p14="http://schemas.microsoft.com/office/powerpoint/2010/main" val="509569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2AFB66F5-2965-478A-B851-E9DD87D183A9}"/>
              </a:ext>
            </a:extLst>
          </p:cNvPr>
          <p:cNvSpPr>
            <a:spLocks noGrp="1"/>
          </p:cNvSpPr>
          <p:nvPr>
            <p:ph idx="1"/>
          </p:nvPr>
        </p:nvSpPr>
        <p:spPr>
          <a:xfrm>
            <a:off x="1141412" y="928468"/>
            <a:ext cx="9905999" cy="4862733"/>
          </a:xfrm>
        </p:spPr>
        <p:txBody>
          <a:bodyPr>
            <a:normAutofit/>
          </a:bodyPr>
          <a:lstStyle/>
          <a:p>
            <a:r>
              <a:rPr lang="es-AR" dirty="0"/>
              <a:t>Al utilizar Mbps tenemos otra ventaja las VRF es una forma de virtualizar la tabla de enrutamiento para separar los clientes de un ISP y poder asignar una configuración dedicada.</a:t>
            </a:r>
            <a:endParaRPr lang="es-ES" dirty="0"/>
          </a:p>
          <a:p>
            <a:r>
              <a:rPr lang="es-AR" dirty="0"/>
              <a:t>Con esto conseguimos que se pueda utilizar el mismo direccionamiento de ip para dos clientes y está aislado de otro.</a:t>
            </a:r>
            <a:endParaRPr lang="es-ES" dirty="0"/>
          </a:p>
          <a:p>
            <a:pPr marL="0" indent="0">
              <a:buNone/>
            </a:pPr>
            <a:endParaRPr lang="es-ES" dirty="0"/>
          </a:p>
        </p:txBody>
      </p:sp>
      <p:pic>
        <p:nvPicPr>
          <p:cNvPr id="3" name="Imagen 2">
            <a:extLst>
              <a:ext uri="{FF2B5EF4-FFF2-40B4-BE49-F238E27FC236}">
                <a16:creationId xmlns:a16="http://schemas.microsoft.com/office/drawing/2014/main" id="{692C5D28-1E01-4CCC-84E7-66804B4723ED}"/>
              </a:ext>
            </a:extLst>
          </p:cNvPr>
          <p:cNvPicPr>
            <a:picLocks noChangeAspect="1"/>
          </p:cNvPicPr>
          <p:nvPr/>
        </p:nvPicPr>
        <p:blipFill>
          <a:blip r:embed="rId2"/>
          <a:stretch>
            <a:fillRect/>
          </a:stretch>
        </p:blipFill>
        <p:spPr>
          <a:xfrm>
            <a:off x="6695825" y="3148013"/>
            <a:ext cx="4084086" cy="2643188"/>
          </a:xfrm>
          <a:prstGeom prst="rect">
            <a:avLst/>
          </a:prstGeom>
        </p:spPr>
      </p:pic>
    </p:spTree>
    <p:extLst>
      <p:ext uri="{BB962C8B-B14F-4D97-AF65-F5344CB8AC3E}">
        <p14:creationId xmlns:p14="http://schemas.microsoft.com/office/powerpoint/2010/main" val="2337131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 name="Shape 55"/>
          <p:cNvPicPr/>
          <p:nvPr/>
        </p:nvPicPr>
        <p:blipFill>
          <a:blip r:embed="rId2"/>
          <a:stretch/>
        </p:blipFill>
        <p:spPr>
          <a:xfrm>
            <a:off x="1666877" y="233687"/>
            <a:ext cx="2716538" cy="1279235"/>
          </a:xfrm>
          <a:prstGeom prst="rect">
            <a:avLst/>
          </a:prstGeom>
          <a:ln>
            <a:noFill/>
          </a:ln>
        </p:spPr>
      </p:pic>
      <p:sp>
        <p:nvSpPr>
          <p:cNvPr id="168" name="CustomShape 2"/>
          <p:cNvSpPr/>
          <p:nvPr/>
        </p:nvSpPr>
        <p:spPr>
          <a:xfrm>
            <a:off x="8757051" y="2265703"/>
            <a:ext cx="2422611" cy="1163297"/>
          </a:xfrm>
          <a:prstGeom prst="rect">
            <a:avLst/>
          </a:prstGeom>
          <a:noFill/>
          <a:ln>
            <a:noFill/>
          </a:ln>
        </p:spPr>
        <p:style>
          <a:lnRef idx="0">
            <a:scrgbClr r="0" g="0" b="0"/>
          </a:lnRef>
          <a:fillRef idx="0">
            <a:scrgbClr r="0" g="0" b="0"/>
          </a:fillRef>
          <a:effectRef idx="0">
            <a:scrgbClr r="0" g="0" b="0"/>
          </a:effectRef>
          <a:fontRef idx="minor"/>
        </p:style>
        <p:txBody>
          <a:bodyPr tIns="82953" bIns="82953"/>
          <a:lstStyle/>
          <a:p>
            <a:pPr>
              <a:lnSpc>
                <a:spcPct val="100000"/>
              </a:lnSpc>
            </a:pPr>
            <a:r>
              <a:rPr lang="en-US" sz="1452" spc="-1" dirty="0" err="1">
                <a:latin typeface="Arial"/>
                <a:ea typeface="Arial"/>
              </a:rPr>
              <a:t>Es</a:t>
            </a:r>
            <a:r>
              <a:rPr lang="en-US" sz="1452" spc="-1" dirty="0">
                <a:latin typeface="Arial"/>
                <a:ea typeface="Arial"/>
              </a:rPr>
              <a:t> </a:t>
            </a:r>
            <a:r>
              <a:rPr lang="en-US" sz="1452" spc="-1" dirty="0" err="1">
                <a:latin typeface="Arial"/>
                <a:ea typeface="Arial"/>
              </a:rPr>
              <a:t>una</a:t>
            </a:r>
            <a:r>
              <a:rPr lang="en-US" sz="1452" spc="-1" dirty="0">
                <a:latin typeface="Arial"/>
                <a:ea typeface="Arial"/>
              </a:rPr>
              <a:t> </a:t>
            </a:r>
            <a:r>
              <a:rPr lang="en-US" sz="1452" spc="-1" dirty="0" err="1">
                <a:latin typeface="Arial"/>
                <a:ea typeface="Arial"/>
              </a:rPr>
              <a:t>plataforma</a:t>
            </a:r>
            <a:r>
              <a:rPr lang="en-US" sz="1452" spc="-1" dirty="0">
                <a:latin typeface="Arial"/>
                <a:ea typeface="Arial"/>
              </a:rPr>
              <a:t> de </a:t>
            </a:r>
            <a:r>
              <a:rPr lang="en-US" sz="1452" b="1" spc="-1" dirty="0" err="1">
                <a:latin typeface="Arial"/>
                <a:ea typeface="Arial"/>
              </a:rPr>
              <a:t>desarrollo</a:t>
            </a:r>
            <a:r>
              <a:rPr lang="en-US" sz="1452" b="1" spc="-1" dirty="0">
                <a:latin typeface="Arial"/>
                <a:ea typeface="Arial"/>
              </a:rPr>
              <a:t> </a:t>
            </a:r>
            <a:r>
              <a:rPr lang="en-US" sz="1452" b="1" spc="-1" dirty="0" err="1">
                <a:latin typeface="Arial"/>
                <a:ea typeface="Arial"/>
              </a:rPr>
              <a:t>colaborativo</a:t>
            </a:r>
            <a:r>
              <a:rPr lang="en-US" sz="1452" b="1" spc="-1" dirty="0">
                <a:latin typeface="Arial"/>
                <a:ea typeface="Arial"/>
              </a:rPr>
              <a:t> de software</a:t>
            </a:r>
            <a:r>
              <a:rPr lang="en-US" sz="1452" spc="-1" dirty="0">
                <a:latin typeface="Arial"/>
                <a:ea typeface="Arial"/>
              </a:rPr>
              <a:t> para </a:t>
            </a:r>
            <a:r>
              <a:rPr lang="en-US" sz="1452" spc="-1" dirty="0" err="1">
                <a:latin typeface="Arial"/>
                <a:ea typeface="Arial"/>
              </a:rPr>
              <a:t>alojar</a:t>
            </a:r>
            <a:r>
              <a:rPr lang="en-US" sz="1452" spc="-1" dirty="0">
                <a:latin typeface="Arial"/>
                <a:ea typeface="Arial"/>
              </a:rPr>
              <a:t> </a:t>
            </a:r>
            <a:r>
              <a:rPr lang="en-US" sz="1452" spc="-1" dirty="0" err="1">
                <a:latin typeface="Arial"/>
                <a:ea typeface="Arial"/>
              </a:rPr>
              <a:t>proyectos</a:t>
            </a:r>
            <a:r>
              <a:rPr lang="en-US" sz="1452" spc="-1" dirty="0">
                <a:latin typeface="Arial"/>
                <a:ea typeface="Arial"/>
              </a:rPr>
              <a:t>.</a:t>
            </a:r>
            <a:endParaRPr lang="en-US" sz="1452" spc="-1" dirty="0">
              <a:latin typeface="Arial"/>
            </a:endParaRPr>
          </a:p>
          <a:p>
            <a:pPr>
              <a:lnSpc>
                <a:spcPct val="100000"/>
              </a:lnSpc>
            </a:pPr>
            <a:endParaRPr lang="en-US" sz="1452" spc="-1" dirty="0">
              <a:latin typeface="Arial"/>
            </a:endParaRPr>
          </a:p>
        </p:txBody>
      </p:sp>
      <p:sp>
        <p:nvSpPr>
          <p:cNvPr id="2" name="AutoShape 2" descr="blob:https://web.whatsapp.com/0560160d-9c9d-49be-8613-c0f5203edd0f"/>
          <p:cNvSpPr>
            <a:spLocks noChangeAspect="1" noChangeArrowheads="1"/>
          </p:cNvSpPr>
          <p:nvPr/>
        </p:nvSpPr>
        <p:spPr bwMode="auto">
          <a:xfrm>
            <a:off x="5957746" y="3290746"/>
            <a:ext cx="276509" cy="2765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2953" tIns="41476" rIns="82953" bIns="41476" numCol="1" anchor="t" anchorCtr="0" compatLnSpc="1">
            <a:prstTxWarp prst="textNoShape">
              <a:avLst/>
            </a:prstTxWarp>
          </a:bodyPr>
          <a:lstStyle/>
          <a:p>
            <a:endParaRPr lang="es-EC" sz="1633"/>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877" y="2023223"/>
            <a:ext cx="6665851" cy="3880122"/>
          </a:xfrm>
          <a:prstGeom prst="rect">
            <a:avLst/>
          </a:prstGeom>
        </p:spPr>
      </p:pic>
    </p:spTree>
    <p:extLst>
      <p:ext uri="{BB962C8B-B14F-4D97-AF65-F5344CB8AC3E}">
        <p14:creationId xmlns:p14="http://schemas.microsoft.com/office/powerpoint/2010/main" val="3344357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b="4546"/>
          <a:stretch/>
        </p:blipFill>
        <p:spPr>
          <a:xfrm>
            <a:off x="1834716" y="2314517"/>
            <a:ext cx="7356870" cy="3950128"/>
          </a:xfrm>
          <a:prstGeom prst="rect">
            <a:avLst/>
          </a:prstGeom>
        </p:spPr>
      </p:pic>
      <p:pic>
        <p:nvPicPr>
          <p:cNvPr id="2050" name="Picture 2" descr="Resultado de imagen para gns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025" y="155537"/>
            <a:ext cx="1667695" cy="19010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6255273" y="1112144"/>
            <a:ext cx="4621651" cy="594906"/>
          </a:xfrm>
          <a:prstGeom prst="rect">
            <a:avLst/>
          </a:prstGeom>
          <a:noFill/>
        </p:spPr>
        <p:txBody>
          <a:bodyPr wrap="square" rtlCol="0">
            <a:spAutoFit/>
          </a:bodyPr>
          <a:lstStyle/>
          <a:p>
            <a:r>
              <a:rPr lang="es-EC" sz="1633" dirty="0"/>
              <a:t>Permite la simulación de nuestra red, antes de hacer la implementación real en los ROUTERS y SWITCHS</a:t>
            </a:r>
          </a:p>
        </p:txBody>
      </p:sp>
    </p:spTree>
    <p:extLst>
      <p:ext uri="{BB962C8B-B14F-4D97-AF65-F5344CB8AC3E}">
        <p14:creationId xmlns:p14="http://schemas.microsoft.com/office/powerpoint/2010/main" val="320162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4176" t="12009" r="6411" b="4801"/>
          <a:stretch/>
        </p:blipFill>
        <p:spPr>
          <a:xfrm>
            <a:off x="1709869" y="1914061"/>
            <a:ext cx="8519112" cy="4458474"/>
          </a:xfrm>
          <a:prstGeom prst="rect">
            <a:avLst/>
          </a:prstGeom>
        </p:spPr>
      </p:pic>
      <p:pic>
        <p:nvPicPr>
          <p:cNvPr id="3074" name="Picture 2" descr="Resultado de imagen para java netbea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443" y="68879"/>
            <a:ext cx="3387963" cy="1645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189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13405" y="0"/>
            <a:ext cx="9144000" cy="1062977"/>
          </a:xfrm>
        </p:spPr>
        <p:txBody>
          <a:bodyPr>
            <a:normAutofit/>
          </a:bodyPr>
          <a:lstStyle/>
          <a:p>
            <a:pPr algn="ctr"/>
            <a:r>
              <a:rPr lang="es-EC" sz="4800" dirty="0"/>
              <a:t>TOPOLOGIA DE LA RED</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240" y="1397080"/>
            <a:ext cx="10058400" cy="4940813"/>
          </a:xfrm>
          <a:prstGeom prst="rect">
            <a:avLst/>
          </a:prstGeom>
        </p:spPr>
      </p:pic>
    </p:spTree>
    <p:extLst>
      <p:ext uri="{BB962C8B-B14F-4D97-AF65-F5344CB8AC3E}">
        <p14:creationId xmlns:p14="http://schemas.microsoft.com/office/powerpoint/2010/main" val="2718093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199</TotalTime>
  <Words>828</Words>
  <Application>Microsoft Office PowerPoint</Application>
  <PresentationFormat>Panorámica</PresentationFormat>
  <Paragraphs>203</Paragraphs>
  <Slides>19</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Calibri</vt:lpstr>
      <vt:lpstr>Trebuchet MS</vt:lpstr>
      <vt:lpstr>Tw Cen MT</vt:lpstr>
      <vt:lpstr>Circuito</vt:lpstr>
      <vt:lpstr>                     Proyecto de conmutación y enrutamiento                                                         tema: 2 Sistema de Creación de VRF y direccionamiento para la activación de clientes en una red MPLS VPN L3 (en capa 3) para un ISP.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TOPOLOGIA DE LA RED</vt:lpstr>
      <vt:lpstr>MPLS – OSPF – MP_BGP – BGP </vt:lpstr>
      <vt:lpstr>VRF – EIGRP – VLAN  </vt:lpstr>
      <vt:lpstr>Presentación de PowerPoint</vt:lpstr>
      <vt:lpstr>Configuración de la Red</vt:lpstr>
      <vt:lpstr>Proveedor -P</vt:lpstr>
      <vt:lpstr>PE1-GYE/PE2-UIO</vt:lpstr>
      <vt:lpstr>Presentación de PowerPoint</vt:lpstr>
      <vt:lpstr>Presentación de PowerPoint</vt:lpstr>
      <vt:lpstr>CE1-GYE-HONESA/ CE1-GYE-NESTLE CE2-UIO-HONESA/ CE2-UIO-NESTLE</vt:lpstr>
      <vt:lpstr>Switch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printed circuit?</dc:title>
  <dc:creator>ken</dc:creator>
  <cp:lastModifiedBy>Stalin Xavier Alvarado Cajape</cp:lastModifiedBy>
  <cp:revision>4</cp:revision>
  <dcterms:modified xsi:type="dcterms:W3CDTF">2018-01-22T03:41:35Z</dcterms:modified>
</cp:coreProperties>
</file>