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67" r:id="rId2"/>
    <p:sldId id="268" r:id="rId3"/>
    <p:sldId id="269" r:id="rId4"/>
    <p:sldId id="270" r:id="rId5"/>
    <p:sldId id="271" r:id="rId6"/>
    <p:sldId id="272" r:id="rId7"/>
    <p:sldId id="273" r:id="rId8"/>
    <p:sldId id="274" r:id="rId9"/>
    <p:sldId id="275" r:id="rId10"/>
    <p:sldId id="276" r:id="rId11"/>
    <p:sldId id="278" r:id="rId12"/>
    <p:sldId id="280" r:id="rId13"/>
    <p:sldId id="281" r:id="rId14"/>
    <p:sldId id="282" r:id="rId15"/>
    <p:sldId id="283" r:id="rId16"/>
    <p:sldId id="285"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7B5F63-93E7-4994-9B8E-AF74CFF28F93}"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A015-2706-4EAC-9439-9B738FF748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6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B5F63-93E7-4994-9B8E-AF74CFF28F93}"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347555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B5F63-93E7-4994-9B8E-AF74CFF28F93}"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228220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B5F63-93E7-4994-9B8E-AF74CFF28F93}"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307540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B5F63-93E7-4994-9B8E-AF74CFF28F93}"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A015-2706-4EAC-9439-9B738FF748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9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7B5F63-93E7-4994-9B8E-AF74CFF28F93}"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216966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7B5F63-93E7-4994-9B8E-AF74CFF28F93}" type="datetimeFigureOut">
              <a:rPr lang="en-US" smtClean="0"/>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76168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B5F63-93E7-4994-9B8E-AF74CFF28F93}" type="datetimeFigureOut">
              <a:rPr lang="en-US" smtClean="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86775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7B5F63-93E7-4994-9B8E-AF74CFF28F93}" type="datetimeFigureOut">
              <a:rPr lang="en-US" smtClean="0"/>
              <a:t>3/12/2024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296401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7B5F63-93E7-4994-9B8E-AF74CFF28F93}" type="datetimeFigureOut">
              <a:rPr lang="en-US" smtClean="0"/>
              <a:t>3/12/2024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93A015-2706-4EAC-9439-9B738FF74839}" type="slidenum">
              <a:rPr lang="en-US" smtClean="0"/>
              <a:t>‹#›</a:t>
            </a:fld>
            <a:endParaRPr lang="en-US"/>
          </a:p>
        </p:txBody>
      </p:sp>
    </p:spTree>
    <p:extLst>
      <p:ext uri="{BB962C8B-B14F-4D97-AF65-F5344CB8AC3E}">
        <p14:creationId xmlns:p14="http://schemas.microsoft.com/office/powerpoint/2010/main" val="86279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7B5F63-93E7-4994-9B8E-AF74CFF28F93}"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33687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7B5F63-93E7-4994-9B8E-AF74CFF28F93}" type="datetimeFigureOut">
              <a:rPr lang="en-US" smtClean="0"/>
              <a:t>3/12/2024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93A015-2706-4EAC-9439-9B738FF748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812390"/>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technofaq.org/posts/2021/02/redefining-the-future-of-global-payroll-through-technology/" TargetMode="External"/><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creativecommons.org/licenses/by-nc-sa/3.0/"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ublicdomainpictures.net/view-image.php?image=361731&amp;picture=teamarbetssamarbe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7F6EBD0-BE13-4B60-8DA9-FA830A2C550D}"/>
              </a:ext>
              <a:ext uri="{C183D7F6-B498-43B3-948B-1728B52AA6E4}">
                <adec:decorative xmlns:adec="http://schemas.microsoft.com/office/drawing/2017/decorative" val="0"/>
              </a:ext>
            </a:extLst>
          </p:cNvPr>
          <p:cNvSpPr txBox="1">
            <a:spLocks/>
          </p:cNvSpPr>
          <p:nvPr/>
        </p:nvSpPr>
        <p:spPr>
          <a:xfrm>
            <a:off x="1199627" y="629174"/>
            <a:ext cx="6065240" cy="195463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6000" dirty="0">
                <a:solidFill>
                  <a:schemeClr val="tx2"/>
                </a:solidFill>
                <a:latin typeface="Monotype Corsiva" panose="03010101010201010101" pitchFamily="66" charset="0"/>
                <a:ea typeface="Segoe UI Black" panose="020B0A02040204020203" pitchFamily="34" charset="0"/>
              </a:rPr>
              <a:t>Automated Payroll Excellence with </a:t>
            </a:r>
          </a:p>
        </p:txBody>
      </p:sp>
      <p:sp>
        <p:nvSpPr>
          <p:cNvPr id="6" name="Subtitle 3">
            <a:extLst>
              <a:ext uri="{FF2B5EF4-FFF2-40B4-BE49-F238E27FC236}">
                <a16:creationId xmlns:a16="http://schemas.microsoft.com/office/drawing/2014/main" id="{77E3EB3C-3750-4297-BA21-5AA5D02031AD}"/>
              </a:ext>
            </a:extLst>
          </p:cNvPr>
          <p:cNvSpPr txBox="1">
            <a:spLocks/>
          </p:cNvSpPr>
          <p:nvPr/>
        </p:nvSpPr>
        <p:spPr>
          <a:xfrm>
            <a:off x="6096000" y="4042482"/>
            <a:ext cx="4770550" cy="14685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000" dirty="0">
                <a:latin typeface="Segoe UI Black" panose="020B0A02040204020203" pitchFamily="34" charset="0"/>
                <a:ea typeface="Segoe UI Black" panose="020B0A02040204020203" pitchFamily="34" charset="0"/>
                <a:cs typeface="MV Boli" panose="02000500030200090000" pitchFamily="2" charset="0"/>
              </a:rPr>
              <a:t>Efficiency and Precision at Your Fingertips</a:t>
            </a:r>
          </a:p>
        </p:txBody>
      </p:sp>
      <p:pic>
        <p:nvPicPr>
          <p:cNvPr id="7" name="Picture 6">
            <a:extLst>
              <a:ext uri="{FF2B5EF4-FFF2-40B4-BE49-F238E27FC236}">
                <a16:creationId xmlns:a16="http://schemas.microsoft.com/office/drawing/2014/main" id="{09857C02-B176-4420-8675-5AE27EAED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555" y="2815518"/>
            <a:ext cx="3127312" cy="781827"/>
          </a:xfrm>
          <a:prstGeom prst="rect">
            <a:avLst/>
          </a:prstGeom>
        </p:spPr>
      </p:pic>
    </p:spTree>
    <p:extLst>
      <p:ext uri="{BB962C8B-B14F-4D97-AF65-F5344CB8AC3E}">
        <p14:creationId xmlns:p14="http://schemas.microsoft.com/office/powerpoint/2010/main" val="238162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9861-2DBC-4FC0-B13F-5A86E9C5021F}"/>
              </a:ext>
            </a:extLst>
          </p:cNvPr>
          <p:cNvSpPr>
            <a:spLocks noGrp="1"/>
          </p:cNvSpPr>
          <p:nvPr>
            <p:ph type="title"/>
          </p:nvPr>
        </p:nvSpPr>
        <p:spPr>
          <a:xfrm>
            <a:off x="1183448" y="897622"/>
            <a:ext cx="5905248" cy="697909"/>
          </a:xfrm>
        </p:spPr>
        <p:txBody>
          <a:bodyPr>
            <a:normAutofit/>
          </a:bodyPr>
          <a:lstStyle/>
          <a:p>
            <a:r>
              <a:rPr lang="en-US" sz="2800" dirty="0">
                <a:latin typeface="+mn-lt"/>
              </a:rPr>
              <a:t>Overview: </a:t>
            </a:r>
            <a:r>
              <a:rPr lang="en-US" sz="2800" dirty="0" err="1">
                <a:latin typeface="+mn-lt"/>
              </a:rPr>
              <a:t>PayCraft</a:t>
            </a:r>
            <a:r>
              <a:rPr lang="en-US" sz="2800" dirty="0">
                <a:latin typeface="+mn-lt"/>
              </a:rPr>
              <a:t> at a Glance</a:t>
            </a:r>
          </a:p>
        </p:txBody>
      </p:sp>
      <p:pic>
        <p:nvPicPr>
          <p:cNvPr id="6" name="Content Placeholder 5">
            <a:extLst>
              <a:ext uri="{FF2B5EF4-FFF2-40B4-BE49-F238E27FC236}">
                <a16:creationId xmlns:a16="http://schemas.microsoft.com/office/drawing/2014/main" id="{8626D062-8857-449C-9634-BFD82FC6E7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83448" y="1953433"/>
            <a:ext cx="4017870" cy="2702457"/>
          </a:xfrm>
        </p:spPr>
      </p:pic>
      <p:pic>
        <p:nvPicPr>
          <p:cNvPr id="8" name="Content Placeholder 7">
            <a:extLst>
              <a:ext uri="{FF2B5EF4-FFF2-40B4-BE49-F238E27FC236}">
                <a16:creationId xmlns:a16="http://schemas.microsoft.com/office/drawing/2014/main" id="{77D6BDA9-11C2-4647-9788-5D81EC395C8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48459" y="1953433"/>
            <a:ext cx="5763969" cy="2870237"/>
          </a:xfrm>
        </p:spPr>
      </p:pic>
    </p:spTree>
    <p:extLst>
      <p:ext uri="{BB962C8B-B14F-4D97-AF65-F5344CB8AC3E}">
        <p14:creationId xmlns:p14="http://schemas.microsoft.com/office/powerpoint/2010/main" val="239300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1383A78D-7B5D-4FB0-8F90-8DD7953B8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496" y="1659713"/>
            <a:ext cx="3554596" cy="3985979"/>
          </a:xfrm>
          <a:prstGeom prst="rect">
            <a:avLst/>
          </a:prstGeom>
        </p:spPr>
      </p:pic>
      <p:pic>
        <p:nvPicPr>
          <p:cNvPr id="3" name="Content Placeholder 8">
            <a:extLst>
              <a:ext uri="{FF2B5EF4-FFF2-40B4-BE49-F238E27FC236}">
                <a16:creationId xmlns:a16="http://schemas.microsoft.com/office/drawing/2014/main" id="{9CC3030B-05B6-413B-BDCA-027A5AB64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246" y="1659713"/>
            <a:ext cx="3382773" cy="4022725"/>
          </a:xfrm>
          <a:prstGeom prst="rect">
            <a:avLst/>
          </a:prstGeom>
        </p:spPr>
      </p:pic>
      <p:sp>
        <p:nvSpPr>
          <p:cNvPr id="4" name="Rectangle 3">
            <a:extLst>
              <a:ext uri="{FF2B5EF4-FFF2-40B4-BE49-F238E27FC236}">
                <a16:creationId xmlns:a16="http://schemas.microsoft.com/office/drawing/2014/main" id="{8AA5E48E-66DC-4EEF-BBAB-1094CFC8A2C0}"/>
              </a:ext>
            </a:extLst>
          </p:cNvPr>
          <p:cNvSpPr/>
          <p:nvPr/>
        </p:nvSpPr>
        <p:spPr>
          <a:xfrm>
            <a:off x="910707" y="990896"/>
            <a:ext cx="4173258" cy="369332"/>
          </a:xfrm>
          <a:prstGeom prst="rect">
            <a:avLst/>
          </a:prstGeom>
        </p:spPr>
        <p:txBody>
          <a:bodyPr wrap="none">
            <a:spAutoFit/>
          </a:bodyPr>
          <a:lstStyle/>
          <a:p>
            <a:r>
              <a:rPr lang="en-US" dirty="0"/>
              <a:t>Employment Form: Company Profile Setup</a:t>
            </a:r>
          </a:p>
        </p:txBody>
      </p:sp>
      <p:sp>
        <p:nvSpPr>
          <p:cNvPr id="5" name="Rectangle 4">
            <a:extLst>
              <a:ext uri="{FF2B5EF4-FFF2-40B4-BE49-F238E27FC236}">
                <a16:creationId xmlns:a16="http://schemas.microsoft.com/office/drawing/2014/main" id="{CBBDD4A4-C862-4D59-AF5B-A1DDB99CEF84}"/>
              </a:ext>
            </a:extLst>
          </p:cNvPr>
          <p:cNvSpPr/>
          <p:nvPr/>
        </p:nvSpPr>
        <p:spPr>
          <a:xfrm>
            <a:off x="7108036" y="990896"/>
            <a:ext cx="4270799" cy="369332"/>
          </a:xfrm>
          <a:prstGeom prst="rect">
            <a:avLst/>
          </a:prstGeom>
        </p:spPr>
        <p:txBody>
          <a:bodyPr wrap="square">
            <a:spAutoFit/>
          </a:bodyPr>
          <a:lstStyle/>
          <a:p>
            <a:r>
              <a:rPr lang="en-US" dirty="0"/>
              <a:t>Employee Form: Add New Employee Details</a:t>
            </a:r>
          </a:p>
        </p:txBody>
      </p:sp>
    </p:spTree>
    <p:extLst>
      <p:ext uri="{BB962C8B-B14F-4D97-AF65-F5344CB8AC3E}">
        <p14:creationId xmlns:p14="http://schemas.microsoft.com/office/powerpoint/2010/main" val="152744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a:extLst>
              <a:ext uri="{FF2B5EF4-FFF2-40B4-BE49-F238E27FC236}">
                <a16:creationId xmlns:a16="http://schemas.microsoft.com/office/drawing/2014/main" id="{D2BC0BEE-9573-4780-BF29-AC796A3E5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976" y="1482864"/>
            <a:ext cx="4430924" cy="4295834"/>
          </a:xfrm>
          <a:prstGeom prst="rect">
            <a:avLst/>
          </a:prstGeom>
        </p:spPr>
      </p:pic>
      <p:pic>
        <p:nvPicPr>
          <p:cNvPr id="6" name="Content Placeholder 15">
            <a:extLst>
              <a:ext uri="{FF2B5EF4-FFF2-40B4-BE49-F238E27FC236}">
                <a16:creationId xmlns:a16="http://schemas.microsoft.com/office/drawing/2014/main" id="{5E7738EA-91FA-46C1-8AE1-AEF3C24A6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744" y="1482864"/>
            <a:ext cx="4536447" cy="4181172"/>
          </a:xfrm>
          <a:prstGeom prst="rect">
            <a:avLst/>
          </a:prstGeom>
        </p:spPr>
      </p:pic>
      <p:sp>
        <p:nvSpPr>
          <p:cNvPr id="7" name="Rectangle 6">
            <a:extLst>
              <a:ext uri="{FF2B5EF4-FFF2-40B4-BE49-F238E27FC236}">
                <a16:creationId xmlns:a16="http://schemas.microsoft.com/office/drawing/2014/main" id="{36616768-F5AD-4E00-824A-23974BBACDC0}"/>
              </a:ext>
            </a:extLst>
          </p:cNvPr>
          <p:cNvSpPr/>
          <p:nvPr/>
        </p:nvSpPr>
        <p:spPr>
          <a:xfrm>
            <a:off x="854141" y="629751"/>
            <a:ext cx="4250394" cy="369332"/>
          </a:xfrm>
          <a:prstGeom prst="rect">
            <a:avLst/>
          </a:prstGeom>
        </p:spPr>
        <p:txBody>
          <a:bodyPr wrap="none">
            <a:spAutoFit/>
          </a:bodyPr>
          <a:lstStyle/>
          <a:p>
            <a:r>
              <a:rPr lang="en-US" dirty="0"/>
              <a:t>Payment History: Track Payments and Taxes</a:t>
            </a:r>
          </a:p>
        </p:txBody>
      </p:sp>
      <p:sp>
        <p:nvSpPr>
          <p:cNvPr id="8" name="Rectangle 7">
            <a:extLst>
              <a:ext uri="{FF2B5EF4-FFF2-40B4-BE49-F238E27FC236}">
                <a16:creationId xmlns:a16="http://schemas.microsoft.com/office/drawing/2014/main" id="{134C6990-AE60-4573-A545-017289F23FBC}"/>
              </a:ext>
            </a:extLst>
          </p:cNvPr>
          <p:cNvSpPr/>
          <p:nvPr/>
        </p:nvSpPr>
        <p:spPr>
          <a:xfrm>
            <a:off x="7313970" y="629751"/>
            <a:ext cx="3924601" cy="369332"/>
          </a:xfrm>
          <a:prstGeom prst="rect">
            <a:avLst/>
          </a:prstGeom>
        </p:spPr>
        <p:txBody>
          <a:bodyPr wrap="none">
            <a:spAutoFit/>
          </a:bodyPr>
          <a:lstStyle/>
          <a:p>
            <a:r>
              <a:rPr lang="en-US" dirty="0"/>
              <a:t>Add Payment: Choose Payment Method</a:t>
            </a:r>
          </a:p>
        </p:txBody>
      </p:sp>
    </p:spTree>
    <p:extLst>
      <p:ext uri="{BB962C8B-B14F-4D97-AF65-F5344CB8AC3E}">
        <p14:creationId xmlns:p14="http://schemas.microsoft.com/office/powerpoint/2010/main" val="61249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28D13D-1D40-4F61-B552-D8B20AAE2588}"/>
              </a:ext>
            </a:extLst>
          </p:cNvPr>
          <p:cNvSpPr/>
          <p:nvPr/>
        </p:nvSpPr>
        <p:spPr>
          <a:xfrm>
            <a:off x="459479" y="93754"/>
            <a:ext cx="4808807" cy="707886"/>
          </a:xfrm>
          <a:prstGeom prst="rect">
            <a:avLst/>
          </a:prstGeom>
        </p:spPr>
        <p:txBody>
          <a:bodyPr wrap="square">
            <a:spAutoFit/>
          </a:bodyPr>
          <a:lstStyle/>
          <a:p>
            <a:r>
              <a:rPr lang="en-US" sz="4000" dirty="0">
                <a:latin typeface="Impact" panose="020B0806030902050204" pitchFamily="34" charset="0"/>
              </a:rPr>
              <a:t>Benefits of </a:t>
            </a:r>
            <a:r>
              <a:rPr lang="en-US" sz="4000" dirty="0" err="1">
                <a:latin typeface="Impact" panose="020B0806030902050204" pitchFamily="34" charset="0"/>
              </a:rPr>
              <a:t>PayCraft</a:t>
            </a:r>
            <a:endParaRPr lang="en-US" sz="4000" dirty="0">
              <a:latin typeface="Impact" panose="020B0806030902050204" pitchFamily="34" charset="0"/>
            </a:endParaRPr>
          </a:p>
        </p:txBody>
      </p:sp>
      <p:sp>
        <p:nvSpPr>
          <p:cNvPr id="4" name="Rectangle 3">
            <a:extLst>
              <a:ext uri="{FF2B5EF4-FFF2-40B4-BE49-F238E27FC236}">
                <a16:creationId xmlns:a16="http://schemas.microsoft.com/office/drawing/2014/main" id="{442B2CF9-F912-4750-B68C-9FFF7094421E}"/>
              </a:ext>
            </a:extLst>
          </p:cNvPr>
          <p:cNvSpPr/>
          <p:nvPr/>
        </p:nvSpPr>
        <p:spPr>
          <a:xfrm>
            <a:off x="3794619" y="1197421"/>
            <a:ext cx="6372837" cy="4278094"/>
          </a:xfrm>
          <a:prstGeom prst="rect">
            <a:avLst/>
          </a:prstGeom>
        </p:spPr>
        <p:txBody>
          <a:bodyPr wrap="square">
            <a:spAutoFit/>
          </a:bodyPr>
          <a:lstStyle/>
          <a:p>
            <a:r>
              <a:rPr lang="en-US" sz="1600" b="1" dirty="0"/>
              <a:t>Efficiency</a:t>
            </a:r>
          </a:p>
          <a:p>
            <a:endParaRPr lang="en-US" sz="1600" dirty="0"/>
          </a:p>
          <a:p>
            <a:r>
              <a:rPr lang="en-US" sz="1600" b="1" dirty="0"/>
              <a:t>Accuracy</a:t>
            </a:r>
          </a:p>
          <a:p>
            <a:endParaRPr lang="en-US" sz="1600" dirty="0"/>
          </a:p>
          <a:p>
            <a:r>
              <a:rPr lang="en-US" sz="1600" b="1" dirty="0"/>
              <a:t>Compliance</a:t>
            </a:r>
          </a:p>
          <a:p>
            <a:endParaRPr lang="en-US" sz="1600" dirty="0"/>
          </a:p>
          <a:p>
            <a:r>
              <a:rPr lang="en-US" sz="1600" b="1" dirty="0"/>
              <a:t>Employee Management</a:t>
            </a:r>
          </a:p>
          <a:p>
            <a:endParaRPr lang="en-US" sz="1600" b="1" dirty="0"/>
          </a:p>
          <a:p>
            <a:r>
              <a:rPr lang="en-US" sz="1600" b="1" dirty="0"/>
              <a:t>Customization</a:t>
            </a:r>
          </a:p>
          <a:p>
            <a:endParaRPr lang="en-US" sz="1600" dirty="0"/>
          </a:p>
          <a:p>
            <a:r>
              <a:rPr lang="en-US" sz="1600" b="1" dirty="0"/>
              <a:t>User-Friendly</a:t>
            </a:r>
          </a:p>
          <a:p>
            <a:endParaRPr lang="en-US" sz="1600" dirty="0"/>
          </a:p>
          <a:p>
            <a:r>
              <a:rPr lang="en-US" sz="1600" b="1" dirty="0"/>
              <a:t>Flexible Payments</a:t>
            </a:r>
          </a:p>
          <a:p>
            <a:endParaRPr lang="en-US" sz="1600" dirty="0"/>
          </a:p>
          <a:p>
            <a:r>
              <a:rPr lang="en-US" sz="1600" b="1" dirty="0"/>
              <a:t>Responsive Design</a:t>
            </a:r>
          </a:p>
          <a:p>
            <a:endParaRPr lang="en-US" sz="1600" dirty="0"/>
          </a:p>
          <a:p>
            <a:r>
              <a:rPr lang="en-US" sz="1600" b="1" dirty="0"/>
              <a:t>Productivity</a:t>
            </a:r>
          </a:p>
        </p:txBody>
      </p:sp>
      <p:pic>
        <p:nvPicPr>
          <p:cNvPr id="5" name="Picture 4">
            <a:extLst>
              <a:ext uri="{FF2B5EF4-FFF2-40B4-BE49-F238E27FC236}">
                <a16:creationId xmlns:a16="http://schemas.microsoft.com/office/drawing/2014/main" id="{C58EACA6-34CF-4A7C-9E8C-A0BBE860D5E4}"/>
              </a:ext>
            </a:extLst>
          </p:cNvPr>
          <p:cNvPicPr>
            <a:picLocks noChangeAspect="1"/>
          </p:cNvPicPr>
          <p:nvPr/>
        </p:nvPicPr>
        <p:blipFill>
          <a:blip r:embed="rId2"/>
          <a:stretch>
            <a:fillRect/>
          </a:stretch>
        </p:blipFill>
        <p:spPr>
          <a:xfrm>
            <a:off x="3412024" y="1197421"/>
            <a:ext cx="287521" cy="228707"/>
          </a:xfrm>
          <a:prstGeom prst="rect">
            <a:avLst/>
          </a:prstGeom>
        </p:spPr>
      </p:pic>
      <p:pic>
        <p:nvPicPr>
          <p:cNvPr id="6" name="Picture 5">
            <a:extLst>
              <a:ext uri="{FF2B5EF4-FFF2-40B4-BE49-F238E27FC236}">
                <a16:creationId xmlns:a16="http://schemas.microsoft.com/office/drawing/2014/main" id="{67CA9AFA-A58C-4EEA-B4CF-B480ABBC6CC6}"/>
              </a:ext>
            </a:extLst>
          </p:cNvPr>
          <p:cNvPicPr>
            <a:picLocks noChangeAspect="1"/>
          </p:cNvPicPr>
          <p:nvPr/>
        </p:nvPicPr>
        <p:blipFill>
          <a:blip r:embed="rId3"/>
          <a:stretch>
            <a:fillRect/>
          </a:stretch>
        </p:blipFill>
        <p:spPr>
          <a:xfrm>
            <a:off x="3413008" y="2246153"/>
            <a:ext cx="286537" cy="231668"/>
          </a:xfrm>
          <a:prstGeom prst="rect">
            <a:avLst/>
          </a:prstGeom>
        </p:spPr>
      </p:pic>
      <p:pic>
        <p:nvPicPr>
          <p:cNvPr id="7" name="Picture 6">
            <a:extLst>
              <a:ext uri="{FF2B5EF4-FFF2-40B4-BE49-F238E27FC236}">
                <a16:creationId xmlns:a16="http://schemas.microsoft.com/office/drawing/2014/main" id="{36BDCC42-6FEF-47F6-B3E3-6F595838253F}"/>
              </a:ext>
            </a:extLst>
          </p:cNvPr>
          <p:cNvPicPr>
            <a:picLocks noChangeAspect="1"/>
          </p:cNvPicPr>
          <p:nvPr/>
        </p:nvPicPr>
        <p:blipFill>
          <a:blip r:embed="rId3"/>
          <a:stretch>
            <a:fillRect/>
          </a:stretch>
        </p:blipFill>
        <p:spPr>
          <a:xfrm>
            <a:off x="3413008" y="1746522"/>
            <a:ext cx="286537" cy="231668"/>
          </a:xfrm>
          <a:prstGeom prst="rect">
            <a:avLst/>
          </a:prstGeom>
        </p:spPr>
      </p:pic>
      <p:pic>
        <p:nvPicPr>
          <p:cNvPr id="8" name="Picture 7">
            <a:extLst>
              <a:ext uri="{FF2B5EF4-FFF2-40B4-BE49-F238E27FC236}">
                <a16:creationId xmlns:a16="http://schemas.microsoft.com/office/drawing/2014/main" id="{79D336A9-2876-453C-A654-FFDB3F868C6A}"/>
              </a:ext>
            </a:extLst>
          </p:cNvPr>
          <p:cNvPicPr>
            <a:picLocks noChangeAspect="1"/>
          </p:cNvPicPr>
          <p:nvPr/>
        </p:nvPicPr>
        <p:blipFill>
          <a:blip r:embed="rId3"/>
          <a:stretch>
            <a:fillRect/>
          </a:stretch>
        </p:blipFill>
        <p:spPr>
          <a:xfrm>
            <a:off x="3412024" y="2745784"/>
            <a:ext cx="286537" cy="231668"/>
          </a:xfrm>
          <a:prstGeom prst="rect">
            <a:avLst/>
          </a:prstGeom>
        </p:spPr>
      </p:pic>
      <p:pic>
        <p:nvPicPr>
          <p:cNvPr id="9" name="Picture 8">
            <a:extLst>
              <a:ext uri="{FF2B5EF4-FFF2-40B4-BE49-F238E27FC236}">
                <a16:creationId xmlns:a16="http://schemas.microsoft.com/office/drawing/2014/main" id="{33BF5EFF-D9D6-4D0C-877B-F22AE1D52058}"/>
              </a:ext>
            </a:extLst>
          </p:cNvPr>
          <p:cNvPicPr>
            <a:picLocks noChangeAspect="1"/>
          </p:cNvPicPr>
          <p:nvPr/>
        </p:nvPicPr>
        <p:blipFill>
          <a:blip r:embed="rId3"/>
          <a:stretch>
            <a:fillRect/>
          </a:stretch>
        </p:blipFill>
        <p:spPr>
          <a:xfrm>
            <a:off x="3412024" y="3245415"/>
            <a:ext cx="286537" cy="231668"/>
          </a:xfrm>
          <a:prstGeom prst="rect">
            <a:avLst/>
          </a:prstGeom>
        </p:spPr>
      </p:pic>
      <p:pic>
        <p:nvPicPr>
          <p:cNvPr id="12" name="Picture 11">
            <a:extLst>
              <a:ext uri="{FF2B5EF4-FFF2-40B4-BE49-F238E27FC236}">
                <a16:creationId xmlns:a16="http://schemas.microsoft.com/office/drawing/2014/main" id="{3B563930-3FBD-408E-9395-BA9A0327C643}"/>
              </a:ext>
            </a:extLst>
          </p:cNvPr>
          <p:cNvPicPr>
            <a:picLocks noChangeAspect="1"/>
          </p:cNvPicPr>
          <p:nvPr/>
        </p:nvPicPr>
        <p:blipFill>
          <a:blip r:embed="rId3"/>
          <a:stretch>
            <a:fillRect/>
          </a:stretch>
        </p:blipFill>
        <p:spPr>
          <a:xfrm>
            <a:off x="3412021" y="3723102"/>
            <a:ext cx="286537" cy="231668"/>
          </a:xfrm>
          <a:prstGeom prst="rect">
            <a:avLst/>
          </a:prstGeom>
        </p:spPr>
      </p:pic>
      <p:pic>
        <p:nvPicPr>
          <p:cNvPr id="13" name="Picture 12">
            <a:extLst>
              <a:ext uri="{FF2B5EF4-FFF2-40B4-BE49-F238E27FC236}">
                <a16:creationId xmlns:a16="http://schemas.microsoft.com/office/drawing/2014/main" id="{452FFB94-EFCE-4DA5-A2FA-822221EA3FE6}"/>
              </a:ext>
            </a:extLst>
          </p:cNvPr>
          <p:cNvPicPr>
            <a:picLocks noChangeAspect="1"/>
          </p:cNvPicPr>
          <p:nvPr/>
        </p:nvPicPr>
        <p:blipFill>
          <a:blip r:embed="rId3"/>
          <a:stretch>
            <a:fillRect/>
          </a:stretch>
        </p:blipFill>
        <p:spPr>
          <a:xfrm>
            <a:off x="3412020" y="4159330"/>
            <a:ext cx="286537" cy="231668"/>
          </a:xfrm>
          <a:prstGeom prst="rect">
            <a:avLst/>
          </a:prstGeom>
        </p:spPr>
      </p:pic>
      <p:pic>
        <p:nvPicPr>
          <p:cNvPr id="14" name="Picture 13">
            <a:extLst>
              <a:ext uri="{FF2B5EF4-FFF2-40B4-BE49-F238E27FC236}">
                <a16:creationId xmlns:a16="http://schemas.microsoft.com/office/drawing/2014/main" id="{BDC5CC8C-81EB-4FF7-BC12-5BBEB97160F2}"/>
              </a:ext>
            </a:extLst>
          </p:cNvPr>
          <p:cNvPicPr>
            <a:picLocks noChangeAspect="1"/>
          </p:cNvPicPr>
          <p:nvPr/>
        </p:nvPicPr>
        <p:blipFill>
          <a:blip r:embed="rId3"/>
          <a:stretch>
            <a:fillRect/>
          </a:stretch>
        </p:blipFill>
        <p:spPr>
          <a:xfrm>
            <a:off x="3412020" y="4661470"/>
            <a:ext cx="286537" cy="231668"/>
          </a:xfrm>
          <a:prstGeom prst="rect">
            <a:avLst/>
          </a:prstGeom>
        </p:spPr>
      </p:pic>
      <p:pic>
        <p:nvPicPr>
          <p:cNvPr id="15" name="Picture 14">
            <a:extLst>
              <a:ext uri="{FF2B5EF4-FFF2-40B4-BE49-F238E27FC236}">
                <a16:creationId xmlns:a16="http://schemas.microsoft.com/office/drawing/2014/main" id="{68075057-175B-4EBF-9BEA-262E5E3CB016}"/>
              </a:ext>
            </a:extLst>
          </p:cNvPr>
          <p:cNvPicPr>
            <a:picLocks noChangeAspect="1"/>
          </p:cNvPicPr>
          <p:nvPr/>
        </p:nvPicPr>
        <p:blipFill>
          <a:blip r:embed="rId3"/>
          <a:stretch>
            <a:fillRect/>
          </a:stretch>
        </p:blipFill>
        <p:spPr>
          <a:xfrm>
            <a:off x="3412020" y="5158592"/>
            <a:ext cx="286537" cy="231668"/>
          </a:xfrm>
          <a:prstGeom prst="rect">
            <a:avLst/>
          </a:prstGeom>
        </p:spPr>
      </p:pic>
    </p:spTree>
    <p:extLst>
      <p:ext uri="{BB962C8B-B14F-4D97-AF65-F5344CB8AC3E}">
        <p14:creationId xmlns:p14="http://schemas.microsoft.com/office/powerpoint/2010/main" val="113403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CDDBC61-768F-433C-8808-06C5EE9985F2}"/>
              </a:ext>
            </a:extLst>
          </p:cNvPr>
          <p:cNvSpPr>
            <a:spLocks noGrp="1"/>
          </p:cNvSpPr>
          <p:nvPr>
            <p:ph sz="half" idx="1"/>
          </p:nvPr>
        </p:nvSpPr>
        <p:spPr>
          <a:xfrm>
            <a:off x="1063722" y="2198072"/>
            <a:ext cx="4447845" cy="4023360"/>
          </a:xfrm>
        </p:spPr>
        <p:txBody>
          <a:bodyPr/>
          <a:lstStyle/>
          <a:p>
            <a:r>
              <a:rPr lang="en-US" sz="4400" dirty="0">
                <a:latin typeface="Impact" panose="020B0806030902050204" pitchFamily="34" charset="0"/>
              </a:rPr>
              <a:t>Challenges</a:t>
            </a:r>
          </a:p>
          <a:p>
            <a:endParaRPr lang="en-US" dirty="0"/>
          </a:p>
          <a:p>
            <a:r>
              <a:rPr lang="en-US" dirty="0"/>
              <a:t>Team collaboration and individual concerns.</a:t>
            </a:r>
          </a:p>
          <a:p>
            <a:r>
              <a:rPr lang="en-US" dirty="0"/>
              <a:t>Managing data with JSON.</a:t>
            </a:r>
          </a:p>
          <a:p>
            <a:r>
              <a:rPr lang="en-US" dirty="0"/>
              <a:t>Dynamic features with JavaScript.</a:t>
            </a:r>
          </a:p>
          <a:p>
            <a:r>
              <a:rPr lang="en-US" dirty="0"/>
              <a:t>Page structure and CSS consistency.</a:t>
            </a:r>
          </a:p>
        </p:txBody>
      </p:sp>
      <p:sp>
        <p:nvSpPr>
          <p:cNvPr id="7" name="Content Placeholder 6">
            <a:extLst>
              <a:ext uri="{FF2B5EF4-FFF2-40B4-BE49-F238E27FC236}">
                <a16:creationId xmlns:a16="http://schemas.microsoft.com/office/drawing/2014/main" id="{FC4076DC-DECE-4F92-A290-FF0622CB543B}"/>
              </a:ext>
            </a:extLst>
          </p:cNvPr>
          <p:cNvSpPr>
            <a:spLocks noGrp="1"/>
          </p:cNvSpPr>
          <p:nvPr>
            <p:ph sz="half" idx="2"/>
          </p:nvPr>
        </p:nvSpPr>
        <p:spPr>
          <a:xfrm>
            <a:off x="6897428" y="2198072"/>
            <a:ext cx="4447845" cy="4023360"/>
          </a:xfrm>
        </p:spPr>
        <p:txBody>
          <a:bodyPr/>
          <a:lstStyle/>
          <a:p>
            <a:r>
              <a:rPr lang="en-US" sz="4400" dirty="0">
                <a:latin typeface="Impact" panose="020B0806030902050204" pitchFamily="34" charset="0"/>
              </a:rPr>
              <a:t>Solutions</a:t>
            </a:r>
          </a:p>
          <a:p>
            <a:endParaRPr lang="en-US" dirty="0"/>
          </a:p>
          <a:p>
            <a:r>
              <a:rPr lang="en-US" dirty="0"/>
              <a:t>Cohesive teamwork and constant approach.</a:t>
            </a:r>
          </a:p>
          <a:p>
            <a:r>
              <a:rPr lang="en-US" dirty="0"/>
              <a:t>Efficient data handling techniques.</a:t>
            </a:r>
          </a:p>
          <a:p>
            <a:r>
              <a:rPr lang="en-US" dirty="0"/>
              <a:t>Thorough testing and debugging of JavaScript code.</a:t>
            </a:r>
          </a:p>
          <a:p>
            <a:r>
              <a:rPr lang="en-US" dirty="0"/>
              <a:t>Adoption of best practices in CSS architecture.</a:t>
            </a:r>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44EA44D5-A51E-4695-BDB2-75CA3E5EEE8E}"/>
              </a:ext>
            </a:extLst>
          </p:cNvPr>
          <p:cNvPicPr>
            <a:picLocks noChangeAspect="1"/>
          </p:cNvPicPr>
          <p:nvPr/>
        </p:nvPicPr>
        <p:blipFill>
          <a:blip r:embed="rId2"/>
          <a:stretch>
            <a:fillRect/>
          </a:stretch>
        </p:blipFill>
        <p:spPr>
          <a:xfrm>
            <a:off x="725604" y="3407256"/>
            <a:ext cx="300821" cy="296700"/>
          </a:xfrm>
          <a:prstGeom prst="rect">
            <a:avLst/>
          </a:prstGeom>
        </p:spPr>
      </p:pic>
      <p:pic>
        <p:nvPicPr>
          <p:cNvPr id="9" name="Picture 8">
            <a:extLst>
              <a:ext uri="{FF2B5EF4-FFF2-40B4-BE49-F238E27FC236}">
                <a16:creationId xmlns:a16="http://schemas.microsoft.com/office/drawing/2014/main" id="{E00B8EA8-D5C8-4714-BF79-62EC258C7487}"/>
              </a:ext>
            </a:extLst>
          </p:cNvPr>
          <p:cNvPicPr>
            <a:picLocks noChangeAspect="1"/>
          </p:cNvPicPr>
          <p:nvPr/>
        </p:nvPicPr>
        <p:blipFill>
          <a:blip r:embed="rId3"/>
          <a:stretch>
            <a:fillRect/>
          </a:stretch>
        </p:blipFill>
        <p:spPr>
          <a:xfrm>
            <a:off x="692311" y="4128281"/>
            <a:ext cx="304826" cy="298730"/>
          </a:xfrm>
          <a:prstGeom prst="rect">
            <a:avLst/>
          </a:prstGeom>
        </p:spPr>
      </p:pic>
      <p:pic>
        <p:nvPicPr>
          <p:cNvPr id="10" name="Picture 9">
            <a:extLst>
              <a:ext uri="{FF2B5EF4-FFF2-40B4-BE49-F238E27FC236}">
                <a16:creationId xmlns:a16="http://schemas.microsoft.com/office/drawing/2014/main" id="{0471DC51-B649-4F2E-A9B6-FAA52956F96C}"/>
              </a:ext>
            </a:extLst>
          </p:cNvPr>
          <p:cNvPicPr>
            <a:picLocks noChangeAspect="1"/>
          </p:cNvPicPr>
          <p:nvPr/>
        </p:nvPicPr>
        <p:blipFill>
          <a:blip r:embed="rId3"/>
          <a:stretch>
            <a:fillRect/>
          </a:stretch>
        </p:blipFill>
        <p:spPr>
          <a:xfrm>
            <a:off x="708249" y="4579785"/>
            <a:ext cx="304826" cy="298730"/>
          </a:xfrm>
          <a:prstGeom prst="rect">
            <a:avLst/>
          </a:prstGeom>
        </p:spPr>
      </p:pic>
      <p:pic>
        <p:nvPicPr>
          <p:cNvPr id="11" name="Picture 10">
            <a:extLst>
              <a:ext uri="{FF2B5EF4-FFF2-40B4-BE49-F238E27FC236}">
                <a16:creationId xmlns:a16="http://schemas.microsoft.com/office/drawing/2014/main" id="{3F7F5CFF-C33F-4F27-9296-3E68957E33FC}"/>
              </a:ext>
            </a:extLst>
          </p:cNvPr>
          <p:cNvPicPr>
            <a:picLocks noChangeAspect="1"/>
          </p:cNvPicPr>
          <p:nvPr/>
        </p:nvPicPr>
        <p:blipFill>
          <a:blip r:embed="rId3"/>
          <a:stretch>
            <a:fillRect/>
          </a:stretch>
        </p:blipFill>
        <p:spPr>
          <a:xfrm>
            <a:off x="692311" y="5051881"/>
            <a:ext cx="304826" cy="298730"/>
          </a:xfrm>
          <a:prstGeom prst="rect">
            <a:avLst/>
          </a:prstGeom>
        </p:spPr>
      </p:pic>
      <p:pic>
        <p:nvPicPr>
          <p:cNvPr id="12" name="Picture 11">
            <a:extLst>
              <a:ext uri="{FF2B5EF4-FFF2-40B4-BE49-F238E27FC236}">
                <a16:creationId xmlns:a16="http://schemas.microsoft.com/office/drawing/2014/main" id="{FB8AE84D-0420-40D0-ABEC-D3D034B75DAC}"/>
              </a:ext>
            </a:extLst>
          </p:cNvPr>
          <p:cNvPicPr>
            <a:picLocks noChangeAspect="1"/>
          </p:cNvPicPr>
          <p:nvPr/>
        </p:nvPicPr>
        <p:blipFill>
          <a:blip r:embed="rId3"/>
          <a:stretch>
            <a:fillRect/>
          </a:stretch>
        </p:blipFill>
        <p:spPr>
          <a:xfrm>
            <a:off x="6587010" y="3466731"/>
            <a:ext cx="304826" cy="298730"/>
          </a:xfrm>
          <a:prstGeom prst="rect">
            <a:avLst/>
          </a:prstGeom>
        </p:spPr>
      </p:pic>
      <p:pic>
        <p:nvPicPr>
          <p:cNvPr id="13" name="Picture 12">
            <a:extLst>
              <a:ext uri="{FF2B5EF4-FFF2-40B4-BE49-F238E27FC236}">
                <a16:creationId xmlns:a16="http://schemas.microsoft.com/office/drawing/2014/main" id="{FA06B4F0-578B-4A2C-A1E5-26FCE9D346EB}"/>
              </a:ext>
            </a:extLst>
          </p:cNvPr>
          <p:cNvPicPr>
            <a:picLocks noChangeAspect="1"/>
          </p:cNvPicPr>
          <p:nvPr/>
        </p:nvPicPr>
        <p:blipFill>
          <a:blip r:embed="rId3"/>
          <a:stretch>
            <a:fillRect/>
          </a:stretch>
        </p:blipFill>
        <p:spPr>
          <a:xfrm>
            <a:off x="6587010" y="4184273"/>
            <a:ext cx="304826" cy="298730"/>
          </a:xfrm>
          <a:prstGeom prst="rect">
            <a:avLst/>
          </a:prstGeom>
        </p:spPr>
      </p:pic>
      <p:pic>
        <p:nvPicPr>
          <p:cNvPr id="14" name="Picture 13">
            <a:extLst>
              <a:ext uri="{FF2B5EF4-FFF2-40B4-BE49-F238E27FC236}">
                <a16:creationId xmlns:a16="http://schemas.microsoft.com/office/drawing/2014/main" id="{E3028B68-E1FF-414D-8172-E04E1748B22D}"/>
              </a:ext>
            </a:extLst>
          </p:cNvPr>
          <p:cNvPicPr>
            <a:picLocks noChangeAspect="1"/>
          </p:cNvPicPr>
          <p:nvPr/>
        </p:nvPicPr>
        <p:blipFill>
          <a:blip r:embed="rId3"/>
          <a:stretch>
            <a:fillRect/>
          </a:stretch>
        </p:blipFill>
        <p:spPr>
          <a:xfrm>
            <a:off x="6587010" y="4618077"/>
            <a:ext cx="304826" cy="298730"/>
          </a:xfrm>
          <a:prstGeom prst="rect">
            <a:avLst/>
          </a:prstGeom>
        </p:spPr>
      </p:pic>
      <p:pic>
        <p:nvPicPr>
          <p:cNvPr id="15" name="Picture 14">
            <a:extLst>
              <a:ext uri="{FF2B5EF4-FFF2-40B4-BE49-F238E27FC236}">
                <a16:creationId xmlns:a16="http://schemas.microsoft.com/office/drawing/2014/main" id="{D8D4FA8F-7E82-4E29-A608-6E38EEA6A151}"/>
              </a:ext>
            </a:extLst>
          </p:cNvPr>
          <p:cNvPicPr>
            <a:picLocks noChangeAspect="1"/>
          </p:cNvPicPr>
          <p:nvPr/>
        </p:nvPicPr>
        <p:blipFill>
          <a:blip r:embed="rId3"/>
          <a:stretch>
            <a:fillRect/>
          </a:stretch>
        </p:blipFill>
        <p:spPr>
          <a:xfrm>
            <a:off x="6587010" y="5350611"/>
            <a:ext cx="304826" cy="298730"/>
          </a:xfrm>
          <a:prstGeom prst="rect">
            <a:avLst/>
          </a:prstGeom>
        </p:spPr>
      </p:pic>
    </p:spTree>
    <p:extLst>
      <p:ext uri="{BB962C8B-B14F-4D97-AF65-F5344CB8AC3E}">
        <p14:creationId xmlns:p14="http://schemas.microsoft.com/office/powerpoint/2010/main" val="64295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9103F1-8A57-4923-823B-B5F900629664}"/>
              </a:ext>
            </a:extLst>
          </p:cNvPr>
          <p:cNvSpPr>
            <a:spLocks noGrp="1"/>
          </p:cNvSpPr>
          <p:nvPr>
            <p:ph type="title"/>
          </p:nvPr>
        </p:nvSpPr>
        <p:spPr/>
        <p:txBody>
          <a:bodyPr>
            <a:normAutofit/>
          </a:bodyPr>
          <a:lstStyle/>
          <a:p>
            <a:r>
              <a:rPr lang="en-US" dirty="0">
                <a:latin typeface="Impact" panose="020B0806030902050204" pitchFamily="34" charset="0"/>
              </a:rPr>
              <a:t>Future Enhancements</a:t>
            </a:r>
          </a:p>
        </p:txBody>
      </p:sp>
      <p:pic>
        <p:nvPicPr>
          <p:cNvPr id="8" name="Content Placeholder 7">
            <a:extLst>
              <a:ext uri="{FF2B5EF4-FFF2-40B4-BE49-F238E27FC236}">
                <a16:creationId xmlns:a16="http://schemas.microsoft.com/office/drawing/2014/main" id="{485BA581-F73A-491F-86DA-9EB632C7576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07850" y="2097249"/>
            <a:ext cx="4189450" cy="2852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51D4661B-5FDE-438A-88F2-BEDD111FB769}"/>
              </a:ext>
            </a:extLst>
          </p:cNvPr>
          <p:cNvSpPr txBox="1"/>
          <p:nvPr/>
        </p:nvSpPr>
        <p:spPr>
          <a:xfrm>
            <a:off x="7160855" y="5990602"/>
            <a:ext cx="3564118" cy="230832"/>
          </a:xfrm>
          <a:prstGeom prst="rect">
            <a:avLst/>
          </a:prstGeom>
          <a:noFill/>
        </p:spPr>
        <p:txBody>
          <a:bodyPr wrap="square" rtlCol="0">
            <a:spAutoFit/>
          </a:bodyPr>
          <a:lstStyle/>
          <a:p>
            <a:r>
              <a:rPr lang="en-US" sz="900" dirty="0">
                <a:hlinkClick r:id="rId3" tooltip="https://technofaq.org/posts/2021/02/redefining-the-future-of-global-payroll-through-technology/"/>
              </a:rPr>
              <a:t>This Photo</a:t>
            </a:r>
            <a:r>
              <a:rPr lang="en-US" sz="900" dirty="0"/>
              <a:t> by Unknown Author is licensed under </a:t>
            </a:r>
            <a:r>
              <a:rPr lang="en-US" sz="900" dirty="0">
                <a:hlinkClick r:id="rId4" tooltip="https://creativecommons.org/licenses/by-nc-sa/3.0/"/>
              </a:rPr>
              <a:t>CC BY-SA-NC</a:t>
            </a:r>
            <a:endParaRPr lang="en-US" sz="900" dirty="0"/>
          </a:p>
        </p:txBody>
      </p:sp>
      <p:sp>
        <p:nvSpPr>
          <p:cNvPr id="10" name="Rectangle 9">
            <a:extLst>
              <a:ext uri="{FF2B5EF4-FFF2-40B4-BE49-F238E27FC236}">
                <a16:creationId xmlns:a16="http://schemas.microsoft.com/office/drawing/2014/main" id="{EA611F5E-40A0-4B5E-9279-69BC40D11DEC}"/>
              </a:ext>
            </a:extLst>
          </p:cNvPr>
          <p:cNvSpPr/>
          <p:nvPr/>
        </p:nvSpPr>
        <p:spPr>
          <a:xfrm>
            <a:off x="1189559" y="2364281"/>
            <a:ext cx="3671581" cy="2585323"/>
          </a:xfrm>
          <a:prstGeom prst="rect">
            <a:avLst/>
          </a:prstGeom>
        </p:spPr>
        <p:txBody>
          <a:bodyPr wrap="square">
            <a:spAutoFit/>
          </a:bodyPr>
          <a:lstStyle/>
          <a:p>
            <a:r>
              <a:rPr lang="en-US" dirty="0"/>
              <a:t>Advanced Reporting and Analytics</a:t>
            </a:r>
          </a:p>
          <a:p>
            <a:endParaRPr lang="en-US" dirty="0"/>
          </a:p>
          <a:p>
            <a:r>
              <a:rPr lang="en-US" dirty="0"/>
              <a:t>Integration with Third-Party Services</a:t>
            </a:r>
          </a:p>
          <a:p>
            <a:endParaRPr lang="en-US" dirty="0"/>
          </a:p>
          <a:p>
            <a:r>
              <a:rPr lang="en-US" dirty="0"/>
              <a:t>Artificial Intelligence Integration</a:t>
            </a:r>
          </a:p>
          <a:p>
            <a:endParaRPr lang="en-US" dirty="0"/>
          </a:p>
          <a:p>
            <a:r>
              <a:rPr lang="en-US" dirty="0"/>
              <a:t>Implementation of Server for improved Performance and Data Management</a:t>
            </a:r>
          </a:p>
        </p:txBody>
      </p:sp>
      <p:pic>
        <p:nvPicPr>
          <p:cNvPr id="11" name="Picture 10">
            <a:extLst>
              <a:ext uri="{FF2B5EF4-FFF2-40B4-BE49-F238E27FC236}">
                <a16:creationId xmlns:a16="http://schemas.microsoft.com/office/drawing/2014/main" id="{9B79360D-6A3A-4558-8478-85ACC8E487A2}"/>
              </a:ext>
            </a:extLst>
          </p:cNvPr>
          <p:cNvPicPr>
            <a:picLocks noChangeAspect="1"/>
          </p:cNvPicPr>
          <p:nvPr/>
        </p:nvPicPr>
        <p:blipFill>
          <a:blip r:embed="rId5"/>
          <a:stretch>
            <a:fillRect/>
          </a:stretch>
        </p:blipFill>
        <p:spPr>
          <a:xfrm>
            <a:off x="783967" y="2373851"/>
            <a:ext cx="445047" cy="438950"/>
          </a:xfrm>
          <a:prstGeom prst="rect">
            <a:avLst/>
          </a:prstGeom>
        </p:spPr>
      </p:pic>
      <p:pic>
        <p:nvPicPr>
          <p:cNvPr id="12" name="Picture 11">
            <a:extLst>
              <a:ext uri="{FF2B5EF4-FFF2-40B4-BE49-F238E27FC236}">
                <a16:creationId xmlns:a16="http://schemas.microsoft.com/office/drawing/2014/main" id="{6E966219-3346-4995-AD42-062CF1653740}"/>
              </a:ext>
            </a:extLst>
          </p:cNvPr>
          <p:cNvPicPr>
            <a:picLocks noChangeAspect="1"/>
          </p:cNvPicPr>
          <p:nvPr/>
        </p:nvPicPr>
        <p:blipFill>
          <a:blip r:embed="rId5"/>
          <a:stretch>
            <a:fillRect/>
          </a:stretch>
        </p:blipFill>
        <p:spPr>
          <a:xfrm rot="349679">
            <a:off x="783968" y="2913312"/>
            <a:ext cx="445047" cy="438950"/>
          </a:xfrm>
          <a:prstGeom prst="rect">
            <a:avLst/>
          </a:prstGeom>
        </p:spPr>
      </p:pic>
      <p:pic>
        <p:nvPicPr>
          <p:cNvPr id="13" name="Picture 12">
            <a:extLst>
              <a:ext uri="{FF2B5EF4-FFF2-40B4-BE49-F238E27FC236}">
                <a16:creationId xmlns:a16="http://schemas.microsoft.com/office/drawing/2014/main" id="{FCBB92E7-67B9-4FE3-B2B7-E14A64E8E27C}"/>
              </a:ext>
            </a:extLst>
          </p:cNvPr>
          <p:cNvPicPr>
            <a:picLocks noChangeAspect="1"/>
          </p:cNvPicPr>
          <p:nvPr/>
        </p:nvPicPr>
        <p:blipFill>
          <a:blip r:embed="rId5"/>
          <a:stretch>
            <a:fillRect/>
          </a:stretch>
        </p:blipFill>
        <p:spPr>
          <a:xfrm>
            <a:off x="768490" y="3437467"/>
            <a:ext cx="445047" cy="438950"/>
          </a:xfrm>
          <a:prstGeom prst="rect">
            <a:avLst/>
          </a:prstGeom>
        </p:spPr>
      </p:pic>
      <p:pic>
        <p:nvPicPr>
          <p:cNvPr id="14" name="Picture 13">
            <a:extLst>
              <a:ext uri="{FF2B5EF4-FFF2-40B4-BE49-F238E27FC236}">
                <a16:creationId xmlns:a16="http://schemas.microsoft.com/office/drawing/2014/main" id="{CD568467-2226-4882-AC54-6361BF311562}"/>
              </a:ext>
            </a:extLst>
          </p:cNvPr>
          <p:cNvPicPr>
            <a:picLocks noChangeAspect="1"/>
          </p:cNvPicPr>
          <p:nvPr/>
        </p:nvPicPr>
        <p:blipFill>
          <a:blip r:embed="rId5"/>
          <a:stretch>
            <a:fillRect/>
          </a:stretch>
        </p:blipFill>
        <p:spPr>
          <a:xfrm>
            <a:off x="768490" y="4034515"/>
            <a:ext cx="445047" cy="438950"/>
          </a:xfrm>
          <a:prstGeom prst="rect">
            <a:avLst/>
          </a:prstGeom>
        </p:spPr>
      </p:pic>
    </p:spTree>
    <p:extLst>
      <p:ext uri="{BB962C8B-B14F-4D97-AF65-F5344CB8AC3E}">
        <p14:creationId xmlns:p14="http://schemas.microsoft.com/office/powerpoint/2010/main" val="2246446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E36D3A9-DF3C-4AF0-8BAB-8FE81174A936}"/>
              </a:ext>
            </a:extLst>
          </p:cNvPr>
          <p:cNvSpPr txBox="1">
            <a:spLocks/>
          </p:cNvSpPr>
          <p:nvPr/>
        </p:nvSpPr>
        <p:spPr>
          <a:xfrm>
            <a:off x="820444" y="328548"/>
            <a:ext cx="10058400" cy="145075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Impact" panose="020B0806030902050204" pitchFamily="34" charset="0"/>
              </a:rPr>
              <a:t>Conclusion</a:t>
            </a:r>
          </a:p>
        </p:txBody>
      </p:sp>
      <p:sp>
        <p:nvSpPr>
          <p:cNvPr id="10" name="Rectangle 9">
            <a:extLst>
              <a:ext uri="{FF2B5EF4-FFF2-40B4-BE49-F238E27FC236}">
                <a16:creationId xmlns:a16="http://schemas.microsoft.com/office/drawing/2014/main" id="{B7496CB6-40CF-4BFA-A425-FA0AAA144753}"/>
              </a:ext>
            </a:extLst>
          </p:cNvPr>
          <p:cNvSpPr/>
          <p:nvPr/>
        </p:nvSpPr>
        <p:spPr>
          <a:xfrm>
            <a:off x="2447908" y="2951766"/>
            <a:ext cx="8029942" cy="2308324"/>
          </a:xfrm>
          <a:prstGeom prst="rect">
            <a:avLst/>
          </a:prstGeom>
        </p:spPr>
        <p:txBody>
          <a:bodyPr wrap="square">
            <a:spAutoFit/>
          </a:bodyPr>
          <a:lstStyle/>
          <a:p>
            <a:r>
              <a:rPr lang="en-US" dirty="0"/>
              <a:t>embodies our team's collaborative spirit and commitment to innovation. This project has not only provided a valuable solution for payroll management but has also been a learning experience for us. Through challenges and successes, we've gained valuable insights and skills that will guide us in future endeavors. We're proud of what we've achieved and look forward to applying our newfound knowledge to create even greater impact.</a:t>
            </a:r>
          </a:p>
          <a:p>
            <a:endParaRPr lang="en-US" dirty="0"/>
          </a:p>
          <a:p>
            <a:endParaRPr lang="en-US" dirty="0"/>
          </a:p>
        </p:txBody>
      </p:sp>
      <p:pic>
        <p:nvPicPr>
          <p:cNvPr id="11" name="Picture 10">
            <a:extLst>
              <a:ext uri="{FF2B5EF4-FFF2-40B4-BE49-F238E27FC236}">
                <a16:creationId xmlns:a16="http://schemas.microsoft.com/office/drawing/2014/main" id="{D905E034-5850-483A-B9C7-9A2B06639F6B}"/>
              </a:ext>
            </a:extLst>
          </p:cNvPr>
          <p:cNvPicPr>
            <a:picLocks noChangeAspect="1"/>
          </p:cNvPicPr>
          <p:nvPr/>
        </p:nvPicPr>
        <p:blipFill>
          <a:blip r:embed="rId2"/>
          <a:stretch>
            <a:fillRect/>
          </a:stretch>
        </p:blipFill>
        <p:spPr>
          <a:xfrm>
            <a:off x="2447908" y="1779305"/>
            <a:ext cx="3374052" cy="844706"/>
          </a:xfrm>
          <a:prstGeom prst="rect">
            <a:avLst/>
          </a:prstGeom>
        </p:spPr>
      </p:pic>
    </p:spTree>
    <p:extLst>
      <p:ext uri="{BB962C8B-B14F-4D97-AF65-F5344CB8AC3E}">
        <p14:creationId xmlns:p14="http://schemas.microsoft.com/office/powerpoint/2010/main" val="2342436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A8AB02-C874-4CA5-9E23-61EC8D9BDBF5}"/>
              </a:ext>
            </a:extLst>
          </p:cNvPr>
          <p:cNvSpPr/>
          <p:nvPr/>
        </p:nvSpPr>
        <p:spPr>
          <a:xfrm>
            <a:off x="289592" y="2497714"/>
            <a:ext cx="5672186" cy="769441"/>
          </a:xfrm>
          <a:prstGeom prst="rect">
            <a:avLst/>
          </a:prstGeom>
        </p:spPr>
        <p:txBody>
          <a:bodyPr wrap="square">
            <a:spAutoFit/>
          </a:bodyPr>
          <a:lstStyle/>
          <a:p>
            <a:r>
              <a:rPr lang="en-US" sz="4400" dirty="0">
                <a:latin typeface="Impact" panose="020B0806030902050204" pitchFamily="34" charset="0"/>
              </a:rPr>
              <a:t>Thank you for  listening</a:t>
            </a:r>
          </a:p>
        </p:txBody>
      </p:sp>
      <p:pic>
        <p:nvPicPr>
          <p:cNvPr id="4" name="Picture 3">
            <a:extLst>
              <a:ext uri="{FF2B5EF4-FFF2-40B4-BE49-F238E27FC236}">
                <a16:creationId xmlns:a16="http://schemas.microsoft.com/office/drawing/2014/main" id="{97D4CB55-D665-4F41-99F0-82FD4E743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224" y="1379161"/>
            <a:ext cx="5539770" cy="3775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703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C46E68A8-DA73-4F2E-B2D7-0EFF60FA7C31}"/>
              </a:ext>
            </a:extLst>
          </p:cNvPr>
          <p:cNvSpPr txBox="1">
            <a:spLocks/>
          </p:cNvSpPr>
          <p:nvPr/>
        </p:nvSpPr>
        <p:spPr>
          <a:xfrm>
            <a:off x="5176008" y="495351"/>
            <a:ext cx="3607266" cy="1160682"/>
          </a:xfrm>
          <a:prstGeom prst="rect">
            <a:avLst/>
          </a:prstGeom>
        </p:spPr>
        <p:txBody>
          <a:bodyPr>
            <a:normAutofit fontScale="8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latin typeface="Gabriola" panose="04040605051002020D02" pitchFamily="82" charset="0"/>
              </a:rPr>
              <a:t>Meet The Team Behind</a:t>
            </a:r>
            <a:br>
              <a:rPr lang="en-US" sz="4000" dirty="0"/>
            </a:br>
            <a:br>
              <a:rPr lang="en-US" sz="4000" dirty="0"/>
            </a:br>
            <a:endParaRPr lang="en-US" sz="4000" dirty="0"/>
          </a:p>
        </p:txBody>
      </p:sp>
      <p:pic>
        <p:nvPicPr>
          <p:cNvPr id="6" name="Picture 5">
            <a:extLst>
              <a:ext uri="{FF2B5EF4-FFF2-40B4-BE49-F238E27FC236}">
                <a16:creationId xmlns:a16="http://schemas.microsoft.com/office/drawing/2014/main" id="{ABB7FB55-EB32-4D34-AD70-A05E9F27D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933" y="1098175"/>
            <a:ext cx="2298583" cy="927753"/>
          </a:xfrm>
          <a:prstGeom prst="rect">
            <a:avLst/>
          </a:prstGeom>
        </p:spPr>
      </p:pic>
      <p:pic>
        <p:nvPicPr>
          <p:cNvPr id="7" name="Picture 6">
            <a:extLst>
              <a:ext uri="{FF2B5EF4-FFF2-40B4-BE49-F238E27FC236}">
                <a16:creationId xmlns:a16="http://schemas.microsoft.com/office/drawing/2014/main" id="{EED746EC-AA44-4396-80D8-BF2847D5FC9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15165" y="121800"/>
            <a:ext cx="3804496" cy="25819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3" name="Table 2">
            <a:extLst>
              <a:ext uri="{FF2B5EF4-FFF2-40B4-BE49-F238E27FC236}">
                <a16:creationId xmlns:a16="http://schemas.microsoft.com/office/drawing/2014/main" id="{9A25E687-6D93-4579-B7D9-AEAC1394F66B}"/>
              </a:ext>
            </a:extLst>
          </p:cNvPr>
          <p:cNvGraphicFramePr>
            <a:graphicFrameLocks noGrp="1"/>
          </p:cNvGraphicFramePr>
          <p:nvPr>
            <p:extLst>
              <p:ext uri="{D42A27DB-BD31-4B8C-83A1-F6EECF244321}">
                <p14:modId xmlns:p14="http://schemas.microsoft.com/office/powerpoint/2010/main" val="1143300552"/>
              </p:ext>
            </p:extLst>
          </p:nvPr>
        </p:nvGraphicFramePr>
        <p:xfrm>
          <a:off x="5176008" y="3009551"/>
          <a:ext cx="5981350" cy="2473119"/>
        </p:xfrm>
        <a:graphic>
          <a:graphicData uri="http://schemas.openxmlformats.org/drawingml/2006/table">
            <a:tbl>
              <a:tblPr firstRow="1" bandRow="1">
                <a:tableStyleId>{5C22544A-7EE6-4342-B048-85BDC9FD1C3A}</a:tableStyleId>
              </a:tblPr>
              <a:tblGrid>
                <a:gridCol w="2990675">
                  <a:extLst>
                    <a:ext uri="{9D8B030D-6E8A-4147-A177-3AD203B41FA5}">
                      <a16:colId xmlns:a16="http://schemas.microsoft.com/office/drawing/2014/main" val="714537279"/>
                    </a:ext>
                  </a:extLst>
                </a:gridCol>
                <a:gridCol w="2990675">
                  <a:extLst>
                    <a:ext uri="{9D8B030D-6E8A-4147-A177-3AD203B41FA5}">
                      <a16:colId xmlns:a16="http://schemas.microsoft.com/office/drawing/2014/main" val="2654072236"/>
                    </a:ext>
                  </a:extLst>
                </a:gridCol>
              </a:tblGrid>
              <a:tr h="452331">
                <a:tc>
                  <a:txBody>
                    <a:bodyPr/>
                    <a:lstStyle/>
                    <a:p>
                      <a:r>
                        <a:rPr lang="en-US" dirty="0"/>
                        <a:t>                      </a:t>
                      </a:r>
                      <a:r>
                        <a:rPr lang="en-US" sz="2400" dirty="0"/>
                        <a:t>ID</a:t>
                      </a:r>
                    </a:p>
                  </a:txBody>
                  <a:tcPr/>
                </a:tc>
                <a:tc>
                  <a:txBody>
                    <a:bodyPr/>
                    <a:lstStyle/>
                    <a:p>
                      <a:r>
                        <a:rPr lang="en-US" sz="2400" dirty="0"/>
                        <a:t>           NAME</a:t>
                      </a:r>
                    </a:p>
                  </a:txBody>
                  <a:tcPr/>
                </a:tc>
                <a:extLst>
                  <a:ext uri="{0D108BD9-81ED-4DB2-BD59-A6C34878D82A}">
                    <a16:rowId xmlns:a16="http://schemas.microsoft.com/office/drawing/2014/main" val="2377531274"/>
                  </a:ext>
                </a:extLst>
              </a:tr>
              <a:tr h="458613">
                <a:tc>
                  <a:txBody>
                    <a:bodyPr/>
                    <a:lstStyle/>
                    <a:p>
                      <a:r>
                        <a:rPr lang="en-US" dirty="0"/>
                        <a:t>0222220005101007</a:t>
                      </a:r>
                    </a:p>
                  </a:txBody>
                  <a:tcPr/>
                </a:tc>
                <a:tc>
                  <a:txBody>
                    <a:bodyPr/>
                    <a:lstStyle/>
                    <a:p>
                      <a:r>
                        <a:rPr lang="en-US" dirty="0" err="1"/>
                        <a:t>Mou</a:t>
                      </a:r>
                      <a:r>
                        <a:rPr lang="en-US" dirty="0"/>
                        <a:t>   Chakraborty</a:t>
                      </a:r>
                    </a:p>
                  </a:txBody>
                  <a:tcPr/>
                </a:tc>
                <a:extLst>
                  <a:ext uri="{0D108BD9-81ED-4DB2-BD59-A6C34878D82A}">
                    <a16:rowId xmlns:a16="http://schemas.microsoft.com/office/drawing/2014/main" val="3780976134"/>
                  </a:ext>
                </a:extLst>
              </a:tr>
              <a:tr h="458613">
                <a:tc>
                  <a:txBody>
                    <a:bodyPr/>
                    <a:lstStyle/>
                    <a:p>
                      <a:r>
                        <a:rPr lang="en-US" dirty="0"/>
                        <a:t>0222220005101014</a:t>
                      </a:r>
                    </a:p>
                  </a:txBody>
                  <a:tcPr/>
                </a:tc>
                <a:tc>
                  <a:txBody>
                    <a:bodyPr/>
                    <a:lstStyle/>
                    <a:p>
                      <a:r>
                        <a:rPr lang="en-US" dirty="0"/>
                        <a:t>Md </a:t>
                      </a:r>
                      <a:r>
                        <a:rPr lang="en-US" dirty="0" err="1"/>
                        <a:t>Nishadul</a:t>
                      </a:r>
                      <a:r>
                        <a:rPr lang="en-US" dirty="0"/>
                        <a:t> Islam </a:t>
                      </a:r>
                      <a:r>
                        <a:rPr lang="en-US" dirty="0" err="1"/>
                        <a:t>Chy</a:t>
                      </a:r>
                      <a:r>
                        <a:rPr lang="en-US" dirty="0"/>
                        <a:t> </a:t>
                      </a:r>
                      <a:r>
                        <a:rPr lang="en-US" dirty="0" err="1"/>
                        <a:t>Shezan</a:t>
                      </a:r>
                      <a:endParaRPr lang="en-US" dirty="0"/>
                    </a:p>
                  </a:txBody>
                  <a:tcPr/>
                </a:tc>
                <a:extLst>
                  <a:ext uri="{0D108BD9-81ED-4DB2-BD59-A6C34878D82A}">
                    <a16:rowId xmlns:a16="http://schemas.microsoft.com/office/drawing/2014/main" val="3926194737"/>
                  </a:ext>
                </a:extLst>
              </a:tr>
              <a:tr h="458613">
                <a:tc>
                  <a:txBody>
                    <a:bodyPr/>
                    <a:lstStyle/>
                    <a:p>
                      <a:r>
                        <a:rPr lang="en-US" dirty="0"/>
                        <a:t>0222220005101019</a:t>
                      </a:r>
                    </a:p>
                  </a:txBody>
                  <a:tcPr/>
                </a:tc>
                <a:tc>
                  <a:txBody>
                    <a:bodyPr/>
                    <a:lstStyle/>
                    <a:p>
                      <a:r>
                        <a:rPr lang="en-US" dirty="0"/>
                        <a:t>Mohammad   </a:t>
                      </a:r>
                      <a:r>
                        <a:rPr lang="en-US" dirty="0" err="1"/>
                        <a:t>Sakib</a:t>
                      </a:r>
                      <a:endParaRPr lang="en-US" dirty="0"/>
                    </a:p>
                  </a:txBody>
                  <a:tcPr/>
                </a:tc>
                <a:extLst>
                  <a:ext uri="{0D108BD9-81ED-4DB2-BD59-A6C34878D82A}">
                    <a16:rowId xmlns:a16="http://schemas.microsoft.com/office/drawing/2014/main" val="652388336"/>
                  </a:ext>
                </a:extLst>
              </a:tr>
              <a:tr h="458613">
                <a:tc>
                  <a:txBody>
                    <a:bodyPr/>
                    <a:lstStyle/>
                    <a:p>
                      <a:r>
                        <a:rPr lang="en-US" dirty="0"/>
                        <a:t>0222220005101039</a:t>
                      </a:r>
                    </a:p>
                  </a:txBody>
                  <a:tcPr/>
                </a:tc>
                <a:tc>
                  <a:txBody>
                    <a:bodyPr/>
                    <a:lstStyle/>
                    <a:p>
                      <a:r>
                        <a:rPr lang="en-US" dirty="0" err="1"/>
                        <a:t>Rimjhim</a:t>
                      </a:r>
                      <a:r>
                        <a:rPr lang="en-US" dirty="0"/>
                        <a:t>   Dey</a:t>
                      </a:r>
                    </a:p>
                  </a:txBody>
                  <a:tcPr/>
                </a:tc>
                <a:extLst>
                  <a:ext uri="{0D108BD9-81ED-4DB2-BD59-A6C34878D82A}">
                    <a16:rowId xmlns:a16="http://schemas.microsoft.com/office/drawing/2014/main" val="1107666907"/>
                  </a:ext>
                </a:extLst>
              </a:tr>
            </a:tbl>
          </a:graphicData>
        </a:graphic>
      </p:graphicFrame>
    </p:spTree>
    <p:extLst>
      <p:ext uri="{BB962C8B-B14F-4D97-AF65-F5344CB8AC3E}">
        <p14:creationId xmlns:p14="http://schemas.microsoft.com/office/powerpoint/2010/main" val="254185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5DCF52AC-8686-4894-8150-BACE05AEC106}"/>
              </a:ext>
            </a:extLst>
          </p:cNvPr>
          <p:cNvSpPr txBox="1">
            <a:spLocks/>
          </p:cNvSpPr>
          <p:nvPr/>
        </p:nvSpPr>
        <p:spPr>
          <a:xfrm>
            <a:off x="460417" y="631426"/>
            <a:ext cx="3448923" cy="18936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Impact" panose="020B0806030902050204" pitchFamily="34" charset="0"/>
              </a:rPr>
              <a:t>Table Of Contents</a:t>
            </a:r>
          </a:p>
        </p:txBody>
      </p:sp>
      <p:sp>
        <p:nvSpPr>
          <p:cNvPr id="3" name="Content Placeholder 9">
            <a:extLst>
              <a:ext uri="{FF2B5EF4-FFF2-40B4-BE49-F238E27FC236}">
                <a16:creationId xmlns:a16="http://schemas.microsoft.com/office/drawing/2014/main" id="{7E9C5397-9131-42D0-80FE-83EC9D5973D8}"/>
              </a:ext>
            </a:extLst>
          </p:cNvPr>
          <p:cNvSpPr txBox="1">
            <a:spLocks/>
          </p:cNvSpPr>
          <p:nvPr/>
        </p:nvSpPr>
        <p:spPr>
          <a:xfrm>
            <a:off x="6306481" y="631426"/>
            <a:ext cx="5320659" cy="4863363"/>
          </a:xfrm>
          <a:prstGeom prst="rect">
            <a:avLst/>
          </a:prstGeom>
        </p:spPr>
        <p:txBody>
          <a:bodyPr numCol="2">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Introduction</a:t>
            </a: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Overview of  </a:t>
            </a:r>
            <a:r>
              <a:rPr lang="en-US" b="1" dirty="0" err="1">
                <a:latin typeface="Gabriola" panose="04040605051002020D02" pitchFamily="82" charset="0"/>
              </a:rPr>
              <a:t>PayCraft</a:t>
            </a:r>
            <a:endParaRPr lang="en-US" b="1" dirty="0">
              <a:latin typeface="Gabriola" panose="04040605051002020D02" pitchFamily="82" charset="0"/>
            </a:endParaRP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Technologies Used</a:t>
            </a: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System Architecture</a:t>
            </a: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Features  and  Functionalities</a:t>
            </a: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Benefits of  </a:t>
            </a:r>
            <a:r>
              <a:rPr lang="en-US" b="1" dirty="0" err="1">
                <a:latin typeface="Gabriola" panose="04040605051002020D02" pitchFamily="82" charset="0"/>
              </a:rPr>
              <a:t>PayCraft</a:t>
            </a:r>
            <a:endParaRPr lang="en-US" b="1" dirty="0">
              <a:latin typeface="Gabriola" panose="04040605051002020D02" pitchFamily="82" charset="0"/>
            </a:endParaRPr>
          </a:p>
          <a:p>
            <a:pPr marL="0" indent="0">
              <a:spcBef>
                <a:spcPts val="0"/>
              </a:spcBef>
              <a:spcAft>
                <a:spcPts val="0"/>
              </a:spcAft>
              <a:buFont typeface="Calibri" panose="020F0502020204030204" pitchFamily="34" charset="0"/>
              <a:buNone/>
            </a:pPr>
            <a:endParaRPr lang="en-US"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Challenges and Solutions  </a:t>
            </a: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Future  Enhancements</a:t>
            </a: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Conclusion</a:t>
            </a:r>
          </a:p>
          <a:p>
            <a:pPr marL="533400" indent="0">
              <a:spcBef>
                <a:spcPts val="0"/>
              </a:spcBef>
              <a:spcAft>
                <a:spcPts val="0"/>
              </a:spcAft>
              <a:buFont typeface="Calibri" panose="020F0502020204030204" pitchFamily="34" charset="0"/>
              <a:buNone/>
            </a:pPr>
            <a:endParaRPr lang="en-US" b="1" dirty="0"/>
          </a:p>
        </p:txBody>
      </p:sp>
      <p:pic>
        <p:nvPicPr>
          <p:cNvPr id="13" name="Picture 12">
            <a:extLst>
              <a:ext uri="{FF2B5EF4-FFF2-40B4-BE49-F238E27FC236}">
                <a16:creationId xmlns:a16="http://schemas.microsoft.com/office/drawing/2014/main" id="{AA961FC8-65D8-4318-A386-83C52C54666E}"/>
              </a:ext>
            </a:extLst>
          </p:cNvPr>
          <p:cNvPicPr>
            <a:picLocks noChangeAspect="1"/>
          </p:cNvPicPr>
          <p:nvPr/>
        </p:nvPicPr>
        <p:blipFill>
          <a:blip r:embed="rId2"/>
          <a:stretch>
            <a:fillRect/>
          </a:stretch>
        </p:blipFill>
        <p:spPr>
          <a:xfrm>
            <a:off x="3682837" y="457158"/>
            <a:ext cx="1342167" cy="1342167"/>
          </a:xfrm>
          <a:prstGeom prst="rect">
            <a:avLst/>
          </a:prstGeom>
        </p:spPr>
      </p:pic>
      <p:pic>
        <p:nvPicPr>
          <p:cNvPr id="16" name="Picture 15">
            <a:extLst>
              <a:ext uri="{FF2B5EF4-FFF2-40B4-BE49-F238E27FC236}">
                <a16:creationId xmlns:a16="http://schemas.microsoft.com/office/drawing/2014/main" id="{4F8DE71F-DECB-4A06-977B-FFAAC0EE05EB}"/>
              </a:ext>
            </a:extLst>
          </p:cNvPr>
          <p:cNvPicPr>
            <a:picLocks noChangeAspect="1"/>
          </p:cNvPicPr>
          <p:nvPr/>
        </p:nvPicPr>
        <p:blipFill>
          <a:blip r:embed="rId3"/>
          <a:stretch>
            <a:fillRect/>
          </a:stretch>
        </p:blipFill>
        <p:spPr>
          <a:xfrm>
            <a:off x="5898419" y="574895"/>
            <a:ext cx="445047" cy="438950"/>
          </a:xfrm>
          <a:prstGeom prst="rect">
            <a:avLst/>
          </a:prstGeom>
        </p:spPr>
      </p:pic>
      <p:pic>
        <p:nvPicPr>
          <p:cNvPr id="17" name="Picture 16">
            <a:extLst>
              <a:ext uri="{FF2B5EF4-FFF2-40B4-BE49-F238E27FC236}">
                <a16:creationId xmlns:a16="http://schemas.microsoft.com/office/drawing/2014/main" id="{9F22403F-27B6-4CE9-B47B-578C48E97E21}"/>
              </a:ext>
            </a:extLst>
          </p:cNvPr>
          <p:cNvPicPr>
            <a:picLocks noChangeAspect="1"/>
          </p:cNvPicPr>
          <p:nvPr/>
        </p:nvPicPr>
        <p:blipFill>
          <a:blip r:embed="rId3"/>
          <a:stretch>
            <a:fillRect/>
          </a:stretch>
        </p:blipFill>
        <p:spPr>
          <a:xfrm>
            <a:off x="5883581" y="1721330"/>
            <a:ext cx="445047" cy="438950"/>
          </a:xfrm>
          <a:prstGeom prst="rect">
            <a:avLst/>
          </a:prstGeom>
        </p:spPr>
      </p:pic>
      <p:pic>
        <p:nvPicPr>
          <p:cNvPr id="18" name="Picture 17">
            <a:extLst>
              <a:ext uri="{FF2B5EF4-FFF2-40B4-BE49-F238E27FC236}">
                <a16:creationId xmlns:a16="http://schemas.microsoft.com/office/drawing/2014/main" id="{3D2778B7-8234-4A5D-886F-6E3DD14B2854}"/>
              </a:ext>
            </a:extLst>
          </p:cNvPr>
          <p:cNvPicPr>
            <a:picLocks noChangeAspect="1"/>
          </p:cNvPicPr>
          <p:nvPr/>
        </p:nvPicPr>
        <p:blipFill>
          <a:blip r:embed="rId3"/>
          <a:stretch>
            <a:fillRect/>
          </a:stretch>
        </p:blipFill>
        <p:spPr>
          <a:xfrm>
            <a:off x="5883581" y="1151825"/>
            <a:ext cx="445047" cy="438950"/>
          </a:xfrm>
          <a:prstGeom prst="rect">
            <a:avLst/>
          </a:prstGeom>
        </p:spPr>
      </p:pic>
      <p:pic>
        <p:nvPicPr>
          <p:cNvPr id="19" name="Picture 18">
            <a:extLst>
              <a:ext uri="{FF2B5EF4-FFF2-40B4-BE49-F238E27FC236}">
                <a16:creationId xmlns:a16="http://schemas.microsoft.com/office/drawing/2014/main" id="{6C1A8AE2-5DC3-4571-8F71-A18EED2BD3E2}"/>
              </a:ext>
            </a:extLst>
          </p:cNvPr>
          <p:cNvPicPr>
            <a:picLocks noChangeAspect="1"/>
          </p:cNvPicPr>
          <p:nvPr/>
        </p:nvPicPr>
        <p:blipFill>
          <a:blip r:embed="rId3"/>
          <a:stretch>
            <a:fillRect/>
          </a:stretch>
        </p:blipFill>
        <p:spPr>
          <a:xfrm>
            <a:off x="5887776" y="2290835"/>
            <a:ext cx="445047" cy="438950"/>
          </a:xfrm>
          <a:prstGeom prst="rect">
            <a:avLst/>
          </a:prstGeom>
        </p:spPr>
      </p:pic>
      <p:pic>
        <p:nvPicPr>
          <p:cNvPr id="20" name="Picture 19">
            <a:extLst>
              <a:ext uri="{FF2B5EF4-FFF2-40B4-BE49-F238E27FC236}">
                <a16:creationId xmlns:a16="http://schemas.microsoft.com/office/drawing/2014/main" id="{F8F5E97B-C957-4757-B21E-1C2036EAA822}"/>
              </a:ext>
            </a:extLst>
          </p:cNvPr>
          <p:cNvPicPr>
            <a:picLocks noChangeAspect="1"/>
          </p:cNvPicPr>
          <p:nvPr/>
        </p:nvPicPr>
        <p:blipFill>
          <a:blip r:embed="rId3"/>
          <a:stretch>
            <a:fillRect/>
          </a:stretch>
        </p:blipFill>
        <p:spPr>
          <a:xfrm>
            <a:off x="5898419" y="2843632"/>
            <a:ext cx="445047" cy="438950"/>
          </a:xfrm>
          <a:prstGeom prst="rect">
            <a:avLst/>
          </a:prstGeom>
        </p:spPr>
      </p:pic>
      <p:pic>
        <p:nvPicPr>
          <p:cNvPr id="21" name="Picture 20">
            <a:extLst>
              <a:ext uri="{FF2B5EF4-FFF2-40B4-BE49-F238E27FC236}">
                <a16:creationId xmlns:a16="http://schemas.microsoft.com/office/drawing/2014/main" id="{757E1D5C-E1B8-41F6-BF7E-0CE8C6CD1646}"/>
              </a:ext>
            </a:extLst>
          </p:cNvPr>
          <p:cNvPicPr>
            <a:picLocks noChangeAspect="1"/>
          </p:cNvPicPr>
          <p:nvPr/>
        </p:nvPicPr>
        <p:blipFill>
          <a:blip r:embed="rId3"/>
          <a:stretch>
            <a:fillRect/>
          </a:stretch>
        </p:blipFill>
        <p:spPr>
          <a:xfrm>
            <a:off x="5898419" y="3900372"/>
            <a:ext cx="445047" cy="438950"/>
          </a:xfrm>
          <a:prstGeom prst="rect">
            <a:avLst/>
          </a:prstGeom>
        </p:spPr>
      </p:pic>
      <p:pic>
        <p:nvPicPr>
          <p:cNvPr id="22" name="Picture 21">
            <a:extLst>
              <a:ext uri="{FF2B5EF4-FFF2-40B4-BE49-F238E27FC236}">
                <a16:creationId xmlns:a16="http://schemas.microsoft.com/office/drawing/2014/main" id="{F3214499-A66F-4086-8F04-762FF95CFE8F}"/>
              </a:ext>
            </a:extLst>
          </p:cNvPr>
          <p:cNvPicPr>
            <a:picLocks noChangeAspect="1"/>
          </p:cNvPicPr>
          <p:nvPr/>
        </p:nvPicPr>
        <p:blipFill>
          <a:blip r:embed="rId3"/>
          <a:stretch>
            <a:fillRect/>
          </a:stretch>
        </p:blipFill>
        <p:spPr>
          <a:xfrm>
            <a:off x="5898419" y="3381308"/>
            <a:ext cx="445047" cy="438950"/>
          </a:xfrm>
          <a:prstGeom prst="rect">
            <a:avLst/>
          </a:prstGeom>
        </p:spPr>
      </p:pic>
      <p:pic>
        <p:nvPicPr>
          <p:cNvPr id="23" name="Picture 22">
            <a:extLst>
              <a:ext uri="{FF2B5EF4-FFF2-40B4-BE49-F238E27FC236}">
                <a16:creationId xmlns:a16="http://schemas.microsoft.com/office/drawing/2014/main" id="{BA12AD42-C63B-402A-83B4-E4E3F6A97236}"/>
              </a:ext>
            </a:extLst>
          </p:cNvPr>
          <p:cNvPicPr>
            <a:picLocks noChangeAspect="1"/>
          </p:cNvPicPr>
          <p:nvPr/>
        </p:nvPicPr>
        <p:blipFill>
          <a:blip r:embed="rId3"/>
          <a:stretch>
            <a:fillRect/>
          </a:stretch>
        </p:blipFill>
        <p:spPr>
          <a:xfrm>
            <a:off x="5912401" y="4478105"/>
            <a:ext cx="445047" cy="438950"/>
          </a:xfrm>
          <a:prstGeom prst="rect">
            <a:avLst/>
          </a:prstGeom>
        </p:spPr>
      </p:pic>
      <p:pic>
        <p:nvPicPr>
          <p:cNvPr id="24" name="Picture 23">
            <a:extLst>
              <a:ext uri="{FF2B5EF4-FFF2-40B4-BE49-F238E27FC236}">
                <a16:creationId xmlns:a16="http://schemas.microsoft.com/office/drawing/2014/main" id="{5D1B7B49-BA0D-49B8-AD54-94F1D1E20D6D}"/>
              </a:ext>
            </a:extLst>
          </p:cNvPr>
          <p:cNvPicPr>
            <a:picLocks noChangeAspect="1"/>
          </p:cNvPicPr>
          <p:nvPr/>
        </p:nvPicPr>
        <p:blipFill>
          <a:blip r:embed="rId3"/>
          <a:stretch>
            <a:fillRect/>
          </a:stretch>
        </p:blipFill>
        <p:spPr>
          <a:xfrm>
            <a:off x="5912401" y="5015781"/>
            <a:ext cx="445047" cy="438950"/>
          </a:xfrm>
          <a:prstGeom prst="rect">
            <a:avLst/>
          </a:prstGeom>
        </p:spPr>
      </p:pic>
    </p:spTree>
    <p:extLst>
      <p:ext uri="{BB962C8B-B14F-4D97-AF65-F5344CB8AC3E}">
        <p14:creationId xmlns:p14="http://schemas.microsoft.com/office/powerpoint/2010/main" val="21909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A8FA91F6-279A-4754-A5BE-E0CF6233B695}"/>
              </a:ext>
            </a:extLst>
          </p:cNvPr>
          <p:cNvSpPr txBox="1">
            <a:spLocks/>
          </p:cNvSpPr>
          <p:nvPr/>
        </p:nvSpPr>
        <p:spPr>
          <a:xfrm>
            <a:off x="1132514" y="553673"/>
            <a:ext cx="10074150" cy="89708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Impact" panose="020B0806030902050204" pitchFamily="34" charset="0"/>
              </a:rPr>
              <a:t>Introduction</a:t>
            </a:r>
          </a:p>
        </p:txBody>
      </p:sp>
      <p:sp>
        <p:nvSpPr>
          <p:cNvPr id="7" name="Content Placeholder 4">
            <a:extLst>
              <a:ext uri="{FF2B5EF4-FFF2-40B4-BE49-F238E27FC236}">
                <a16:creationId xmlns:a16="http://schemas.microsoft.com/office/drawing/2014/main" id="{15EC2074-958C-48BD-8199-63CA6516D6D3}"/>
              </a:ext>
            </a:extLst>
          </p:cNvPr>
          <p:cNvSpPr txBox="1">
            <a:spLocks/>
          </p:cNvSpPr>
          <p:nvPr/>
        </p:nvSpPr>
        <p:spPr>
          <a:xfrm>
            <a:off x="2390863" y="2046914"/>
            <a:ext cx="9202722" cy="35904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latin typeface="Calibri" panose="020F0502020204030204" pitchFamily="34" charset="0"/>
                <a:ea typeface="Microsoft Yi Baiti" panose="03000500000000000000" pitchFamily="66" charset="0"/>
                <a:cs typeface="Calibri" panose="020F0502020204030204" pitchFamily="34" charset="0"/>
              </a:rPr>
              <a:t>Welcome to our presentation on </a:t>
            </a:r>
            <a:r>
              <a:rPr lang="en-US" sz="2400" dirty="0" err="1">
                <a:latin typeface="Calibri" panose="020F0502020204030204" pitchFamily="34" charset="0"/>
                <a:ea typeface="Microsoft Yi Baiti" panose="03000500000000000000" pitchFamily="66" charset="0"/>
                <a:cs typeface="Calibri" panose="020F0502020204030204" pitchFamily="34" charset="0"/>
              </a:rPr>
              <a:t>PayCraft</a:t>
            </a:r>
            <a:r>
              <a:rPr lang="en-US" sz="2400" dirty="0">
                <a:latin typeface="Calibri" panose="020F0502020204030204" pitchFamily="34" charset="0"/>
                <a:ea typeface="Microsoft Yi Baiti" panose="03000500000000000000" pitchFamily="66" charset="0"/>
                <a:cs typeface="Calibri" panose="020F0502020204030204" pitchFamily="34" charset="0"/>
              </a:rPr>
              <a:t> - An Automated Payroll System designed for efficiency and accuracy in payroll management. </a:t>
            </a:r>
            <a:r>
              <a:rPr lang="en-US" sz="2400" dirty="0" err="1">
                <a:latin typeface="Calibri" panose="020F0502020204030204" pitchFamily="34" charset="0"/>
                <a:ea typeface="Microsoft Yi Baiti" panose="03000500000000000000" pitchFamily="66" charset="0"/>
                <a:cs typeface="Calibri" panose="020F0502020204030204" pitchFamily="34" charset="0"/>
              </a:rPr>
              <a:t>PayCraft</a:t>
            </a:r>
            <a:r>
              <a:rPr lang="en-US" sz="2400" dirty="0">
                <a:latin typeface="Calibri" panose="020F0502020204030204" pitchFamily="34" charset="0"/>
                <a:ea typeface="Microsoft Yi Baiti" panose="03000500000000000000" pitchFamily="66" charset="0"/>
                <a:cs typeface="Calibri" panose="020F0502020204030204" pitchFamily="34" charset="0"/>
              </a:rPr>
              <a:t> simplifies payroll processing, saves time, and ensures precision in payments. Powered by HTML, CSS, Bootstrap, JavaScript, and JSON, </a:t>
            </a:r>
            <a:r>
              <a:rPr lang="en-US" sz="2400" dirty="0" err="1">
                <a:latin typeface="Calibri" panose="020F0502020204030204" pitchFamily="34" charset="0"/>
                <a:ea typeface="Microsoft Yi Baiti" panose="03000500000000000000" pitchFamily="66" charset="0"/>
                <a:cs typeface="Calibri" panose="020F0502020204030204" pitchFamily="34" charset="0"/>
              </a:rPr>
              <a:t>PayCraft</a:t>
            </a:r>
            <a:r>
              <a:rPr lang="en-US" sz="2400" dirty="0">
                <a:latin typeface="Calibri" panose="020F0502020204030204" pitchFamily="34" charset="0"/>
                <a:ea typeface="Microsoft Yi Baiti" panose="03000500000000000000" pitchFamily="66" charset="0"/>
                <a:cs typeface="Calibri" panose="020F0502020204030204" pitchFamily="34" charset="0"/>
              </a:rPr>
              <a:t> offers a user-friendly interface and robust backend architecture. Let's explore how </a:t>
            </a:r>
            <a:r>
              <a:rPr lang="en-US" sz="2400" dirty="0" err="1">
                <a:latin typeface="Calibri" panose="020F0502020204030204" pitchFamily="34" charset="0"/>
                <a:ea typeface="Microsoft Yi Baiti" panose="03000500000000000000" pitchFamily="66" charset="0"/>
                <a:cs typeface="Calibri" panose="020F0502020204030204" pitchFamily="34" charset="0"/>
              </a:rPr>
              <a:t>PayCraft</a:t>
            </a:r>
            <a:r>
              <a:rPr lang="en-US" sz="2400" dirty="0">
                <a:latin typeface="Calibri" panose="020F0502020204030204" pitchFamily="34" charset="0"/>
                <a:ea typeface="Microsoft Yi Baiti" panose="03000500000000000000" pitchFamily="66" charset="0"/>
                <a:cs typeface="Calibri" panose="020F0502020204030204" pitchFamily="34" charset="0"/>
              </a:rPr>
              <a:t> transforms payroll management, empowering businesses with its user-friendly interface and robust backend architecture</a:t>
            </a:r>
            <a:r>
              <a:rPr lang="en-US" sz="2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435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E947C9D1-3DD8-483D-87EA-9694FA2759BC}"/>
              </a:ext>
            </a:extLst>
          </p:cNvPr>
          <p:cNvSpPr>
            <a:spLocks noGrp="1"/>
          </p:cNvSpPr>
          <p:nvPr>
            <p:ph type="title"/>
          </p:nvPr>
        </p:nvSpPr>
        <p:spPr>
          <a:xfrm>
            <a:off x="573831" y="303381"/>
            <a:ext cx="8024885" cy="1273749"/>
          </a:xfrm>
        </p:spPr>
        <p:txBody>
          <a:bodyPr>
            <a:normAutofit/>
          </a:bodyPr>
          <a:lstStyle/>
          <a:p>
            <a:r>
              <a:rPr lang="en-IN" dirty="0">
                <a:latin typeface="Impact" panose="020B0806030902050204" pitchFamily="34" charset="0"/>
              </a:rPr>
              <a:t>Overview of </a:t>
            </a:r>
            <a:r>
              <a:rPr lang="en-IN" dirty="0" err="1">
                <a:latin typeface="Impact" panose="020B0806030902050204" pitchFamily="34" charset="0"/>
              </a:rPr>
              <a:t>PayCraft</a:t>
            </a:r>
            <a:endParaRPr lang="en-IN" dirty="0">
              <a:latin typeface="Impact" panose="020B0806030902050204" pitchFamily="34" charset="0"/>
            </a:endParaRPr>
          </a:p>
        </p:txBody>
      </p:sp>
      <p:sp>
        <p:nvSpPr>
          <p:cNvPr id="5" name="Content Placeholder 2">
            <a:extLst>
              <a:ext uri="{FF2B5EF4-FFF2-40B4-BE49-F238E27FC236}">
                <a16:creationId xmlns:a16="http://schemas.microsoft.com/office/drawing/2014/main" id="{66E74CC3-D1A1-4EA8-A95E-3F28A12A4414}"/>
              </a:ext>
            </a:extLst>
          </p:cNvPr>
          <p:cNvSpPr>
            <a:spLocks noGrp="1"/>
          </p:cNvSpPr>
          <p:nvPr>
            <p:ph idx="1"/>
          </p:nvPr>
        </p:nvSpPr>
        <p:spPr>
          <a:xfrm>
            <a:off x="1480085" y="1890087"/>
            <a:ext cx="10180611" cy="4141597"/>
          </a:xfrm>
        </p:spPr>
        <p:txBody>
          <a:bodyPr>
            <a:noAutofit/>
          </a:bodyPr>
          <a:lstStyle/>
          <a:p>
            <a:pPr marL="0" indent="0">
              <a:buNone/>
            </a:pPr>
            <a:r>
              <a:rPr lang="en-US" sz="1600" dirty="0">
                <a:latin typeface="Arial Black" panose="020B0A04020102020204" pitchFamily="34" charset="0"/>
              </a:rPr>
              <a:t>Streamlined Payroll Management:</a:t>
            </a:r>
          </a:p>
          <a:p>
            <a:r>
              <a:rPr lang="en-US" sz="1600" dirty="0"/>
              <a:t>Simplifies payroll processes from login to payment, ensuring efficiency and accuracy.</a:t>
            </a:r>
          </a:p>
          <a:p>
            <a:pPr marL="0" indent="0">
              <a:buNone/>
            </a:pPr>
            <a:r>
              <a:rPr lang="en-US" sz="1600" dirty="0">
                <a:latin typeface="Arial Black" panose="020B0A04020102020204" pitchFamily="34" charset="0"/>
              </a:rPr>
              <a:t>User-Friendly Interface:</a:t>
            </a:r>
          </a:p>
          <a:p>
            <a:r>
              <a:rPr lang="en-US" sz="1600" dirty="0"/>
              <a:t>Intuitive interface for seamless navigation, making payroll management accessible to all users.</a:t>
            </a:r>
          </a:p>
          <a:p>
            <a:pPr marL="0" indent="0">
              <a:buNone/>
            </a:pPr>
            <a:r>
              <a:rPr lang="en-US" sz="1600" dirty="0">
                <a:latin typeface="Arial Black" panose="020B0A04020102020204" pitchFamily="34" charset="0"/>
              </a:rPr>
              <a:t>Customizable Options</a:t>
            </a:r>
            <a:r>
              <a:rPr lang="en-US" sz="1600" dirty="0"/>
              <a:t>:</a:t>
            </a:r>
          </a:p>
          <a:p>
            <a:r>
              <a:rPr lang="en-US" sz="1600" dirty="0"/>
              <a:t>Allows customization of payroll settings, including employee details and payment methods.</a:t>
            </a:r>
          </a:p>
          <a:p>
            <a:pPr marL="0" indent="0">
              <a:buNone/>
            </a:pPr>
            <a:r>
              <a:rPr lang="en-US" sz="1600" dirty="0">
                <a:latin typeface="Arial Black" panose="020B0A04020102020204" pitchFamily="34" charset="0"/>
              </a:rPr>
              <a:t>Comprehensive Overview</a:t>
            </a:r>
            <a:r>
              <a:rPr lang="en-US" sz="1600" dirty="0"/>
              <a:t>:</a:t>
            </a:r>
          </a:p>
          <a:p>
            <a:r>
              <a:rPr lang="en-US" sz="1600" dirty="0"/>
              <a:t>Provides a comprehensive overview with company details, employee profiles, and transaction history.</a:t>
            </a:r>
          </a:p>
          <a:p>
            <a:pPr marL="0" indent="0">
              <a:buNone/>
            </a:pPr>
            <a:r>
              <a:rPr lang="en-US" sz="1600" dirty="0">
                <a:latin typeface="Arial Black" panose="020B0A04020102020204" pitchFamily="34" charset="0"/>
              </a:rPr>
              <a:t>Flexible Operations:</a:t>
            </a:r>
          </a:p>
          <a:p>
            <a:r>
              <a:rPr lang="en-US" sz="1600" dirty="0"/>
              <a:t>Enables actions such as adding employees, making payments, and choosing payment options with ease.</a:t>
            </a:r>
          </a:p>
        </p:txBody>
      </p:sp>
      <p:pic>
        <p:nvPicPr>
          <p:cNvPr id="7" name="Picture 6">
            <a:extLst>
              <a:ext uri="{FF2B5EF4-FFF2-40B4-BE49-F238E27FC236}">
                <a16:creationId xmlns:a16="http://schemas.microsoft.com/office/drawing/2014/main" id="{DD051998-8C96-477E-A4A8-222C7AB22D1C}"/>
              </a:ext>
            </a:extLst>
          </p:cNvPr>
          <p:cNvPicPr>
            <a:picLocks noChangeAspect="1"/>
          </p:cNvPicPr>
          <p:nvPr/>
        </p:nvPicPr>
        <p:blipFill>
          <a:blip r:embed="rId2"/>
          <a:stretch>
            <a:fillRect/>
          </a:stretch>
        </p:blipFill>
        <p:spPr>
          <a:xfrm>
            <a:off x="1034644" y="1890087"/>
            <a:ext cx="274039" cy="274039"/>
          </a:xfrm>
          <a:prstGeom prst="rect">
            <a:avLst/>
          </a:prstGeom>
        </p:spPr>
      </p:pic>
      <p:pic>
        <p:nvPicPr>
          <p:cNvPr id="11" name="Picture 10">
            <a:extLst>
              <a:ext uri="{FF2B5EF4-FFF2-40B4-BE49-F238E27FC236}">
                <a16:creationId xmlns:a16="http://schemas.microsoft.com/office/drawing/2014/main" id="{234A6959-8AE4-43FD-8D37-1A964E255FC2}"/>
              </a:ext>
            </a:extLst>
          </p:cNvPr>
          <p:cNvPicPr>
            <a:picLocks noChangeAspect="1"/>
          </p:cNvPicPr>
          <p:nvPr/>
        </p:nvPicPr>
        <p:blipFill>
          <a:blip r:embed="rId3"/>
          <a:stretch>
            <a:fillRect/>
          </a:stretch>
        </p:blipFill>
        <p:spPr>
          <a:xfrm>
            <a:off x="1031543" y="3543498"/>
            <a:ext cx="274344" cy="274344"/>
          </a:xfrm>
          <a:prstGeom prst="rect">
            <a:avLst/>
          </a:prstGeom>
        </p:spPr>
      </p:pic>
      <p:pic>
        <p:nvPicPr>
          <p:cNvPr id="12" name="Picture 11">
            <a:extLst>
              <a:ext uri="{FF2B5EF4-FFF2-40B4-BE49-F238E27FC236}">
                <a16:creationId xmlns:a16="http://schemas.microsoft.com/office/drawing/2014/main" id="{A73BF5C8-8FB9-4FDF-BADA-59FDB5613AD5}"/>
              </a:ext>
            </a:extLst>
          </p:cNvPr>
          <p:cNvPicPr>
            <a:picLocks noChangeAspect="1"/>
          </p:cNvPicPr>
          <p:nvPr/>
        </p:nvPicPr>
        <p:blipFill>
          <a:blip r:embed="rId3"/>
          <a:stretch>
            <a:fillRect/>
          </a:stretch>
        </p:blipFill>
        <p:spPr>
          <a:xfrm>
            <a:off x="1034644" y="2605329"/>
            <a:ext cx="274344" cy="274344"/>
          </a:xfrm>
          <a:prstGeom prst="rect">
            <a:avLst/>
          </a:prstGeom>
        </p:spPr>
      </p:pic>
      <p:pic>
        <p:nvPicPr>
          <p:cNvPr id="13" name="Picture 12">
            <a:extLst>
              <a:ext uri="{FF2B5EF4-FFF2-40B4-BE49-F238E27FC236}">
                <a16:creationId xmlns:a16="http://schemas.microsoft.com/office/drawing/2014/main" id="{0EF5F817-591F-4F5F-8FF8-803DE412E4DD}"/>
              </a:ext>
            </a:extLst>
          </p:cNvPr>
          <p:cNvPicPr>
            <a:picLocks noChangeAspect="1"/>
          </p:cNvPicPr>
          <p:nvPr/>
        </p:nvPicPr>
        <p:blipFill>
          <a:blip r:embed="rId3"/>
          <a:stretch>
            <a:fillRect/>
          </a:stretch>
        </p:blipFill>
        <p:spPr>
          <a:xfrm>
            <a:off x="1031543" y="4259045"/>
            <a:ext cx="274344" cy="274344"/>
          </a:xfrm>
          <a:prstGeom prst="rect">
            <a:avLst/>
          </a:prstGeom>
        </p:spPr>
      </p:pic>
      <p:pic>
        <p:nvPicPr>
          <p:cNvPr id="14" name="Picture 13">
            <a:extLst>
              <a:ext uri="{FF2B5EF4-FFF2-40B4-BE49-F238E27FC236}">
                <a16:creationId xmlns:a16="http://schemas.microsoft.com/office/drawing/2014/main" id="{E61888BA-7E43-4BAE-BB2E-FDA89ED731E9}"/>
              </a:ext>
            </a:extLst>
          </p:cNvPr>
          <p:cNvPicPr>
            <a:picLocks noChangeAspect="1"/>
          </p:cNvPicPr>
          <p:nvPr/>
        </p:nvPicPr>
        <p:blipFill>
          <a:blip r:embed="rId3"/>
          <a:stretch>
            <a:fillRect/>
          </a:stretch>
        </p:blipFill>
        <p:spPr>
          <a:xfrm>
            <a:off x="1031543" y="5120628"/>
            <a:ext cx="274344" cy="274344"/>
          </a:xfrm>
          <a:prstGeom prst="rect">
            <a:avLst/>
          </a:prstGeom>
        </p:spPr>
      </p:pic>
    </p:spTree>
    <p:extLst>
      <p:ext uri="{BB962C8B-B14F-4D97-AF65-F5344CB8AC3E}">
        <p14:creationId xmlns:p14="http://schemas.microsoft.com/office/powerpoint/2010/main" val="95350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99C4EC-B597-41EB-82FF-D8D8E6E25E27}"/>
              </a:ext>
            </a:extLst>
          </p:cNvPr>
          <p:cNvSpPr>
            <a:spLocks noGrp="1"/>
          </p:cNvSpPr>
          <p:nvPr>
            <p:ph type="title" idx="4294967295"/>
          </p:nvPr>
        </p:nvSpPr>
        <p:spPr>
          <a:xfrm>
            <a:off x="1342365" y="230187"/>
            <a:ext cx="9429750" cy="923925"/>
          </a:xfrm>
        </p:spPr>
        <p:txBody>
          <a:bodyPr/>
          <a:lstStyle/>
          <a:p>
            <a:r>
              <a:rPr lang="en-US" dirty="0">
                <a:latin typeface="Impact" panose="020B0806030902050204" pitchFamily="34" charset="0"/>
              </a:rPr>
              <a:t>Technologies Used</a:t>
            </a:r>
          </a:p>
        </p:txBody>
      </p:sp>
      <p:sp>
        <p:nvSpPr>
          <p:cNvPr id="11" name="Content Placeholder 10">
            <a:extLst>
              <a:ext uri="{FF2B5EF4-FFF2-40B4-BE49-F238E27FC236}">
                <a16:creationId xmlns:a16="http://schemas.microsoft.com/office/drawing/2014/main" id="{BE6D7F57-071A-4932-B64C-234EE09B4EB3}"/>
              </a:ext>
            </a:extLst>
          </p:cNvPr>
          <p:cNvSpPr>
            <a:spLocks noGrp="1"/>
          </p:cNvSpPr>
          <p:nvPr>
            <p:ph sz="half" idx="4294967295"/>
          </p:nvPr>
        </p:nvSpPr>
        <p:spPr>
          <a:xfrm>
            <a:off x="1853967" y="1909078"/>
            <a:ext cx="10338033" cy="3644434"/>
          </a:xfrm>
        </p:spPr>
        <p:txBody>
          <a:bodyPr>
            <a:normAutofit fontScale="25000" lnSpcReduction="20000"/>
          </a:bodyPr>
          <a:lstStyle/>
          <a:p>
            <a:pPr marL="0" indent="0">
              <a:buNone/>
            </a:pPr>
            <a:r>
              <a:rPr lang="en-US" sz="4000" b="1" dirty="0">
                <a:solidFill>
                  <a:srgbClr val="ECECEC"/>
                </a:solidFill>
                <a:latin typeface="Arial Black" panose="020B0A04020102020204" pitchFamily="34" charset="0"/>
              </a:rPr>
              <a:t> </a:t>
            </a:r>
            <a:r>
              <a:rPr lang="en-US" sz="6400" b="1" dirty="0">
                <a:solidFill>
                  <a:srgbClr val="ECECEC"/>
                </a:solidFill>
                <a:latin typeface="Arial Black" panose="020B0A04020102020204" pitchFamily="34" charset="0"/>
              </a:rPr>
              <a:t>HTML (Hypertext Markup Language):</a:t>
            </a:r>
            <a:endParaRPr lang="en-US" sz="6400" dirty="0">
              <a:solidFill>
                <a:srgbClr val="ECECEC"/>
              </a:solidFill>
              <a:latin typeface="Arial Black" panose="020B0A04020102020204" pitchFamily="34" charset="0"/>
            </a:endParaRPr>
          </a:p>
          <a:p>
            <a:pPr marL="457200" lvl="1" indent="0">
              <a:buNone/>
            </a:pPr>
            <a:r>
              <a:rPr lang="en-US" sz="6400" dirty="0">
                <a:solidFill>
                  <a:srgbClr val="ECECEC"/>
                </a:solidFill>
              </a:rPr>
              <a:t>Utilized to structure and create the content of web pages in </a:t>
            </a:r>
            <a:r>
              <a:rPr lang="en-US" sz="6400" dirty="0" err="1">
                <a:solidFill>
                  <a:srgbClr val="ECECEC"/>
                </a:solidFill>
              </a:rPr>
              <a:t>PayCraft</a:t>
            </a:r>
            <a:r>
              <a:rPr lang="en-US" sz="6400" dirty="0">
                <a:solidFill>
                  <a:srgbClr val="ECECEC"/>
                </a:solidFill>
              </a:rPr>
              <a:t>.</a:t>
            </a:r>
          </a:p>
          <a:p>
            <a:pPr marL="0" indent="0">
              <a:buNone/>
            </a:pPr>
            <a:r>
              <a:rPr lang="en-US" sz="6400" b="1" dirty="0">
                <a:solidFill>
                  <a:srgbClr val="ECECEC"/>
                </a:solidFill>
                <a:latin typeface="Arial Black" panose="020B0A04020102020204" pitchFamily="34" charset="0"/>
              </a:rPr>
              <a:t>CSS (Cascading Style Sheets):</a:t>
            </a:r>
          </a:p>
          <a:p>
            <a:pPr marL="457200" lvl="1" indent="0">
              <a:buNone/>
            </a:pPr>
            <a:r>
              <a:rPr lang="en-US" sz="6400" dirty="0">
                <a:solidFill>
                  <a:srgbClr val="ECECEC"/>
                </a:solidFill>
              </a:rPr>
              <a:t>Employed for styling and formatting elements within the </a:t>
            </a:r>
            <a:r>
              <a:rPr lang="en-US" sz="6400" dirty="0" err="1">
                <a:solidFill>
                  <a:srgbClr val="ECECEC"/>
                </a:solidFill>
              </a:rPr>
              <a:t>PayCraft</a:t>
            </a:r>
            <a:r>
              <a:rPr lang="en-US" sz="6400" dirty="0">
                <a:solidFill>
                  <a:srgbClr val="ECECEC"/>
                </a:solidFill>
              </a:rPr>
              <a:t> web application, ensuring a visually appealing interface</a:t>
            </a:r>
            <a:r>
              <a:rPr lang="en-US" sz="4000" dirty="0">
                <a:solidFill>
                  <a:srgbClr val="ECECEC"/>
                </a:solidFill>
              </a:rPr>
              <a:t>.</a:t>
            </a:r>
          </a:p>
          <a:p>
            <a:pPr marL="0" indent="0">
              <a:buNone/>
            </a:pPr>
            <a:r>
              <a:rPr lang="en-US" sz="6400" b="1" dirty="0">
                <a:solidFill>
                  <a:srgbClr val="ECECEC"/>
                </a:solidFill>
                <a:latin typeface="Arial Black" panose="020B0A04020102020204" pitchFamily="34" charset="0"/>
              </a:rPr>
              <a:t>Bootstrap:</a:t>
            </a:r>
            <a:endParaRPr lang="en-US" dirty="0">
              <a:solidFill>
                <a:srgbClr val="ECECEC"/>
              </a:solidFill>
              <a:latin typeface="Söhne"/>
            </a:endParaRPr>
          </a:p>
          <a:p>
            <a:pPr marL="457200" lvl="1" indent="0">
              <a:buNone/>
            </a:pPr>
            <a:r>
              <a:rPr lang="en-US" sz="6400" dirty="0">
                <a:solidFill>
                  <a:srgbClr val="ECECEC"/>
                </a:solidFill>
              </a:rPr>
              <a:t>Integrated for responsive design and layout of </a:t>
            </a:r>
            <a:r>
              <a:rPr lang="en-US" sz="6400" dirty="0" err="1">
                <a:solidFill>
                  <a:srgbClr val="ECECEC"/>
                </a:solidFill>
              </a:rPr>
              <a:t>PayCraft</a:t>
            </a:r>
            <a:r>
              <a:rPr lang="en-US" sz="6400" dirty="0">
                <a:solidFill>
                  <a:srgbClr val="ECECEC"/>
                </a:solidFill>
              </a:rPr>
              <a:t>, guaranteeing compatibility across various devices and screen sizes.</a:t>
            </a:r>
          </a:p>
          <a:p>
            <a:pPr marL="0" indent="0">
              <a:buNone/>
            </a:pPr>
            <a:r>
              <a:rPr lang="en-US" sz="6400" b="1" dirty="0">
                <a:solidFill>
                  <a:srgbClr val="ECECEC"/>
                </a:solidFill>
                <a:latin typeface="Arial Black" panose="020B0A04020102020204" pitchFamily="34" charset="0"/>
              </a:rPr>
              <a:t>JavaScript:</a:t>
            </a:r>
          </a:p>
          <a:p>
            <a:pPr marL="457200" lvl="1" indent="0">
              <a:buNone/>
            </a:pPr>
            <a:r>
              <a:rPr lang="en-US" sz="6400" dirty="0">
                <a:solidFill>
                  <a:srgbClr val="ECECEC"/>
                </a:solidFill>
              </a:rPr>
              <a:t>Implemented for interactive features and functionality within the </a:t>
            </a:r>
            <a:r>
              <a:rPr lang="en-US" sz="6400" dirty="0" err="1">
                <a:solidFill>
                  <a:srgbClr val="ECECEC"/>
                </a:solidFill>
              </a:rPr>
              <a:t>PayCraft</a:t>
            </a:r>
            <a:r>
              <a:rPr lang="en-US" sz="6400" dirty="0">
                <a:solidFill>
                  <a:srgbClr val="ECECEC"/>
                </a:solidFill>
              </a:rPr>
              <a:t> user interface, enhancing user experience with dynamic elements.</a:t>
            </a:r>
          </a:p>
          <a:p>
            <a:pPr marL="0" indent="0">
              <a:buNone/>
            </a:pPr>
            <a:r>
              <a:rPr lang="en-US" sz="6400" b="1" dirty="0">
                <a:solidFill>
                  <a:srgbClr val="ECECEC"/>
                </a:solidFill>
                <a:latin typeface="Söhne"/>
              </a:rPr>
              <a:t> </a:t>
            </a:r>
            <a:r>
              <a:rPr lang="en-US" sz="6400" dirty="0">
                <a:solidFill>
                  <a:srgbClr val="ECECEC"/>
                </a:solidFill>
                <a:latin typeface="Arial Black" panose="020B0A04020102020204" pitchFamily="34" charset="0"/>
              </a:rPr>
              <a:t>JSON (JavaScript Object Notation):</a:t>
            </a:r>
            <a:endParaRPr lang="en-US" sz="4000" dirty="0">
              <a:solidFill>
                <a:srgbClr val="ECECEC"/>
              </a:solidFill>
              <a:latin typeface="Arial Black" panose="020B0A04020102020204" pitchFamily="34" charset="0"/>
            </a:endParaRPr>
          </a:p>
          <a:p>
            <a:pPr marL="457200" lvl="1" indent="0">
              <a:buNone/>
            </a:pPr>
            <a:r>
              <a:rPr lang="en-US" sz="6400" dirty="0">
                <a:solidFill>
                  <a:srgbClr val="ECECEC"/>
                </a:solidFill>
                <a:latin typeface="Söhne"/>
              </a:rPr>
              <a:t>Employed for data interchange between the frontend and backend systems of </a:t>
            </a:r>
            <a:r>
              <a:rPr lang="en-US" sz="6400" dirty="0" err="1">
                <a:solidFill>
                  <a:srgbClr val="ECECEC"/>
                </a:solidFill>
                <a:latin typeface="Söhne"/>
              </a:rPr>
              <a:t>PayCraft</a:t>
            </a:r>
            <a:r>
              <a:rPr lang="en-US" sz="6400" dirty="0">
                <a:solidFill>
                  <a:srgbClr val="ECECEC"/>
                </a:solidFill>
                <a:latin typeface="Söhne"/>
              </a:rPr>
              <a:t>, facilitating seamless communication and efficient data handling.</a:t>
            </a:r>
          </a:p>
          <a:p>
            <a:endParaRPr lang="en-US" dirty="0"/>
          </a:p>
        </p:txBody>
      </p:sp>
      <p:pic>
        <p:nvPicPr>
          <p:cNvPr id="12" name="Picture 11">
            <a:extLst>
              <a:ext uri="{FF2B5EF4-FFF2-40B4-BE49-F238E27FC236}">
                <a16:creationId xmlns:a16="http://schemas.microsoft.com/office/drawing/2014/main" id="{23DB7120-7418-4C57-8C8B-D04AE579BF8A}"/>
              </a:ext>
            </a:extLst>
          </p:cNvPr>
          <p:cNvPicPr>
            <a:picLocks noChangeAspect="1"/>
          </p:cNvPicPr>
          <p:nvPr/>
        </p:nvPicPr>
        <p:blipFill>
          <a:blip r:embed="rId2"/>
          <a:stretch>
            <a:fillRect/>
          </a:stretch>
        </p:blipFill>
        <p:spPr>
          <a:xfrm>
            <a:off x="1342365" y="1812004"/>
            <a:ext cx="444313" cy="439636"/>
          </a:xfrm>
          <a:prstGeom prst="rect">
            <a:avLst/>
          </a:prstGeom>
        </p:spPr>
      </p:pic>
      <p:pic>
        <p:nvPicPr>
          <p:cNvPr id="13" name="Picture 12">
            <a:extLst>
              <a:ext uri="{FF2B5EF4-FFF2-40B4-BE49-F238E27FC236}">
                <a16:creationId xmlns:a16="http://schemas.microsoft.com/office/drawing/2014/main" id="{D6D44D26-2898-4EA4-BC05-3AADF8751FAF}"/>
              </a:ext>
            </a:extLst>
          </p:cNvPr>
          <p:cNvPicPr>
            <a:picLocks noChangeAspect="1"/>
          </p:cNvPicPr>
          <p:nvPr/>
        </p:nvPicPr>
        <p:blipFill>
          <a:blip r:embed="rId3"/>
          <a:stretch>
            <a:fillRect/>
          </a:stretch>
        </p:blipFill>
        <p:spPr>
          <a:xfrm>
            <a:off x="1342367" y="2358727"/>
            <a:ext cx="445047" cy="438950"/>
          </a:xfrm>
          <a:prstGeom prst="rect">
            <a:avLst/>
          </a:prstGeom>
        </p:spPr>
      </p:pic>
      <p:pic>
        <p:nvPicPr>
          <p:cNvPr id="14" name="Picture 13">
            <a:extLst>
              <a:ext uri="{FF2B5EF4-FFF2-40B4-BE49-F238E27FC236}">
                <a16:creationId xmlns:a16="http://schemas.microsoft.com/office/drawing/2014/main" id="{B9B6C4EA-6ADF-4DE6-B5D6-F0FD5161F3C3}"/>
              </a:ext>
            </a:extLst>
          </p:cNvPr>
          <p:cNvPicPr>
            <a:picLocks noChangeAspect="1"/>
          </p:cNvPicPr>
          <p:nvPr/>
        </p:nvPicPr>
        <p:blipFill>
          <a:blip r:embed="rId3"/>
          <a:stretch>
            <a:fillRect/>
          </a:stretch>
        </p:blipFill>
        <p:spPr>
          <a:xfrm>
            <a:off x="1342366" y="3914199"/>
            <a:ext cx="445047" cy="438950"/>
          </a:xfrm>
          <a:prstGeom prst="rect">
            <a:avLst/>
          </a:prstGeom>
        </p:spPr>
      </p:pic>
      <p:pic>
        <p:nvPicPr>
          <p:cNvPr id="15" name="Picture 14">
            <a:extLst>
              <a:ext uri="{FF2B5EF4-FFF2-40B4-BE49-F238E27FC236}">
                <a16:creationId xmlns:a16="http://schemas.microsoft.com/office/drawing/2014/main" id="{E09A8860-968D-4E91-BEA7-FB1EC51D11E2}"/>
              </a:ext>
            </a:extLst>
          </p:cNvPr>
          <p:cNvPicPr>
            <a:picLocks noChangeAspect="1"/>
          </p:cNvPicPr>
          <p:nvPr/>
        </p:nvPicPr>
        <p:blipFill>
          <a:blip r:embed="rId3"/>
          <a:stretch>
            <a:fillRect/>
          </a:stretch>
        </p:blipFill>
        <p:spPr>
          <a:xfrm>
            <a:off x="1342366" y="3187038"/>
            <a:ext cx="445047" cy="438950"/>
          </a:xfrm>
          <a:prstGeom prst="rect">
            <a:avLst/>
          </a:prstGeom>
        </p:spPr>
      </p:pic>
      <p:pic>
        <p:nvPicPr>
          <p:cNvPr id="16" name="Picture 15">
            <a:extLst>
              <a:ext uri="{FF2B5EF4-FFF2-40B4-BE49-F238E27FC236}">
                <a16:creationId xmlns:a16="http://schemas.microsoft.com/office/drawing/2014/main" id="{7DD10432-AC94-4FBE-B40C-C8F29CA142B5}"/>
              </a:ext>
            </a:extLst>
          </p:cNvPr>
          <p:cNvPicPr>
            <a:picLocks noChangeAspect="1"/>
          </p:cNvPicPr>
          <p:nvPr/>
        </p:nvPicPr>
        <p:blipFill>
          <a:blip r:embed="rId3"/>
          <a:stretch>
            <a:fillRect/>
          </a:stretch>
        </p:blipFill>
        <p:spPr>
          <a:xfrm>
            <a:off x="1342365" y="4668474"/>
            <a:ext cx="445047" cy="438950"/>
          </a:xfrm>
          <a:prstGeom prst="rect">
            <a:avLst/>
          </a:prstGeom>
        </p:spPr>
      </p:pic>
    </p:spTree>
    <p:extLst>
      <p:ext uri="{BB962C8B-B14F-4D97-AF65-F5344CB8AC3E}">
        <p14:creationId xmlns:p14="http://schemas.microsoft.com/office/powerpoint/2010/main" val="264150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B5F8A9-4336-412E-B8B5-5609115BE948}"/>
              </a:ext>
            </a:extLst>
          </p:cNvPr>
          <p:cNvSpPr>
            <a:spLocks noGrp="1"/>
          </p:cNvSpPr>
          <p:nvPr>
            <p:ph type="title" idx="4294967295"/>
          </p:nvPr>
        </p:nvSpPr>
        <p:spPr>
          <a:xfrm>
            <a:off x="279634" y="75501"/>
            <a:ext cx="3201798" cy="1157681"/>
          </a:xfrm>
        </p:spPr>
        <p:txBody>
          <a:bodyPr>
            <a:normAutofit fontScale="90000"/>
          </a:bodyPr>
          <a:lstStyle/>
          <a:p>
            <a:r>
              <a:rPr lang="en-US" dirty="0">
                <a:latin typeface="Impact" panose="020B0806030902050204" pitchFamily="34" charset="0"/>
              </a:rPr>
              <a:t>System Architecture</a:t>
            </a:r>
          </a:p>
        </p:txBody>
      </p:sp>
      <p:sp>
        <p:nvSpPr>
          <p:cNvPr id="5" name="Rectangle 4">
            <a:extLst>
              <a:ext uri="{FF2B5EF4-FFF2-40B4-BE49-F238E27FC236}">
                <a16:creationId xmlns:a16="http://schemas.microsoft.com/office/drawing/2014/main" id="{EB8DF849-7293-4607-8192-574AF07DD97F}"/>
              </a:ext>
            </a:extLst>
          </p:cNvPr>
          <p:cNvSpPr/>
          <p:nvPr/>
        </p:nvSpPr>
        <p:spPr>
          <a:xfrm>
            <a:off x="2348915" y="1350629"/>
            <a:ext cx="9253059" cy="4678204"/>
          </a:xfrm>
          <a:prstGeom prst="rect">
            <a:avLst/>
          </a:prstGeom>
        </p:spPr>
        <p:txBody>
          <a:bodyPr wrap="square">
            <a:spAutoFit/>
          </a:bodyPr>
          <a:lstStyle/>
          <a:p>
            <a:pPr>
              <a:buFont typeface="+mj-lt"/>
              <a:buAutoNum type="arabicPeriod"/>
            </a:pPr>
            <a:r>
              <a:rPr lang="en-US" sz="1400" b="1" dirty="0">
                <a:solidFill>
                  <a:srgbClr val="ECECEC"/>
                </a:solidFill>
                <a:latin typeface="Arial Black" panose="020B0A04020102020204" pitchFamily="34" charset="0"/>
              </a:rPr>
              <a:t> User Authentication:</a:t>
            </a:r>
            <a:endParaRPr lang="en-US" sz="1400" dirty="0">
              <a:solidFill>
                <a:srgbClr val="ECECEC"/>
              </a:solidFill>
              <a:latin typeface="Arial Black" panose="020B0A04020102020204" pitchFamily="34" charset="0"/>
            </a:endParaRPr>
          </a:p>
          <a:p>
            <a:pPr lvl="1"/>
            <a:r>
              <a:rPr lang="en-US" sz="1400" dirty="0">
                <a:solidFill>
                  <a:srgbClr val="FF0000"/>
                </a:solidFill>
              </a:rPr>
              <a:t>Log In: </a:t>
            </a:r>
            <a:r>
              <a:rPr lang="en-US" sz="1400" dirty="0">
                <a:solidFill>
                  <a:srgbClr val="ECECEC"/>
                </a:solidFill>
              </a:rPr>
              <a:t>Users can log in to their accounts with their credentials.</a:t>
            </a:r>
          </a:p>
          <a:p>
            <a:pPr lvl="1"/>
            <a:r>
              <a:rPr lang="en-US" sz="1400" dirty="0">
                <a:solidFill>
                  <a:srgbClr val="92D050"/>
                </a:solidFill>
              </a:rPr>
              <a:t>Sign Up: </a:t>
            </a:r>
            <a:r>
              <a:rPr lang="en-US" sz="1400" dirty="0">
                <a:solidFill>
                  <a:srgbClr val="ECECEC"/>
                </a:solidFill>
              </a:rPr>
              <a:t>New users can create an account to access </a:t>
            </a:r>
            <a:r>
              <a:rPr lang="en-US" sz="1400" dirty="0" err="1">
                <a:solidFill>
                  <a:srgbClr val="ECECEC"/>
                </a:solidFill>
              </a:rPr>
              <a:t>PayCraft</a:t>
            </a:r>
            <a:r>
              <a:rPr lang="en-US" sz="1400" dirty="0">
                <a:solidFill>
                  <a:srgbClr val="ECECEC"/>
                </a:solidFill>
              </a:rPr>
              <a:t>.</a:t>
            </a:r>
          </a:p>
          <a:p>
            <a:pPr lvl="1"/>
            <a:endParaRPr lang="en-US" sz="1400" dirty="0">
              <a:solidFill>
                <a:srgbClr val="ECECEC"/>
              </a:solidFill>
            </a:endParaRPr>
          </a:p>
          <a:p>
            <a:pPr>
              <a:buFont typeface="+mj-lt"/>
              <a:buAutoNum type="arabicPeriod"/>
            </a:pPr>
            <a:r>
              <a:rPr lang="en-US" sz="1400" b="1" dirty="0">
                <a:solidFill>
                  <a:srgbClr val="ECECEC"/>
                </a:solidFill>
                <a:latin typeface="Arial Black" panose="020B0A04020102020204" pitchFamily="34" charset="0"/>
              </a:rPr>
              <a:t> Dashboard Overview:</a:t>
            </a:r>
            <a:endParaRPr lang="en-US" sz="1400" dirty="0">
              <a:solidFill>
                <a:srgbClr val="ECECEC"/>
              </a:solidFill>
              <a:latin typeface="Arial Black" panose="020B0A04020102020204" pitchFamily="34" charset="0"/>
            </a:endParaRPr>
          </a:p>
          <a:p>
            <a:pPr lvl="1"/>
            <a:r>
              <a:rPr lang="en-US" sz="1400" dirty="0">
                <a:solidFill>
                  <a:srgbClr val="00B0F0"/>
                </a:solidFill>
              </a:rPr>
              <a:t>Company Overview: </a:t>
            </a:r>
            <a:r>
              <a:rPr lang="en-US" sz="1400" dirty="0">
                <a:solidFill>
                  <a:srgbClr val="ECECEC"/>
                </a:solidFill>
              </a:rPr>
              <a:t>Provides a summary of the company's payroll information.</a:t>
            </a:r>
          </a:p>
          <a:p>
            <a:pPr lvl="1"/>
            <a:r>
              <a:rPr lang="en-US" sz="1400" dirty="0">
                <a:solidFill>
                  <a:srgbClr val="FFFF00"/>
                </a:solidFill>
              </a:rPr>
              <a:t>Employee Overview: </a:t>
            </a:r>
            <a:r>
              <a:rPr lang="en-US" sz="1400" dirty="0">
                <a:solidFill>
                  <a:srgbClr val="ECECEC"/>
                </a:solidFill>
              </a:rPr>
              <a:t>Displays a list of employees and their details.</a:t>
            </a:r>
          </a:p>
          <a:p>
            <a:pPr lvl="1"/>
            <a:r>
              <a:rPr lang="en-US" sz="1400" dirty="0">
                <a:solidFill>
                  <a:srgbClr val="FFC000"/>
                </a:solidFill>
              </a:rPr>
              <a:t>Transaction History:</a:t>
            </a:r>
            <a:r>
              <a:rPr lang="en-US" sz="1400" dirty="0">
                <a:solidFill>
                  <a:srgbClr val="ECECEC"/>
                </a:solidFill>
              </a:rPr>
              <a:t> Shows a history of payments made.</a:t>
            </a:r>
          </a:p>
          <a:p>
            <a:pPr lvl="1"/>
            <a:endParaRPr lang="en-US" sz="1600" dirty="0">
              <a:solidFill>
                <a:srgbClr val="ECECEC"/>
              </a:solidFill>
              <a:latin typeface="Söhne"/>
            </a:endParaRPr>
          </a:p>
          <a:p>
            <a:pPr>
              <a:buFont typeface="+mj-lt"/>
              <a:buAutoNum type="arabicPeriod"/>
            </a:pPr>
            <a:r>
              <a:rPr lang="en-US" sz="1400" b="1" dirty="0">
                <a:solidFill>
                  <a:srgbClr val="ECECEC"/>
                </a:solidFill>
                <a:latin typeface="Arial Black" panose="020B0A04020102020204" pitchFamily="34" charset="0"/>
              </a:rPr>
              <a:t> Functionality Sections:</a:t>
            </a:r>
            <a:endParaRPr lang="en-US" sz="1400" dirty="0">
              <a:solidFill>
                <a:srgbClr val="ECECEC"/>
              </a:solidFill>
              <a:latin typeface="Arial Black" panose="020B0A04020102020204" pitchFamily="34" charset="0"/>
            </a:endParaRPr>
          </a:p>
          <a:p>
            <a:pPr lvl="1"/>
            <a:r>
              <a:rPr lang="en-US" sz="1400" dirty="0">
                <a:solidFill>
                  <a:srgbClr val="00B050"/>
                </a:solidFill>
              </a:rPr>
              <a:t>Add Employee: </a:t>
            </a:r>
            <a:r>
              <a:rPr lang="en-US" sz="1400" dirty="0">
                <a:solidFill>
                  <a:srgbClr val="ECECEC"/>
                </a:solidFill>
              </a:rPr>
              <a:t>Allows the user to add a new employee to the system.</a:t>
            </a:r>
          </a:p>
          <a:p>
            <a:pPr lvl="1"/>
            <a:r>
              <a:rPr lang="en-US" sz="1400" dirty="0">
                <a:solidFill>
                  <a:schemeClr val="accent1"/>
                </a:solidFill>
              </a:rPr>
              <a:t>Make Payment: </a:t>
            </a:r>
            <a:r>
              <a:rPr lang="en-US" sz="1400" dirty="0">
                <a:solidFill>
                  <a:srgbClr val="ECECEC"/>
                </a:solidFill>
              </a:rPr>
              <a:t>Enables the user to initiate payroll payments.</a:t>
            </a:r>
          </a:p>
          <a:p>
            <a:pPr lvl="1"/>
            <a:r>
              <a:rPr lang="en-US" sz="1400" dirty="0">
                <a:solidFill>
                  <a:srgbClr val="0070C0"/>
                </a:solidFill>
              </a:rPr>
              <a:t>Add Payment Option: </a:t>
            </a:r>
            <a:r>
              <a:rPr lang="en-US" sz="1400" dirty="0">
                <a:solidFill>
                  <a:srgbClr val="ECECEC"/>
                </a:solidFill>
              </a:rPr>
              <a:t>Provides options for adding payment methods like bank transfer, bKash, card, etc.</a:t>
            </a:r>
          </a:p>
          <a:p>
            <a:pPr lvl="1"/>
            <a:endParaRPr lang="en-US" sz="1400" dirty="0">
              <a:solidFill>
                <a:srgbClr val="ECECEC"/>
              </a:solidFill>
              <a:latin typeface="Söhne"/>
            </a:endParaRPr>
          </a:p>
          <a:p>
            <a:pPr>
              <a:buFont typeface="+mj-lt"/>
              <a:buAutoNum type="arabicPeriod"/>
            </a:pPr>
            <a:r>
              <a:rPr lang="en-US" sz="1400" b="1" dirty="0">
                <a:solidFill>
                  <a:srgbClr val="ECECEC"/>
                </a:solidFill>
                <a:latin typeface="Arial Black" panose="020B0A04020102020204" pitchFamily="34" charset="0"/>
              </a:rPr>
              <a:t> Form Sections:</a:t>
            </a:r>
            <a:endParaRPr lang="en-US" sz="1400" dirty="0">
              <a:solidFill>
                <a:srgbClr val="ECECEC"/>
              </a:solidFill>
              <a:latin typeface="Arial Black" panose="020B0A04020102020204" pitchFamily="34" charset="0"/>
            </a:endParaRPr>
          </a:p>
          <a:p>
            <a:pPr lvl="1"/>
            <a:r>
              <a:rPr lang="en-US" sz="1400" dirty="0">
                <a:solidFill>
                  <a:srgbClr val="C00000"/>
                </a:solidFill>
              </a:rPr>
              <a:t>Add Employee Form: </a:t>
            </a:r>
            <a:r>
              <a:rPr lang="en-US" sz="1400" dirty="0">
                <a:solidFill>
                  <a:srgbClr val="ECECEC"/>
                </a:solidFill>
              </a:rPr>
              <a:t>Includes fields for entering employee details.</a:t>
            </a:r>
          </a:p>
          <a:p>
            <a:pPr lvl="1"/>
            <a:r>
              <a:rPr lang="en-US" sz="1400" dirty="0">
                <a:solidFill>
                  <a:srgbClr val="92D050"/>
                </a:solidFill>
              </a:rPr>
              <a:t>Add Payment Form: </a:t>
            </a:r>
            <a:r>
              <a:rPr lang="en-US" sz="1400" dirty="0">
                <a:solidFill>
                  <a:srgbClr val="ECECEC"/>
                </a:solidFill>
              </a:rPr>
              <a:t>Displays options for different payment methods.</a:t>
            </a:r>
          </a:p>
          <a:p>
            <a:pPr lvl="1"/>
            <a:endParaRPr lang="en-US" sz="1600" dirty="0">
              <a:solidFill>
                <a:srgbClr val="ECECEC"/>
              </a:solidFill>
              <a:latin typeface="Söhne"/>
            </a:endParaRPr>
          </a:p>
          <a:p>
            <a:pPr>
              <a:buFont typeface="+mj-lt"/>
              <a:buAutoNum type="arabicPeriod"/>
            </a:pPr>
            <a:r>
              <a:rPr lang="en-US" sz="1400" b="1" dirty="0">
                <a:solidFill>
                  <a:srgbClr val="ECECEC"/>
                </a:solidFill>
                <a:latin typeface="Arial Black" panose="020B0A04020102020204" pitchFamily="34" charset="0"/>
              </a:rPr>
              <a:t> Workspace Options:</a:t>
            </a:r>
            <a:endParaRPr lang="en-US" sz="1400" dirty="0">
              <a:solidFill>
                <a:srgbClr val="ECECEC"/>
              </a:solidFill>
              <a:latin typeface="Arial Black" panose="020B0A04020102020204" pitchFamily="34" charset="0"/>
            </a:endParaRPr>
          </a:p>
          <a:p>
            <a:pPr lvl="1"/>
            <a:r>
              <a:rPr lang="en-US" sz="1400" dirty="0">
                <a:solidFill>
                  <a:srgbClr val="FFC000"/>
                </a:solidFill>
              </a:rPr>
              <a:t>Join Workspace: </a:t>
            </a:r>
            <a:r>
              <a:rPr lang="en-US" sz="1400" dirty="0">
                <a:solidFill>
                  <a:srgbClr val="ECECEC"/>
                </a:solidFill>
              </a:rPr>
              <a:t>Allows users to join an existing company's workspace.</a:t>
            </a:r>
          </a:p>
          <a:p>
            <a:pPr lvl="1"/>
            <a:r>
              <a:rPr lang="en-US" sz="1400" dirty="0">
                <a:solidFill>
                  <a:srgbClr val="00B0F0"/>
                </a:solidFill>
              </a:rPr>
              <a:t>Create Company: </a:t>
            </a:r>
            <a:r>
              <a:rPr lang="en-US" sz="1400" dirty="0">
                <a:solidFill>
                  <a:srgbClr val="ECECEC"/>
                </a:solidFill>
              </a:rPr>
              <a:t>Provides a form for creating a new company profile, including employer details.</a:t>
            </a:r>
            <a:endParaRPr lang="en-US" sz="1400" b="0" i="0" dirty="0">
              <a:solidFill>
                <a:srgbClr val="ECECEC"/>
              </a:solidFill>
              <a:effectLst/>
            </a:endParaRPr>
          </a:p>
        </p:txBody>
      </p:sp>
    </p:spTree>
    <p:extLst>
      <p:ext uri="{BB962C8B-B14F-4D97-AF65-F5344CB8AC3E}">
        <p14:creationId xmlns:p14="http://schemas.microsoft.com/office/powerpoint/2010/main" val="418014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8325A2-5F42-4C4E-8D69-A8E723547F4C}"/>
              </a:ext>
            </a:extLst>
          </p:cNvPr>
          <p:cNvSpPr/>
          <p:nvPr/>
        </p:nvSpPr>
        <p:spPr>
          <a:xfrm>
            <a:off x="2418550" y="341744"/>
            <a:ext cx="7354899" cy="830997"/>
          </a:xfrm>
          <a:prstGeom prst="rect">
            <a:avLst/>
          </a:prstGeom>
        </p:spPr>
        <p:txBody>
          <a:bodyPr wrap="none">
            <a:spAutoFit/>
          </a:bodyPr>
          <a:lstStyle/>
          <a:p>
            <a:r>
              <a:rPr lang="en-US" sz="4800" dirty="0">
                <a:latin typeface="Impact" panose="020B0806030902050204" pitchFamily="34" charset="0"/>
              </a:rPr>
              <a:t>Features and Functionalities</a:t>
            </a:r>
          </a:p>
        </p:txBody>
      </p:sp>
      <p:pic>
        <p:nvPicPr>
          <p:cNvPr id="8" name="Content Placeholder 7">
            <a:extLst>
              <a:ext uri="{FF2B5EF4-FFF2-40B4-BE49-F238E27FC236}">
                <a16:creationId xmlns:a16="http://schemas.microsoft.com/office/drawing/2014/main" id="{EE993F21-D537-427B-B744-0F994A6F55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79795" y="1957152"/>
            <a:ext cx="8749055" cy="4027614"/>
          </a:xfrm>
        </p:spPr>
      </p:pic>
    </p:spTree>
    <p:extLst>
      <p:ext uri="{BB962C8B-B14F-4D97-AF65-F5344CB8AC3E}">
        <p14:creationId xmlns:p14="http://schemas.microsoft.com/office/powerpoint/2010/main" val="310403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13">
            <a:extLst>
              <a:ext uri="{FF2B5EF4-FFF2-40B4-BE49-F238E27FC236}">
                <a16:creationId xmlns:a16="http://schemas.microsoft.com/office/drawing/2014/main" id="{0E98FE5A-3D74-4A67-8219-2B541177F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707" y="1476835"/>
            <a:ext cx="3984297" cy="3728132"/>
          </a:xfrm>
          <a:prstGeom prst="rect">
            <a:avLst/>
          </a:prstGeom>
        </p:spPr>
      </p:pic>
      <p:pic>
        <p:nvPicPr>
          <p:cNvPr id="9" name="Content Placeholder 16">
            <a:extLst>
              <a:ext uri="{FF2B5EF4-FFF2-40B4-BE49-F238E27FC236}">
                <a16:creationId xmlns:a16="http://schemas.microsoft.com/office/drawing/2014/main" id="{89605D95-64AE-43A2-96D6-0FA48953B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357" y="1476835"/>
            <a:ext cx="3984297" cy="4544823"/>
          </a:xfrm>
          <a:prstGeom prst="rect">
            <a:avLst/>
          </a:prstGeom>
        </p:spPr>
      </p:pic>
      <p:sp>
        <p:nvSpPr>
          <p:cNvPr id="10" name="Rectangle 9">
            <a:extLst>
              <a:ext uri="{FF2B5EF4-FFF2-40B4-BE49-F238E27FC236}">
                <a16:creationId xmlns:a16="http://schemas.microsoft.com/office/drawing/2014/main" id="{A9ACFBE3-D317-41E7-8A0A-7F564582F3D7}"/>
              </a:ext>
            </a:extLst>
          </p:cNvPr>
          <p:cNvSpPr/>
          <p:nvPr/>
        </p:nvSpPr>
        <p:spPr>
          <a:xfrm>
            <a:off x="1629282" y="738633"/>
            <a:ext cx="3195362" cy="369332"/>
          </a:xfrm>
          <a:prstGeom prst="rect">
            <a:avLst/>
          </a:prstGeom>
        </p:spPr>
        <p:txBody>
          <a:bodyPr wrap="none">
            <a:spAutoFit/>
          </a:bodyPr>
          <a:lstStyle/>
          <a:p>
            <a:r>
              <a:rPr lang="en-US" dirty="0"/>
              <a:t>Login: Secure Access to </a:t>
            </a:r>
            <a:r>
              <a:rPr lang="en-US" dirty="0" err="1"/>
              <a:t>PayCraft</a:t>
            </a:r>
            <a:endParaRPr lang="en-US" dirty="0"/>
          </a:p>
        </p:txBody>
      </p:sp>
      <p:sp>
        <p:nvSpPr>
          <p:cNvPr id="11" name="Rectangle 10">
            <a:extLst>
              <a:ext uri="{FF2B5EF4-FFF2-40B4-BE49-F238E27FC236}">
                <a16:creationId xmlns:a16="http://schemas.microsoft.com/office/drawing/2014/main" id="{7FF48F07-A1E1-4B63-9D6A-A73D3FB8C869}"/>
              </a:ext>
            </a:extLst>
          </p:cNvPr>
          <p:cNvSpPr/>
          <p:nvPr/>
        </p:nvSpPr>
        <p:spPr>
          <a:xfrm>
            <a:off x="7367357" y="738633"/>
            <a:ext cx="3750386" cy="369332"/>
          </a:xfrm>
          <a:prstGeom prst="rect">
            <a:avLst/>
          </a:prstGeom>
        </p:spPr>
        <p:txBody>
          <a:bodyPr wrap="none">
            <a:spAutoFit/>
          </a:bodyPr>
          <a:lstStyle/>
          <a:p>
            <a:r>
              <a:rPr lang="en-US" dirty="0"/>
              <a:t>Sign Up: Create Your </a:t>
            </a:r>
            <a:r>
              <a:rPr lang="en-US" dirty="0" err="1"/>
              <a:t>PayCraft</a:t>
            </a:r>
            <a:r>
              <a:rPr lang="en-US" dirty="0"/>
              <a:t> Account</a:t>
            </a:r>
          </a:p>
        </p:txBody>
      </p:sp>
    </p:spTree>
    <p:extLst>
      <p:ext uri="{BB962C8B-B14F-4D97-AF65-F5344CB8AC3E}">
        <p14:creationId xmlns:p14="http://schemas.microsoft.com/office/powerpoint/2010/main" val="39521816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350</TotalTime>
  <Words>750</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 Black</vt:lpstr>
      <vt:lpstr>Calibri</vt:lpstr>
      <vt:lpstr>Calibri Light</vt:lpstr>
      <vt:lpstr>Gabriola</vt:lpstr>
      <vt:lpstr>Impact</vt:lpstr>
      <vt:lpstr>Monotype Corsiva</vt:lpstr>
      <vt:lpstr>Segoe UI Black</vt:lpstr>
      <vt:lpstr>Söhne</vt:lpstr>
      <vt:lpstr>Retrospect</vt:lpstr>
      <vt:lpstr>PowerPoint Presentation</vt:lpstr>
      <vt:lpstr>PowerPoint Presentation</vt:lpstr>
      <vt:lpstr>PowerPoint Presentation</vt:lpstr>
      <vt:lpstr>PowerPoint Presentation</vt:lpstr>
      <vt:lpstr>Overview of PayCraft</vt:lpstr>
      <vt:lpstr>Technologies Used</vt:lpstr>
      <vt:lpstr>System Architecture</vt:lpstr>
      <vt:lpstr>PowerPoint Presentation</vt:lpstr>
      <vt:lpstr>PowerPoint Presentation</vt:lpstr>
      <vt:lpstr>Overview: PayCraft at a Glance</vt:lpstr>
      <vt:lpstr>PowerPoint Presentation</vt:lpstr>
      <vt:lpstr>PowerPoint Presentation</vt:lpstr>
      <vt:lpstr>PowerPoint Presentation</vt:lpstr>
      <vt:lpstr>PowerPoint Presentation</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msi</dc:creator>
  <cp:lastModifiedBy>msi</cp:lastModifiedBy>
  <cp:revision>28</cp:revision>
  <dcterms:created xsi:type="dcterms:W3CDTF">2024-03-10T19:32:00Z</dcterms:created>
  <dcterms:modified xsi:type="dcterms:W3CDTF">2024-03-12T07:15:39Z</dcterms:modified>
</cp:coreProperties>
</file>